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688" r:id="rId2"/>
    <p:sldId id="582" r:id="rId3"/>
    <p:sldId id="642" r:id="rId4"/>
    <p:sldId id="695" r:id="rId5"/>
    <p:sldId id="696" r:id="rId6"/>
    <p:sldId id="697" r:id="rId7"/>
    <p:sldId id="698" r:id="rId8"/>
    <p:sldId id="699" r:id="rId9"/>
    <p:sldId id="700" r:id="rId10"/>
    <p:sldId id="701" r:id="rId11"/>
    <p:sldId id="690" r:id="rId12"/>
    <p:sldId id="702" r:id="rId13"/>
    <p:sldId id="703" r:id="rId14"/>
    <p:sldId id="691" r:id="rId15"/>
    <p:sldId id="704" r:id="rId16"/>
    <p:sldId id="705" r:id="rId17"/>
    <p:sldId id="706" r:id="rId18"/>
    <p:sldId id="707" r:id="rId19"/>
    <p:sldId id="708" r:id="rId20"/>
    <p:sldId id="709" r:id="rId21"/>
    <p:sldId id="710" r:id="rId22"/>
    <p:sldId id="711" r:id="rId23"/>
    <p:sldId id="712" r:id="rId24"/>
    <p:sldId id="713" r:id="rId25"/>
    <p:sldId id="714" r:id="rId26"/>
    <p:sldId id="715" r:id="rId27"/>
    <p:sldId id="716" r:id="rId28"/>
    <p:sldId id="717" r:id="rId29"/>
    <p:sldId id="418" r:id="rId3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688"/>
            <p14:sldId id="582"/>
            <p14:sldId id="642"/>
            <p14:sldId id="695"/>
            <p14:sldId id="696"/>
            <p14:sldId id="697"/>
            <p14:sldId id="698"/>
            <p14:sldId id="699"/>
            <p14:sldId id="700"/>
            <p14:sldId id="701"/>
            <p14:sldId id="690"/>
            <p14:sldId id="702"/>
            <p14:sldId id="703"/>
            <p14:sldId id="691"/>
            <p14:sldId id="704"/>
            <p14:sldId id="705"/>
            <p14:sldId id="706"/>
            <p14:sldId id="707"/>
            <p14:sldId id="708"/>
            <p14:sldId id="709"/>
            <p14:sldId id="710"/>
            <p14:sldId id="711"/>
            <p14:sldId id="712"/>
            <p14:sldId id="713"/>
            <p14:sldId id="714"/>
            <p14:sldId id="715"/>
            <p14:sldId id="716"/>
            <p14:sldId id="717"/>
            <p14:sldId id="41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2E8"/>
    <a:srgbClr val="CDD2CC"/>
    <a:srgbClr val="2A581E"/>
    <a:srgbClr val="39471D"/>
    <a:srgbClr val="667F35"/>
    <a:srgbClr val="FEF1E6"/>
    <a:srgbClr val="E3E6E2"/>
    <a:srgbClr val="7C9B3F"/>
    <a:srgbClr val="708B39"/>
    <a:srgbClr val="004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3" autoAdjust="0"/>
    <p:restoredTop sz="92652" autoAdjust="0"/>
  </p:normalViewPr>
  <p:slideViewPr>
    <p:cSldViewPr>
      <p:cViewPr>
        <p:scale>
          <a:sx n="100" d="100"/>
          <a:sy n="100" d="100"/>
        </p:scale>
        <p:origin x="-396" y="-25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image" Target="../media/image98.wmf"/><Relationship Id="rId3" Type="http://schemas.openxmlformats.org/officeDocument/2006/relationships/image" Target="../media/image104.wmf"/><Relationship Id="rId7" Type="http://schemas.openxmlformats.org/officeDocument/2006/relationships/image" Target="../media/image71.wmf"/><Relationship Id="rId12" Type="http://schemas.openxmlformats.org/officeDocument/2006/relationships/image" Target="../media/image97.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8.wmf"/><Relationship Id="rId11" Type="http://schemas.openxmlformats.org/officeDocument/2006/relationships/image" Target="../media/image75.wmf"/><Relationship Id="rId5" Type="http://schemas.openxmlformats.org/officeDocument/2006/relationships/image" Target="../media/image69.wmf"/><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image" Target="../media/image109.wmf"/><Relationship Id="rId14" Type="http://schemas.openxmlformats.org/officeDocument/2006/relationships/image" Target="../media/image9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image" Target="../media/image108.wmf"/><Relationship Id="rId7" Type="http://schemas.openxmlformats.org/officeDocument/2006/relationships/image" Target="../media/image113.wmf"/><Relationship Id="rId2" Type="http://schemas.openxmlformats.org/officeDocument/2006/relationships/image" Target="../media/image69.wmf"/><Relationship Id="rId1" Type="http://schemas.openxmlformats.org/officeDocument/2006/relationships/image" Target="../media/image111.wmf"/><Relationship Id="rId6" Type="http://schemas.openxmlformats.org/officeDocument/2006/relationships/image" Target="../media/image112.wmf"/><Relationship Id="rId11" Type="http://schemas.openxmlformats.org/officeDocument/2006/relationships/image" Target="../media/image99.wmf"/><Relationship Id="rId5" Type="http://schemas.openxmlformats.org/officeDocument/2006/relationships/image" Target="../media/image72.wmf"/><Relationship Id="rId10" Type="http://schemas.openxmlformats.org/officeDocument/2006/relationships/image" Target="../media/image98.wmf"/><Relationship Id="rId4" Type="http://schemas.openxmlformats.org/officeDocument/2006/relationships/image" Target="../media/image71.wmf"/><Relationship Id="rId9" Type="http://schemas.openxmlformats.org/officeDocument/2006/relationships/image" Target="../media/image9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5" Type="http://schemas.openxmlformats.org/officeDocument/2006/relationships/image" Target="../media/image118.wmf"/><Relationship Id="rId4" Type="http://schemas.openxmlformats.org/officeDocument/2006/relationships/image" Target="../media/image117.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image" Target="../media/image123.wmf"/><Relationship Id="rId3" Type="http://schemas.openxmlformats.org/officeDocument/2006/relationships/image" Target="../media/image116.wmf"/><Relationship Id="rId7" Type="http://schemas.openxmlformats.org/officeDocument/2006/relationships/image" Target="../media/image71.wmf"/><Relationship Id="rId12" Type="http://schemas.openxmlformats.org/officeDocument/2006/relationships/image" Target="../media/image122.wmf"/><Relationship Id="rId2" Type="http://schemas.openxmlformats.org/officeDocument/2006/relationships/image" Target="../media/image115.wmf"/><Relationship Id="rId1" Type="http://schemas.openxmlformats.org/officeDocument/2006/relationships/image" Target="../media/image119.wmf"/><Relationship Id="rId6" Type="http://schemas.openxmlformats.org/officeDocument/2006/relationships/image" Target="../media/image108.wmf"/><Relationship Id="rId11" Type="http://schemas.openxmlformats.org/officeDocument/2006/relationships/image" Target="../media/image75.wmf"/><Relationship Id="rId5" Type="http://schemas.openxmlformats.org/officeDocument/2006/relationships/image" Target="../media/image69.wmf"/><Relationship Id="rId10" Type="http://schemas.openxmlformats.org/officeDocument/2006/relationships/image" Target="../media/image121.wmf"/><Relationship Id="rId4" Type="http://schemas.openxmlformats.org/officeDocument/2006/relationships/image" Target="../media/image117.wmf"/><Relationship Id="rId9" Type="http://schemas.openxmlformats.org/officeDocument/2006/relationships/image" Target="../media/image120.wmf"/><Relationship Id="rId14" Type="http://schemas.openxmlformats.org/officeDocument/2006/relationships/image" Target="../media/image12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132.wmf"/><Relationship Id="rId1" Type="http://schemas.openxmlformats.org/officeDocument/2006/relationships/image" Target="../media/image131.wmf"/><Relationship Id="rId6" Type="http://schemas.openxmlformats.org/officeDocument/2006/relationships/image" Target="../media/image134.wmf"/><Relationship Id="rId5" Type="http://schemas.openxmlformats.org/officeDocument/2006/relationships/image" Target="../media/image133.wmf"/><Relationship Id="rId10" Type="http://schemas.openxmlformats.org/officeDocument/2006/relationships/image" Target="../media/image137.wmf"/><Relationship Id="rId4" Type="http://schemas.openxmlformats.org/officeDocument/2006/relationships/image" Target="../media/image72.wmf"/><Relationship Id="rId9" Type="http://schemas.openxmlformats.org/officeDocument/2006/relationships/image" Target="../media/image13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6.wmf"/><Relationship Id="rId3" Type="http://schemas.openxmlformats.org/officeDocument/2006/relationships/image" Target="../media/image58.wmf"/><Relationship Id="rId7" Type="http://schemas.openxmlformats.org/officeDocument/2006/relationships/image" Target="../media/image70.wmf"/><Relationship Id="rId12" Type="http://schemas.openxmlformats.org/officeDocument/2006/relationships/image" Target="../media/image75.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9.wmf"/><Relationship Id="rId11" Type="http://schemas.openxmlformats.org/officeDocument/2006/relationships/image" Target="../media/image74.wmf"/><Relationship Id="rId5" Type="http://schemas.openxmlformats.org/officeDocument/2006/relationships/image" Target="../media/image68.wmf"/><Relationship Id="rId15" Type="http://schemas.openxmlformats.org/officeDocument/2006/relationships/image" Target="../media/image78.wmf"/><Relationship Id="rId10" Type="http://schemas.openxmlformats.org/officeDocument/2006/relationships/image" Target="../media/image73.wmf"/><Relationship Id="rId4" Type="http://schemas.openxmlformats.org/officeDocument/2006/relationships/image" Target="../media/image67.wmf"/><Relationship Id="rId9" Type="http://schemas.openxmlformats.org/officeDocument/2006/relationships/image" Target="../media/image72.wmf"/><Relationship Id="rId14" Type="http://schemas.openxmlformats.org/officeDocument/2006/relationships/image" Target="../media/image7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1.wmf"/><Relationship Id="rId7" Type="http://schemas.openxmlformats.org/officeDocument/2006/relationships/image" Target="../media/image85.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97.wmf"/><Relationship Id="rId3" Type="http://schemas.openxmlformats.org/officeDocument/2006/relationships/image" Target="../media/image83.wmf"/><Relationship Id="rId7" Type="http://schemas.openxmlformats.org/officeDocument/2006/relationships/image" Target="../media/image70.wmf"/><Relationship Id="rId12" Type="http://schemas.openxmlformats.org/officeDocument/2006/relationships/image" Target="../media/image75.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69.wmf"/><Relationship Id="rId11" Type="http://schemas.openxmlformats.org/officeDocument/2006/relationships/image" Target="../media/image96.wmf"/><Relationship Id="rId5" Type="http://schemas.openxmlformats.org/officeDocument/2006/relationships/image" Target="../media/image94.wmf"/><Relationship Id="rId15" Type="http://schemas.openxmlformats.org/officeDocument/2006/relationships/image" Target="../media/image99.wmf"/><Relationship Id="rId10" Type="http://schemas.openxmlformats.org/officeDocument/2006/relationships/image" Target="../media/image95.wmf"/><Relationship Id="rId4" Type="http://schemas.openxmlformats.org/officeDocument/2006/relationships/image" Target="../media/image93.wmf"/><Relationship Id="rId9" Type="http://schemas.openxmlformats.org/officeDocument/2006/relationships/image" Target="../media/image72.wmf"/><Relationship Id="rId14" Type="http://schemas.openxmlformats.org/officeDocument/2006/relationships/image" Target="../media/image9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5" Type="http://schemas.openxmlformats.org/officeDocument/2006/relationships/image" Target="../media/image106.wmf"/><Relationship Id="rId4" Type="http://schemas.openxmlformats.org/officeDocument/2006/relationships/image" Target="../media/image10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04/06/2023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156749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04/06/2023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04/06/2023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04/06/2023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04/06/2023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04/06/2023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04/06/2023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04/06/2023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04/06/2023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microsoft.com/office/2007/relationships/hdphoto" Target="../media/hdphoto1.wdp"/><Relationship Id="rId12"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image" Target="../media/image40.png"/><Relationship Id="rId4" Type="http://schemas.openxmlformats.org/officeDocument/2006/relationships/image" Target="../media/image16.png"/><Relationship Id="rId9" Type="http://schemas.openxmlformats.org/officeDocument/2006/relationships/image" Target="../media/image2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7.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10" Type="http://schemas.openxmlformats.org/officeDocument/2006/relationships/image" Target="../media/image47.png"/><Relationship Id="rId4" Type="http://schemas.openxmlformats.org/officeDocument/2006/relationships/image" Target="../media/image14.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8.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53.png"/><Relationship Id="rId5" Type="http://schemas.microsoft.com/office/2007/relationships/hdphoto" Target="../media/hdphoto1.wdp"/><Relationship Id="rId10" Type="http://schemas.openxmlformats.org/officeDocument/2006/relationships/image" Target="../media/image52.png"/><Relationship Id="rId4" Type="http://schemas.openxmlformats.org/officeDocument/2006/relationships/image" Target="../media/image14.pn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oleObject" Target="../embeddings/oleObject10.bin"/><Relationship Id="rId3" Type="http://schemas.openxmlformats.org/officeDocument/2006/relationships/notesSlide" Target="../notesSlides/notesSlide14.xml"/><Relationship Id="rId7" Type="http://schemas.openxmlformats.org/officeDocument/2006/relationships/image" Target="../media/image59.png"/><Relationship Id="rId12" Type="http://schemas.openxmlformats.org/officeDocument/2006/relationships/image" Target="../media/image53.wmf"/><Relationship Id="rId2" Type="http://schemas.openxmlformats.org/officeDocument/2006/relationships/slideLayout" Target="../slideLayouts/slideLayout2.xml"/><Relationship Id="rId16" Type="http://schemas.openxmlformats.org/officeDocument/2006/relationships/image" Target="../media/image55.wmf"/><Relationship Id="rId1" Type="http://schemas.openxmlformats.org/officeDocument/2006/relationships/vmlDrawing" Target="../drawings/vmlDrawing3.vml"/><Relationship Id="rId6" Type="http://schemas.openxmlformats.org/officeDocument/2006/relationships/image" Target="../media/image58.png"/><Relationship Id="rId11" Type="http://schemas.openxmlformats.org/officeDocument/2006/relationships/oleObject" Target="../embeddings/oleObject9.bin"/><Relationship Id="rId5" Type="http://schemas.openxmlformats.org/officeDocument/2006/relationships/image" Target="../media/image5.png"/><Relationship Id="rId15" Type="http://schemas.openxmlformats.org/officeDocument/2006/relationships/oleObject" Target="../embeddings/oleObject11.bin"/><Relationship Id="rId10" Type="http://schemas.openxmlformats.org/officeDocument/2006/relationships/image" Target="../media/image62.png"/><Relationship Id="rId4" Type="http://schemas.openxmlformats.org/officeDocument/2006/relationships/image" Target="../media/image17.png"/><Relationship Id="rId9" Type="http://schemas.openxmlformats.org/officeDocument/2006/relationships/image" Target="../media/image61.png"/><Relationship Id="rId14" Type="http://schemas.openxmlformats.org/officeDocument/2006/relationships/image" Target="../media/image54.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58.wmf"/><Relationship Id="rId18" Type="http://schemas.openxmlformats.org/officeDocument/2006/relationships/image" Target="../media/image65.png"/><Relationship Id="rId3" Type="http://schemas.openxmlformats.org/officeDocument/2006/relationships/notesSlide" Target="../notesSlides/notesSlide15.xml"/><Relationship Id="rId21" Type="http://schemas.openxmlformats.org/officeDocument/2006/relationships/oleObject" Target="../embeddings/oleObject18.bin"/><Relationship Id="rId7" Type="http://schemas.openxmlformats.org/officeDocument/2006/relationships/image" Target="../media/image16.png"/><Relationship Id="rId12" Type="http://schemas.openxmlformats.org/officeDocument/2006/relationships/oleObject" Target="../embeddings/oleObject14.bin"/><Relationship Id="rId17" Type="http://schemas.openxmlformats.org/officeDocument/2006/relationships/image" Target="../media/image60.wmf"/><Relationship Id="rId2" Type="http://schemas.openxmlformats.org/officeDocument/2006/relationships/slideLayout" Target="../slideLayouts/slideLayout2.xml"/><Relationship Id="rId16" Type="http://schemas.openxmlformats.org/officeDocument/2006/relationships/oleObject" Target="../embeddings/oleObject16.bin"/><Relationship Id="rId20" Type="http://schemas.openxmlformats.org/officeDocument/2006/relationships/image" Target="../media/image61.wmf"/><Relationship Id="rId1" Type="http://schemas.openxmlformats.org/officeDocument/2006/relationships/vmlDrawing" Target="../drawings/vmlDrawing4.vml"/><Relationship Id="rId6" Type="http://schemas.openxmlformats.org/officeDocument/2006/relationships/image" Target="../media/image64.png"/><Relationship Id="rId11" Type="http://schemas.openxmlformats.org/officeDocument/2006/relationships/image" Target="../media/image57.wmf"/><Relationship Id="rId5" Type="http://schemas.openxmlformats.org/officeDocument/2006/relationships/image" Target="../media/image63.png"/><Relationship Id="rId15" Type="http://schemas.openxmlformats.org/officeDocument/2006/relationships/image" Target="../media/image59.wmf"/><Relationship Id="rId23" Type="http://schemas.openxmlformats.org/officeDocument/2006/relationships/image" Target="../media/image66.png"/><Relationship Id="rId10" Type="http://schemas.openxmlformats.org/officeDocument/2006/relationships/oleObject" Target="../embeddings/oleObject13.bin"/><Relationship Id="rId19" Type="http://schemas.openxmlformats.org/officeDocument/2006/relationships/oleObject" Target="../embeddings/oleObject17.bin"/><Relationship Id="rId4" Type="http://schemas.openxmlformats.org/officeDocument/2006/relationships/image" Target="../media/image17.png"/><Relationship Id="rId9" Type="http://schemas.openxmlformats.org/officeDocument/2006/relationships/image" Target="../media/image56.wmf"/><Relationship Id="rId14" Type="http://schemas.openxmlformats.org/officeDocument/2006/relationships/oleObject" Target="../embeddings/oleObject15.bin"/><Relationship Id="rId22" Type="http://schemas.openxmlformats.org/officeDocument/2006/relationships/image" Target="../media/image62.wmf"/></Relationships>
</file>

<file path=ppt/slides/_rels/slide16.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22.bin"/><Relationship Id="rId18" Type="http://schemas.openxmlformats.org/officeDocument/2006/relationships/image" Target="../media/image87.png"/><Relationship Id="rId26" Type="http://schemas.openxmlformats.org/officeDocument/2006/relationships/oleObject" Target="../embeddings/oleObject27.bin"/><Relationship Id="rId39" Type="http://schemas.openxmlformats.org/officeDocument/2006/relationships/oleObject" Target="../embeddings/oleObject34.bin"/><Relationship Id="rId3" Type="http://schemas.openxmlformats.org/officeDocument/2006/relationships/notesSlide" Target="../notesSlides/notesSlide16.xml"/><Relationship Id="rId21" Type="http://schemas.openxmlformats.org/officeDocument/2006/relationships/image" Target="../media/image69.wmf"/><Relationship Id="rId34" Type="http://schemas.openxmlformats.org/officeDocument/2006/relationships/oleObject" Target="../embeddings/oleObject31.bin"/><Relationship Id="rId7" Type="http://schemas.openxmlformats.org/officeDocument/2006/relationships/oleObject" Target="../embeddings/oleObject19.bin"/><Relationship Id="rId12" Type="http://schemas.openxmlformats.org/officeDocument/2006/relationships/image" Target="../media/image58.wmf"/><Relationship Id="rId17" Type="http://schemas.openxmlformats.org/officeDocument/2006/relationships/image" Target="../media/image86.png"/><Relationship Id="rId25" Type="http://schemas.openxmlformats.org/officeDocument/2006/relationships/image" Target="../media/image71.wmf"/><Relationship Id="rId33" Type="http://schemas.openxmlformats.org/officeDocument/2006/relationships/image" Target="../media/image75.wmf"/><Relationship Id="rId38" Type="http://schemas.openxmlformats.org/officeDocument/2006/relationships/image" Target="../media/image77.wmf"/><Relationship Id="rId2" Type="http://schemas.openxmlformats.org/officeDocument/2006/relationships/slideLayout" Target="../slideLayouts/slideLayout2.xml"/><Relationship Id="rId16" Type="http://schemas.openxmlformats.org/officeDocument/2006/relationships/image" Target="../media/image68.wmf"/><Relationship Id="rId20" Type="http://schemas.openxmlformats.org/officeDocument/2006/relationships/oleObject" Target="../embeddings/oleObject24.bin"/><Relationship Id="rId29" Type="http://schemas.openxmlformats.org/officeDocument/2006/relationships/image" Target="../media/image73.wmf"/><Relationship Id="rId1" Type="http://schemas.openxmlformats.org/officeDocument/2006/relationships/vmlDrawing" Target="../drawings/vmlDrawing5.vml"/><Relationship Id="rId6" Type="http://schemas.openxmlformats.org/officeDocument/2006/relationships/image" Target="../media/image64.png"/><Relationship Id="rId11" Type="http://schemas.openxmlformats.org/officeDocument/2006/relationships/oleObject" Target="../embeddings/oleObject21.bin"/><Relationship Id="rId24" Type="http://schemas.openxmlformats.org/officeDocument/2006/relationships/oleObject" Target="../embeddings/oleObject26.bin"/><Relationship Id="rId32" Type="http://schemas.openxmlformats.org/officeDocument/2006/relationships/oleObject" Target="../embeddings/oleObject30.bin"/><Relationship Id="rId37" Type="http://schemas.openxmlformats.org/officeDocument/2006/relationships/oleObject" Target="../embeddings/oleObject33.bin"/><Relationship Id="rId40" Type="http://schemas.openxmlformats.org/officeDocument/2006/relationships/image" Target="../media/image78.wmf"/><Relationship Id="rId5" Type="http://schemas.openxmlformats.org/officeDocument/2006/relationships/image" Target="../media/image63.png"/><Relationship Id="rId15" Type="http://schemas.openxmlformats.org/officeDocument/2006/relationships/oleObject" Target="../embeddings/oleObject23.bin"/><Relationship Id="rId23" Type="http://schemas.openxmlformats.org/officeDocument/2006/relationships/image" Target="../media/image70.wmf"/><Relationship Id="rId28" Type="http://schemas.openxmlformats.org/officeDocument/2006/relationships/oleObject" Target="../embeddings/oleObject28.bin"/><Relationship Id="rId36" Type="http://schemas.openxmlformats.org/officeDocument/2006/relationships/image" Target="../media/image76.wmf"/><Relationship Id="rId10" Type="http://schemas.openxmlformats.org/officeDocument/2006/relationships/image" Target="../media/image57.wmf"/><Relationship Id="rId19" Type="http://schemas.openxmlformats.org/officeDocument/2006/relationships/image" Target="../media/image88.png"/><Relationship Id="rId31" Type="http://schemas.openxmlformats.org/officeDocument/2006/relationships/image" Target="../media/image74.wmf"/><Relationship Id="rId4" Type="http://schemas.openxmlformats.org/officeDocument/2006/relationships/image" Target="../media/image17.png"/><Relationship Id="rId9" Type="http://schemas.openxmlformats.org/officeDocument/2006/relationships/oleObject" Target="../embeddings/oleObject20.bin"/><Relationship Id="rId14" Type="http://schemas.openxmlformats.org/officeDocument/2006/relationships/image" Target="../media/image67.wmf"/><Relationship Id="rId22" Type="http://schemas.openxmlformats.org/officeDocument/2006/relationships/oleObject" Target="../embeddings/oleObject25.bin"/><Relationship Id="rId27" Type="http://schemas.openxmlformats.org/officeDocument/2006/relationships/image" Target="../media/image72.wmf"/><Relationship Id="rId30" Type="http://schemas.openxmlformats.org/officeDocument/2006/relationships/oleObject" Target="../embeddings/oleObject29.bin"/><Relationship Id="rId35" Type="http://schemas.openxmlformats.org/officeDocument/2006/relationships/oleObject" Target="../embeddings/oleObject32.bin"/></Relationships>
</file>

<file path=ppt/slides/_rels/slide17.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81.wmf"/><Relationship Id="rId18" Type="http://schemas.openxmlformats.org/officeDocument/2006/relationships/oleObject" Target="../embeddings/oleObject40.bin"/><Relationship Id="rId3" Type="http://schemas.openxmlformats.org/officeDocument/2006/relationships/notesSlide" Target="../notesSlides/notesSlide17.xml"/><Relationship Id="rId21" Type="http://schemas.openxmlformats.org/officeDocument/2006/relationships/image" Target="../media/image85.wmf"/><Relationship Id="rId7" Type="http://schemas.openxmlformats.org/officeDocument/2006/relationships/image" Target="../media/image80.wmf"/><Relationship Id="rId12" Type="http://schemas.openxmlformats.org/officeDocument/2006/relationships/oleObject" Target="../embeddings/oleObject37.bin"/><Relationship Id="rId17" Type="http://schemas.openxmlformats.org/officeDocument/2006/relationships/image" Target="../media/image83.wmf"/><Relationship Id="rId2" Type="http://schemas.openxmlformats.org/officeDocument/2006/relationships/slideLayout" Target="../slideLayouts/slideLayout2.xml"/><Relationship Id="rId16" Type="http://schemas.openxmlformats.org/officeDocument/2006/relationships/oleObject" Target="../embeddings/oleObject39.bin"/><Relationship Id="rId20" Type="http://schemas.openxmlformats.org/officeDocument/2006/relationships/oleObject" Target="../embeddings/oleObject41.bin"/><Relationship Id="rId1" Type="http://schemas.openxmlformats.org/officeDocument/2006/relationships/vmlDrawing" Target="../drawings/vmlDrawing6.vml"/><Relationship Id="rId6" Type="http://schemas.openxmlformats.org/officeDocument/2006/relationships/oleObject" Target="../embeddings/oleObject36.bin"/><Relationship Id="rId11" Type="http://schemas.openxmlformats.org/officeDocument/2006/relationships/image" Target="../media/image91.png"/><Relationship Id="rId5" Type="http://schemas.openxmlformats.org/officeDocument/2006/relationships/image" Target="../media/image79.wmf"/><Relationship Id="rId15" Type="http://schemas.openxmlformats.org/officeDocument/2006/relationships/image" Target="../media/image82.wmf"/><Relationship Id="rId10" Type="http://schemas.openxmlformats.org/officeDocument/2006/relationships/image" Target="../media/image63.png"/><Relationship Id="rId19" Type="http://schemas.openxmlformats.org/officeDocument/2006/relationships/image" Target="../media/image84.wmf"/><Relationship Id="rId4" Type="http://schemas.openxmlformats.org/officeDocument/2006/relationships/oleObject" Target="../embeddings/oleObject35.bin"/><Relationship Id="rId9" Type="http://schemas.openxmlformats.org/officeDocument/2006/relationships/image" Target="../media/image90.png"/><Relationship Id="rId14" Type="http://schemas.openxmlformats.org/officeDocument/2006/relationships/oleObject" Target="../embeddings/oleObject38.bin"/><Relationship Id="rId22" Type="http://schemas.openxmlformats.org/officeDocument/2006/relationships/image" Target="../media/image92.png"/></Relationships>
</file>

<file path=ppt/slides/_rels/slide18.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45.bin"/><Relationship Id="rId18" Type="http://schemas.openxmlformats.org/officeDocument/2006/relationships/image" Target="../media/image107.png"/><Relationship Id="rId26" Type="http://schemas.openxmlformats.org/officeDocument/2006/relationships/oleObject" Target="../embeddings/oleObject50.bin"/><Relationship Id="rId39" Type="http://schemas.openxmlformats.org/officeDocument/2006/relationships/oleObject" Target="../embeddings/oleObject57.bin"/><Relationship Id="rId3" Type="http://schemas.openxmlformats.org/officeDocument/2006/relationships/notesSlide" Target="../notesSlides/notesSlide18.xml"/><Relationship Id="rId21" Type="http://schemas.openxmlformats.org/officeDocument/2006/relationships/image" Target="../media/image69.wmf"/><Relationship Id="rId34" Type="http://schemas.openxmlformats.org/officeDocument/2006/relationships/oleObject" Target="../embeddings/oleObject54.bin"/><Relationship Id="rId7" Type="http://schemas.openxmlformats.org/officeDocument/2006/relationships/oleObject" Target="../embeddings/oleObject42.bin"/><Relationship Id="rId12" Type="http://schemas.openxmlformats.org/officeDocument/2006/relationships/image" Target="../media/image83.wmf"/><Relationship Id="rId17" Type="http://schemas.openxmlformats.org/officeDocument/2006/relationships/image" Target="../media/image106.png"/><Relationship Id="rId25" Type="http://schemas.openxmlformats.org/officeDocument/2006/relationships/image" Target="../media/image71.wmf"/><Relationship Id="rId33" Type="http://schemas.openxmlformats.org/officeDocument/2006/relationships/image" Target="../media/image75.wmf"/><Relationship Id="rId38" Type="http://schemas.openxmlformats.org/officeDocument/2006/relationships/image" Target="../media/image98.wmf"/><Relationship Id="rId2" Type="http://schemas.openxmlformats.org/officeDocument/2006/relationships/slideLayout" Target="../slideLayouts/slideLayout2.xml"/><Relationship Id="rId16" Type="http://schemas.openxmlformats.org/officeDocument/2006/relationships/image" Target="../media/image94.wmf"/><Relationship Id="rId20" Type="http://schemas.openxmlformats.org/officeDocument/2006/relationships/oleObject" Target="../embeddings/oleObject47.bin"/><Relationship Id="rId29" Type="http://schemas.openxmlformats.org/officeDocument/2006/relationships/image" Target="../media/image95.wmf"/><Relationship Id="rId1" Type="http://schemas.openxmlformats.org/officeDocument/2006/relationships/vmlDrawing" Target="../drawings/vmlDrawing7.vml"/><Relationship Id="rId6" Type="http://schemas.openxmlformats.org/officeDocument/2006/relationships/image" Target="../media/image91.png"/><Relationship Id="rId11" Type="http://schemas.openxmlformats.org/officeDocument/2006/relationships/oleObject" Target="../embeddings/oleObject44.bin"/><Relationship Id="rId24" Type="http://schemas.openxmlformats.org/officeDocument/2006/relationships/oleObject" Target="../embeddings/oleObject49.bin"/><Relationship Id="rId32" Type="http://schemas.openxmlformats.org/officeDocument/2006/relationships/oleObject" Target="../embeddings/oleObject53.bin"/><Relationship Id="rId37" Type="http://schemas.openxmlformats.org/officeDocument/2006/relationships/oleObject" Target="../embeddings/oleObject56.bin"/><Relationship Id="rId40" Type="http://schemas.openxmlformats.org/officeDocument/2006/relationships/image" Target="../media/image99.wmf"/><Relationship Id="rId5" Type="http://schemas.openxmlformats.org/officeDocument/2006/relationships/image" Target="../media/image63.png"/><Relationship Id="rId15" Type="http://schemas.openxmlformats.org/officeDocument/2006/relationships/oleObject" Target="../embeddings/oleObject46.bin"/><Relationship Id="rId23" Type="http://schemas.openxmlformats.org/officeDocument/2006/relationships/image" Target="../media/image70.wmf"/><Relationship Id="rId28" Type="http://schemas.openxmlformats.org/officeDocument/2006/relationships/oleObject" Target="../embeddings/oleObject51.bin"/><Relationship Id="rId36" Type="http://schemas.openxmlformats.org/officeDocument/2006/relationships/image" Target="../media/image97.wmf"/><Relationship Id="rId10" Type="http://schemas.openxmlformats.org/officeDocument/2006/relationships/image" Target="../media/image82.wmf"/><Relationship Id="rId19" Type="http://schemas.openxmlformats.org/officeDocument/2006/relationships/image" Target="../media/image108.png"/><Relationship Id="rId31" Type="http://schemas.openxmlformats.org/officeDocument/2006/relationships/image" Target="../media/image96.wmf"/><Relationship Id="rId4" Type="http://schemas.openxmlformats.org/officeDocument/2006/relationships/image" Target="../media/image16.png"/><Relationship Id="rId9" Type="http://schemas.openxmlformats.org/officeDocument/2006/relationships/oleObject" Target="../embeddings/oleObject43.bin"/><Relationship Id="rId14" Type="http://schemas.openxmlformats.org/officeDocument/2006/relationships/image" Target="../media/image93.wmf"/><Relationship Id="rId22" Type="http://schemas.openxmlformats.org/officeDocument/2006/relationships/oleObject" Target="../embeddings/oleObject48.bin"/><Relationship Id="rId27" Type="http://schemas.openxmlformats.org/officeDocument/2006/relationships/image" Target="../media/image72.wmf"/><Relationship Id="rId30" Type="http://schemas.openxmlformats.org/officeDocument/2006/relationships/oleObject" Target="../embeddings/oleObject52.bin"/><Relationship Id="rId35" Type="http://schemas.openxmlformats.org/officeDocument/2006/relationships/oleObject" Target="../embeddings/oleObject55.bin"/></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0.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10" Type="http://schemas.openxmlformats.org/officeDocument/2006/relationships/image" Target="../media/image112.png"/><Relationship Id="rId4" Type="http://schemas.openxmlformats.org/officeDocument/2006/relationships/image" Target="../media/image110.png"/><Relationship Id="rId9" Type="http://schemas.openxmlformats.org/officeDocument/2006/relationships/image" Target="../media/image1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117.png"/><Relationship Id="rId3" Type="http://schemas.openxmlformats.org/officeDocument/2006/relationships/notesSlide" Target="../notesSlides/notesSlide20.xml"/><Relationship Id="rId7" Type="http://schemas.openxmlformats.org/officeDocument/2006/relationships/image" Target="../media/image115.png"/><Relationship Id="rId12" Type="http://schemas.openxmlformats.org/officeDocument/2006/relationships/image" Target="../media/image116.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14.png"/><Relationship Id="rId11" Type="http://schemas.openxmlformats.org/officeDocument/2006/relationships/image" Target="NULL"/><Relationship Id="rId5" Type="http://schemas.openxmlformats.org/officeDocument/2006/relationships/image" Target="../media/image5.png"/><Relationship Id="rId10" Type="http://schemas.openxmlformats.org/officeDocument/2006/relationships/oleObject" Target="../embeddings/oleObject580.bin"/><Relationship Id="rId4" Type="http://schemas.openxmlformats.org/officeDocument/2006/relationships/image" Target="../media/image100.png"/><Relationship Id="rId9" Type="http://schemas.openxmlformats.org/officeDocument/2006/relationships/image" Target="../media/image101.wmf"/></Relationships>
</file>

<file path=ppt/slides/_rels/slide21.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image" Target="../media/image16.png"/><Relationship Id="rId18" Type="http://schemas.openxmlformats.org/officeDocument/2006/relationships/image" Target="../media/image125.png"/><Relationship Id="rId3" Type="http://schemas.openxmlformats.org/officeDocument/2006/relationships/notesSlide" Target="../notesSlides/notesSlide21.xml"/><Relationship Id="rId21" Type="http://schemas.openxmlformats.org/officeDocument/2006/relationships/image" Target="../media/image126.png"/><Relationship Id="rId7" Type="http://schemas.openxmlformats.org/officeDocument/2006/relationships/oleObject" Target="../embeddings/oleObject59.bin"/><Relationship Id="rId12" Type="http://schemas.openxmlformats.org/officeDocument/2006/relationships/image" Target="../media/image104.wmf"/><Relationship Id="rId17" Type="http://schemas.openxmlformats.org/officeDocument/2006/relationships/image" Target="../media/image124.png"/><Relationship Id="rId2" Type="http://schemas.openxmlformats.org/officeDocument/2006/relationships/slideLayout" Target="../slideLayouts/slideLayout2.xml"/><Relationship Id="rId16" Type="http://schemas.openxmlformats.org/officeDocument/2006/relationships/image" Target="../media/image105.wmf"/><Relationship Id="rId20" Type="http://schemas.openxmlformats.org/officeDocument/2006/relationships/image" Target="../media/image106.wmf"/><Relationship Id="rId1" Type="http://schemas.openxmlformats.org/officeDocument/2006/relationships/vmlDrawing" Target="../drawings/vmlDrawing9.vml"/><Relationship Id="rId6" Type="http://schemas.openxmlformats.org/officeDocument/2006/relationships/image" Target="../media/image64.png"/><Relationship Id="rId11" Type="http://schemas.openxmlformats.org/officeDocument/2006/relationships/oleObject" Target="../embeddings/oleObject61.bin"/><Relationship Id="rId5" Type="http://schemas.openxmlformats.org/officeDocument/2006/relationships/image" Target="../media/image63.png"/><Relationship Id="rId15" Type="http://schemas.openxmlformats.org/officeDocument/2006/relationships/oleObject" Target="../embeddings/oleObject62.bin"/><Relationship Id="rId10" Type="http://schemas.openxmlformats.org/officeDocument/2006/relationships/image" Target="../media/image103.wmf"/><Relationship Id="rId19" Type="http://schemas.openxmlformats.org/officeDocument/2006/relationships/oleObject" Target="../embeddings/oleObject63.bin"/><Relationship Id="rId4" Type="http://schemas.openxmlformats.org/officeDocument/2006/relationships/image" Target="../media/image100.png"/><Relationship Id="rId9" Type="http://schemas.openxmlformats.org/officeDocument/2006/relationships/oleObject" Target="../embeddings/oleObject60.bin"/><Relationship Id="rId14" Type="http://schemas.openxmlformats.org/officeDocument/2006/relationships/image" Target="../media/image123.png"/><Relationship Id="rId22" Type="http://schemas.openxmlformats.org/officeDocument/2006/relationships/image" Target="../media/image127.png"/></Relationships>
</file>

<file path=ppt/slides/_rels/slide22.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image" Target="../media/image132.png"/><Relationship Id="rId18" Type="http://schemas.openxmlformats.org/officeDocument/2006/relationships/image" Target="../media/image135.png"/><Relationship Id="rId26" Type="http://schemas.openxmlformats.org/officeDocument/2006/relationships/image" Target="../media/image72.wmf"/><Relationship Id="rId39" Type="http://schemas.openxmlformats.org/officeDocument/2006/relationships/image" Target="../media/image99.wmf"/><Relationship Id="rId3" Type="http://schemas.openxmlformats.org/officeDocument/2006/relationships/notesSlide" Target="../notesSlides/notesSlide22.xml"/><Relationship Id="rId21" Type="http://schemas.openxmlformats.org/officeDocument/2006/relationships/oleObject" Target="../embeddings/oleObject69.bin"/><Relationship Id="rId34" Type="http://schemas.openxmlformats.org/officeDocument/2006/relationships/oleObject" Target="../embeddings/oleObject76.bin"/><Relationship Id="rId7" Type="http://schemas.openxmlformats.org/officeDocument/2006/relationships/oleObject" Target="../embeddings/oleObject64.bin"/><Relationship Id="rId12" Type="http://schemas.openxmlformats.org/officeDocument/2006/relationships/image" Target="../media/image104.wmf"/><Relationship Id="rId17" Type="http://schemas.openxmlformats.org/officeDocument/2006/relationships/image" Target="../media/image134.png"/><Relationship Id="rId25" Type="http://schemas.openxmlformats.org/officeDocument/2006/relationships/oleObject" Target="../embeddings/oleObject71.bin"/><Relationship Id="rId33" Type="http://schemas.openxmlformats.org/officeDocument/2006/relationships/oleObject" Target="../embeddings/oleObject75.bin"/><Relationship Id="rId38" Type="http://schemas.openxmlformats.org/officeDocument/2006/relationships/oleObject" Target="../embeddings/oleObject78.bin"/><Relationship Id="rId2" Type="http://schemas.openxmlformats.org/officeDocument/2006/relationships/slideLayout" Target="../slideLayouts/slideLayout2.xml"/><Relationship Id="rId16" Type="http://schemas.openxmlformats.org/officeDocument/2006/relationships/image" Target="../media/image133.png"/><Relationship Id="rId20" Type="http://schemas.openxmlformats.org/officeDocument/2006/relationships/image" Target="../media/image69.wmf"/><Relationship Id="rId29" Type="http://schemas.openxmlformats.org/officeDocument/2006/relationships/oleObject" Target="../embeddings/oleObject73.bin"/><Relationship Id="rId1" Type="http://schemas.openxmlformats.org/officeDocument/2006/relationships/vmlDrawing" Target="../drawings/vmlDrawing10.vml"/><Relationship Id="rId6" Type="http://schemas.openxmlformats.org/officeDocument/2006/relationships/image" Target="../media/image64.png"/><Relationship Id="rId11" Type="http://schemas.openxmlformats.org/officeDocument/2006/relationships/oleObject" Target="../embeddings/oleObject66.bin"/><Relationship Id="rId24" Type="http://schemas.openxmlformats.org/officeDocument/2006/relationships/image" Target="../media/image71.wmf"/><Relationship Id="rId32" Type="http://schemas.openxmlformats.org/officeDocument/2006/relationships/image" Target="../media/image75.wmf"/><Relationship Id="rId37" Type="http://schemas.openxmlformats.org/officeDocument/2006/relationships/image" Target="../media/image98.wmf"/><Relationship Id="rId5" Type="http://schemas.openxmlformats.org/officeDocument/2006/relationships/image" Target="../media/image63.png"/><Relationship Id="rId15" Type="http://schemas.openxmlformats.org/officeDocument/2006/relationships/image" Target="../media/image107.wmf"/><Relationship Id="rId23" Type="http://schemas.openxmlformats.org/officeDocument/2006/relationships/oleObject" Target="../embeddings/oleObject70.bin"/><Relationship Id="rId28" Type="http://schemas.openxmlformats.org/officeDocument/2006/relationships/image" Target="../media/image109.wmf"/><Relationship Id="rId36" Type="http://schemas.openxmlformats.org/officeDocument/2006/relationships/oleObject" Target="../embeddings/oleObject77.bin"/><Relationship Id="rId10" Type="http://schemas.openxmlformats.org/officeDocument/2006/relationships/image" Target="../media/image103.wmf"/><Relationship Id="rId19" Type="http://schemas.openxmlformats.org/officeDocument/2006/relationships/oleObject" Target="../embeddings/oleObject68.bin"/><Relationship Id="rId31" Type="http://schemas.openxmlformats.org/officeDocument/2006/relationships/oleObject" Target="../embeddings/oleObject74.bin"/><Relationship Id="rId4" Type="http://schemas.openxmlformats.org/officeDocument/2006/relationships/image" Target="../media/image100.png"/><Relationship Id="rId9" Type="http://schemas.openxmlformats.org/officeDocument/2006/relationships/oleObject" Target="../embeddings/oleObject65.bin"/><Relationship Id="rId14" Type="http://schemas.openxmlformats.org/officeDocument/2006/relationships/oleObject" Target="../embeddings/oleObject67.bin"/><Relationship Id="rId22" Type="http://schemas.openxmlformats.org/officeDocument/2006/relationships/image" Target="../media/image108.wmf"/><Relationship Id="rId27" Type="http://schemas.openxmlformats.org/officeDocument/2006/relationships/oleObject" Target="../embeddings/oleObject72.bin"/><Relationship Id="rId30" Type="http://schemas.openxmlformats.org/officeDocument/2006/relationships/image" Target="../media/image110.wmf"/><Relationship Id="rId35" Type="http://schemas.openxmlformats.org/officeDocument/2006/relationships/image" Target="../media/image97.wmf"/></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oleObject" Target="../embeddings/oleObject80.bin"/><Relationship Id="rId18" Type="http://schemas.openxmlformats.org/officeDocument/2006/relationships/image" Target="../media/image71.wmf"/><Relationship Id="rId26" Type="http://schemas.openxmlformats.org/officeDocument/2006/relationships/image" Target="../media/image75.wmf"/><Relationship Id="rId3" Type="http://schemas.openxmlformats.org/officeDocument/2006/relationships/notesSlide" Target="../notesSlides/notesSlide23.xml"/><Relationship Id="rId21" Type="http://schemas.openxmlformats.org/officeDocument/2006/relationships/oleObject" Target="../embeddings/oleObject84.bin"/><Relationship Id="rId34" Type="http://schemas.openxmlformats.org/officeDocument/2006/relationships/image" Target="../media/image143.png"/><Relationship Id="rId7" Type="http://schemas.openxmlformats.org/officeDocument/2006/relationships/image" Target="../media/image140.png"/><Relationship Id="rId12" Type="http://schemas.openxmlformats.org/officeDocument/2006/relationships/image" Target="../media/image142.png"/><Relationship Id="rId17" Type="http://schemas.openxmlformats.org/officeDocument/2006/relationships/oleObject" Target="../embeddings/oleObject82.bin"/><Relationship Id="rId25" Type="http://schemas.openxmlformats.org/officeDocument/2006/relationships/oleObject" Target="../embeddings/oleObject86.bin"/><Relationship Id="rId33" Type="http://schemas.openxmlformats.org/officeDocument/2006/relationships/image" Target="../media/image99.wmf"/><Relationship Id="rId2" Type="http://schemas.openxmlformats.org/officeDocument/2006/relationships/slideLayout" Target="../slideLayouts/slideLayout2.xml"/><Relationship Id="rId16" Type="http://schemas.openxmlformats.org/officeDocument/2006/relationships/image" Target="../media/image108.wmf"/><Relationship Id="rId20" Type="http://schemas.openxmlformats.org/officeDocument/2006/relationships/image" Target="../media/image72.wmf"/><Relationship Id="rId29" Type="http://schemas.openxmlformats.org/officeDocument/2006/relationships/image" Target="../media/image97.wmf"/><Relationship Id="rId1" Type="http://schemas.openxmlformats.org/officeDocument/2006/relationships/vmlDrawing" Target="../drawings/vmlDrawing11.vml"/><Relationship Id="rId6" Type="http://schemas.openxmlformats.org/officeDocument/2006/relationships/image" Target="../media/image139.png"/><Relationship Id="rId11" Type="http://schemas.openxmlformats.org/officeDocument/2006/relationships/image" Target="../media/image141.png"/><Relationship Id="rId24" Type="http://schemas.openxmlformats.org/officeDocument/2006/relationships/image" Target="../media/image113.wmf"/><Relationship Id="rId32" Type="http://schemas.openxmlformats.org/officeDocument/2006/relationships/oleObject" Target="../embeddings/oleObject90.bin"/><Relationship Id="rId5" Type="http://schemas.openxmlformats.org/officeDocument/2006/relationships/image" Target="../media/image64.png"/><Relationship Id="rId15" Type="http://schemas.openxmlformats.org/officeDocument/2006/relationships/oleObject" Target="../embeddings/oleObject81.bin"/><Relationship Id="rId23" Type="http://schemas.openxmlformats.org/officeDocument/2006/relationships/oleObject" Target="../embeddings/oleObject85.bin"/><Relationship Id="rId28" Type="http://schemas.openxmlformats.org/officeDocument/2006/relationships/oleObject" Target="../embeddings/oleObject88.bin"/><Relationship Id="rId10" Type="http://schemas.openxmlformats.org/officeDocument/2006/relationships/image" Target="../media/image111.wmf"/><Relationship Id="rId19" Type="http://schemas.openxmlformats.org/officeDocument/2006/relationships/oleObject" Target="../embeddings/oleObject83.bin"/><Relationship Id="rId31" Type="http://schemas.openxmlformats.org/officeDocument/2006/relationships/image" Target="../media/image98.wmf"/><Relationship Id="rId4" Type="http://schemas.openxmlformats.org/officeDocument/2006/relationships/image" Target="../media/image63.png"/><Relationship Id="rId9" Type="http://schemas.openxmlformats.org/officeDocument/2006/relationships/oleObject" Target="../embeddings/oleObject79.bin"/><Relationship Id="rId14" Type="http://schemas.openxmlformats.org/officeDocument/2006/relationships/image" Target="../media/image69.wmf"/><Relationship Id="rId22" Type="http://schemas.openxmlformats.org/officeDocument/2006/relationships/image" Target="../media/image112.wmf"/><Relationship Id="rId27" Type="http://schemas.openxmlformats.org/officeDocument/2006/relationships/oleObject" Target="../embeddings/oleObject87.bin"/><Relationship Id="rId30" Type="http://schemas.openxmlformats.org/officeDocument/2006/relationships/oleObject" Target="../embeddings/oleObject89.bin"/></Relationships>
</file>

<file path=ppt/slides/_rels/slide24.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oleObject" Target="../embeddings/oleObject93.bin"/><Relationship Id="rId18" Type="http://schemas.openxmlformats.org/officeDocument/2006/relationships/image" Target="../media/image152.png"/><Relationship Id="rId3" Type="http://schemas.openxmlformats.org/officeDocument/2006/relationships/notesSlide" Target="../notesSlides/notesSlide24.xml"/><Relationship Id="rId21" Type="http://schemas.openxmlformats.org/officeDocument/2006/relationships/image" Target="../media/image153.png"/><Relationship Id="rId7" Type="http://schemas.openxmlformats.org/officeDocument/2006/relationships/image" Target="../media/image150.png"/><Relationship Id="rId12" Type="http://schemas.openxmlformats.org/officeDocument/2006/relationships/image" Target="../media/image115.wmf"/><Relationship Id="rId17" Type="http://schemas.openxmlformats.org/officeDocument/2006/relationships/image" Target="../media/image151.png"/><Relationship Id="rId2" Type="http://schemas.openxmlformats.org/officeDocument/2006/relationships/slideLayout" Target="../slideLayouts/slideLayout2.xml"/><Relationship Id="rId16" Type="http://schemas.openxmlformats.org/officeDocument/2006/relationships/image" Target="../media/image117.wmf"/><Relationship Id="rId20" Type="http://schemas.openxmlformats.org/officeDocument/2006/relationships/image" Target="../media/image118.wmf"/><Relationship Id="rId1" Type="http://schemas.openxmlformats.org/officeDocument/2006/relationships/vmlDrawing" Target="../drawings/vmlDrawing12.vml"/><Relationship Id="rId6" Type="http://schemas.openxmlformats.org/officeDocument/2006/relationships/image" Target="../media/image114.wmf"/><Relationship Id="rId11" Type="http://schemas.openxmlformats.org/officeDocument/2006/relationships/oleObject" Target="../embeddings/oleObject92.bin"/><Relationship Id="rId5" Type="http://schemas.openxmlformats.org/officeDocument/2006/relationships/oleObject" Target="../embeddings/oleObject91.bin"/><Relationship Id="rId15" Type="http://schemas.openxmlformats.org/officeDocument/2006/relationships/oleObject" Target="../embeddings/oleObject94.bin"/><Relationship Id="rId10" Type="http://schemas.openxmlformats.org/officeDocument/2006/relationships/image" Target="../media/image91.png"/><Relationship Id="rId19" Type="http://schemas.openxmlformats.org/officeDocument/2006/relationships/oleObject" Target="../embeddings/oleObject95.bin"/><Relationship Id="rId4" Type="http://schemas.openxmlformats.org/officeDocument/2006/relationships/image" Target="../media/image149.png"/><Relationship Id="rId9" Type="http://schemas.openxmlformats.org/officeDocument/2006/relationships/image" Target="../media/image63.png"/><Relationship Id="rId14" Type="http://schemas.openxmlformats.org/officeDocument/2006/relationships/image" Target="../media/image116.wmf"/><Relationship Id="rId22" Type="http://schemas.openxmlformats.org/officeDocument/2006/relationships/image" Target="../media/image154.png"/></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oleObject" Target="../embeddings/oleObject98.bin"/><Relationship Id="rId18" Type="http://schemas.openxmlformats.org/officeDocument/2006/relationships/oleObject" Target="../embeddings/oleObject100.bin"/><Relationship Id="rId26" Type="http://schemas.openxmlformats.org/officeDocument/2006/relationships/oleObject" Target="../embeddings/oleObject104.bin"/><Relationship Id="rId39" Type="http://schemas.openxmlformats.org/officeDocument/2006/relationships/image" Target="../media/image164.png"/><Relationship Id="rId3" Type="http://schemas.openxmlformats.org/officeDocument/2006/relationships/notesSlide" Target="../notesSlides/notesSlide25.xml"/><Relationship Id="rId21" Type="http://schemas.openxmlformats.org/officeDocument/2006/relationships/image" Target="../media/image108.wmf"/><Relationship Id="rId34" Type="http://schemas.openxmlformats.org/officeDocument/2006/relationships/image" Target="../media/image122.wmf"/><Relationship Id="rId7" Type="http://schemas.openxmlformats.org/officeDocument/2006/relationships/image" Target="../media/image162.png"/><Relationship Id="rId12" Type="http://schemas.openxmlformats.org/officeDocument/2006/relationships/image" Target="../media/image115.wmf"/><Relationship Id="rId17" Type="http://schemas.openxmlformats.org/officeDocument/2006/relationships/image" Target="../media/image163.png"/><Relationship Id="rId25" Type="http://schemas.openxmlformats.org/officeDocument/2006/relationships/image" Target="../media/image72.wmf"/><Relationship Id="rId33" Type="http://schemas.openxmlformats.org/officeDocument/2006/relationships/oleObject" Target="../embeddings/oleObject108.bin"/><Relationship Id="rId38" Type="http://schemas.openxmlformats.org/officeDocument/2006/relationships/image" Target="../media/image124.wmf"/><Relationship Id="rId2" Type="http://schemas.openxmlformats.org/officeDocument/2006/relationships/slideLayout" Target="../slideLayouts/slideLayout2.xml"/><Relationship Id="rId16" Type="http://schemas.openxmlformats.org/officeDocument/2006/relationships/image" Target="../media/image117.wmf"/><Relationship Id="rId20" Type="http://schemas.openxmlformats.org/officeDocument/2006/relationships/oleObject" Target="../embeddings/oleObject101.bin"/><Relationship Id="rId29" Type="http://schemas.openxmlformats.org/officeDocument/2006/relationships/image" Target="../media/image121.wmf"/><Relationship Id="rId1" Type="http://schemas.openxmlformats.org/officeDocument/2006/relationships/vmlDrawing" Target="../drawings/vmlDrawing13.vml"/><Relationship Id="rId6" Type="http://schemas.openxmlformats.org/officeDocument/2006/relationships/image" Target="../media/image119.wmf"/><Relationship Id="rId11" Type="http://schemas.openxmlformats.org/officeDocument/2006/relationships/oleObject" Target="../embeddings/oleObject97.bin"/><Relationship Id="rId24" Type="http://schemas.openxmlformats.org/officeDocument/2006/relationships/oleObject" Target="../embeddings/oleObject103.bin"/><Relationship Id="rId32" Type="http://schemas.openxmlformats.org/officeDocument/2006/relationships/oleObject" Target="../embeddings/oleObject107.bin"/><Relationship Id="rId37" Type="http://schemas.openxmlformats.org/officeDocument/2006/relationships/oleObject" Target="../embeddings/oleObject110.bin"/><Relationship Id="rId5" Type="http://schemas.openxmlformats.org/officeDocument/2006/relationships/oleObject" Target="../embeddings/oleObject96.bin"/><Relationship Id="rId15" Type="http://schemas.openxmlformats.org/officeDocument/2006/relationships/oleObject" Target="../embeddings/oleObject99.bin"/><Relationship Id="rId23" Type="http://schemas.openxmlformats.org/officeDocument/2006/relationships/image" Target="../media/image71.wmf"/><Relationship Id="rId28" Type="http://schemas.openxmlformats.org/officeDocument/2006/relationships/oleObject" Target="../embeddings/oleObject105.bin"/><Relationship Id="rId36" Type="http://schemas.openxmlformats.org/officeDocument/2006/relationships/image" Target="../media/image123.wmf"/><Relationship Id="rId10" Type="http://schemas.openxmlformats.org/officeDocument/2006/relationships/image" Target="../media/image91.png"/><Relationship Id="rId19" Type="http://schemas.openxmlformats.org/officeDocument/2006/relationships/image" Target="../media/image69.wmf"/><Relationship Id="rId31" Type="http://schemas.openxmlformats.org/officeDocument/2006/relationships/image" Target="../media/image75.wmf"/><Relationship Id="rId4" Type="http://schemas.openxmlformats.org/officeDocument/2006/relationships/image" Target="../media/image161.png"/><Relationship Id="rId9" Type="http://schemas.openxmlformats.org/officeDocument/2006/relationships/image" Target="../media/image63.png"/><Relationship Id="rId14" Type="http://schemas.openxmlformats.org/officeDocument/2006/relationships/image" Target="../media/image116.wmf"/><Relationship Id="rId22" Type="http://schemas.openxmlformats.org/officeDocument/2006/relationships/oleObject" Target="../embeddings/oleObject102.bin"/><Relationship Id="rId27" Type="http://schemas.openxmlformats.org/officeDocument/2006/relationships/image" Target="../media/image120.wmf"/><Relationship Id="rId30" Type="http://schemas.openxmlformats.org/officeDocument/2006/relationships/oleObject" Target="../embeddings/oleObject106.bin"/><Relationship Id="rId35" Type="http://schemas.openxmlformats.org/officeDocument/2006/relationships/oleObject" Target="../embeddings/oleObject109.bin"/></Relationships>
</file>

<file path=ppt/slides/_rels/slide26.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image" Target="../media/image127.wmf"/><Relationship Id="rId3" Type="http://schemas.openxmlformats.org/officeDocument/2006/relationships/notesSlide" Target="../notesSlides/notesSlide26.xml"/><Relationship Id="rId7" Type="http://schemas.openxmlformats.org/officeDocument/2006/relationships/oleObject" Target="../embeddings/oleObject111.bin"/><Relationship Id="rId12"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28.png"/><Relationship Id="rId11" Type="http://schemas.openxmlformats.org/officeDocument/2006/relationships/image" Target="../media/image129.png"/><Relationship Id="rId5" Type="http://schemas.openxmlformats.org/officeDocument/2006/relationships/image" Target="../media/image63.png"/><Relationship Id="rId10" Type="http://schemas.openxmlformats.org/officeDocument/2006/relationships/image" Target="../media/image126.wmf"/><Relationship Id="rId4" Type="http://schemas.openxmlformats.org/officeDocument/2006/relationships/image" Target="../media/image16.png"/><Relationship Id="rId9" Type="http://schemas.openxmlformats.org/officeDocument/2006/relationships/oleObject" Target="../embeddings/oleObject112.bin"/><Relationship Id="rId14" Type="http://schemas.openxmlformats.org/officeDocument/2006/relationships/image" Target="../media/image130.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16.bin"/><Relationship Id="rId13" Type="http://schemas.openxmlformats.org/officeDocument/2006/relationships/image" Target="../media/image133.wmf"/><Relationship Id="rId18" Type="http://schemas.openxmlformats.org/officeDocument/2006/relationships/oleObject" Target="../embeddings/oleObject121.bin"/><Relationship Id="rId26" Type="http://schemas.openxmlformats.org/officeDocument/2006/relationships/image" Target="../media/image179.png"/><Relationship Id="rId3" Type="http://schemas.openxmlformats.org/officeDocument/2006/relationships/notesSlide" Target="../notesSlides/notesSlide27.xml"/><Relationship Id="rId21" Type="http://schemas.openxmlformats.org/officeDocument/2006/relationships/oleObject" Target="../embeddings/oleObject123.bin"/><Relationship Id="rId7" Type="http://schemas.openxmlformats.org/officeDocument/2006/relationships/image" Target="../media/image132.wmf"/><Relationship Id="rId12" Type="http://schemas.openxmlformats.org/officeDocument/2006/relationships/oleObject" Target="../embeddings/oleObject118.bin"/><Relationship Id="rId17" Type="http://schemas.openxmlformats.org/officeDocument/2006/relationships/image" Target="../media/image75.wmf"/><Relationship Id="rId25" Type="http://schemas.openxmlformats.org/officeDocument/2006/relationships/image" Target="../media/image178.png"/><Relationship Id="rId2" Type="http://schemas.openxmlformats.org/officeDocument/2006/relationships/slideLayout" Target="../slideLayouts/slideLayout2.xml"/><Relationship Id="rId16" Type="http://schemas.openxmlformats.org/officeDocument/2006/relationships/oleObject" Target="../embeddings/oleObject120.bin"/><Relationship Id="rId20" Type="http://schemas.openxmlformats.org/officeDocument/2006/relationships/image" Target="../media/image135.wmf"/><Relationship Id="rId1" Type="http://schemas.openxmlformats.org/officeDocument/2006/relationships/vmlDrawing" Target="../drawings/vmlDrawing15.vml"/><Relationship Id="rId6" Type="http://schemas.openxmlformats.org/officeDocument/2006/relationships/oleObject" Target="../embeddings/oleObject115.bin"/><Relationship Id="rId11" Type="http://schemas.openxmlformats.org/officeDocument/2006/relationships/image" Target="../media/image72.wmf"/><Relationship Id="rId24" Type="http://schemas.openxmlformats.org/officeDocument/2006/relationships/image" Target="../media/image137.wmf"/><Relationship Id="rId5" Type="http://schemas.openxmlformats.org/officeDocument/2006/relationships/image" Target="../media/image131.wmf"/><Relationship Id="rId15" Type="http://schemas.openxmlformats.org/officeDocument/2006/relationships/image" Target="../media/image134.wmf"/><Relationship Id="rId23" Type="http://schemas.openxmlformats.org/officeDocument/2006/relationships/oleObject" Target="../embeddings/oleObject124.bin"/><Relationship Id="rId28" Type="http://schemas.openxmlformats.org/officeDocument/2006/relationships/image" Target="../media/image128.png"/><Relationship Id="rId10" Type="http://schemas.openxmlformats.org/officeDocument/2006/relationships/oleObject" Target="../embeddings/oleObject117.bin"/><Relationship Id="rId19" Type="http://schemas.openxmlformats.org/officeDocument/2006/relationships/oleObject" Target="../embeddings/oleObject122.bin"/><Relationship Id="rId4" Type="http://schemas.openxmlformats.org/officeDocument/2006/relationships/oleObject" Target="../embeddings/oleObject114.bin"/><Relationship Id="rId9" Type="http://schemas.openxmlformats.org/officeDocument/2006/relationships/image" Target="../media/image71.wmf"/><Relationship Id="rId14" Type="http://schemas.openxmlformats.org/officeDocument/2006/relationships/oleObject" Target="../embeddings/oleObject119.bin"/><Relationship Id="rId22" Type="http://schemas.openxmlformats.org/officeDocument/2006/relationships/image" Target="../media/image136.wmf"/><Relationship Id="rId27"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144.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0.wmf"/><Relationship Id="rId3" Type="http://schemas.openxmlformats.org/officeDocument/2006/relationships/notesSlide" Target="../notesSlides/notesSlide3.xml"/><Relationship Id="rId7" Type="http://schemas.openxmlformats.org/officeDocument/2006/relationships/image" Target="../media/image15.png"/><Relationship Id="rId12" Type="http://schemas.openxmlformats.org/officeDocument/2006/relationships/oleObject" Target="../embeddings/oleObject2.bin"/><Relationship Id="rId17"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4.bin"/><Relationship Id="rId1" Type="http://schemas.openxmlformats.org/officeDocument/2006/relationships/vmlDrawing" Target="../drawings/vmlDrawing1.vml"/><Relationship Id="rId6" Type="http://schemas.microsoft.com/office/2007/relationships/hdphoto" Target="../media/hdphoto1.wdp"/><Relationship Id="rId11" Type="http://schemas.openxmlformats.org/officeDocument/2006/relationships/image" Target="../media/image9.wmf"/><Relationship Id="rId5" Type="http://schemas.openxmlformats.org/officeDocument/2006/relationships/image" Target="../media/image14.png"/><Relationship Id="rId15" Type="http://schemas.openxmlformats.org/officeDocument/2006/relationships/image" Target="../media/image11.wmf"/><Relationship Id="rId10" Type="http://schemas.openxmlformats.org/officeDocument/2006/relationships/oleObject" Target="../embeddings/oleObject1.bin"/><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8.bin"/><Relationship Id="rId3" Type="http://schemas.openxmlformats.org/officeDocument/2006/relationships/notesSlide" Target="../notesSlides/notesSlide5.xml"/><Relationship Id="rId7" Type="http://schemas.openxmlformats.org/officeDocument/2006/relationships/oleObject" Target="../embeddings/oleObject5.bin"/><Relationship Id="rId12" Type="http://schemas.openxmlformats.org/officeDocument/2006/relationships/image" Target="../media/image23.wmf"/><Relationship Id="rId17" Type="http://schemas.openxmlformats.org/officeDocument/2006/relationships/image" Target="../media/image27.png"/><Relationship Id="rId2" Type="http://schemas.openxmlformats.org/officeDocument/2006/relationships/slideLayout" Target="../slideLayouts/slideLayout2.xml"/><Relationship Id="rId16" Type="http://schemas.openxmlformats.org/officeDocument/2006/relationships/image" Target="../media/image26.png"/><Relationship Id="rId1" Type="http://schemas.openxmlformats.org/officeDocument/2006/relationships/vmlDrawing" Target="../drawings/vmlDrawing2.vml"/><Relationship Id="rId6" Type="http://schemas.openxmlformats.org/officeDocument/2006/relationships/image" Target="../media/image25.png"/><Relationship Id="rId11" Type="http://schemas.openxmlformats.org/officeDocument/2006/relationships/oleObject" Target="../embeddings/oleObject7.bin"/><Relationship Id="rId5" Type="http://schemas.openxmlformats.org/officeDocument/2006/relationships/image" Target="../media/image16.png"/><Relationship Id="rId15" Type="http://schemas.openxmlformats.org/officeDocument/2006/relationships/image" Target="../media/image250.png"/><Relationship Id="rId10" Type="http://schemas.openxmlformats.org/officeDocument/2006/relationships/image" Target="../media/image22.wmf"/><Relationship Id="rId4" Type="http://schemas.openxmlformats.org/officeDocument/2006/relationships/image" Target="../media/image17.png"/><Relationship Id="rId9" Type="http://schemas.openxmlformats.org/officeDocument/2006/relationships/oleObject" Target="../embeddings/oleObject6.bin"/><Relationship Id="rId14" Type="http://schemas.openxmlformats.org/officeDocument/2006/relationships/image" Target="../media/image24.wmf"/></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26.emf"/></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34.png"/><Relationship Id="rId5" Type="http://schemas.openxmlformats.org/officeDocument/2006/relationships/image" Target="../media/image32.png"/><Relationship Id="rId10" Type="http://schemas.openxmlformats.org/officeDocument/2006/relationships/image" Target="../media/image33.png"/><Relationship Id="rId4" Type="http://schemas.openxmlformats.org/officeDocument/2006/relationships/image" Target="../media/image16.png"/><Relationship Id="rId9" Type="http://schemas.openxmlformats.org/officeDocument/2006/relationships/image" Target="../media/image26.emf"/></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37.png"/><Relationship Id="rId4" Type="http://schemas.openxmlformats.org/officeDocument/2006/relationships/image" Target="../media/image16.png"/><Relationship Id="rId9"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1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2" y="2286000"/>
            <a:ext cx="1066800" cy="117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065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20308"/>
          <a:stretch/>
        </p:blipFill>
        <p:spPr bwMode="auto">
          <a:xfrm>
            <a:off x="5651335" y="2209800"/>
            <a:ext cx="5410200" cy="102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073" y="1682750"/>
            <a:ext cx="6858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424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8609012" y="2362200"/>
            <a:ext cx="3276600" cy="3124200"/>
          </a:xfrm>
          <a:prstGeom prst="roundRect">
            <a:avLst>
              <a:gd name="adj" fmla="val 2778"/>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244"/>
            <a:ext cx="69072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889" y="2387052"/>
            <a:ext cx="1688523" cy="40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p:nvSpPr>
        <p:spPr>
          <a:xfrm>
            <a:off x="2158999" y="683635"/>
            <a:ext cx="9879013" cy="1572473"/>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0" name="TextBox 19"/>
              <p:cNvSpPr txBox="1"/>
              <p:nvPr/>
            </p:nvSpPr>
            <p:spPr>
              <a:xfrm>
                <a:off x="2258234" y="755697"/>
                <a:ext cx="9877426" cy="1301703"/>
              </a:xfrm>
              <a:prstGeom prst="rect">
                <a:avLst/>
              </a:prstGeom>
              <a:noFill/>
            </p:spPr>
            <p:txBody>
              <a:bodyPr wrap="square" rtlCol="0">
                <a:spAutoFit/>
              </a:bodyPr>
              <a:lstStyle/>
              <a:p>
                <a:r>
                  <a:rPr lang="vi-VN" sz="2600" b="1" smtClean="0">
                    <a:latin typeface="Arial" pitchFamily="34" charset="0"/>
                    <a:cs typeface="Arial" pitchFamily="34" charset="0"/>
                  </a:rPr>
                  <a:t>Cho đồ thị </a:t>
                </a:r>
                <a:r>
                  <a:rPr lang="vi-VN" sz="2600" b="1">
                    <a:latin typeface="Arial" pitchFamily="34" charset="0"/>
                    <a:cs typeface="Arial" pitchFamily="34" charset="0"/>
                  </a:rPr>
                  <a:t>hàm </a:t>
                </a:r>
                <a:r>
                  <a:rPr lang="vi-VN" sz="2600" b="1" smtClean="0">
                    <a:latin typeface="Arial" pitchFamily="34" charset="0"/>
                    <a:cs typeface="Arial" pitchFamily="34" charset="0"/>
                  </a:rPr>
                  <a:t>số</a:t>
                </a:r>
                <a:r>
                  <a:rPr lang="en-US" sz="2600"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𝒚</m:t>
                    </m:r>
                    <m:r>
                      <a:rPr lang="en-US" sz="2600" b="1" i="1" smtClean="0">
                        <a:latin typeface="Cambria Math"/>
                        <a:cs typeface="Arial" pitchFamily="34" charset="0"/>
                      </a:rPr>
                      <m:t>=</m:t>
                    </m:r>
                    <m:r>
                      <a:rPr lang="en-US" sz="2600" b="1" i="1" smtClean="0">
                        <a:latin typeface="Cambria Math"/>
                        <a:cs typeface="Arial" pitchFamily="34" charset="0"/>
                      </a:rPr>
                      <m:t>𝒈</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r>
                      <a:rPr lang="en-US" sz="2600" b="1" i="1" smtClean="0">
                        <a:latin typeface="Cambria Math"/>
                        <a:cs typeface="Arial" pitchFamily="34" charset="0"/>
                      </a:rPr>
                      <m:t>𝟐</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𝟑</m:t>
                    </m:r>
                  </m:oMath>
                </a14:m>
                <a:r>
                  <a:rPr lang="en-US" sz="2600" b="1" smtClean="0">
                    <a:latin typeface="Arial" pitchFamily="34" charset="0"/>
                    <a:cs typeface="Arial" pitchFamily="34" charset="0"/>
                  </a:rPr>
                  <a:t> như Hình 6.18</a:t>
                </a:r>
              </a:p>
              <a:p>
                <a:r>
                  <a:rPr lang="vi-VN" sz="2600" b="1">
                    <a:latin typeface="Arial" pitchFamily="34" charset="0"/>
                    <a:cs typeface="Arial" pitchFamily="34" charset="0"/>
                  </a:rPr>
                  <a:t>b) Nhận xét về dấu của </a:t>
                </a:r>
                <a14:m>
                  <m:oMath xmlns:m="http://schemas.openxmlformats.org/officeDocument/2006/math">
                    <m:r>
                      <a:rPr lang="vi-VN" sz="2600" b="1" i="1" smtClean="0">
                        <a:latin typeface="Cambria Math"/>
                        <a:cs typeface="Arial" pitchFamily="34" charset="0"/>
                      </a:rPr>
                      <m:t>𝒈</m:t>
                    </m:r>
                    <m:r>
                      <a:rPr lang="vi-VN" sz="2600" b="1" i="1" smtClean="0">
                        <a:latin typeface="Cambria Math"/>
                        <a:cs typeface="Arial" pitchFamily="34" charset="0"/>
                      </a:rPr>
                      <m:t>(</m:t>
                    </m:r>
                    <m:r>
                      <a:rPr lang="vi-VN" sz="2600" b="1" i="1" smtClean="0">
                        <a:latin typeface="Cambria Math"/>
                        <a:cs typeface="Arial" pitchFamily="34" charset="0"/>
                      </a:rPr>
                      <m:t>𝒙</m:t>
                    </m:r>
                    <m:r>
                      <a:rPr lang="vi-VN" sz="2600" b="1" i="1" smtClean="0">
                        <a:latin typeface="Cambria Math"/>
                        <a:cs typeface="Arial" pitchFamily="34" charset="0"/>
                      </a:rPr>
                      <m:t>)</m:t>
                    </m:r>
                  </m:oMath>
                </a14:m>
                <a:r>
                  <a:rPr lang="vi-VN" sz="2600" b="1">
                    <a:latin typeface="Arial" pitchFamily="34" charset="0"/>
                    <a:cs typeface="Arial" pitchFamily="34" charset="0"/>
                  </a:rPr>
                  <a:t> và dấu của hệ số a trên từng khoảng đó.</a:t>
                </a:r>
              </a:p>
            </p:txBody>
          </p:sp>
        </mc:Choice>
        <mc:Fallback xmlns="">
          <p:sp>
            <p:nvSpPr>
              <p:cNvPr id="20" name="TextBox 19"/>
              <p:cNvSpPr txBox="1">
                <a:spLocks noRot="1" noChangeAspect="1" noMove="1" noResize="1" noEditPoints="1" noAdjustHandles="1" noChangeArrowheads="1" noChangeShapeType="1" noTextEdit="1"/>
              </p:cNvSpPr>
              <p:nvPr/>
            </p:nvSpPr>
            <p:spPr>
              <a:xfrm>
                <a:off x="2258234" y="755697"/>
                <a:ext cx="9877426" cy="1301703"/>
              </a:xfrm>
              <a:prstGeom prst="rect">
                <a:avLst/>
              </a:prstGeom>
              <a:blipFill rotWithShape="1">
                <a:blip r:embed="rId5"/>
                <a:stretch>
                  <a:fillRect l="-1049" t="-3738" b="-10280"/>
                </a:stretch>
              </a:blipFill>
            </p:spPr>
            <p:txBody>
              <a:bodyPr/>
              <a:lstStyle/>
              <a:p>
                <a:r>
                  <a:rPr lang="en-US">
                    <a:noFill/>
                  </a:rPr>
                  <a:t> </a:t>
                </a:r>
              </a:p>
            </p:txBody>
          </p:sp>
        </mc:Fallback>
      </mc:AlternateContent>
      <p:grpSp>
        <p:nvGrpSpPr>
          <p:cNvPr id="22" name="Group 21"/>
          <p:cNvGrpSpPr/>
          <p:nvPr/>
        </p:nvGrpSpPr>
        <p:grpSpPr>
          <a:xfrm>
            <a:off x="226433" y="582034"/>
            <a:ext cx="1780166" cy="1780166"/>
            <a:chOff x="123825" y="887413"/>
            <a:chExt cx="1931987" cy="1931987"/>
          </a:xfrm>
        </p:grpSpPr>
        <p:pic>
          <p:nvPicPr>
            <p:cNvPr id="23" name="Picture 18"/>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sp>
        <p:nvSpPr>
          <p:cNvPr id="21" name="TextBox 20"/>
          <p:cNvSpPr txBox="1"/>
          <p:nvPr/>
        </p:nvSpPr>
        <p:spPr>
          <a:xfrm>
            <a:off x="9523412" y="5034598"/>
            <a:ext cx="1322387" cy="338554"/>
          </a:xfrm>
          <a:prstGeom prst="rect">
            <a:avLst/>
          </a:prstGeom>
          <a:noFill/>
        </p:spPr>
        <p:txBody>
          <a:bodyPr wrap="square" rtlCol="0">
            <a:spAutoFit/>
          </a:bodyPr>
          <a:lstStyle/>
          <a:p>
            <a:r>
              <a:rPr lang="en-US" sz="1600" b="1" i="1" smtClean="0">
                <a:solidFill>
                  <a:srgbClr val="C00000"/>
                </a:solidFill>
                <a:latin typeface="Arial" pitchFamily="34" charset="0"/>
                <a:cs typeface="Arial" pitchFamily="34" charset="0"/>
              </a:rPr>
              <a:t>Hình 6.18</a:t>
            </a:r>
            <a:endParaRPr lang="vi-VN" sz="1600" b="1" i="1">
              <a:solidFill>
                <a:srgbClr val="C00000"/>
              </a:solidFill>
              <a:latin typeface="Arial" pitchFamily="34" charset="0"/>
              <a:cs typeface="Arial" pitchFamily="34" charset="0"/>
            </a:endParaRPr>
          </a:p>
        </p:txBody>
      </p:sp>
      <p:sp>
        <p:nvSpPr>
          <p:cNvPr id="19" name="TextBox 18"/>
          <p:cNvSpPr txBox="1"/>
          <p:nvPr/>
        </p:nvSpPr>
        <p:spPr>
          <a:xfrm>
            <a:off x="378832" y="2958405"/>
            <a:ext cx="7925380" cy="1384995"/>
          </a:xfrm>
          <a:prstGeom prst="rect">
            <a:avLst/>
          </a:prstGeom>
          <a:noFill/>
        </p:spPr>
        <p:txBody>
          <a:bodyPr wrap="square" rtlCol="0">
            <a:spAutoFit/>
          </a:bodyPr>
          <a:lstStyle/>
          <a:p>
            <a:r>
              <a:rPr lang="vi-VN" sz="2800" b="1">
                <a:latin typeface="Arial" pitchFamily="34" charset="0"/>
                <a:cs typeface="Arial" pitchFamily="34" charset="0"/>
              </a:rPr>
              <a:t>b) Khi đồ thị hàm số nằm hoàn toàn trên trục Ox thì g(x) &gt; 0, ngược lại khi đồ thị hàm số nằm hoàn toàn phía dưới trục Ox thì g(x) &lt; 0. </a:t>
            </a:r>
            <a:endParaRPr lang="vi-VN" sz="2800" b="1">
              <a:solidFill>
                <a:schemeClr val="accent2">
                  <a:lumMod val="75000"/>
                </a:schemeClr>
              </a:solidFill>
              <a:latin typeface="Arial" pitchFamily="34" charset="0"/>
              <a:cs typeface="Arial" pitchFamily="34" charset="0"/>
            </a:endParaRPr>
          </a:p>
        </p:txBody>
      </p:sp>
      <p:pic>
        <p:nvPicPr>
          <p:cNvPr id="716803"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6784" t="2071" r="45798" b="58976"/>
          <a:stretch/>
        </p:blipFill>
        <p:spPr bwMode="auto">
          <a:xfrm>
            <a:off x="9029699" y="2400300"/>
            <a:ext cx="2997200" cy="263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TextBox 14"/>
              <p:cNvSpPr txBox="1"/>
              <p:nvPr/>
            </p:nvSpPr>
            <p:spPr>
              <a:xfrm>
                <a:off x="378832" y="4342100"/>
                <a:ext cx="7925380" cy="575799"/>
              </a:xfrm>
              <a:prstGeom prst="rect">
                <a:avLst/>
              </a:prstGeom>
              <a:noFill/>
            </p:spPr>
            <p:txBody>
              <a:bodyPr wrap="square" rtlCol="0">
                <a:spAutoFit/>
              </a:bodyPr>
              <a:lstStyle/>
              <a:p>
                <a:r>
                  <a:rPr lang="vi-VN" sz="2800" b="1">
                    <a:latin typeface="Arial" pitchFamily="34" charset="0"/>
                    <a:cs typeface="Arial" pitchFamily="34" charset="0"/>
                  </a:rPr>
                  <a:t>Hệ số </a:t>
                </a:r>
                <a14:m>
                  <m:oMath xmlns:m="http://schemas.openxmlformats.org/officeDocument/2006/math">
                    <m:r>
                      <a:rPr lang="vi-VN" sz="2800" b="1" i="1" smtClean="0">
                        <a:latin typeface="Cambria Math"/>
                        <a:cs typeface="Arial" pitchFamily="34" charset="0"/>
                      </a:rPr>
                      <m:t>𝒂</m:t>
                    </m:r>
                    <m:r>
                      <a:rPr lang="vi-VN" sz="2800" b="1" i="1" smtClean="0">
                        <a:latin typeface="Cambria Math"/>
                        <a:cs typeface="Arial" pitchFamily="34" charset="0"/>
                      </a:rPr>
                      <m:t>=– </m:t>
                    </m:r>
                    <m:r>
                      <a:rPr lang="vi-VN" sz="2800" b="1" i="1" smtClean="0">
                        <a:latin typeface="Cambria Math"/>
                        <a:cs typeface="Arial" pitchFamily="34" charset="0"/>
                      </a:rPr>
                      <m:t>𝟐</m:t>
                    </m:r>
                    <m:r>
                      <a:rPr lang="vi-VN" sz="2800" b="1" i="1" smtClean="0">
                        <a:latin typeface="Cambria Math"/>
                        <a:cs typeface="Arial" pitchFamily="34" charset="0"/>
                      </a:rPr>
                      <m:t>&lt;</m:t>
                    </m:r>
                    <m:r>
                      <a:rPr lang="vi-VN" sz="2800" b="1" i="1" smtClean="0">
                        <a:latin typeface="Cambria Math"/>
                        <a:cs typeface="Arial" pitchFamily="34" charset="0"/>
                      </a:rPr>
                      <m:t>𝟎</m:t>
                    </m:r>
                  </m:oMath>
                </a14:m>
                <a:r>
                  <a:rPr lang="vi-VN" sz="2800" b="1">
                    <a:latin typeface="Arial" pitchFamily="34" charset="0"/>
                    <a:cs typeface="Arial" pitchFamily="34" charset="0"/>
                  </a:rPr>
                  <a:t>, do đó ta có:</a:t>
                </a:r>
                <a:endParaRPr lang="vi-VN" sz="2800" b="1">
                  <a:solidFill>
                    <a:schemeClr val="accent2">
                      <a:lumMod val="75000"/>
                    </a:schemeClr>
                  </a:solidFill>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8832" y="4342100"/>
                <a:ext cx="7925380" cy="575799"/>
              </a:xfrm>
              <a:prstGeom prst="rect">
                <a:avLst/>
              </a:prstGeom>
              <a:blipFill rotWithShape="1">
                <a:blip r:embed="rId10"/>
                <a:stretch>
                  <a:fillRect l="-1538" t="-2105" b="-2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78832" y="4865320"/>
                <a:ext cx="7925380" cy="1143518"/>
              </a:xfrm>
              <a:prstGeom prst="rect">
                <a:avLst/>
              </a:prstGeom>
              <a:noFill/>
            </p:spPr>
            <p:txBody>
              <a:bodyPr wrap="square" rtlCol="0">
                <a:spAutoFit/>
              </a:bodyPr>
              <a:lstStyle/>
              <a:p>
                <a:r>
                  <a:rPr lang="vi-VN" sz="2800" b="1">
                    <a:latin typeface="Arial" pitchFamily="34" charset="0"/>
                    <a:cs typeface="Arial" pitchFamily="34" charset="0"/>
                  </a:rPr>
                  <a:t>+ Trên các khoảng </a:t>
                </a:r>
                <a14:m>
                  <m:oMath xmlns:m="http://schemas.openxmlformats.org/officeDocument/2006/math">
                    <m:r>
                      <a:rPr lang="vi-VN" sz="2800" b="1" i="1" smtClean="0">
                        <a:latin typeface="Cambria Math"/>
                        <a:cs typeface="Arial" pitchFamily="34" charset="0"/>
                      </a:rPr>
                      <m:t>(–∞;–</m:t>
                    </m:r>
                    <m:r>
                      <a:rPr lang="vi-VN" sz="2800" b="1" i="1" smtClean="0">
                        <a:latin typeface="Cambria Math"/>
                        <a:cs typeface="Arial" pitchFamily="34" charset="0"/>
                      </a:rPr>
                      <m:t>𝟏</m:t>
                    </m:r>
                    <m:r>
                      <a:rPr lang="vi-VN" sz="2800" b="1" i="1">
                        <a:latin typeface="Cambria Math"/>
                        <a:cs typeface="Arial" pitchFamily="34" charset="0"/>
                      </a:rPr>
                      <m:t>) </m:t>
                    </m:r>
                  </m:oMath>
                </a14:m>
                <a:r>
                  <a:rPr lang="vi-VN" sz="2800" b="1">
                    <a:latin typeface="Arial" pitchFamily="34" charset="0"/>
                    <a:cs typeface="Arial" pitchFamily="34" charset="0"/>
                  </a:rPr>
                  <a:t>và</a:t>
                </a:r>
                <a:r>
                  <a:rPr lang="en-US" sz="2800" b="1">
                    <a:latin typeface="Arial" pitchFamily="34" charset="0"/>
                    <a:cs typeface="Arial" pitchFamily="34" charset="0"/>
                  </a:rPr>
                  <a:t> </a:t>
                </a:r>
                <a14:m>
                  <m:oMath xmlns:m="http://schemas.openxmlformats.org/officeDocument/2006/math">
                    <m:r>
                      <a:rPr lang="en-US" sz="2800" b="1">
                        <a:latin typeface="Cambria Math"/>
                        <a:cs typeface="Arial" pitchFamily="34" charset="0"/>
                      </a:rPr>
                      <m:t>(</m:t>
                    </m:r>
                    <m:f>
                      <m:fPr>
                        <m:ctrlPr>
                          <a:rPr lang="en-US" sz="2800" b="1" i="1">
                            <a:latin typeface="Cambria Math"/>
                            <a:cs typeface="Arial" pitchFamily="34" charset="0"/>
                          </a:rPr>
                        </m:ctrlPr>
                      </m:fPr>
                      <m:num>
                        <m:r>
                          <a:rPr lang="en-US" sz="2800" b="1" i="1">
                            <a:latin typeface="Cambria Math"/>
                            <a:cs typeface="Arial" pitchFamily="34" charset="0"/>
                          </a:rPr>
                          <m:t>𝟑</m:t>
                        </m:r>
                      </m:num>
                      <m:den>
                        <m:r>
                          <a:rPr lang="en-US" sz="2800" b="1" i="1">
                            <a:latin typeface="Cambria Math"/>
                            <a:cs typeface="Arial" pitchFamily="34" charset="0"/>
                          </a:rPr>
                          <m:t>𝟐</m:t>
                        </m:r>
                      </m:den>
                    </m:f>
                    <m:r>
                      <a:rPr lang="en-US" sz="2800" b="1" i="1">
                        <a:latin typeface="Cambria Math"/>
                        <a:cs typeface="Arial" pitchFamily="34" charset="0"/>
                      </a:rPr>
                      <m:t>;+</m:t>
                    </m:r>
                    <m:r>
                      <a:rPr lang="en-US" sz="2800" b="1" i="1">
                        <a:latin typeface="Cambria Math"/>
                        <a:ea typeface="Cambria Math"/>
                        <a:cs typeface="Arial" pitchFamily="34" charset="0"/>
                      </a:rPr>
                      <m:t>∞)</m:t>
                    </m:r>
                  </m:oMath>
                </a14:m>
                <a:r>
                  <a:rPr lang="vi-VN" sz="2800" b="1">
                    <a:latin typeface="Arial" pitchFamily="34" charset="0"/>
                    <a:cs typeface="Arial" pitchFamily="34" charset="0"/>
                  </a:rPr>
                  <a:t> </a:t>
                </a:r>
                <a:r>
                  <a:rPr lang="en-US" sz="2800" b="1" smtClean="0">
                    <a:latin typeface="Arial" pitchFamily="34" charset="0"/>
                    <a:cs typeface="Arial" pitchFamily="34" charset="0"/>
                  </a:rPr>
                  <a:t/>
                </a:r>
                <a:br>
                  <a:rPr lang="en-US" sz="2800" b="1" smtClean="0">
                    <a:latin typeface="Arial" pitchFamily="34" charset="0"/>
                    <a:cs typeface="Arial" pitchFamily="34" charset="0"/>
                  </a:rPr>
                </a:br>
                <a:r>
                  <a:rPr lang="en-US" sz="2800" b="1" smtClean="0">
                    <a:latin typeface="Arial" pitchFamily="34" charset="0"/>
                    <a:cs typeface="Arial" pitchFamily="34" charset="0"/>
                  </a:rPr>
                  <a:t>   </a:t>
                </a:r>
                <a14:m>
                  <m:oMath xmlns:m="http://schemas.openxmlformats.org/officeDocument/2006/math">
                    <m:r>
                      <a:rPr lang="vi-VN" sz="2800" b="1" i="1" smtClean="0">
                        <a:latin typeface="Cambria Math"/>
                        <a:cs typeface="Arial" pitchFamily="34" charset="0"/>
                      </a:rPr>
                      <m:t>𝒈</m:t>
                    </m:r>
                    <m:r>
                      <a:rPr lang="vi-VN" sz="2800" b="1" i="1" smtClean="0">
                        <a:latin typeface="Cambria Math"/>
                        <a:cs typeface="Arial" pitchFamily="34" charset="0"/>
                      </a:rPr>
                      <m:t>(</m:t>
                    </m:r>
                    <m:r>
                      <a:rPr lang="vi-VN" sz="2800" b="1" i="1" smtClean="0">
                        <a:latin typeface="Cambria Math"/>
                        <a:cs typeface="Arial" pitchFamily="34" charset="0"/>
                      </a:rPr>
                      <m:t>𝒙</m:t>
                    </m:r>
                    <m:r>
                      <a:rPr lang="vi-VN" sz="2800" b="1" i="1">
                        <a:latin typeface="Cambria Math"/>
                        <a:cs typeface="Arial" pitchFamily="34" charset="0"/>
                      </a:rPr>
                      <m:t>)</m:t>
                    </m:r>
                  </m:oMath>
                </a14:m>
                <a:r>
                  <a:rPr lang="vi-VN" sz="2800" b="1">
                    <a:latin typeface="Arial" pitchFamily="34" charset="0"/>
                    <a:cs typeface="Arial" pitchFamily="34" charset="0"/>
                  </a:rPr>
                  <a:t> cùng dấu với hệ số a. </a:t>
                </a:r>
                <a:endParaRPr lang="vi-VN" sz="2800" b="1">
                  <a:solidFill>
                    <a:schemeClr val="accent2">
                      <a:lumMod val="75000"/>
                    </a:schemeClr>
                  </a:solidFill>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78832" y="4865320"/>
                <a:ext cx="7925380" cy="1143518"/>
              </a:xfrm>
              <a:prstGeom prst="rect">
                <a:avLst/>
              </a:prstGeom>
              <a:blipFill rotWithShape="1">
                <a:blip r:embed="rId11"/>
                <a:stretch>
                  <a:fillRect l="-1538" b="-132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2680" y="6008838"/>
                <a:ext cx="8428732" cy="712631"/>
              </a:xfrm>
              <a:prstGeom prst="rect">
                <a:avLst/>
              </a:prstGeom>
              <a:noFill/>
            </p:spPr>
            <p:txBody>
              <a:bodyPr wrap="square" rtlCol="0">
                <a:spAutoFit/>
              </a:bodyPr>
              <a:lstStyle/>
              <a:p>
                <a:r>
                  <a:rPr lang="vi-VN" sz="2800" b="1">
                    <a:latin typeface="Arial" pitchFamily="34" charset="0"/>
                    <a:cs typeface="Arial" pitchFamily="34" charset="0"/>
                  </a:rPr>
                  <a:t>+ Trên </a:t>
                </a:r>
                <a:r>
                  <a:rPr lang="vi-VN" sz="2800" b="1" smtClean="0">
                    <a:latin typeface="Arial" pitchFamily="34" charset="0"/>
                    <a:cs typeface="Arial" pitchFamily="34" charset="0"/>
                  </a:rPr>
                  <a:t>khoảng </a:t>
                </a:r>
                <a14:m>
                  <m:oMath xmlns:m="http://schemas.openxmlformats.org/officeDocument/2006/math">
                    <m:r>
                      <a:rPr lang="en-US" sz="2800" b="1">
                        <a:latin typeface="Cambria Math"/>
                        <a:cs typeface="Arial" pitchFamily="34" charset="0"/>
                      </a:rPr>
                      <m:t>(</m:t>
                    </m:r>
                    <m:r>
                      <a:rPr lang="en-US" sz="2800" b="1" i="1">
                        <a:latin typeface="Cambria Math"/>
                        <a:cs typeface="Arial" pitchFamily="34" charset="0"/>
                      </a:rPr>
                      <m:t>−</m:t>
                    </m:r>
                    <m:r>
                      <a:rPr lang="en-US" sz="2800" b="1" i="1">
                        <a:latin typeface="Cambria Math"/>
                        <a:cs typeface="Arial" pitchFamily="34" charset="0"/>
                      </a:rPr>
                      <m:t>𝟏</m:t>
                    </m:r>
                    <m:r>
                      <a:rPr lang="en-US" sz="2800" b="1" i="1">
                        <a:latin typeface="Cambria Math"/>
                        <a:cs typeface="Arial" pitchFamily="34" charset="0"/>
                      </a:rPr>
                      <m:t>;</m:t>
                    </m:r>
                    <m:f>
                      <m:fPr>
                        <m:ctrlPr>
                          <a:rPr lang="en-US" sz="2800" b="1" i="1">
                            <a:latin typeface="Cambria Math"/>
                            <a:cs typeface="Arial" pitchFamily="34" charset="0"/>
                          </a:rPr>
                        </m:ctrlPr>
                      </m:fPr>
                      <m:num>
                        <m:r>
                          <a:rPr lang="en-US" sz="2800" b="1" i="1">
                            <a:latin typeface="Cambria Math"/>
                            <a:cs typeface="Arial" pitchFamily="34" charset="0"/>
                          </a:rPr>
                          <m:t>𝟑</m:t>
                        </m:r>
                      </m:num>
                      <m:den>
                        <m:r>
                          <a:rPr lang="en-US" sz="2800" b="1" i="1">
                            <a:latin typeface="Cambria Math"/>
                            <a:cs typeface="Arial" pitchFamily="34" charset="0"/>
                          </a:rPr>
                          <m:t>𝟐</m:t>
                        </m:r>
                      </m:den>
                    </m:f>
                    <m:r>
                      <a:rPr lang="en-US" sz="2800" b="1" i="1">
                        <a:latin typeface="Cambria Math"/>
                        <a:ea typeface="Cambria Math"/>
                        <a:cs typeface="Arial" pitchFamily="34" charset="0"/>
                      </a:rPr>
                      <m:t>)</m:t>
                    </m:r>
                  </m:oMath>
                </a14:m>
                <a:r>
                  <a:rPr lang="en-US" sz="2800" b="1" smtClean="0">
                    <a:latin typeface="Arial" pitchFamily="34" charset="0"/>
                    <a:cs typeface="Arial" pitchFamily="34" charset="0"/>
                  </a:rPr>
                  <a:t> </a:t>
                </a:r>
                <a14:m>
                  <m:oMath xmlns:m="http://schemas.openxmlformats.org/officeDocument/2006/math">
                    <m:r>
                      <a:rPr lang="vi-VN" sz="2800" b="1" i="1" smtClean="0">
                        <a:latin typeface="Cambria Math"/>
                        <a:cs typeface="Arial" pitchFamily="34" charset="0"/>
                      </a:rPr>
                      <m:t>𝒈</m:t>
                    </m:r>
                    <m:r>
                      <a:rPr lang="vi-VN" sz="2800" b="1" i="1" smtClean="0">
                        <a:latin typeface="Cambria Math"/>
                        <a:cs typeface="Arial" pitchFamily="34" charset="0"/>
                      </a:rPr>
                      <m:t>(</m:t>
                    </m:r>
                    <m:r>
                      <a:rPr lang="vi-VN" sz="2800" b="1" i="1" smtClean="0">
                        <a:latin typeface="Cambria Math"/>
                        <a:cs typeface="Arial" pitchFamily="34" charset="0"/>
                      </a:rPr>
                      <m:t>𝒙</m:t>
                    </m:r>
                    <m:r>
                      <a:rPr lang="vi-VN" sz="2800" b="1" i="1">
                        <a:latin typeface="Cambria Math"/>
                        <a:cs typeface="Arial" pitchFamily="34" charset="0"/>
                      </a:rPr>
                      <m:t>)</m:t>
                    </m:r>
                  </m:oMath>
                </a14:m>
                <a:r>
                  <a:rPr lang="vi-VN" sz="2800" b="1">
                    <a:latin typeface="Arial" pitchFamily="34" charset="0"/>
                    <a:cs typeface="Arial" pitchFamily="34" charset="0"/>
                  </a:rPr>
                  <a:t> trái dấu với hệ số a. </a:t>
                </a:r>
                <a:endParaRPr lang="vi-VN" sz="2800" b="1">
                  <a:solidFill>
                    <a:schemeClr val="accent2">
                      <a:lumMod val="75000"/>
                    </a:schemeClr>
                  </a:solidFill>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32680" y="6008838"/>
                <a:ext cx="8428732" cy="712631"/>
              </a:xfrm>
              <a:prstGeom prst="rect">
                <a:avLst/>
              </a:prstGeom>
              <a:blipFill rotWithShape="1">
                <a:blip r:embed="rId12"/>
                <a:stretch>
                  <a:fillRect l="-1520" b="-8547"/>
                </a:stretch>
              </a:blipFill>
            </p:spPr>
            <p:txBody>
              <a:bodyPr/>
              <a:lstStyle/>
              <a:p>
                <a:r>
                  <a:rPr lang="en-US">
                    <a:noFill/>
                  </a:rPr>
                  <a:t> </a:t>
                </a:r>
              </a:p>
            </p:txBody>
          </p:sp>
        </mc:Fallback>
      </mc:AlternateContent>
    </p:spTree>
    <p:extLst>
      <p:ext uri="{BB962C8B-B14F-4D97-AF65-F5344CB8AC3E}">
        <p14:creationId xmlns:p14="http://schemas.microsoft.com/office/powerpoint/2010/main" val="6455739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27012" y="1278597"/>
            <a:ext cx="11734800" cy="2302803"/>
          </a:xfrm>
          <a:prstGeom prst="roundRect">
            <a:avLst>
              <a:gd name="adj" fmla="val 3585"/>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227012" y="1354411"/>
                <a:ext cx="11809413" cy="1394741"/>
              </a:xfrm>
              <a:prstGeom prst="rect">
                <a:avLst/>
              </a:prstGeom>
              <a:noFill/>
            </p:spPr>
            <p:txBody>
              <a:bodyPr wrap="square" rtlCol="0">
                <a:spAutoFit/>
              </a:bodyPr>
              <a:lstStyle/>
              <a:p>
                <a:pPr marL="457200" indent="-457200">
                  <a:buFont typeface="Arial" pitchFamily="34" charset="0"/>
                  <a:buChar char="•"/>
                </a:pPr>
                <a:r>
                  <a:rPr lang="en-US" sz="2800" b="1" smtClean="0">
                    <a:latin typeface="Arial" pitchFamily="34" charset="0"/>
                    <a:cs typeface="Arial" pitchFamily="34" charset="0"/>
                  </a:rPr>
                  <a:t>Nếu tam thức bậc hai </a:t>
                </a:r>
                <a14:m>
                  <m:oMath xmlns:m="http://schemas.openxmlformats.org/officeDocument/2006/math">
                    <m:r>
                      <a:rPr lang="en-US" sz="2800" b="1" i="1" smtClean="0">
                        <a:latin typeface="Cambria Math"/>
                        <a:cs typeface="Arial" pitchFamily="34" charset="0"/>
                      </a:rPr>
                      <m:t>𝒇</m:t>
                    </m:r>
                    <m:d>
                      <m:dPr>
                        <m:ctrlPr>
                          <a:rPr lang="en-US" sz="2800" b="1" i="1" smtClean="0">
                            <a:latin typeface="Cambria Math"/>
                            <a:cs typeface="Arial" pitchFamily="34" charset="0"/>
                          </a:rPr>
                        </m:ctrlPr>
                      </m:dPr>
                      <m:e>
                        <m:r>
                          <a:rPr lang="en-US" sz="2800" b="1" i="1" smtClean="0">
                            <a:latin typeface="Cambria Math"/>
                            <a:cs typeface="Arial" pitchFamily="34" charset="0"/>
                          </a:rPr>
                          <m:t>𝒙</m:t>
                        </m:r>
                      </m:e>
                    </m:d>
                    <m:r>
                      <a:rPr lang="en-US" sz="2800" b="1" i="1" smtClean="0">
                        <a:latin typeface="Cambria Math"/>
                        <a:cs typeface="Arial" pitchFamily="34" charset="0"/>
                      </a:rPr>
                      <m:t>=</m:t>
                    </m:r>
                    <m:r>
                      <a:rPr lang="en-US" sz="2800" b="1" i="1" smtClean="0">
                        <a:latin typeface="Cambria Math"/>
                        <a:cs typeface="Arial" pitchFamily="34" charset="0"/>
                      </a:rPr>
                      <m:t>𝒂</m:t>
                    </m:r>
                    <m:sSup>
                      <m:sSupPr>
                        <m:ctrlPr>
                          <a:rPr lang="en-US" sz="2800" b="1" i="1" smtClean="0">
                            <a:latin typeface="Cambria Math"/>
                            <a:cs typeface="Arial" pitchFamily="34" charset="0"/>
                          </a:rPr>
                        </m:ctrlPr>
                      </m:sSupPr>
                      <m:e>
                        <m:r>
                          <a:rPr lang="en-US" sz="2800" b="1" i="1" smtClean="0">
                            <a:latin typeface="Cambria Math"/>
                            <a:cs typeface="Arial" pitchFamily="34" charset="0"/>
                          </a:rPr>
                          <m:t>𝒙</m:t>
                        </m:r>
                      </m:e>
                      <m:sup>
                        <m:r>
                          <a:rPr lang="en-US" sz="2800" b="1" i="1" smtClean="0">
                            <a:latin typeface="Cambria Math"/>
                            <a:cs typeface="Arial" pitchFamily="34" charset="0"/>
                          </a:rPr>
                          <m:t>𝟐</m:t>
                        </m:r>
                      </m:sup>
                    </m:sSup>
                    <m:r>
                      <a:rPr lang="en-US" sz="2800" b="1" i="1" smtClean="0">
                        <a:latin typeface="Cambria Math"/>
                        <a:cs typeface="Arial" pitchFamily="34" charset="0"/>
                      </a:rPr>
                      <m:t>+</m:t>
                    </m:r>
                    <m:r>
                      <a:rPr lang="en-US" sz="2800" b="1" i="1" smtClean="0">
                        <a:latin typeface="Cambria Math"/>
                        <a:cs typeface="Arial" pitchFamily="34" charset="0"/>
                      </a:rPr>
                      <m:t>𝒃𝒙</m:t>
                    </m:r>
                    <m:r>
                      <a:rPr lang="en-US" sz="2800" b="1" i="1" smtClean="0">
                        <a:latin typeface="Cambria Math"/>
                        <a:cs typeface="Arial" pitchFamily="34" charset="0"/>
                      </a:rPr>
                      <m:t>+</m:t>
                    </m:r>
                    <m:r>
                      <a:rPr lang="en-US" sz="2800" b="1" i="1" smtClean="0">
                        <a:latin typeface="Cambria Math"/>
                        <a:cs typeface="Arial" pitchFamily="34" charset="0"/>
                      </a:rPr>
                      <m:t>𝒄</m:t>
                    </m:r>
                  </m:oMath>
                </a14:m>
                <a:r>
                  <a:rPr lang="en-US" sz="2800" b="1" smtClean="0">
                    <a:latin typeface="Arial" pitchFamily="34" charset="0"/>
                    <a:cs typeface="Arial" pitchFamily="34" charset="0"/>
                  </a:rPr>
                  <a:t> có 2 nghiệm phân biệt </a:t>
                </a:r>
                <a14:m>
                  <m:oMath xmlns:m="http://schemas.openxmlformats.org/officeDocument/2006/math">
                    <m:sSub>
                      <m:sSubPr>
                        <m:ctrlPr>
                          <a:rPr lang="en-US" sz="2800" b="1" i="1" smtClean="0">
                            <a:latin typeface="Cambria Math"/>
                            <a:cs typeface="Arial" pitchFamily="34" charset="0"/>
                          </a:rPr>
                        </m:ctrlPr>
                      </m:sSubPr>
                      <m:e>
                        <m:r>
                          <a:rPr lang="en-US" sz="2800" b="1" i="1" smtClean="0">
                            <a:latin typeface="Cambria Math"/>
                            <a:cs typeface="Arial" pitchFamily="34" charset="0"/>
                          </a:rPr>
                          <m:t>𝒙</m:t>
                        </m:r>
                      </m:e>
                      <m:sub>
                        <m:r>
                          <a:rPr lang="en-US" sz="2800" b="1" i="1" smtClean="0">
                            <a:latin typeface="Cambria Math"/>
                            <a:cs typeface="Arial" pitchFamily="34" charset="0"/>
                          </a:rPr>
                          <m:t>𝟏</m:t>
                        </m:r>
                      </m:sub>
                    </m:sSub>
                  </m:oMath>
                </a14:m>
                <a:r>
                  <a:rPr lang="en-US" sz="2800" b="1" smtClean="0">
                    <a:latin typeface="Arial" pitchFamily="34" charset="0"/>
                    <a:cs typeface="Arial" pitchFamily="34" charset="0"/>
                  </a:rPr>
                  <a:t>,</a:t>
                </a:r>
                <a:r>
                  <a:rPr lang="en-US" sz="2800" b="1" smtClean="0">
                    <a:cs typeface="Arial" pitchFamily="34" charset="0"/>
                  </a:rPr>
                  <a:t> </a:t>
                </a:r>
                <a14:m>
                  <m:oMath xmlns:m="http://schemas.openxmlformats.org/officeDocument/2006/math">
                    <m:sSub>
                      <m:sSubPr>
                        <m:ctrlPr>
                          <a:rPr lang="en-US" sz="2800" b="1" i="1">
                            <a:latin typeface="Cambria Math"/>
                            <a:cs typeface="Arial" pitchFamily="34" charset="0"/>
                          </a:rPr>
                        </m:ctrlPr>
                      </m:sSubPr>
                      <m:e>
                        <m:r>
                          <a:rPr lang="en-US" sz="2800" b="1" i="1">
                            <a:latin typeface="Cambria Math"/>
                            <a:cs typeface="Arial" pitchFamily="34" charset="0"/>
                          </a:rPr>
                          <m:t>𝒙</m:t>
                        </m:r>
                      </m:e>
                      <m:sub>
                        <m:r>
                          <a:rPr lang="en-US" sz="2800" b="1" i="1" smtClean="0">
                            <a:latin typeface="Cambria Math"/>
                            <a:cs typeface="Arial" pitchFamily="34" charset="0"/>
                          </a:rPr>
                          <m:t>𝟐</m:t>
                        </m:r>
                      </m:sub>
                    </m:sSub>
                    <m:r>
                      <a:rPr lang="en-US" sz="2800" b="1" i="0" smtClean="0">
                        <a:latin typeface="Cambria Math"/>
                        <a:cs typeface="Arial" pitchFamily="34" charset="0"/>
                      </a:rPr>
                      <m:t>(</m:t>
                    </m:r>
                    <m:sSub>
                      <m:sSubPr>
                        <m:ctrlPr>
                          <a:rPr lang="en-US" sz="2800" b="1" i="1">
                            <a:latin typeface="Cambria Math"/>
                            <a:cs typeface="Arial" pitchFamily="34" charset="0"/>
                          </a:rPr>
                        </m:ctrlPr>
                      </m:sSubPr>
                      <m:e>
                        <m:r>
                          <a:rPr lang="en-US" sz="2800" b="1" i="1">
                            <a:latin typeface="Cambria Math"/>
                            <a:cs typeface="Arial" pitchFamily="34" charset="0"/>
                          </a:rPr>
                          <m:t>𝒙</m:t>
                        </m:r>
                      </m:e>
                      <m:sub>
                        <m:r>
                          <a:rPr lang="en-US" sz="2800" b="1" i="1">
                            <a:latin typeface="Cambria Math"/>
                            <a:cs typeface="Arial" pitchFamily="34" charset="0"/>
                          </a:rPr>
                          <m:t>𝟏</m:t>
                        </m:r>
                      </m:sub>
                    </m:sSub>
                    <m:sSub>
                      <m:sSubPr>
                        <m:ctrlPr>
                          <a:rPr lang="en-US" sz="2800" b="1" i="1">
                            <a:latin typeface="Cambria Math"/>
                            <a:cs typeface="Arial" pitchFamily="34" charset="0"/>
                          </a:rPr>
                        </m:ctrlPr>
                      </m:sSubPr>
                      <m:e>
                        <m:r>
                          <a:rPr lang="en-US" sz="2800" b="1" i="1" smtClean="0">
                            <a:latin typeface="Cambria Math"/>
                            <a:cs typeface="Arial" pitchFamily="34" charset="0"/>
                          </a:rPr>
                          <m:t>&lt;</m:t>
                        </m:r>
                        <m:r>
                          <a:rPr lang="en-US" sz="2800" b="1" i="1">
                            <a:latin typeface="Cambria Math"/>
                            <a:cs typeface="Arial" pitchFamily="34" charset="0"/>
                          </a:rPr>
                          <m:t>𝒙</m:t>
                        </m:r>
                      </m:e>
                      <m:sub>
                        <m:r>
                          <a:rPr lang="en-US" sz="2800" b="1" i="1" smtClean="0">
                            <a:latin typeface="Cambria Math"/>
                            <a:cs typeface="Arial" pitchFamily="34" charset="0"/>
                          </a:rPr>
                          <m:t>𝟐</m:t>
                        </m:r>
                      </m:sub>
                    </m:sSub>
                    <m:r>
                      <a:rPr lang="en-US" sz="2800" b="1" i="1" smtClean="0">
                        <a:latin typeface="Cambria Math"/>
                        <a:cs typeface="Arial" pitchFamily="34" charset="0"/>
                      </a:rPr>
                      <m:t>)</m:t>
                    </m:r>
                  </m:oMath>
                </a14:m>
                <a:r>
                  <a:rPr lang="en-US" sz="2800" b="1" smtClean="0">
                    <a:latin typeface="Arial" pitchFamily="34" charset="0"/>
                    <a:cs typeface="Arial" pitchFamily="34" charset="0"/>
                  </a:rPr>
                  <a:t> thì </a:t>
                </a:r>
                <a14:m>
                  <m:oMath xmlns:m="http://schemas.openxmlformats.org/officeDocument/2006/math">
                    <m:r>
                      <a:rPr lang="en-US" sz="2800" b="1" i="1" smtClean="0">
                        <a:latin typeface="Cambria Math"/>
                        <a:cs typeface="Arial" pitchFamily="34" charset="0"/>
                      </a:rPr>
                      <m:t>𝒇</m:t>
                    </m:r>
                    <m:r>
                      <a:rPr lang="en-US" sz="2800" b="1" i="1" smtClean="0">
                        <a:latin typeface="Cambria Math"/>
                        <a:cs typeface="Arial" pitchFamily="34" charset="0"/>
                      </a:rPr>
                      <m:t>(</m:t>
                    </m:r>
                    <m:r>
                      <a:rPr lang="en-US" sz="2800" b="1" i="1" smtClean="0">
                        <a:latin typeface="Cambria Math"/>
                        <a:cs typeface="Arial" pitchFamily="34" charset="0"/>
                      </a:rPr>
                      <m:t>𝒙</m:t>
                    </m:r>
                    <m:r>
                      <a:rPr lang="en-US" sz="2800" b="1" i="1" smtClean="0">
                        <a:latin typeface="Cambria Math"/>
                        <a:cs typeface="Arial" pitchFamily="34" charset="0"/>
                      </a:rPr>
                      <m:t>)</m:t>
                    </m:r>
                  </m:oMath>
                </a14:m>
                <a:r>
                  <a:rPr lang="en-US" sz="2800" b="1" smtClean="0">
                    <a:latin typeface="Arial" pitchFamily="34" charset="0"/>
                    <a:cs typeface="Arial" pitchFamily="34" charset="0"/>
                  </a:rPr>
                  <a:t> luôn </a:t>
                </a:r>
                <a:r>
                  <a:rPr lang="en-US" sz="2800" b="1" smtClean="0">
                    <a:solidFill>
                      <a:schemeClr val="accent2">
                        <a:lumMod val="75000"/>
                      </a:schemeClr>
                    </a:solidFill>
                    <a:latin typeface="Arial" pitchFamily="34" charset="0"/>
                    <a:cs typeface="Arial" pitchFamily="34" charset="0"/>
                  </a:rPr>
                  <a:t>cùng dấu với hệ số a </a:t>
                </a:r>
                <a:r>
                  <a:rPr lang="en-US" sz="2800" b="1" smtClean="0">
                    <a:latin typeface="Arial" pitchFamily="34" charset="0"/>
                    <a:cs typeface="Arial" pitchFamily="34" charset="0"/>
                  </a:rPr>
                  <a:t>với mọi giá trị </a:t>
                </a:r>
                <a14:m>
                  <m:oMath xmlns:m="http://schemas.openxmlformats.org/officeDocument/2006/math">
                    <m:r>
                      <a:rPr lang="en-US" sz="2800" b="1" i="1" smtClean="0">
                        <a:latin typeface="Cambria Math"/>
                        <a:cs typeface="Arial" pitchFamily="34" charset="0"/>
                      </a:rPr>
                      <m:t>𝒙</m:t>
                    </m:r>
                    <m:r>
                      <a:rPr lang="en-US" sz="2800" b="1" i="1" smtClean="0">
                        <a:latin typeface="Cambria Math"/>
                        <a:ea typeface="Cambria Math"/>
                        <a:cs typeface="Arial" pitchFamily="34" charset="0"/>
                      </a:rPr>
                      <m:t>∈(−∞;</m:t>
                    </m:r>
                    <m:sSub>
                      <m:sSubPr>
                        <m:ctrlPr>
                          <a:rPr lang="en-US" sz="2800" b="1" i="1" smtClean="0">
                            <a:latin typeface="Cambria Math"/>
                            <a:ea typeface="Cambria Math"/>
                            <a:cs typeface="Arial" pitchFamily="34" charset="0"/>
                          </a:rPr>
                        </m:ctrlPr>
                      </m:sSubPr>
                      <m:e>
                        <m:r>
                          <a:rPr lang="en-US" sz="2800" b="1" i="1" smtClean="0">
                            <a:latin typeface="Cambria Math"/>
                            <a:ea typeface="Cambria Math"/>
                            <a:cs typeface="Arial" pitchFamily="34" charset="0"/>
                          </a:rPr>
                          <m:t>𝒙</m:t>
                        </m:r>
                      </m:e>
                      <m:sub>
                        <m:r>
                          <a:rPr lang="en-US" sz="2800" b="1" i="1" smtClean="0">
                            <a:latin typeface="Cambria Math"/>
                            <a:ea typeface="Cambria Math"/>
                            <a:cs typeface="Arial" pitchFamily="34" charset="0"/>
                          </a:rPr>
                          <m:t>𝟏</m:t>
                        </m:r>
                      </m:sub>
                    </m:sSub>
                    <m:r>
                      <a:rPr lang="en-US" sz="2800" b="1" i="1" smtClean="0">
                        <a:latin typeface="Cambria Math"/>
                        <a:ea typeface="Cambria Math"/>
                        <a:cs typeface="Arial" pitchFamily="34" charset="0"/>
                      </a:rPr>
                      <m:t>)∪(</m:t>
                    </m:r>
                    <m:sSub>
                      <m:sSubPr>
                        <m:ctrlPr>
                          <a:rPr lang="en-US" sz="2800" b="1" i="1" smtClean="0">
                            <a:latin typeface="Cambria Math"/>
                            <a:ea typeface="Cambria Math"/>
                            <a:cs typeface="Arial" pitchFamily="34" charset="0"/>
                          </a:rPr>
                        </m:ctrlPr>
                      </m:sSubPr>
                      <m:e>
                        <m:r>
                          <a:rPr lang="en-US" sz="2800" b="1" i="1" smtClean="0">
                            <a:latin typeface="Cambria Math"/>
                            <a:ea typeface="Cambria Math"/>
                            <a:cs typeface="Arial" pitchFamily="34" charset="0"/>
                          </a:rPr>
                          <m:t>𝒙</m:t>
                        </m:r>
                      </m:e>
                      <m:sub>
                        <m:r>
                          <a:rPr lang="en-US" sz="2800" b="1" i="1" smtClean="0">
                            <a:latin typeface="Cambria Math"/>
                            <a:ea typeface="Cambria Math"/>
                            <a:cs typeface="Arial" pitchFamily="34" charset="0"/>
                          </a:rPr>
                          <m:t>𝟐</m:t>
                        </m:r>
                      </m:sub>
                    </m:sSub>
                    <m:r>
                      <a:rPr lang="en-US" sz="2800" b="1" i="1" smtClean="0">
                        <a:latin typeface="Cambria Math"/>
                        <a:ea typeface="Cambria Math"/>
                        <a:cs typeface="Arial" pitchFamily="34" charset="0"/>
                      </a:rPr>
                      <m:t>;+∞)</m:t>
                    </m:r>
                  </m:oMath>
                </a14:m>
                <a:r>
                  <a:rPr lang="en-US" sz="2800" b="1" smtClean="0">
                    <a:latin typeface="Arial" pitchFamily="34" charset="0"/>
                    <a:cs typeface="Arial" pitchFamily="34" charset="0"/>
                  </a:rPr>
                  <a:t> (ở ngoài 2 nghiệm)</a:t>
                </a:r>
                <a:endParaRPr lang="vi-VN" sz="28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27012" y="1354411"/>
                <a:ext cx="11809413" cy="1394741"/>
              </a:xfrm>
              <a:prstGeom prst="rect">
                <a:avLst/>
              </a:prstGeom>
              <a:blipFill rotWithShape="1">
                <a:blip r:embed="rId4"/>
                <a:stretch>
                  <a:fillRect l="-878" t="-3930" b="-10917"/>
                </a:stretch>
              </a:blipFill>
            </p:spPr>
            <p:txBody>
              <a:bodyPr/>
              <a:lstStyle/>
              <a:p>
                <a:r>
                  <a:rPr lang="en-US">
                    <a:noFill/>
                  </a:rPr>
                  <a:t> </a:t>
                </a:r>
              </a:p>
            </p:txBody>
          </p:sp>
        </mc:Fallback>
      </mc:AlternateContent>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244"/>
            <a:ext cx="69072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9" name="TextBox 18"/>
              <p:cNvSpPr txBox="1"/>
              <p:nvPr/>
            </p:nvSpPr>
            <p:spPr>
              <a:xfrm>
                <a:off x="608012" y="2855893"/>
                <a:ext cx="11504613" cy="523220"/>
              </a:xfrm>
              <a:prstGeom prst="rect">
                <a:avLst/>
              </a:prstGeom>
              <a:noFill/>
            </p:spPr>
            <p:txBody>
              <a:bodyPr wrap="square" rtlCol="0">
                <a:spAutoFit/>
              </a:bodyPr>
              <a:lstStyle/>
              <a:p>
                <a:r>
                  <a:rPr lang="en-US" sz="2800" b="1" smtClean="0">
                    <a:solidFill>
                      <a:schemeClr val="accent2">
                        <a:lumMod val="75000"/>
                      </a:schemeClr>
                    </a:solidFill>
                    <a:latin typeface="Arial" pitchFamily="34" charset="0"/>
                    <a:cs typeface="Arial" pitchFamily="34" charset="0"/>
                  </a:rPr>
                  <a:t>Trái dấu với a </a:t>
                </a:r>
                <a:r>
                  <a:rPr lang="en-US" sz="2800" b="1" smtClean="0">
                    <a:latin typeface="Arial" pitchFamily="34" charset="0"/>
                    <a:cs typeface="Arial" pitchFamily="34" charset="0"/>
                  </a:rPr>
                  <a:t>với mọi giá trị </a:t>
                </a:r>
                <a14:m>
                  <m:oMath xmlns:m="http://schemas.openxmlformats.org/officeDocument/2006/math">
                    <m:r>
                      <a:rPr lang="en-US" sz="2800" b="1" i="1">
                        <a:latin typeface="Cambria Math"/>
                        <a:cs typeface="Arial" pitchFamily="34" charset="0"/>
                      </a:rPr>
                      <m:t>𝒙</m:t>
                    </m:r>
                    <m:r>
                      <a:rPr lang="en-US" sz="2800" b="1" i="1">
                        <a:latin typeface="Cambria Math"/>
                        <a:ea typeface="Cambria Math"/>
                        <a:cs typeface="Arial" pitchFamily="34" charset="0"/>
                      </a:rPr>
                      <m:t>∈</m:t>
                    </m:r>
                    <m:r>
                      <a:rPr lang="en-US" sz="2800" b="1" i="1" smtClean="0">
                        <a:latin typeface="Cambria Math"/>
                        <a:ea typeface="Cambria Math"/>
                        <a:cs typeface="Arial" pitchFamily="34" charset="0"/>
                      </a:rPr>
                      <m:t>(</m:t>
                    </m:r>
                    <m:sSub>
                      <m:sSubPr>
                        <m:ctrlPr>
                          <a:rPr lang="en-US" sz="2800" b="1" i="1">
                            <a:latin typeface="Cambria Math"/>
                            <a:ea typeface="Cambria Math"/>
                            <a:cs typeface="Arial" pitchFamily="34" charset="0"/>
                          </a:rPr>
                        </m:ctrlPr>
                      </m:sSubPr>
                      <m:e>
                        <m:r>
                          <a:rPr lang="en-US" sz="2800" b="1" i="1">
                            <a:latin typeface="Cambria Math"/>
                            <a:ea typeface="Cambria Math"/>
                            <a:cs typeface="Arial" pitchFamily="34" charset="0"/>
                          </a:rPr>
                          <m:t>𝒙</m:t>
                        </m:r>
                      </m:e>
                      <m:sub>
                        <m:r>
                          <a:rPr lang="en-US" sz="2800" b="1" i="1">
                            <a:latin typeface="Cambria Math"/>
                            <a:ea typeface="Cambria Math"/>
                            <a:cs typeface="Arial" pitchFamily="34" charset="0"/>
                          </a:rPr>
                          <m:t>𝟏</m:t>
                        </m:r>
                      </m:sub>
                    </m:sSub>
                    <m:r>
                      <a:rPr lang="en-US" sz="2800" b="1" i="1" smtClean="0">
                        <a:latin typeface="Cambria Math"/>
                        <a:ea typeface="Cambria Math"/>
                        <a:cs typeface="Arial" pitchFamily="34" charset="0"/>
                      </a:rPr>
                      <m:t>;</m:t>
                    </m:r>
                    <m:sSub>
                      <m:sSubPr>
                        <m:ctrlPr>
                          <a:rPr lang="en-US" sz="2800" b="1" i="1" smtClean="0">
                            <a:latin typeface="Cambria Math"/>
                            <a:ea typeface="Cambria Math"/>
                            <a:cs typeface="Arial" pitchFamily="34" charset="0"/>
                          </a:rPr>
                        </m:ctrlPr>
                      </m:sSubPr>
                      <m:e>
                        <m:r>
                          <a:rPr lang="en-US" sz="2800" b="1" i="1" smtClean="0">
                            <a:latin typeface="Cambria Math"/>
                            <a:ea typeface="Cambria Math"/>
                            <a:cs typeface="Arial" pitchFamily="34" charset="0"/>
                          </a:rPr>
                          <m:t>𝒙</m:t>
                        </m:r>
                      </m:e>
                      <m:sub>
                        <m:r>
                          <a:rPr lang="en-US" sz="2800" b="1" i="1" smtClean="0">
                            <a:latin typeface="Cambria Math"/>
                            <a:ea typeface="Cambria Math"/>
                            <a:cs typeface="Arial" pitchFamily="34" charset="0"/>
                          </a:rPr>
                          <m:t>𝟐</m:t>
                        </m:r>
                      </m:sub>
                    </m:sSub>
                    <m:r>
                      <a:rPr lang="en-US" sz="2800" b="1" i="1">
                        <a:latin typeface="Cambria Math"/>
                        <a:ea typeface="Cambria Math"/>
                        <a:cs typeface="Arial" pitchFamily="34" charset="0"/>
                      </a:rPr>
                      <m:t>)</m:t>
                    </m:r>
                  </m:oMath>
                </a14:m>
                <a:r>
                  <a:rPr lang="en-US" sz="2800" b="1" smtClean="0">
                    <a:latin typeface="Arial" pitchFamily="34" charset="0"/>
                    <a:cs typeface="Arial" pitchFamily="34" charset="0"/>
                  </a:rPr>
                  <a:t>(ở trong khoảng 2 nghiệm) </a:t>
                </a:r>
                <a:endParaRPr lang="vi-VN" sz="28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08012" y="2855893"/>
                <a:ext cx="11504613" cy="523220"/>
              </a:xfrm>
              <a:prstGeom prst="rect">
                <a:avLst/>
              </a:prstGeom>
              <a:blipFill rotWithShape="1">
                <a:blip r:embed="rId6"/>
                <a:stretch>
                  <a:fillRect l="-1113" t="-11628" r="-848" b="-31395"/>
                </a:stretch>
              </a:blipFill>
            </p:spPr>
            <p:txBody>
              <a:bodyPr/>
              <a:lstStyle/>
              <a:p>
                <a:r>
                  <a:rPr lang="en-US">
                    <a:noFill/>
                  </a:rPr>
                  <a:t> </a:t>
                </a:r>
              </a:p>
            </p:txBody>
          </p:sp>
        </mc:Fallback>
      </mc:AlternateContent>
      <p:sp>
        <p:nvSpPr>
          <p:cNvPr id="20" name="TextBox 19"/>
          <p:cNvSpPr txBox="1"/>
          <p:nvPr/>
        </p:nvSpPr>
        <p:spPr>
          <a:xfrm>
            <a:off x="455612" y="613157"/>
            <a:ext cx="2535238" cy="523220"/>
          </a:xfrm>
          <a:prstGeom prst="rect">
            <a:avLst/>
          </a:prstGeom>
          <a:noFill/>
        </p:spPr>
        <p:txBody>
          <a:bodyPr wrap="square" rtlCol="0">
            <a:spAutoFit/>
          </a:bodyPr>
          <a:lstStyle/>
          <a:p>
            <a:pPr marL="457200" indent="-457200">
              <a:buFont typeface="Wingdings" pitchFamily="2" charset="2"/>
              <a:buChar char="v"/>
            </a:pPr>
            <a:r>
              <a:rPr lang="en-US" sz="2800" b="1" smtClean="0">
                <a:solidFill>
                  <a:srgbClr val="C00000"/>
                </a:solidFill>
                <a:latin typeface="Arial" pitchFamily="34" charset="0"/>
                <a:cs typeface="Arial" pitchFamily="34" charset="0"/>
              </a:rPr>
              <a:t>Nhận xét :</a:t>
            </a:r>
            <a:endParaRPr lang="vi-VN" sz="28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170419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083378" y="226435"/>
            <a:ext cx="9879013" cy="1572473"/>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0" name="TextBox 19"/>
              <p:cNvSpPr txBox="1"/>
              <p:nvPr/>
            </p:nvSpPr>
            <p:spPr>
              <a:xfrm>
                <a:off x="2182613" y="298497"/>
                <a:ext cx="9877426" cy="1384995"/>
              </a:xfrm>
              <a:prstGeom prst="rect">
                <a:avLst/>
              </a:prstGeom>
              <a:noFill/>
            </p:spPr>
            <p:txBody>
              <a:bodyPr wrap="square" rtlCol="0">
                <a:spAutoFit/>
              </a:bodyPr>
              <a:lstStyle/>
              <a:p>
                <a:r>
                  <a:rPr lang="vi-VN" sz="2800" b="1" smtClean="0">
                    <a:latin typeface="Arial" pitchFamily="34" charset="0"/>
                    <a:cs typeface="Arial" pitchFamily="34" charset="0"/>
                  </a:rPr>
                  <a:t>Nêu nội dung thay vào ô có dấu “?” trong bảng sau cho thích </a:t>
                </a:r>
                <a:r>
                  <a:rPr lang="vi-VN" sz="2800" b="1">
                    <a:latin typeface="Arial" pitchFamily="34" charset="0"/>
                    <a:cs typeface="Arial" pitchFamily="34" charset="0"/>
                  </a:rPr>
                  <a:t>hợp</a:t>
                </a:r>
                <a:r>
                  <a:rPr lang="vi-VN" sz="2800" b="1" smtClean="0">
                    <a:latin typeface="Arial" pitchFamily="34" charset="0"/>
                    <a:cs typeface="Arial" pitchFamily="34" charset="0"/>
                  </a:rPr>
                  <a:t>.</a:t>
                </a:r>
                <a:r>
                  <a:rPr lang="en-US" sz="2800" b="1" smtClean="0">
                    <a:latin typeface="Arial" pitchFamily="34" charset="0"/>
                    <a:cs typeface="Arial" pitchFamily="34" charset="0"/>
                  </a:rPr>
                  <a:t/>
                </a:r>
                <a:br>
                  <a:rPr lang="en-US" sz="2800" b="1" smtClean="0">
                    <a:latin typeface="Arial" pitchFamily="34" charset="0"/>
                    <a:cs typeface="Arial" pitchFamily="34" charset="0"/>
                  </a:rPr>
                </a:br>
                <a:r>
                  <a:rPr lang="en-US" sz="2800" b="1" smtClean="0">
                    <a:latin typeface="Arial" pitchFamily="34" charset="0"/>
                    <a:cs typeface="Arial" pitchFamily="34" charset="0"/>
                  </a:rPr>
                  <a:t>Trường hợp </a:t>
                </a:r>
                <a14:m>
                  <m:oMath xmlns:m="http://schemas.openxmlformats.org/officeDocument/2006/math">
                    <m:r>
                      <a:rPr lang="en-US" sz="2800" b="1" i="1" smtClean="0">
                        <a:latin typeface="Cambria Math"/>
                        <a:cs typeface="Arial" pitchFamily="34" charset="0"/>
                      </a:rPr>
                      <m:t>𝒂</m:t>
                    </m:r>
                    <m:r>
                      <a:rPr lang="en-US" sz="2800" b="1" i="1" smtClean="0">
                        <a:latin typeface="Cambria Math"/>
                        <a:cs typeface="Arial" pitchFamily="34" charset="0"/>
                      </a:rPr>
                      <m:t>&gt;</m:t>
                    </m:r>
                    <m:r>
                      <a:rPr lang="en-US" sz="2800" b="1" i="1" smtClean="0">
                        <a:latin typeface="Cambria Math"/>
                        <a:cs typeface="Arial" pitchFamily="34" charset="0"/>
                      </a:rPr>
                      <m:t>𝟎</m:t>
                    </m:r>
                  </m:oMath>
                </a14:m>
                <a:endParaRPr lang="vi-VN" sz="2800"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182613" y="298497"/>
                <a:ext cx="9877426" cy="1384995"/>
              </a:xfrm>
              <a:prstGeom prst="rect">
                <a:avLst/>
              </a:prstGeom>
              <a:blipFill rotWithShape="1">
                <a:blip r:embed="rId3"/>
                <a:stretch>
                  <a:fillRect l="-1235" t="-4405" b="-11454"/>
                </a:stretch>
              </a:blipFill>
            </p:spPr>
            <p:txBody>
              <a:bodyPr/>
              <a:lstStyle/>
              <a:p>
                <a:r>
                  <a:rPr lang="en-US">
                    <a:noFill/>
                  </a:rPr>
                  <a:t> </a:t>
                </a:r>
              </a:p>
            </p:txBody>
          </p:sp>
        </mc:Fallback>
      </mc:AlternateContent>
      <p:grpSp>
        <p:nvGrpSpPr>
          <p:cNvPr id="22" name="Group 21"/>
          <p:cNvGrpSpPr/>
          <p:nvPr/>
        </p:nvGrpSpPr>
        <p:grpSpPr>
          <a:xfrm>
            <a:off x="150812" y="124834"/>
            <a:ext cx="1780166" cy="1780166"/>
            <a:chOff x="123825" y="887413"/>
            <a:chExt cx="1931987" cy="1931987"/>
          </a:xfrm>
        </p:grpSpPr>
        <p:pic>
          <p:nvPicPr>
            <p:cNvPr id="23" name="Picture 18"/>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601343656"/>
                  </p:ext>
                </p:extLst>
              </p:nvPr>
            </p:nvGraphicFramePr>
            <p:xfrm>
              <a:off x="312621" y="2133600"/>
              <a:ext cx="11649190" cy="4419600"/>
            </p:xfrm>
            <a:graphic>
              <a:graphicData uri="http://schemas.openxmlformats.org/drawingml/2006/table">
                <a:tbl>
                  <a:tblPr firstRow="1" bandRow="1">
                    <a:tableStyleId>{5C22544A-7EE6-4342-B048-85BDC9FD1C3A}</a:tableStyleId>
                  </a:tblPr>
                  <a:tblGrid>
                    <a:gridCol w="1362191"/>
                    <a:gridCol w="1905000"/>
                    <a:gridCol w="2743200"/>
                    <a:gridCol w="2590800"/>
                    <a:gridCol w="3047999"/>
                  </a:tblGrid>
                  <a:tr h="370840">
                    <a:tc rowSpan="3">
                      <a:txBody>
                        <a:bodyPr/>
                        <a:lstStyle/>
                        <a:p>
                          <a:pP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a:rPr>
                                  <m:t>𝒂</m:t>
                                </m:r>
                                <m:r>
                                  <a:rPr lang="en-US" b="1" i="1" smtClean="0">
                                    <a:solidFill>
                                      <a:srgbClr val="C00000"/>
                                    </a:solidFill>
                                    <a:latin typeface="Cambria Math"/>
                                  </a:rPr>
                                  <m:t>&gt;</m:t>
                                </m:r>
                                <m:r>
                                  <a:rPr lang="en-US" b="1" i="1" smtClean="0">
                                    <a:solidFill>
                                      <a:srgbClr val="C00000"/>
                                    </a:solidFill>
                                    <a:latin typeface="Cambria Math"/>
                                  </a:rPr>
                                  <m:t>𝟎</m:t>
                                </m:r>
                              </m:oMath>
                            </m:oMathPara>
                          </a14:m>
                          <a:endParaRPr lang="en-US">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c>
                      <a:txBody>
                        <a:bodyPr/>
                        <a:lstStyle/>
                        <a:p>
                          <a:pPr/>
                          <a14:m>
                            <m:oMathPara xmlns:m="http://schemas.openxmlformats.org/officeDocument/2006/math">
                              <m:oMathParaPr>
                                <m:jc m:val="centerGroup"/>
                              </m:oMathParaPr>
                              <m:oMath xmlns:m="http://schemas.openxmlformats.org/officeDocument/2006/math">
                                <m:r>
                                  <a:rPr lang="en-US" i="1" smtClean="0">
                                    <a:solidFill>
                                      <a:schemeClr val="accent2">
                                        <a:lumMod val="75000"/>
                                      </a:schemeClr>
                                    </a:solidFill>
                                    <a:latin typeface="Cambria Math"/>
                                    <a:ea typeface="Cambria Math"/>
                                  </a:rPr>
                                  <m:t>∆</m:t>
                                </m:r>
                              </m:oMath>
                            </m:oMathPara>
                          </a14:m>
                          <a:endParaRPr lang="en-US">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c>
                      <a:txBody>
                        <a:bodyPr/>
                        <a:lstStyle/>
                        <a:p>
                          <a:pPr/>
                          <a14:m>
                            <m:oMathPara xmlns:m="http://schemas.openxmlformats.org/officeDocument/2006/math">
                              <m:oMathParaPr>
                                <m:jc m:val="centerGroup"/>
                              </m:oMathParaPr>
                              <m:oMath xmlns:m="http://schemas.openxmlformats.org/officeDocument/2006/math">
                                <m:r>
                                  <a:rPr lang="en-US" i="1" smtClean="0">
                                    <a:solidFill>
                                      <a:schemeClr val="accent2">
                                        <a:lumMod val="75000"/>
                                      </a:schemeClr>
                                    </a:solidFill>
                                    <a:latin typeface="Cambria Math"/>
                                    <a:ea typeface="Cambria Math"/>
                                  </a:rPr>
                                  <m:t>∆</m:t>
                                </m:r>
                                <m:r>
                                  <a:rPr lang="en-US" b="1" i="1" smtClean="0">
                                    <a:solidFill>
                                      <a:schemeClr val="accent2">
                                        <a:lumMod val="75000"/>
                                      </a:schemeClr>
                                    </a:solidFill>
                                    <a:latin typeface="Cambria Math"/>
                                    <a:ea typeface="Cambria Math"/>
                                  </a:rPr>
                                  <m:t>&lt;</m:t>
                                </m:r>
                                <m:r>
                                  <a:rPr lang="en-US" b="1" i="1" smtClean="0">
                                    <a:solidFill>
                                      <a:schemeClr val="accent2">
                                        <a:lumMod val="75000"/>
                                      </a:schemeClr>
                                    </a:solidFill>
                                    <a:latin typeface="Cambria Math"/>
                                    <a:ea typeface="Cambria Math"/>
                                  </a:rPr>
                                  <m:t>𝟎</m:t>
                                </m:r>
                              </m:oMath>
                            </m:oMathPara>
                          </a14:m>
                          <a:endParaRPr lang="en-US">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accent2">
                                        <a:lumMod val="75000"/>
                                      </a:schemeClr>
                                    </a:solidFill>
                                    <a:latin typeface="Cambria Math"/>
                                    <a:ea typeface="Cambria Math"/>
                                  </a:rPr>
                                  <m:t>∆</m:t>
                                </m:r>
                                <m:r>
                                  <a:rPr lang="en-US" b="1" i="1" smtClean="0">
                                    <a:solidFill>
                                      <a:schemeClr val="accent2">
                                        <a:lumMod val="75000"/>
                                      </a:schemeClr>
                                    </a:solidFill>
                                    <a:latin typeface="Cambria Math"/>
                                    <a:ea typeface="Cambria Math"/>
                                  </a:rPr>
                                  <m:t>=</m:t>
                                </m:r>
                                <m:r>
                                  <a:rPr lang="en-US" b="1" i="1" smtClean="0">
                                    <a:solidFill>
                                      <a:schemeClr val="accent2">
                                        <a:lumMod val="75000"/>
                                      </a:schemeClr>
                                    </a:solidFill>
                                    <a:latin typeface="Cambria Math"/>
                                    <a:ea typeface="Cambria Math"/>
                                  </a:rPr>
                                  <m:t>𝟎</m:t>
                                </m:r>
                              </m:oMath>
                            </m:oMathPara>
                          </a14:m>
                          <a:endParaRPr lang="en-US">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accent2">
                                        <a:lumMod val="75000"/>
                                      </a:schemeClr>
                                    </a:solidFill>
                                    <a:latin typeface="Cambria Math"/>
                                    <a:ea typeface="Cambria Math"/>
                                  </a:rPr>
                                  <m:t>∆</m:t>
                                </m:r>
                                <m:r>
                                  <a:rPr lang="en-US" b="1" i="1" smtClean="0">
                                    <a:solidFill>
                                      <a:schemeClr val="accent2">
                                        <a:lumMod val="75000"/>
                                      </a:schemeClr>
                                    </a:solidFill>
                                    <a:latin typeface="Cambria Math"/>
                                    <a:ea typeface="Cambria Math"/>
                                  </a:rPr>
                                  <m:t>&gt;</m:t>
                                </m:r>
                                <m:r>
                                  <a:rPr lang="en-US" b="1" i="1" smtClean="0">
                                    <a:solidFill>
                                      <a:schemeClr val="accent2">
                                        <a:lumMod val="75000"/>
                                      </a:schemeClr>
                                    </a:solidFill>
                                    <a:latin typeface="Cambria Math"/>
                                    <a:ea typeface="Cambria Math"/>
                                  </a:rPr>
                                  <m:t>𝟎</m:t>
                                </m:r>
                              </m:oMath>
                            </m:oMathPara>
                          </a14:m>
                          <a:endParaRPr lang="en-US">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r>
                  <a:tr h="205740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Arial" pitchFamily="34" charset="0"/>
                              <a:cs typeface="Arial" pitchFamily="34" charset="0"/>
                            </a:rPr>
                            <a:t>Dạng</a:t>
                          </a:r>
                          <a:r>
                            <a:rPr lang="en-US" sz="2000" b="1" baseline="0" smtClean="0">
                              <a:solidFill>
                                <a:schemeClr val="tx1"/>
                              </a:solidFill>
                              <a:latin typeface="Arial" pitchFamily="34" charset="0"/>
                              <a:cs typeface="Arial" pitchFamily="34" charset="0"/>
                            </a:rPr>
                            <a:t> đồ thị</a:t>
                          </a:r>
                          <a:endParaRPr lang="en-US" sz="20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c>
                      <a:txBody>
                        <a:bodyPr/>
                        <a:lstStyle/>
                        <a:p>
                          <a:endParaRPr lang="en-US" sz="2000" b="1">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1">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1">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Arial" pitchFamily="34" charset="0"/>
                              <a:cs typeface="Arial" pitchFamily="34" charset="0"/>
                            </a:rPr>
                            <a:t>Vị</a:t>
                          </a:r>
                          <a:r>
                            <a:rPr lang="en-US" sz="2000" b="1" baseline="0" smtClean="0">
                              <a:solidFill>
                                <a:schemeClr val="tx1"/>
                              </a:solidFill>
                              <a:latin typeface="Arial" pitchFamily="34" charset="0"/>
                              <a:cs typeface="Arial" pitchFamily="34" charset="0"/>
                            </a:rPr>
                            <a:t> trí của đồ thị so với trục Ox</a:t>
                          </a:r>
                          <a:endParaRPr lang="en-US" sz="20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c>
                      <a:txBody>
                        <a:bodyPr/>
                        <a:lstStyle/>
                        <a:p>
                          <a:pPr algn="ctr"/>
                          <a:r>
                            <a:rPr lang="en-US" sz="2000" b="1" smtClean="0">
                              <a:solidFill>
                                <a:schemeClr val="tx1"/>
                              </a:solidFill>
                              <a:latin typeface="Arial" pitchFamily="34" charset="0"/>
                              <a:cs typeface="Arial" pitchFamily="34" charset="0"/>
                            </a:rPr>
                            <a:t>Đồ</a:t>
                          </a:r>
                          <a:r>
                            <a:rPr lang="en-US" sz="2000" b="1" baseline="0" smtClean="0">
                              <a:solidFill>
                                <a:schemeClr val="tx1"/>
                              </a:solidFill>
                              <a:latin typeface="Arial" pitchFamily="34" charset="0"/>
                              <a:cs typeface="Arial" pitchFamily="34" charset="0"/>
                            </a:rPr>
                            <a:t> thị nằm hoàn toàn phía trên trục Ox</a:t>
                          </a:r>
                          <a:endParaRPr lang="en-US" sz="20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Arial" pitchFamily="34" charset="0"/>
                              <a:cs typeface="Arial" pitchFamily="34" charset="0"/>
                            </a:rPr>
                            <a:t>Đồ</a:t>
                          </a:r>
                          <a:r>
                            <a:rPr lang="en-US" sz="2000" b="1" baseline="0" smtClean="0">
                              <a:solidFill>
                                <a:schemeClr val="tx1"/>
                              </a:solidFill>
                              <a:latin typeface="Arial" pitchFamily="34" charset="0"/>
                              <a:cs typeface="Arial" pitchFamily="34" charset="0"/>
                            </a:rPr>
                            <a:t> thị nằm phía trên trục Ox và tiếp xúc với Ox tại điểm có hoành độ </a:t>
                          </a:r>
                          <a14:m>
                            <m:oMath xmlns:m="http://schemas.openxmlformats.org/officeDocument/2006/math">
                              <m:r>
                                <a:rPr lang="en-US" sz="2000" b="1" i="1" baseline="0" smtClean="0">
                                  <a:solidFill>
                                    <a:schemeClr val="tx1"/>
                                  </a:solidFill>
                                  <a:latin typeface="Cambria Math"/>
                                  <a:cs typeface="Arial" pitchFamily="34" charset="0"/>
                                </a:rPr>
                                <m:t>𝒙</m:t>
                              </m:r>
                              <m:r>
                                <a:rPr lang="en-US" sz="2000" b="1" i="1" baseline="0" smtClean="0">
                                  <a:solidFill>
                                    <a:schemeClr val="tx1"/>
                                  </a:solidFill>
                                  <a:latin typeface="Cambria Math"/>
                                  <a:cs typeface="Arial" pitchFamily="34" charset="0"/>
                                </a:rPr>
                                <m:t>=−</m:t>
                              </m:r>
                              <m:f>
                                <m:fPr>
                                  <m:ctrlPr>
                                    <a:rPr lang="en-US" sz="2000" b="1" i="1" baseline="0" smtClean="0">
                                      <a:solidFill>
                                        <a:schemeClr val="tx1"/>
                                      </a:solidFill>
                                      <a:latin typeface="Cambria Math"/>
                                      <a:cs typeface="Arial" pitchFamily="34" charset="0"/>
                                    </a:rPr>
                                  </m:ctrlPr>
                                </m:fPr>
                                <m:num>
                                  <m:r>
                                    <a:rPr lang="en-US" sz="2000" b="1" i="1" baseline="0" smtClean="0">
                                      <a:solidFill>
                                        <a:schemeClr val="tx1"/>
                                      </a:solidFill>
                                      <a:latin typeface="Cambria Math"/>
                                      <a:cs typeface="Arial" pitchFamily="34" charset="0"/>
                                    </a:rPr>
                                    <m:t>𝒃</m:t>
                                  </m:r>
                                </m:num>
                                <m:den>
                                  <m:r>
                                    <a:rPr lang="en-US" sz="2000" b="1" i="1" baseline="0" smtClean="0">
                                      <a:solidFill>
                                        <a:schemeClr val="tx1"/>
                                      </a:solidFill>
                                      <a:latin typeface="Cambria Math"/>
                                      <a:cs typeface="Arial" pitchFamily="34" charset="0"/>
                                    </a:rPr>
                                    <m:t>𝟐</m:t>
                                  </m:r>
                                  <m:r>
                                    <a:rPr lang="en-US" sz="2000" b="1" i="1" baseline="0" smtClean="0">
                                      <a:solidFill>
                                        <a:schemeClr val="tx1"/>
                                      </a:solidFill>
                                      <a:latin typeface="Cambria Math"/>
                                      <a:cs typeface="Arial" pitchFamily="34" charset="0"/>
                                    </a:rPr>
                                    <m:t>𝒂</m:t>
                                  </m:r>
                                </m:den>
                              </m:f>
                            </m:oMath>
                          </a14:m>
                          <a:endParaRPr lang="en-US" sz="20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Arial" pitchFamily="34" charset="0"/>
                              <a:cs typeface="Arial" pitchFamily="34" charset="0"/>
                            </a:rPr>
                            <a:t>- Đồ</a:t>
                          </a:r>
                          <a:r>
                            <a:rPr lang="en-US" sz="2000" b="1" baseline="0" smtClean="0">
                              <a:solidFill>
                                <a:schemeClr val="tx1"/>
                              </a:solidFill>
                              <a:latin typeface="Arial" pitchFamily="34" charset="0"/>
                              <a:cs typeface="Arial" pitchFamily="34" charset="0"/>
                            </a:rPr>
                            <a:t> thị nằm phía trên trục Ox khi </a:t>
                          </a:r>
                          <a14:m>
                            <m:oMath xmlns:m="http://schemas.openxmlformats.org/officeDocument/2006/math">
                              <m:r>
                                <a:rPr lang="en-US" sz="2000" b="1" i="1" baseline="0" smtClean="0">
                                  <a:solidFill>
                                    <a:schemeClr val="tx1"/>
                                  </a:solidFill>
                                  <a:latin typeface="Cambria Math"/>
                                  <a:cs typeface="Arial" pitchFamily="34" charset="0"/>
                                </a:rPr>
                                <m:t>𝒙</m:t>
                              </m:r>
                              <m:r>
                                <a:rPr lang="en-US" sz="2000" b="1" i="1" baseline="0" smtClean="0">
                                  <a:solidFill>
                                    <a:schemeClr val="tx1"/>
                                  </a:solidFill>
                                  <a:latin typeface="Cambria Math"/>
                                  <a:cs typeface="Arial" pitchFamily="34" charset="0"/>
                                </a:rPr>
                                <m:t>&lt;</m:t>
                              </m:r>
                              <m:sSub>
                                <m:sSubPr>
                                  <m:ctrlPr>
                                    <a:rPr lang="en-US" sz="2000" b="1" i="1" baseline="0" smtClean="0">
                                      <a:solidFill>
                                        <a:schemeClr val="tx1"/>
                                      </a:solidFill>
                                      <a:latin typeface="Cambria Math"/>
                                      <a:cs typeface="Arial" pitchFamily="34" charset="0"/>
                                    </a:rPr>
                                  </m:ctrlPr>
                                </m:sSubPr>
                                <m:e>
                                  <m:r>
                                    <a:rPr lang="en-US" sz="2000" b="1" i="1" baseline="0" smtClean="0">
                                      <a:solidFill>
                                        <a:schemeClr val="tx1"/>
                                      </a:solidFill>
                                      <a:latin typeface="Cambria Math"/>
                                      <a:cs typeface="Arial" pitchFamily="34" charset="0"/>
                                    </a:rPr>
                                    <m:t>𝒙</m:t>
                                  </m:r>
                                </m:e>
                                <m:sub>
                                  <m:r>
                                    <a:rPr lang="en-US" sz="2000" b="1" i="1" baseline="0" smtClean="0">
                                      <a:solidFill>
                                        <a:schemeClr val="tx1"/>
                                      </a:solidFill>
                                      <a:latin typeface="Cambria Math"/>
                                      <a:cs typeface="Arial" pitchFamily="34" charset="0"/>
                                    </a:rPr>
                                    <m:t>𝟏</m:t>
                                  </m:r>
                                </m:sub>
                              </m:sSub>
                            </m:oMath>
                          </a14:m>
                          <a:r>
                            <a:rPr lang="en-US" sz="2000" b="1" smtClean="0">
                              <a:solidFill>
                                <a:schemeClr val="tx1"/>
                              </a:solidFill>
                              <a:latin typeface="Arial" pitchFamily="34" charset="0"/>
                              <a:cs typeface="Arial" pitchFamily="34" charset="0"/>
                            </a:rPr>
                            <a:t> hoặc</a:t>
                          </a:r>
                          <a:r>
                            <a:rPr lang="en-US" sz="2000" b="1" baseline="0" smtClean="0">
                              <a:solidFill>
                                <a:schemeClr val="tx1"/>
                              </a:solidFill>
                              <a:latin typeface="Arial" pitchFamily="34" charset="0"/>
                              <a:cs typeface="Arial" pitchFamily="34" charset="0"/>
                            </a:rPr>
                            <a:t> </a:t>
                          </a:r>
                          <a14:m>
                            <m:oMath xmlns:m="http://schemas.openxmlformats.org/officeDocument/2006/math">
                              <m:r>
                                <a:rPr lang="en-US" sz="2000" b="1" i="1" baseline="0" smtClean="0">
                                  <a:solidFill>
                                    <a:schemeClr val="tx1"/>
                                  </a:solidFill>
                                  <a:latin typeface="Cambria Math"/>
                                  <a:cs typeface="Arial" pitchFamily="34" charset="0"/>
                                </a:rPr>
                                <m:t>𝒙</m:t>
                              </m:r>
                              <m:r>
                                <a:rPr lang="en-US" sz="2000" b="1" i="1" baseline="0" smtClean="0">
                                  <a:solidFill>
                                    <a:schemeClr val="tx1"/>
                                  </a:solidFill>
                                  <a:latin typeface="Cambria Math"/>
                                  <a:cs typeface="Arial" pitchFamily="34" charset="0"/>
                                </a:rPr>
                                <m:t>&gt;</m:t>
                              </m:r>
                              <m:sSub>
                                <m:sSubPr>
                                  <m:ctrlPr>
                                    <a:rPr lang="en-US" sz="2000" b="1" i="1" baseline="0" smtClean="0">
                                      <a:solidFill>
                                        <a:schemeClr val="tx1"/>
                                      </a:solidFill>
                                      <a:latin typeface="Cambria Math"/>
                                      <a:cs typeface="Arial" pitchFamily="34" charset="0"/>
                                    </a:rPr>
                                  </m:ctrlPr>
                                </m:sSubPr>
                                <m:e>
                                  <m:r>
                                    <a:rPr lang="en-US" sz="2000" b="1" i="1" baseline="0" smtClean="0">
                                      <a:solidFill>
                                        <a:schemeClr val="tx1"/>
                                      </a:solidFill>
                                      <a:latin typeface="Cambria Math"/>
                                      <a:cs typeface="Arial" pitchFamily="34" charset="0"/>
                                    </a:rPr>
                                    <m:t>𝒙</m:t>
                                  </m:r>
                                </m:e>
                                <m:sub>
                                  <m:r>
                                    <a:rPr lang="en-US" sz="2000" b="1" i="1" baseline="0" smtClean="0">
                                      <a:solidFill>
                                        <a:schemeClr val="tx1"/>
                                      </a:solidFill>
                                      <a:latin typeface="Cambria Math"/>
                                      <a:cs typeface="Arial" pitchFamily="34" charset="0"/>
                                    </a:rPr>
                                    <m:t>𝟐</m:t>
                                  </m:r>
                                </m:sub>
                              </m:sSub>
                            </m:oMath>
                          </a14:m>
                          <a:r>
                            <a:rPr lang="en-US" sz="2000" b="1" smtClean="0">
                              <a:solidFill>
                                <a:schemeClr val="tx1"/>
                              </a:solidFill>
                              <a:latin typeface="Arial" pitchFamily="34" charset="0"/>
                              <a:cs typeface="Arial" pitchFamily="34" charset="0"/>
                            </a:rPr>
                            <a:t> </a:t>
                          </a:r>
                          <a:br>
                            <a:rPr lang="en-US" sz="2000" b="1" smtClean="0">
                              <a:solidFill>
                                <a:schemeClr val="tx1"/>
                              </a:solidFill>
                              <a:latin typeface="Arial" pitchFamily="34" charset="0"/>
                              <a:cs typeface="Arial" pitchFamily="34" charset="0"/>
                            </a:rPr>
                          </a:br>
                          <a:r>
                            <a:rPr lang="en-US" sz="2000" b="1" smtClean="0">
                              <a:solidFill>
                                <a:schemeClr val="tx1"/>
                              </a:solidFill>
                              <a:latin typeface="Arial" pitchFamily="34" charset="0"/>
                              <a:cs typeface="Arial" pitchFamily="34" charset="0"/>
                            </a:rPr>
                            <a:t>- Đồ</a:t>
                          </a:r>
                          <a:r>
                            <a:rPr lang="en-US" sz="2000" b="1" baseline="0" smtClean="0">
                              <a:solidFill>
                                <a:schemeClr val="tx1"/>
                              </a:solidFill>
                              <a:latin typeface="Arial" pitchFamily="34" charset="0"/>
                              <a:cs typeface="Arial" pitchFamily="34" charset="0"/>
                            </a:rPr>
                            <a:t> thị nằm phía dưới trục Ox khi </a:t>
                          </a:r>
                          <a14:m>
                            <m:oMath xmlns:m="http://schemas.openxmlformats.org/officeDocument/2006/math">
                              <m:sSub>
                                <m:sSubPr>
                                  <m:ctrlPr>
                                    <a:rPr lang="en-US" sz="2000" b="1" i="1" baseline="0" smtClean="0">
                                      <a:solidFill>
                                        <a:schemeClr val="tx1"/>
                                      </a:solidFill>
                                      <a:latin typeface="Cambria Math"/>
                                      <a:cs typeface="Arial" pitchFamily="34" charset="0"/>
                                    </a:rPr>
                                  </m:ctrlPr>
                                </m:sSubPr>
                                <m:e>
                                  <m:r>
                                    <a:rPr lang="en-US" sz="2000" b="1" i="1" baseline="0" smtClean="0">
                                      <a:solidFill>
                                        <a:schemeClr val="tx1"/>
                                      </a:solidFill>
                                      <a:latin typeface="Cambria Math"/>
                                      <a:cs typeface="Arial" pitchFamily="34" charset="0"/>
                                    </a:rPr>
                                    <m:t>𝒙</m:t>
                                  </m:r>
                                </m:e>
                                <m:sub>
                                  <m:r>
                                    <a:rPr lang="en-US" sz="2000" b="1" i="1" baseline="0" smtClean="0">
                                      <a:solidFill>
                                        <a:schemeClr val="tx1"/>
                                      </a:solidFill>
                                      <a:latin typeface="Cambria Math"/>
                                      <a:cs typeface="Arial" pitchFamily="34" charset="0"/>
                                    </a:rPr>
                                    <m:t>𝟏</m:t>
                                  </m:r>
                                </m:sub>
                              </m:sSub>
                              <m:r>
                                <a:rPr lang="en-US" sz="2000" b="1" i="1" baseline="0" smtClean="0">
                                  <a:solidFill>
                                    <a:schemeClr val="tx1"/>
                                  </a:solidFill>
                                  <a:latin typeface="Cambria Math"/>
                                  <a:cs typeface="Arial" pitchFamily="34" charset="0"/>
                                </a:rPr>
                                <m:t>&lt;</m:t>
                              </m:r>
                              <m:r>
                                <a:rPr lang="en-US" sz="2000" b="1" i="1" baseline="0" smtClean="0">
                                  <a:solidFill>
                                    <a:schemeClr val="tx1"/>
                                  </a:solidFill>
                                  <a:latin typeface="Cambria Math"/>
                                  <a:cs typeface="Arial" pitchFamily="34" charset="0"/>
                                </a:rPr>
                                <m:t>𝒙</m:t>
                              </m:r>
                              <m:r>
                                <a:rPr lang="en-US" sz="2000" b="1" i="1" baseline="0" smtClean="0">
                                  <a:solidFill>
                                    <a:schemeClr val="tx1"/>
                                  </a:solidFill>
                                  <a:latin typeface="Cambria Math"/>
                                  <a:cs typeface="Arial" pitchFamily="34" charset="0"/>
                                </a:rPr>
                                <m:t>&lt;</m:t>
                              </m:r>
                              <m:sSub>
                                <m:sSubPr>
                                  <m:ctrlPr>
                                    <a:rPr lang="en-US" sz="2000" b="1" i="1" baseline="0" smtClean="0">
                                      <a:solidFill>
                                        <a:schemeClr val="tx1"/>
                                      </a:solidFill>
                                      <a:latin typeface="Cambria Math"/>
                                      <a:cs typeface="Arial" pitchFamily="34" charset="0"/>
                                    </a:rPr>
                                  </m:ctrlPr>
                                </m:sSubPr>
                                <m:e>
                                  <m:r>
                                    <a:rPr lang="en-US" sz="2000" b="1" i="1" baseline="0" smtClean="0">
                                      <a:solidFill>
                                        <a:schemeClr val="tx1"/>
                                      </a:solidFill>
                                      <a:latin typeface="Cambria Math"/>
                                      <a:cs typeface="Arial" pitchFamily="34" charset="0"/>
                                    </a:rPr>
                                    <m:t>𝒙</m:t>
                                  </m:r>
                                </m:e>
                                <m:sub>
                                  <m:r>
                                    <a:rPr lang="en-US" sz="2000" b="1" i="1" baseline="0" smtClean="0">
                                      <a:solidFill>
                                        <a:schemeClr val="tx1"/>
                                      </a:solidFill>
                                      <a:latin typeface="Cambria Math"/>
                                      <a:cs typeface="Arial" pitchFamily="34" charset="0"/>
                                    </a:rPr>
                                    <m:t>𝟐</m:t>
                                  </m:r>
                                </m:sub>
                              </m:sSub>
                            </m:oMath>
                          </a14:m>
                          <a:endParaRPr lang="en-US" sz="20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601343656"/>
                  </p:ext>
                </p:extLst>
              </p:nvPr>
            </p:nvGraphicFramePr>
            <p:xfrm>
              <a:off x="312621" y="2133600"/>
              <a:ext cx="11649190" cy="4419600"/>
            </p:xfrm>
            <a:graphic>
              <a:graphicData uri="http://schemas.openxmlformats.org/drawingml/2006/table">
                <a:tbl>
                  <a:tblPr firstRow="1" bandRow="1">
                    <a:tableStyleId>{5C22544A-7EE6-4342-B048-85BDC9FD1C3A}</a:tableStyleId>
                  </a:tblPr>
                  <a:tblGrid>
                    <a:gridCol w="1362191"/>
                    <a:gridCol w="1905000"/>
                    <a:gridCol w="2743200"/>
                    <a:gridCol w="2590800"/>
                    <a:gridCol w="3047999"/>
                  </a:tblGrid>
                  <a:tr h="457200">
                    <a:tc rowSpan="3">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r="-75739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71246" r="-439617" b="-86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119111" r="-205778" b="-86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232000" r="-117882" b="-86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282200" r="-200" b="-866667"/>
                          </a:stretch>
                        </a:blipFill>
                      </a:tcPr>
                    </a:tc>
                  </a:tr>
                  <a:tr h="205740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Arial" pitchFamily="34" charset="0"/>
                              <a:cs typeface="Arial" pitchFamily="34" charset="0"/>
                            </a:rPr>
                            <a:t>Dạng</a:t>
                          </a:r>
                          <a:r>
                            <a:rPr lang="en-US" sz="2000" b="1" baseline="0" smtClean="0">
                              <a:solidFill>
                                <a:schemeClr val="tx1"/>
                              </a:solidFill>
                              <a:latin typeface="Arial" pitchFamily="34" charset="0"/>
                              <a:cs typeface="Arial" pitchFamily="34" charset="0"/>
                            </a:rPr>
                            <a:t> đồ thị</a:t>
                          </a:r>
                          <a:endParaRPr lang="en-US" sz="20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c>
                      <a:txBody>
                        <a:bodyPr/>
                        <a:lstStyle/>
                        <a:p>
                          <a:endParaRPr lang="en-US" sz="2000" b="1">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1">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1">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Arial" pitchFamily="34" charset="0"/>
                              <a:cs typeface="Arial" pitchFamily="34" charset="0"/>
                            </a:rPr>
                            <a:t>Vị</a:t>
                          </a:r>
                          <a:r>
                            <a:rPr lang="en-US" sz="2000" b="1" baseline="0" smtClean="0">
                              <a:solidFill>
                                <a:schemeClr val="tx1"/>
                              </a:solidFill>
                              <a:latin typeface="Arial" pitchFamily="34" charset="0"/>
                              <a:cs typeface="Arial" pitchFamily="34" charset="0"/>
                            </a:rPr>
                            <a:t> trí của đồ thị so với trục Ox</a:t>
                          </a:r>
                          <a:endParaRPr lang="en-US" sz="20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c>
                      <a:txBody>
                        <a:bodyPr/>
                        <a:lstStyle/>
                        <a:p>
                          <a:pPr algn="ctr"/>
                          <a:r>
                            <a:rPr lang="en-US" sz="2000" b="1" smtClean="0">
                              <a:solidFill>
                                <a:schemeClr val="tx1"/>
                              </a:solidFill>
                              <a:latin typeface="Arial" pitchFamily="34" charset="0"/>
                              <a:cs typeface="Arial" pitchFamily="34" charset="0"/>
                            </a:rPr>
                            <a:t>Đồ</a:t>
                          </a:r>
                          <a:r>
                            <a:rPr lang="en-US" sz="2000" b="1" baseline="0" smtClean="0">
                              <a:solidFill>
                                <a:schemeClr val="tx1"/>
                              </a:solidFill>
                              <a:latin typeface="Arial" pitchFamily="34" charset="0"/>
                              <a:cs typeface="Arial" pitchFamily="34" charset="0"/>
                            </a:rPr>
                            <a:t> thị nằm hoàn toàn phía trên trục Ox</a:t>
                          </a:r>
                          <a:endParaRPr lang="en-US" sz="20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232000" t="-132372" r="-1178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282200" t="-132372" r="-200"/>
                          </a:stretch>
                        </a:blipFill>
                      </a:tcPr>
                    </a:tc>
                  </a:tr>
                </a:tbl>
              </a:graphicData>
            </a:graphic>
          </p:graphicFrame>
        </mc:Fallback>
      </mc:AlternateContent>
      <p:grpSp>
        <p:nvGrpSpPr>
          <p:cNvPr id="4" name="Group 3"/>
          <p:cNvGrpSpPr/>
          <p:nvPr/>
        </p:nvGrpSpPr>
        <p:grpSpPr>
          <a:xfrm>
            <a:off x="333838" y="2133600"/>
            <a:ext cx="11628553" cy="4419600"/>
            <a:chOff x="333259" y="2209800"/>
            <a:chExt cx="11628553" cy="4419600"/>
          </a:xfrm>
        </p:grpSpPr>
        <p:pic>
          <p:nvPicPr>
            <p:cNvPr id="71475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t="10767"/>
            <a:stretch/>
          </p:blipFill>
          <p:spPr bwMode="auto">
            <a:xfrm>
              <a:off x="4036433" y="2819400"/>
              <a:ext cx="1680316" cy="160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4756"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t="13970"/>
            <a:stretch/>
          </p:blipFill>
          <p:spPr bwMode="auto">
            <a:xfrm>
              <a:off x="6922184" y="2895600"/>
              <a:ext cx="1557553" cy="155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475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75812" y="2819399"/>
              <a:ext cx="1580571" cy="174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3259" y="2209800"/>
              <a:ext cx="11628553" cy="44196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05481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083378" y="226435"/>
            <a:ext cx="9879013" cy="1572473"/>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0" name="TextBox 19"/>
              <p:cNvSpPr txBox="1"/>
              <p:nvPr/>
            </p:nvSpPr>
            <p:spPr>
              <a:xfrm>
                <a:off x="2182613" y="298497"/>
                <a:ext cx="9877426" cy="1384995"/>
              </a:xfrm>
              <a:prstGeom prst="rect">
                <a:avLst/>
              </a:prstGeom>
              <a:noFill/>
            </p:spPr>
            <p:txBody>
              <a:bodyPr wrap="square" rtlCol="0">
                <a:spAutoFit/>
              </a:bodyPr>
              <a:lstStyle/>
              <a:p>
                <a:r>
                  <a:rPr lang="vi-VN" sz="2800" b="1" smtClean="0">
                    <a:latin typeface="Arial" pitchFamily="34" charset="0"/>
                    <a:cs typeface="Arial" pitchFamily="34" charset="0"/>
                  </a:rPr>
                  <a:t>Nêu nội dung thay vào ô có dấu “?” trong bảng sau cho thích </a:t>
                </a:r>
                <a:r>
                  <a:rPr lang="vi-VN" sz="2800" b="1">
                    <a:latin typeface="Arial" pitchFamily="34" charset="0"/>
                    <a:cs typeface="Arial" pitchFamily="34" charset="0"/>
                  </a:rPr>
                  <a:t>hợp</a:t>
                </a:r>
                <a:r>
                  <a:rPr lang="vi-VN" sz="2800" b="1" smtClean="0">
                    <a:latin typeface="Arial" pitchFamily="34" charset="0"/>
                    <a:cs typeface="Arial" pitchFamily="34" charset="0"/>
                  </a:rPr>
                  <a:t>.</a:t>
                </a:r>
                <a:r>
                  <a:rPr lang="en-US" sz="2800" b="1" smtClean="0">
                    <a:latin typeface="Arial" pitchFamily="34" charset="0"/>
                    <a:cs typeface="Arial" pitchFamily="34" charset="0"/>
                  </a:rPr>
                  <a:t/>
                </a:r>
                <a:br>
                  <a:rPr lang="en-US" sz="2800" b="1" smtClean="0">
                    <a:latin typeface="Arial" pitchFamily="34" charset="0"/>
                    <a:cs typeface="Arial" pitchFamily="34" charset="0"/>
                  </a:rPr>
                </a:br>
                <a:r>
                  <a:rPr lang="en-US" sz="2800" b="1" smtClean="0">
                    <a:latin typeface="Arial" pitchFamily="34" charset="0"/>
                    <a:cs typeface="Arial" pitchFamily="34" charset="0"/>
                  </a:rPr>
                  <a:t>Trường hợp </a:t>
                </a:r>
                <a14:m>
                  <m:oMath xmlns:m="http://schemas.openxmlformats.org/officeDocument/2006/math">
                    <m:r>
                      <a:rPr lang="en-US" sz="2800" b="1" i="1" smtClean="0">
                        <a:latin typeface="Cambria Math"/>
                        <a:cs typeface="Arial" pitchFamily="34" charset="0"/>
                      </a:rPr>
                      <m:t>𝒂</m:t>
                    </m:r>
                    <m:r>
                      <a:rPr lang="en-US" sz="2800" b="1" i="1" smtClean="0">
                        <a:latin typeface="Cambria Math"/>
                        <a:cs typeface="Arial" pitchFamily="34" charset="0"/>
                      </a:rPr>
                      <m:t>&lt;</m:t>
                    </m:r>
                    <m:r>
                      <a:rPr lang="en-US" sz="2800" b="1" i="1" smtClean="0">
                        <a:latin typeface="Cambria Math"/>
                        <a:cs typeface="Arial" pitchFamily="34" charset="0"/>
                      </a:rPr>
                      <m:t>𝟎</m:t>
                    </m:r>
                  </m:oMath>
                </a14:m>
                <a:endParaRPr lang="vi-VN" sz="2800"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182613" y="298497"/>
                <a:ext cx="9877426" cy="1384995"/>
              </a:xfrm>
              <a:prstGeom prst="rect">
                <a:avLst/>
              </a:prstGeom>
              <a:blipFill rotWithShape="1">
                <a:blip r:embed="rId3"/>
                <a:stretch>
                  <a:fillRect l="-1235" t="-4405" b="-11454"/>
                </a:stretch>
              </a:blipFill>
            </p:spPr>
            <p:txBody>
              <a:bodyPr/>
              <a:lstStyle/>
              <a:p>
                <a:r>
                  <a:rPr lang="en-US">
                    <a:noFill/>
                  </a:rPr>
                  <a:t> </a:t>
                </a:r>
              </a:p>
            </p:txBody>
          </p:sp>
        </mc:Fallback>
      </mc:AlternateContent>
      <p:grpSp>
        <p:nvGrpSpPr>
          <p:cNvPr id="22" name="Group 21"/>
          <p:cNvGrpSpPr/>
          <p:nvPr/>
        </p:nvGrpSpPr>
        <p:grpSpPr>
          <a:xfrm>
            <a:off x="150812" y="124834"/>
            <a:ext cx="1780166" cy="1780166"/>
            <a:chOff x="123825" y="887413"/>
            <a:chExt cx="1931987" cy="1931987"/>
          </a:xfrm>
        </p:grpSpPr>
        <p:pic>
          <p:nvPicPr>
            <p:cNvPr id="23" name="Picture 18"/>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095913932"/>
                  </p:ext>
                </p:extLst>
              </p:nvPr>
            </p:nvGraphicFramePr>
            <p:xfrm>
              <a:off x="312621" y="2133600"/>
              <a:ext cx="11649190" cy="4419600"/>
            </p:xfrm>
            <a:graphic>
              <a:graphicData uri="http://schemas.openxmlformats.org/drawingml/2006/table">
                <a:tbl>
                  <a:tblPr firstRow="1" bandRow="1">
                    <a:tableStyleId>{5C22544A-7EE6-4342-B048-85BDC9FD1C3A}</a:tableStyleId>
                  </a:tblPr>
                  <a:tblGrid>
                    <a:gridCol w="1362191"/>
                    <a:gridCol w="1905000"/>
                    <a:gridCol w="2590800"/>
                    <a:gridCol w="2667000"/>
                    <a:gridCol w="3124199"/>
                  </a:tblGrid>
                  <a:tr h="370840">
                    <a:tc rowSpan="3">
                      <a:txBody>
                        <a:bodyPr/>
                        <a:lstStyle/>
                        <a:p>
                          <a:pP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a:rPr>
                                  <m:t>𝒂</m:t>
                                </m:r>
                                <m:r>
                                  <a:rPr lang="en-US" b="1" i="1" smtClean="0">
                                    <a:solidFill>
                                      <a:srgbClr val="C00000"/>
                                    </a:solidFill>
                                    <a:latin typeface="Cambria Math"/>
                                  </a:rPr>
                                  <m:t>&lt;</m:t>
                                </m:r>
                                <m:r>
                                  <a:rPr lang="en-US" b="1" i="1" smtClean="0">
                                    <a:solidFill>
                                      <a:srgbClr val="C00000"/>
                                    </a:solidFill>
                                    <a:latin typeface="Cambria Math"/>
                                  </a:rPr>
                                  <m:t>𝟎</m:t>
                                </m:r>
                              </m:oMath>
                            </m:oMathPara>
                          </a14:m>
                          <a:endParaRPr lang="en-US">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c>
                      <a:txBody>
                        <a:bodyPr/>
                        <a:lstStyle/>
                        <a:p>
                          <a:pPr/>
                          <a14:m>
                            <m:oMathPara xmlns:m="http://schemas.openxmlformats.org/officeDocument/2006/math">
                              <m:oMathParaPr>
                                <m:jc m:val="centerGroup"/>
                              </m:oMathParaPr>
                              <m:oMath xmlns:m="http://schemas.openxmlformats.org/officeDocument/2006/math">
                                <m:r>
                                  <a:rPr lang="en-US" i="1" smtClean="0">
                                    <a:solidFill>
                                      <a:schemeClr val="accent2">
                                        <a:lumMod val="75000"/>
                                      </a:schemeClr>
                                    </a:solidFill>
                                    <a:latin typeface="Cambria Math"/>
                                    <a:ea typeface="Cambria Math"/>
                                  </a:rPr>
                                  <m:t>∆</m:t>
                                </m:r>
                              </m:oMath>
                            </m:oMathPara>
                          </a14:m>
                          <a:endParaRPr lang="en-US">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c>
                      <a:txBody>
                        <a:bodyPr/>
                        <a:lstStyle/>
                        <a:p>
                          <a:pPr/>
                          <a14:m>
                            <m:oMathPara xmlns:m="http://schemas.openxmlformats.org/officeDocument/2006/math">
                              <m:oMathParaPr>
                                <m:jc m:val="centerGroup"/>
                              </m:oMathParaPr>
                              <m:oMath xmlns:m="http://schemas.openxmlformats.org/officeDocument/2006/math">
                                <m:r>
                                  <a:rPr lang="en-US" i="1" smtClean="0">
                                    <a:solidFill>
                                      <a:schemeClr val="accent2">
                                        <a:lumMod val="75000"/>
                                      </a:schemeClr>
                                    </a:solidFill>
                                    <a:latin typeface="Cambria Math"/>
                                    <a:ea typeface="Cambria Math"/>
                                  </a:rPr>
                                  <m:t>∆</m:t>
                                </m:r>
                                <m:r>
                                  <a:rPr lang="en-US" b="1" i="1" smtClean="0">
                                    <a:solidFill>
                                      <a:schemeClr val="accent2">
                                        <a:lumMod val="75000"/>
                                      </a:schemeClr>
                                    </a:solidFill>
                                    <a:latin typeface="Cambria Math"/>
                                    <a:ea typeface="Cambria Math"/>
                                  </a:rPr>
                                  <m:t>&lt;</m:t>
                                </m:r>
                                <m:r>
                                  <a:rPr lang="en-US" b="1" i="1" smtClean="0">
                                    <a:solidFill>
                                      <a:schemeClr val="accent2">
                                        <a:lumMod val="75000"/>
                                      </a:schemeClr>
                                    </a:solidFill>
                                    <a:latin typeface="Cambria Math"/>
                                    <a:ea typeface="Cambria Math"/>
                                  </a:rPr>
                                  <m:t>𝟎</m:t>
                                </m:r>
                              </m:oMath>
                            </m:oMathPara>
                          </a14:m>
                          <a:endParaRPr lang="en-US">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accent2">
                                        <a:lumMod val="75000"/>
                                      </a:schemeClr>
                                    </a:solidFill>
                                    <a:latin typeface="Cambria Math"/>
                                    <a:ea typeface="Cambria Math"/>
                                  </a:rPr>
                                  <m:t>∆</m:t>
                                </m:r>
                                <m:r>
                                  <a:rPr lang="en-US" b="1" i="1" smtClean="0">
                                    <a:solidFill>
                                      <a:schemeClr val="accent2">
                                        <a:lumMod val="75000"/>
                                      </a:schemeClr>
                                    </a:solidFill>
                                    <a:latin typeface="Cambria Math"/>
                                    <a:ea typeface="Cambria Math"/>
                                  </a:rPr>
                                  <m:t>=</m:t>
                                </m:r>
                                <m:r>
                                  <a:rPr lang="en-US" b="1" i="1" smtClean="0">
                                    <a:solidFill>
                                      <a:schemeClr val="accent2">
                                        <a:lumMod val="75000"/>
                                      </a:schemeClr>
                                    </a:solidFill>
                                    <a:latin typeface="Cambria Math"/>
                                    <a:ea typeface="Cambria Math"/>
                                  </a:rPr>
                                  <m:t>𝟎</m:t>
                                </m:r>
                              </m:oMath>
                            </m:oMathPara>
                          </a14:m>
                          <a:endParaRPr lang="en-US">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accent2">
                                        <a:lumMod val="75000"/>
                                      </a:schemeClr>
                                    </a:solidFill>
                                    <a:latin typeface="Cambria Math"/>
                                    <a:ea typeface="Cambria Math"/>
                                  </a:rPr>
                                  <m:t>∆</m:t>
                                </m:r>
                                <m:r>
                                  <a:rPr lang="en-US" b="1" i="1" smtClean="0">
                                    <a:solidFill>
                                      <a:schemeClr val="accent2">
                                        <a:lumMod val="75000"/>
                                      </a:schemeClr>
                                    </a:solidFill>
                                    <a:latin typeface="Cambria Math"/>
                                    <a:ea typeface="Cambria Math"/>
                                  </a:rPr>
                                  <m:t>&gt;</m:t>
                                </m:r>
                                <m:r>
                                  <a:rPr lang="en-US" b="1" i="1" smtClean="0">
                                    <a:solidFill>
                                      <a:schemeClr val="accent2">
                                        <a:lumMod val="75000"/>
                                      </a:schemeClr>
                                    </a:solidFill>
                                    <a:latin typeface="Cambria Math"/>
                                    <a:ea typeface="Cambria Math"/>
                                  </a:rPr>
                                  <m:t>𝟎</m:t>
                                </m:r>
                              </m:oMath>
                            </m:oMathPara>
                          </a14:m>
                          <a:endParaRPr lang="en-US">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r>
                  <a:tr h="205740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Arial" pitchFamily="34" charset="0"/>
                              <a:cs typeface="Arial" pitchFamily="34" charset="0"/>
                            </a:rPr>
                            <a:t>Dạng</a:t>
                          </a:r>
                          <a:r>
                            <a:rPr lang="en-US" sz="2000" b="1" baseline="0" smtClean="0">
                              <a:solidFill>
                                <a:schemeClr val="tx1"/>
                              </a:solidFill>
                              <a:latin typeface="Arial" pitchFamily="34" charset="0"/>
                              <a:cs typeface="Arial" pitchFamily="34" charset="0"/>
                            </a:rPr>
                            <a:t> đồ thị</a:t>
                          </a:r>
                          <a:endParaRPr lang="en-US" sz="20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c>
                      <a:txBody>
                        <a:bodyPr/>
                        <a:lstStyle/>
                        <a:p>
                          <a:endParaRPr lang="en-US" sz="2000" b="1">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1">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1">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Arial" pitchFamily="34" charset="0"/>
                              <a:cs typeface="Arial" pitchFamily="34" charset="0"/>
                            </a:rPr>
                            <a:t>Vị</a:t>
                          </a:r>
                          <a:r>
                            <a:rPr lang="en-US" sz="2000" b="1" baseline="0" smtClean="0">
                              <a:solidFill>
                                <a:schemeClr val="tx1"/>
                              </a:solidFill>
                              <a:latin typeface="Arial" pitchFamily="34" charset="0"/>
                              <a:cs typeface="Arial" pitchFamily="34" charset="0"/>
                            </a:rPr>
                            <a:t> trí của đồ thị so với trục Ox</a:t>
                          </a:r>
                          <a:endParaRPr lang="en-US" sz="20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c>
                      <a:txBody>
                        <a:bodyPr/>
                        <a:lstStyle/>
                        <a:p>
                          <a:pPr algn="ctr"/>
                          <a:r>
                            <a:rPr lang="en-US" sz="3600" b="1" smtClean="0">
                              <a:solidFill>
                                <a:schemeClr val="accent2">
                                  <a:lumMod val="75000"/>
                                </a:schemeClr>
                              </a:solidFill>
                              <a:latin typeface="Arial" pitchFamily="34" charset="0"/>
                              <a:cs typeface="Arial" pitchFamily="34" charset="0"/>
                            </a:rPr>
                            <a:t>?</a:t>
                          </a:r>
                          <a:endParaRPr lang="en-US" sz="2000" b="1">
                            <a:solidFill>
                              <a:schemeClr val="accent2">
                                <a:lumMod val="75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accent2">
                                  <a:lumMod val="75000"/>
                                </a:schemeClr>
                              </a:solidFill>
                              <a:latin typeface="Arial" pitchFamily="34" charset="0"/>
                              <a:cs typeface="Arial" pitchFamily="34" charset="0"/>
                            </a:rPr>
                            <a:t>?</a:t>
                          </a:r>
                          <a:endParaRPr lang="en-US" sz="2000" b="1">
                            <a:solidFill>
                              <a:schemeClr val="accent2">
                                <a:lumMod val="75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accent2">
                                  <a:lumMod val="75000"/>
                                </a:schemeClr>
                              </a:solidFill>
                              <a:latin typeface="Arial" pitchFamily="34" charset="0"/>
                              <a:cs typeface="Arial" pitchFamily="34" charset="0"/>
                            </a:rPr>
                            <a:t>?</a:t>
                          </a:r>
                          <a:endParaRPr lang="en-US" sz="2000" b="1">
                            <a:solidFill>
                              <a:schemeClr val="accent2">
                                <a:lumMod val="75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095913932"/>
                  </p:ext>
                </p:extLst>
              </p:nvPr>
            </p:nvGraphicFramePr>
            <p:xfrm>
              <a:off x="312621" y="2133600"/>
              <a:ext cx="11649190" cy="4419600"/>
            </p:xfrm>
            <a:graphic>
              <a:graphicData uri="http://schemas.openxmlformats.org/drawingml/2006/table">
                <a:tbl>
                  <a:tblPr firstRow="1" bandRow="1">
                    <a:tableStyleId>{5C22544A-7EE6-4342-B048-85BDC9FD1C3A}</a:tableStyleId>
                  </a:tblPr>
                  <a:tblGrid>
                    <a:gridCol w="1362191"/>
                    <a:gridCol w="1905000"/>
                    <a:gridCol w="2590800"/>
                    <a:gridCol w="2667000"/>
                    <a:gridCol w="3124199"/>
                  </a:tblGrid>
                  <a:tr h="457200">
                    <a:tc rowSpan="3">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r="-75739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71246" r="-439617" b="-86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126118" r="-223765" b="-86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219908" r="-117620" b="-86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7"/>
                          <a:stretch>
                            <a:fillRect l="-272515" r="-195" b="-866667"/>
                          </a:stretch>
                        </a:blipFill>
                      </a:tcPr>
                    </a:tc>
                  </a:tr>
                  <a:tr h="205740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Arial" pitchFamily="34" charset="0"/>
                              <a:cs typeface="Arial" pitchFamily="34" charset="0"/>
                            </a:rPr>
                            <a:t>Dạng</a:t>
                          </a:r>
                          <a:r>
                            <a:rPr lang="en-US" sz="2000" b="1" baseline="0" smtClean="0">
                              <a:solidFill>
                                <a:schemeClr val="tx1"/>
                              </a:solidFill>
                              <a:latin typeface="Arial" pitchFamily="34" charset="0"/>
                              <a:cs typeface="Arial" pitchFamily="34" charset="0"/>
                            </a:rPr>
                            <a:t> đồ thị</a:t>
                          </a:r>
                          <a:endParaRPr lang="en-US" sz="20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c>
                      <a:txBody>
                        <a:bodyPr/>
                        <a:lstStyle/>
                        <a:p>
                          <a:endParaRPr lang="en-US" sz="2000" b="1">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1">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1">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Arial" pitchFamily="34" charset="0"/>
                              <a:cs typeface="Arial" pitchFamily="34" charset="0"/>
                            </a:rPr>
                            <a:t>Vị</a:t>
                          </a:r>
                          <a:r>
                            <a:rPr lang="en-US" sz="2000" b="1" baseline="0" smtClean="0">
                              <a:solidFill>
                                <a:schemeClr val="tx1"/>
                              </a:solidFill>
                              <a:latin typeface="Arial" pitchFamily="34" charset="0"/>
                              <a:cs typeface="Arial" pitchFamily="34" charset="0"/>
                            </a:rPr>
                            <a:t> trí của đồ thị so với trục Ox</a:t>
                          </a:r>
                          <a:endParaRPr lang="en-US" sz="20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2CC"/>
                        </a:solidFill>
                      </a:tcPr>
                    </a:tc>
                    <a:tc>
                      <a:txBody>
                        <a:bodyPr/>
                        <a:lstStyle/>
                        <a:p>
                          <a:pPr algn="ctr"/>
                          <a:r>
                            <a:rPr lang="en-US" sz="3600" b="1" smtClean="0">
                              <a:solidFill>
                                <a:schemeClr val="accent2">
                                  <a:lumMod val="75000"/>
                                </a:schemeClr>
                              </a:solidFill>
                              <a:latin typeface="Arial" pitchFamily="34" charset="0"/>
                              <a:cs typeface="Arial" pitchFamily="34" charset="0"/>
                            </a:rPr>
                            <a:t>?</a:t>
                          </a:r>
                          <a:endParaRPr lang="en-US" sz="2000" b="1">
                            <a:solidFill>
                              <a:schemeClr val="accent2">
                                <a:lumMod val="75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accent2">
                                  <a:lumMod val="75000"/>
                                </a:schemeClr>
                              </a:solidFill>
                              <a:latin typeface="Arial" pitchFamily="34" charset="0"/>
                              <a:cs typeface="Arial" pitchFamily="34" charset="0"/>
                            </a:rPr>
                            <a:t>?</a:t>
                          </a:r>
                          <a:endParaRPr lang="en-US" sz="2000" b="1">
                            <a:solidFill>
                              <a:schemeClr val="accent2">
                                <a:lumMod val="75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accent2">
                                  <a:lumMod val="75000"/>
                                </a:schemeClr>
                              </a:solidFill>
                              <a:latin typeface="Arial" pitchFamily="34" charset="0"/>
                              <a:cs typeface="Arial" pitchFamily="34" charset="0"/>
                            </a:rPr>
                            <a:t>?</a:t>
                          </a:r>
                          <a:endParaRPr lang="en-US" sz="2000" b="1">
                            <a:solidFill>
                              <a:schemeClr val="accent2">
                                <a:lumMod val="75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grpSp>
        <p:nvGrpSpPr>
          <p:cNvPr id="7" name="Group 6"/>
          <p:cNvGrpSpPr/>
          <p:nvPr/>
        </p:nvGrpSpPr>
        <p:grpSpPr>
          <a:xfrm>
            <a:off x="333838" y="2133600"/>
            <a:ext cx="11628553" cy="4419600"/>
            <a:chOff x="333838" y="2133600"/>
            <a:chExt cx="11628553" cy="4419600"/>
          </a:xfrm>
        </p:grpSpPr>
        <p:sp>
          <p:nvSpPr>
            <p:cNvPr id="3" name="Rectangle 2"/>
            <p:cNvSpPr/>
            <p:nvPr/>
          </p:nvSpPr>
          <p:spPr>
            <a:xfrm>
              <a:off x="333838" y="2133600"/>
              <a:ext cx="11628553" cy="44196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577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7012" y="2674407"/>
              <a:ext cx="1761067" cy="173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5779"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b="14546"/>
            <a:stretch/>
          </p:blipFill>
          <p:spPr bwMode="auto">
            <a:xfrm>
              <a:off x="6856412" y="2808815"/>
              <a:ext cx="1811867" cy="159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578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99612" y="2789765"/>
              <a:ext cx="1846262" cy="164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3738561" y="5048250"/>
            <a:ext cx="2357967" cy="1015663"/>
          </a:xfrm>
          <a:prstGeom prst="rect">
            <a:avLst/>
          </a:prstGeom>
          <a:solidFill>
            <a:schemeClr val="bg1"/>
          </a:solidFill>
        </p:spPr>
        <p:txBody>
          <a:bodyPr wrap="square" rtlCol="0">
            <a:spAutoFit/>
          </a:bodyPr>
          <a:lstStyle/>
          <a:p>
            <a:pPr algn="ctr"/>
            <a:r>
              <a:rPr lang="en-US" sz="2000" b="1">
                <a:solidFill>
                  <a:schemeClr val="tx2">
                    <a:lumMod val="75000"/>
                  </a:schemeClr>
                </a:solidFill>
                <a:latin typeface="Arial" pitchFamily="34" charset="0"/>
                <a:cs typeface="Arial" pitchFamily="34" charset="0"/>
              </a:rPr>
              <a:t>Đồ thị nằm hoàn toàn phía dưới trục </a:t>
            </a:r>
            <a:r>
              <a:rPr lang="en-US" sz="2000" b="1" smtClean="0">
                <a:solidFill>
                  <a:schemeClr val="tx2">
                    <a:lumMod val="75000"/>
                  </a:schemeClr>
                </a:solidFill>
                <a:latin typeface="Arial" pitchFamily="34" charset="0"/>
                <a:cs typeface="Arial" pitchFamily="34" charset="0"/>
              </a:rPr>
              <a:t>Ox</a:t>
            </a:r>
            <a:endParaRPr lang="en-US" sz="2000" b="1">
              <a:solidFill>
                <a:schemeClr val="tx2">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6246812" y="4724400"/>
                <a:ext cx="2523067" cy="1772729"/>
              </a:xfrm>
              <a:prstGeom prst="rect">
                <a:avLst/>
              </a:prstGeom>
              <a:solidFill>
                <a:schemeClr val="bg1"/>
              </a:solidFill>
            </p:spPr>
            <p:txBody>
              <a:bodyPr wrap="square" rtlCol="0">
                <a:spAutoFit/>
              </a:bodyPr>
              <a:lstStyle/>
              <a:p>
                <a:pPr algn="ctr"/>
                <a:r>
                  <a:rPr lang="en-US" sz="2000" b="1" smtClean="0">
                    <a:solidFill>
                      <a:schemeClr val="tx2">
                        <a:lumMod val="75000"/>
                      </a:schemeClr>
                    </a:solidFill>
                    <a:latin typeface="Arial" pitchFamily="34" charset="0"/>
                    <a:cs typeface="Arial" pitchFamily="34" charset="0"/>
                  </a:rPr>
                  <a:t>Đồ thị nằm phía dưới trục Ox và tiếp xúc với Ox tại điểm có hoành độ </a:t>
                </a:r>
                <a14:m>
                  <m:oMath xmlns:m="http://schemas.openxmlformats.org/officeDocument/2006/math">
                    <m:r>
                      <a:rPr lang="en-US" sz="2000" b="1" i="1">
                        <a:solidFill>
                          <a:schemeClr val="tx2">
                            <a:lumMod val="75000"/>
                          </a:schemeClr>
                        </a:solidFill>
                        <a:latin typeface="Cambria Math"/>
                        <a:cs typeface="Arial" pitchFamily="34" charset="0"/>
                      </a:rPr>
                      <m:t>𝒙</m:t>
                    </m:r>
                    <m:r>
                      <a:rPr lang="en-US" sz="2000" b="1" i="1">
                        <a:solidFill>
                          <a:schemeClr val="tx2">
                            <a:lumMod val="75000"/>
                          </a:schemeClr>
                        </a:solidFill>
                        <a:latin typeface="Cambria Math"/>
                        <a:cs typeface="Arial" pitchFamily="34" charset="0"/>
                      </a:rPr>
                      <m:t>=−</m:t>
                    </m:r>
                    <m:f>
                      <m:fPr>
                        <m:ctrlPr>
                          <a:rPr lang="en-US" sz="2000" b="1" i="1">
                            <a:solidFill>
                              <a:schemeClr val="tx2">
                                <a:lumMod val="75000"/>
                              </a:schemeClr>
                            </a:solidFill>
                            <a:latin typeface="Cambria Math"/>
                            <a:cs typeface="Arial" pitchFamily="34" charset="0"/>
                          </a:rPr>
                        </m:ctrlPr>
                      </m:fPr>
                      <m:num>
                        <m:r>
                          <a:rPr lang="en-US" sz="2000" b="1" i="1">
                            <a:solidFill>
                              <a:schemeClr val="tx2">
                                <a:lumMod val="75000"/>
                              </a:schemeClr>
                            </a:solidFill>
                            <a:latin typeface="Cambria Math"/>
                            <a:cs typeface="Arial" pitchFamily="34" charset="0"/>
                          </a:rPr>
                          <m:t>𝒃</m:t>
                        </m:r>
                      </m:num>
                      <m:den>
                        <m:r>
                          <a:rPr lang="en-US" sz="2000" b="1" i="1">
                            <a:solidFill>
                              <a:schemeClr val="tx2">
                                <a:lumMod val="75000"/>
                              </a:schemeClr>
                            </a:solidFill>
                            <a:latin typeface="Cambria Math"/>
                            <a:cs typeface="Arial" pitchFamily="34" charset="0"/>
                          </a:rPr>
                          <m:t>𝟐</m:t>
                        </m:r>
                        <m:r>
                          <a:rPr lang="en-US" sz="2000" b="1" i="1">
                            <a:solidFill>
                              <a:schemeClr val="tx2">
                                <a:lumMod val="75000"/>
                              </a:schemeClr>
                            </a:solidFill>
                            <a:latin typeface="Cambria Math"/>
                            <a:cs typeface="Arial" pitchFamily="34" charset="0"/>
                          </a:rPr>
                          <m:t>𝒂</m:t>
                        </m:r>
                      </m:den>
                    </m:f>
                  </m:oMath>
                </a14:m>
                <a:endParaRPr lang="en-US" sz="2000" b="1">
                  <a:solidFill>
                    <a:schemeClr val="tx2">
                      <a:lumMod val="75000"/>
                    </a:schemeClr>
                  </a:solidFill>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246812" y="4724400"/>
                <a:ext cx="2523067" cy="1772729"/>
              </a:xfrm>
              <a:prstGeom prst="rect">
                <a:avLst/>
              </a:prstGeom>
              <a:blipFill rotWithShape="1">
                <a:blip r:embed="rId11"/>
                <a:stretch>
                  <a:fillRect t="-1375" r="-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923337" y="4724400"/>
                <a:ext cx="2981128" cy="1631216"/>
              </a:xfrm>
              <a:prstGeom prst="rect">
                <a:avLst/>
              </a:prstGeom>
              <a:solidFill>
                <a:schemeClr val="bg1"/>
              </a:solidFill>
            </p:spPr>
            <p:txBody>
              <a:bodyPr wrap="square" rtlCol="0">
                <a:spAutoFit/>
              </a:bodyPr>
              <a:lstStyle/>
              <a:p>
                <a:pPr algn="ctr"/>
                <a:r>
                  <a:rPr lang="en-US" sz="2000" b="1" smtClean="0">
                    <a:solidFill>
                      <a:schemeClr val="tx2">
                        <a:lumMod val="75000"/>
                      </a:schemeClr>
                    </a:solidFill>
                    <a:latin typeface="Arial" pitchFamily="34" charset="0"/>
                    <a:cs typeface="Arial" pitchFamily="34" charset="0"/>
                  </a:rPr>
                  <a:t>- Đồ thị nằm phía dưới trục Ox khi </a:t>
                </a:r>
                <a14:m>
                  <m:oMath xmlns:m="http://schemas.openxmlformats.org/officeDocument/2006/math">
                    <m:r>
                      <a:rPr lang="en-US" sz="2000" b="1" i="1">
                        <a:solidFill>
                          <a:schemeClr val="tx2">
                            <a:lumMod val="75000"/>
                          </a:schemeClr>
                        </a:solidFill>
                        <a:latin typeface="Cambria Math"/>
                        <a:cs typeface="Arial" pitchFamily="34" charset="0"/>
                      </a:rPr>
                      <m:t>𝒙</m:t>
                    </m:r>
                    <m:r>
                      <a:rPr lang="en-US" sz="2000" b="1" i="1">
                        <a:solidFill>
                          <a:schemeClr val="tx2">
                            <a:lumMod val="75000"/>
                          </a:schemeClr>
                        </a:solidFill>
                        <a:latin typeface="Cambria Math"/>
                        <a:cs typeface="Arial" pitchFamily="34" charset="0"/>
                      </a:rPr>
                      <m:t>&lt;</m:t>
                    </m:r>
                    <m:sSub>
                      <m:sSubPr>
                        <m:ctrlPr>
                          <a:rPr lang="en-US" sz="2000" b="1" i="1">
                            <a:solidFill>
                              <a:schemeClr val="tx2">
                                <a:lumMod val="75000"/>
                              </a:schemeClr>
                            </a:solidFill>
                            <a:latin typeface="Cambria Math"/>
                            <a:cs typeface="Arial" pitchFamily="34" charset="0"/>
                          </a:rPr>
                        </m:ctrlPr>
                      </m:sSubPr>
                      <m:e>
                        <m:r>
                          <a:rPr lang="en-US" sz="2000" b="1" i="1">
                            <a:solidFill>
                              <a:schemeClr val="tx2">
                                <a:lumMod val="75000"/>
                              </a:schemeClr>
                            </a:solidFill>
                            <a:latin typeface="Cambria Math"/>
                            <a:cs typeface="Arial" pitchFamily="34" charset="0"/>
                          </a:rPr>
                          <m:t>𝒙</m:t>
                        </m:r>
                      </m:e>
                      <m:sub>
                        <m:r>
                          <a:rPr lang="en-US" sz="2000" b="1" i="1">
                            <a:solidFill>
                              <a:schemeClr val="tx2">
                                <a:lumMod val="75000"/>
                              </a:schemeClr>
                            </a:solidFill>
                            <a:latin typeface="Cambria Math"/>
                            <a:cs typeface="Arial" pitchFamily="34" charset="0"/>
                          </a:rPr>
                          <m:t>𝟏</m:t>
                        </m:r>
                      </m:sub>
                    </m:sSub>
                  </m:oMath>
                </a14:m>
                <a:r>
                  <a:rPr lang="en-US" sz="2000" b="1">
                    <a:solidFill>
                      <a:schemeClr val="tx2">
                        <a:lumMod val="75000"/>
                      </a:schemeClr>
                    </a:solidFill>
                    <a:latin typeface="Arial" pitchFamily="34" charset="0"/>
                    <a:cs typeface="Arial" pitchFamily="34" charset="0"/>
                  </a:rPr>
                  <a:t> hoặc </a:t>
                </a:r>
                <a14:m>
                  <m:oMath xmlns:m="http://schemas.openxmlformats.org/officeDocument/2006/math">
                    <m:r>
                      <a:rPr lang="en-US" sz="2000" b="1" i="1">
                        <a:solidFill>
                          <a:schemeClr val="tx2">
                            <a:lumMod val="75000"/>
                          </a:schemeClr>
                        </a:solidFill>
                        <a:latin typeface="Cambria Math"/>
                        <a:cs typeface="Arial" pitchFamily="34" charset="0"/>
                      </a:rPr>
                      <m:t>𝒙</m:t>
                    </m:r>
                    <m:r>
                      <a:rPr lang="en-US" sz="2000" b="1" i="1">
                        <a:solidFill>
                          <a:schemeClr val="tx2">
                            <a:lumMod val="75000"/>
                          </a:schemeClr>
                        </a:solidFill>
                        <a:latin typeface="Cambria Math"/>
                        <a:cs typeface="Arial" pitchFamily="34" charset="0"/>
                      </a:rPr>
                      <m:t>&gt;</m:t>
                    </m:r>
                    <m:sSub>
                      <m:sSubPr>
                        <m:ctrlPr>
                          <a:rPr lang="en-US" sz="2000" b="1" i="1">
                            <a:solidFill>
                              <a:schemeClr val="tx2">
                                <a:lumMod val="75000"/>
                              </a:schemeClr>
                            </a:solidFill>
                            <a:latin typeface="Cambria Math"/>
                            <a:cs typeface="Arial" pitchFamily="34" charset="0"/>
                          </a:rPr>
                        </m:ctrlPr>
                      </m:sSubPr>
                      <m:e>
                        <m:r>
                          <a:rPr lang="en-US" sz="2000" b="1" i="1">
                            <a:solidFill>
                              <a:schemeClr val="tx2">
                                <a:lumMod val="75000"/>
                              </a:schemeClr>
                            </a:solidFill>
                            <a:latin typeface="Cambria Math"/>
                            <a:cs typeface="Arial" pitchFamily="34" charset="0"/>
                          </a:rPr>
                          <m:t>𝒙</m:t>
                        </m:r>
                      </m:e>
                      <m:sub>
                        <m:r>
                          <a:rPr lang="en-US" sz="2000" b="1" i="1">
                            <a:solidFill>
                              <a:schemeClr val="tx2">
                                <a:lumMod val="75000"/>
                              </a:schemeClr>
                            </a:solidFill>
                            <a:latin typeface="Cambria Math"/>
                            <a:cs typeface="Arial" pitchFamily="34" charset="0"/>
                          </a:rPr>
                          <m:t>𝟐</m:t>
                        </m:r>
                      </m:sub>
                    </m:sSub>
                  </m:oMath>
                </a14:m>
                <a:r>
                  <a:rPr lang="en-US" sz="2000" b="1">
                    <a:solidFill>
                      <a:schemeClr val="tx2">
                        <a:lumMod val="75000"/>
                      </a:schemeClr>
                    </a:solidFill>
                    <a:latin typeface="Arial" pitchFamily="34" charset="0"/>
                    <a:cs typeface="Arial" pitchFamily="34" charset="0"/>
                  </a:rPr>
                  <a:t> </a:t>
                </a:r>
                <a:br>
                  <a:rPr lang="en-US" sz="2000" b="1">
                    <a:solidFill>
                      <a:schemeClr val="tx2">
                        <a:lumMod val="75000"/>
                      </a:schemeClr>
                    </a:solidFill>
                    <a:latin typeface="Arial" pitchFamily="34" charset="0"/>
                    <a:cs typeface="Arial" pitchFamily="34" charset="0"/>
                  </a:rPr>
                </a:br>
                <a:r>
                  <a:rPr lang="en-US" sz="2000" b="1">
                    <a:solidFill>
                      <a:schemeClr val="tx2">
                        <a:lumMod val="75000"/>
                      </a:schemeClr>
                    </a:solidFill>
                    <a:latin typeface="Arial" pitchFamily="34" charset="0"/>
                    <a:cs typeface="Arial" pitchFamily="34" charset="0"/>
                  </a:rPr>
                  <a:t>- Đồ thị nằm phía trên trục Ox khi </a:t>
                </a:r>
                <a14:m>
                  <m:oMath xmlns:m="http://schemas.openxmlformats.org/officeDocument/2006/math">
                    <m:sSub>
                      <m:sSubPr>
                        <m:ctrlPr>
                          <a:rPr lang="en-US" sz="2000" b="1" i="1">
                            <a:solidFill>
                              <a:schemeClr val="tx2">
                                <a:lumMod val="75000"/>
                              </a:schemeClr>
                            </a:solidFill>
                            <a:latin typeface="Cambria Math"/>
                            <a:cs typeface="Arial" pitchFamily="34" charset="0"/>
                          </a:rPr>
                        </m:ctrlPr>
                      </m:sSubPr>
                      <m:e>
                        <m:r>
                          <a:rPr lang="en-US" sz="2000" b="1" i="1">
                            <a:solidFill>
                              <a:schemeClr val="tx2">
                                <a:lumMod val="75000"/>
                              </a:schemeClr>
                            </a:solidFill>
                            <a:latin typeface="Cambria Math"/>
                            <a:cs typeface="Arial" pitchFamily="34" charset="0"/>
                          </a:rPr>
                          <m:t>𝒙</m:t>
                        </m:r>
                      </m:e>
                      <m:sub>
                        <m:r>
                          <a:rPr lang="en-US" sz="2000" b="1" i="1">
                            <a:solidFill>
                              <a:schemeClr val="tx2">
                                <a:lumMod val="75000"/>
                              </a:schemeClr>
                            </a:solidFill>
                            <a:latin typeface="Cambria Math"/>
                            <a:cs typeface="Arial" pitchFamily="34" charset="0"/>
                          </a:rPr>
                          <m:t>𝟏</m:t>
                        </m:r>
                      </m:sub>
                    </m:sSub>
                    <m:r>
                      <a:rPr lang="en-US" sz="2000" b="1" i="1">
                        <a:solidFill>
                          <a:schemeClr val="tx2">
                            <a:lumMod val="75000"/>
                          </a:schemeClr>
                        </a:solidFill>
                        <a:latin typeface="Cambria Math"/>
                        <a:cs typeface="Arial" pitchFamily="34" charset="0"/>
                      </a:rPr>
                      <m:t>&lt;</m:t>
                    </m:r>
                    <m:r>
                      <a:rPr lang="en-US" sz="2000" b="1" i="1">
                        <a:solidFill>
                          <a:schemeClr val="tx2">
                            <a:lumMod val="75000"/>
                          </a:schemeClr>
                        </a:solidFill>
                        <a:latin typeface="Cambria Math"/>
                        <a:cs typeface="Arial" pitchFamily="34" charset="0"/>
                      </a:rPr>
                      <m:t>𝒙</m:t>
                    </m:r>
                    <m:r>
                      <a:rPr lang="en-US" sz="2000" b="1" i="1">
                        <a:solidFill>
                          <a:schemeClr val="tx2">
                            <a:lumMod val="75000"/>
                          </a:schemeClr>
                        </a:solidFill>
                        <a:latin typeface="Cambria Math"/>
                        <a:cs typeface="Arial" pitchFamily="34" charset="0"/>
                      </a:rPr>
                      <m:t>&lt;</m:t>
                    </m:r>
                    <m:sSub>
                      <m:sSubPr>
                        <m:ctrlPr>
                          <a:rPr lang="en-US" sz="2000" b="1" i="1">
                            <a:solidFill>
                              <a:schemeClr val="tx2">
                                <a:lumMod val="75000"/>
                              </a:schemeClr>
                            </a:solidFill>
                            <a:latin typeface="Cambria Math"/>
                            <a:cs typeface="Arial" pitchFamily="34" charset="0"/>
                          </a:rPr>
                        </m:ctrlPr>
                      </m:sSubPr>
                      <m:e>
                        <m:r>
                          <a:rPr lang="en-US" sz="2000" b="1" i="1">
                            <a:solidFill>
                              <a:schemeClr val="tx2">
                                <a:lumMod val="75000"/>
                              </a:schemeClr>
                            </a:solidFill>
                            <a:latin typeface="Cambria Math"/>
                            <a:cs typeface="Arial" pitchFamily="34" charset="0"/>
                          </a:rPr>
                          <m:t>𝒙</m:t>
                        </m:r>
                      </m:e>
                      <m:sub>
                        <m:r>
                          <a:rPr lang="en-US" sz="2000" b="1" i="1">
                            <a:solidFill>
                              <a:schemeClr val="tx2">
                                <a:lumMod val="75000"/>
                              </a:schemeClr>
                            </a:solidFill>
                            <a:latin typeface="Cambria Math"/>
                            <a:cs typeface="Arial" pitchFamily="34" charset="0"/>
                          </a:rPr>
                          <m:t>𝟐</m:t>
                        </m:r>
                      </m:sub>
                    </m:sSub>
                  </m:oMath>
                </a14:m>
                <a:endParaRPr lang="en-US" sz="2000" b="1">
                  <a:solidFill>
                    <a:schemeClr val="tx2">
                      <a:lumMod val="75000"/>
                    </a:schemeClr>
                  </a:solidFill>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8923337" y="4724400"/>
                <a:ext cx="2981128" cy="1631216"/>
              </a:xfrm>
              <a:prstGeom prst="rect">
                <a:avLst/>
              </a:prstGeom>
              <a:blipFill rotWithShape="1">
                <a:blip r:embed="rId12"/>
                <a:stretch>
                  <a:fillRect l="-1431" t="-1493" r="-2863" b="-5970"/>
                </a:stretch>
              </a:blipFill>
            </p:spPr>
            <p:txBody>
              <a:bodyPr/>
              <a:lstStyle/>
              <a:p>
                <a:r>
                  <a:rPr lang="en-US">
                    <a:noFill/>
                  </a:rPr>
                  <a:t> </a:t>
                </a:r>
              </a:p>
            </p:txBody>
          </p:sp>
        </mc:Fallback>
      </mc:AlternateContent>
    </p:spTree>
    <p:extLst>
      <p:ext uri="{BB962C8B-B14F-4D97-AF65-F5344CB8AC3E}">
        <p14:creationId xmlns:p14="http://schemas.microsoft.com/office/powerpoint/2010/main" val="4163310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244"/>
            <a:ext cx="69072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55612" y="533400"/>
            <a:ext cx="6400800" cy="523220"/>
          </a:xfrm>
          <a:prstGeom prst="rect">
            <a:avLst/>
          </a:prstGeom>
          <a:noFill/>
        </p:spPr>
        <p:txBody>
          <a:bodyPr wrap="square" rtlCol="0">
            <a:spAutoFit/>
          </a:bodyPr>
          <a:lstStyle/>
          <a:p>
            <a:pPr marL="457200" indent="-457200">
              <a:buFont typeface="Wingdings" pitchFamily="2" charset="2"/>
              <a:buChar char="v"/>
            </a:pPr>
            <a:r>
              <a:rPr lang="en-US" sz="2800" b="1" smtClean="0">
                <a:solidFill>
                  <a:srgbClr val="C00000"/>
                </a:solidFill>
                <a:latin typeface="Arial" pitchFamily="34" charset="0"/>
                <a:cs typeface="Arial" pitchFamily="34" charset="0"/>
              </a:rPr>
              <a:t>Định lí về dấu tam thức bậc hai </a:t>
            </a:r>
            <a:endParaRPr lang="vi-VN" sz="2800" b="1">
              <a:solidFill>
                <a:srgbClr val="C00000"/>
              </a:solidFill>
              <a:latin typeface="Arial" pitchFamily="34" charset="0"/>
              <a:cs typeface="Arial" pitchFamily="34" charset="0"/>
            </a:endParaRPr>
          </a:p>
        </p:txBody>
      </p:sp>
      <p:sp>
        <p:nvSpPr>
          <p:cNvPr id="22" name="Rounded Rectangle 21"/>
          <p:cNvSpPr/>
          <p:nvPr/>
        </p:nvSpPr>
        <p:spPr>
          <a:xfrm>
            <a:off x="150812" y="1066800"/>
            <a:ext cx="11811000" cy="4135160"/>
          </a:xfrm>
          <a:prstGeom prst="roundRect">
            <a:avLst>
              <a:gd name="adj" fmla="val 3585"/>
            </a:avLst>
          </a:prstGeom>
          <a:blipFill dpi="0" rotWithShape="1">
            <a:blip r:embed="rId5">
              <a:extLst>
                <a:ext uri="{28A0092B-C50C-407E-A947-70E740481C1C}">
                  <a14:useLocalDpi xmlns:a14="http://schemas.microsoft.com/office/drawing/2010/main" val="0"/>
                </a:ext>
              </a:extLst>
            </a:blip>
            <a:srcRect/>
            <a:stretch>
              <a:fillRect/>
            </a:stretch>
          </a:blip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1065213" y="1142614"/>
                <a:ext cx="9829800" cy="532966"/>
              </a:xfrm>
              <a:prstGeom prst="rect">
                <a:avLst/>
              </a:prstGeom>
              <a:noFill/>
            </p:spPr>
            <p:txBody>
              <a:bodyPr wrap="square" rtlCol="0">
                <a:spAutoFit/>
              </a:bodyPr>
              <a:lstStyle/>
              <a:p>
                <a:r>
                  <a:rPr lang="en-US" sz="2800" b="1" smtClean="0">
                    <a:latin typeface="26"/>
                    <a:cs typeface="Arial" pitchFamily="34" charset="0"/>
                  </a:rPr>
                  <a:t>Cho tam thức bậc hai </a:t>
                </a:r>
                <a14:m>
                  <m:oMath xmlns:m="http://schemas.openxmlformats.org/officeDocument/2006/math">
                    <m:r>
                      <a:rPr lang="en-US" sz="2800" b="1" i="1" smtClean="0">
                        <a:solidFill>
                          <a:schemeClr val="accent2">
                            <a:lumMod val="75000"/>
                          </a:schemeClr>
                        </a:solidFill>
                        <a:latin typeface="Cambria Math"/>
                        <a:cs typeface="Arial" pitchFamily="34" charset="0"/>
                      </a:rPr>
                      <m:t>𝒇</m:t>
                    </m:r>
                    <m:d>
                      <m:dPr>
                        <m:ctrlPr>
                          <a:rPr lang="en-US" sz="2800" b="1" i="1" smtClean="0">
                            <a:solidFill>
                              <a:schemeClr val="accent2">
                                <a:lumMod val="75000"/>
                              </a:schemeClr>
                            </a:solidFill>
                            <a:latin typeface="Cambria Math"/>
                            <a:cs typeface="Arial" pitchFamily="34" charset="0"/>
                          </a:rPr>
                        </m:ctrlPr>
                      </m:dPr>
                      <m:e>
                        <m:r>
                          <a:rPr lang="en-US" sz="2800" b="1" i="1" smtClean="0">
                            <a:solidFill>
                              <a:schemeClr val="accent2">
                                <a:lumMod val="75000"/>
                              </a:schemeClr>
                            </a:solidFill>
                            <a:latin typeface="Cambria Math"/>
                            <a:cs typeface="Arial" pitchFamily="34" charset="0"/>
                          </a:rPr>
                          <m:t>𝒙</m:t>
                        </m:r>
                      </m:e>
                    </m:d>
                    <m:r>
                      <a:rPr lang="en-US" sz="2800" b="1" i="1" smtClean="0">
                        <a:solidFill>
                          <a:schemeClr val="accent2">
                            <a:lumMod val="75000"/>
                          </a:schemeClr>
                        </a:solidFill>
                        <a:latin typeface="Cambria Math"/>
                        <a:cs typeface="Arial" pitchFamily="34" charset="0"/>
                      </a:rPr>
                      <m:t>=</m:t>
                    </m:r>
                    <m:r>
                      <a:rPr lang="en-US" sz="2800" b="1" i="1" smtClean="0">
                        <a:solidFill>
                          <a:schemeClr val="accent2">
                            <a:lumMod val="75000"/>
                          </a:schemeClr>
                        </a:solidFill>
                        <a:latin typeface="Cambria Math"/>
                        <a:cs typeface="Arial" pitchFamily="34" charset="0"/>
                      </a:rPr>
                      <m:t>𝒂</m:t>
                    </m:r>
                    <m:sSup>
                      <m:sSupPr>
                        <m:ctrlPr>
                          <a:rPr lang="en-US" sz="2800" b="1" i="1" smtClean="0">
                            <a:solidFill>
                              <a:schemeClr val="accent2">
                                <a:lumMod val="75000"/>
                              </a:schemeClr>
                            </a:solidFill>
                            <a:latin typeface="Cambria Math"/>
                            <a:cs typeface="Arial" pitchFamily="34" charset="0"/>
                          </a:rPr>
                        </m:ctrlPr>
                      </m:sSupPr>
                      <m:e>
                        <m:r>
                          <a:rPr lang="en-US" sz="2800" b="1" i="1" smtClean="0">
                            <a:solidFill>
                              <a:schemeClr val="accent2">
                                <a:lumMod val="75000"/>
                              </a:schemeClr>
                            </a:solidFill>
                            <a:latin typeface="Cambria Math"/>
                            <a:cs typeface="Arial" pitchFamily="34" charset="0"/>
                          </a:rPr>
                          <m:t>𝒙</m:t>
                        </m:r>
                      </m:e>
                      <m:sup>
                        <m:r>
                          <a:rPr lang="en-US" sz="2800" b="1" i="1" smtClean="0">
                            <a:solidFill>
                              <a:schemeClr val="accent2">
                                <a:lumMod val="75000"/>
                              </a:schemeClr>
                            </a:solidFill>
                            <a:latin typeface="Cambria Math"/>
                            <a:cs typeface="Arial" pitchFamily="34" charset="0"/>
                          </a:rPr>
                          <m:t>𝟐</m:t>
                        </m:r>
                      </m:sup>
                    </m:sSup>
                    <m:r>
                      <a:rPr lang="en-US" sz="2800" b="1" i="1" smtClean="0">
                        <a:solidFill>
                          <a:schemeClr val="accent2">
                            <a:lumMod val="75000"/>
                          </a:schemeClr>
                        </a:solidFill>
                        <a:latin typeface="Cambria Math"/>
                        <a:cs typeface="Arial" pitchFamily="34" charset="0"/>
                      </a:rPr>
                      <m:t>+</m:t>
                    </m:r>
                    <m:r>
                      <a:rPr lang="en-US" sz="2800" b="1" i="1" smtClean="0">
                        <a:solidFill>
                          <a:schemeClr val="accent2">
                            <a:lumMod val="75000"/>
                          </a:schemeClr>
                        </a:solidFill>
                        <a:latin typeface="Cambria Math"/>
                        <a:cs typeface="Arial" pitchFamily="34" charset="0"/>
                      </a:rPr>
                      <m:t>𝒃𝒙</m:t>
                    </m:r>
                    <m:r>
                      <a:rPr lang="en-US" sz="2800" b="1" i="1" smtClean="0">
                        <a:solidFill>
                          <a:schemeClr val="accent2">
                            <a:lumMod val="75000"/>
                          </a:schemeClr>
                        </a:solidFill>
                        <a:latin typeface="Cambria Math"/>
                        <a:cs typeface="Arial" pitchFamily="34" charset="0"/>
                      </a:rPr>
                      <m:t>+</m:t>
                    </m:r>
                    <m:r>
                      <a:rPr lang="en-US" sz="2800" b="1" i="1" smtClean="0">
                        <a:solidFill>
                          <a:schemeClr val="accent2">
                            <a:lumMod val="75000"/>
                          </a:schemeClr>
                        </a:solidFill>
                        <a:latin typeface="Cambria Math"/>
                        <a:cs typeface="Arial" pitchFamily="34" charset="0"/>
                      </a:rPr>
                      <m:t>𝒄</m:t>
                    </m:r>
                    <m:r>
                      <a:rPr lang="en-US" sz="2800" b="1" i="1" smtClean="0">
                        <a:solidFill>
                          <a:schemeClr val="accent2">
                            <a:lumMod val="75000"/>
                          </a:schemeClr>
                        </a:solidFill>
                        <a:latin typeface="Cambria Math"/>
                        <a:cs typeface="Arial" pitchFamily="34" charset="0"/>
                      </a:rPr>
                      <m:t>  (</m:t>
                    </m:r>
                    <m:r>
                      <a:rPr lang="en-US" sz="2800" b="1" i="1" smtClean="0">
                        <a:latin typeface="Cambria Math"/>
                        <a:cs typeface="Arial" pitchFamily="34" charset="0"/>
                      </a:rPr>
                      <m:t>𝒂</m:t>
                    </m:r>
                    <m:r>
                      <a:rPr lang="en-US" sz="2800" b="1" i="1" smtClean="0">
                        <a:latin typeface="Cambria Math"/>
                        <a:ea typeface="Cambria Math"/>
                        <a:cs typeface="Arial" pitchFamily="34" charset="0"/>
                      </a:rPr>
                      <m:t>≠</m:t>
                    </m:r>
                    <m:r>
                      <a:rPr lang="en-US" sz="2800" b="1" i="1" smtClean="0">
                        <a:latin typeface="Cambria Math"/>
                        <a:ea typeface="Cambria Math"/>
                        <a:cs typeface="Arial" pitchFamily="34" charset="0"/>
                      </a:rPr>
                      <m:t>𝟎</m:t>
                    </m:r>
                    <m:r>
                      <a:rPr lang="en-US" sz="2800" b="1" i="1" smtClean="0">
                        <a:latin typeface="Cambria Math"/>
                        <a:ea typeface="Cambria Math"/>
                        <a:cs typeface="Arial" pitchFamily="34" charset="0"/>
                      </a:rPr>
                      <m:t>)</m:t>
                    </m:r>
                  </m:oMath>
                </a14:m>
                <a:endParaRPr lang="vi-VN" sz="2800" b="1">
                  <a:latin typeface="26"/>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065213" y="1142614"/>
                <a:ext cx="9829800" cy="532966"/>
              </a:xfrm>
              <a:prstGeom prst="rect">
                <a:avLst/>
              </a:prstGeom>
              <a:blipFill rotWithShape="1">
                <a:blip r:embed="rId6"/>
                <a:stretch>
                  <a:fillRect l="-1303"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27012" y="1711680"/>
                <a:ext cx="11809413" cy="523220"/>
              </a:xfrm>
              <a:prstGeom prst="rect">
                <a:avLst/>
              </a:prstGeom>
              <a:noFill/>
            </p:spPr>
            <p:txBody>
              <a:bodyPr wrap="square" rtlCol="0">
                <a:spAutoFit/>
              </a:bodyPr>
              <a:lstStyle/>
              <a:p>
                <a:pPr marL="457200" indent="-457200">
                  <a:buFont typeface="Arial" pitchFamily="34" charset="0"/>
                  <a:buChar char="•"/>
                </a:pPr>
                <a:r>
                  <a:rPr lang="en-US" sz="2800" b="1" smtClean="0">
                    <a:latin typeface="26"/>
                    <a:cs typeface="Arial" pitchFamily="34" charset="0"/>
                  </a:rPr>
                  <a:t>Nếu </a:t>
                </a:r>
                <a14:m>
                  <m:oMath xmlns:m="http://schemas.openxmlformats.org/officeDocument/2006/math">
                    <m:r>
                      <a:rPr lang="en-US" sz="2800" b="1" i="1" smtClean="0">
                        <a:solidFill>
                          <a:srgbClr val="C00000"/>
                        </a:solidFill>
                        <a:latin typeface="Cambria Math"/>
                        <a:ea typeface="Cambria Math"/>
                        <a:cs typeface="Arial" pitchFamily="34" charset="0"/>
                      </a:rPr>
                      <m:t>∆&lt;</m:t>
                    </m:r>
                    <m:r>
                      <a:rPr lang="en-US" sz="2800" b="1" i="1" smtClean="0">
                        <a:solidFill>
                          <a:srgbClr val="C00000"/>
                        </a:solidFill>
                        <a:latin typeface="Cambria Math"/>
                        <a:ea typeface="Cambria Math"/>
                        <a:cs typeface="Arial" pitchFamily="34" charset="0"/>
                      </a:rPr>
                      <m:t>𝟎</m:t>
                    </m:r>
                  </m:oMath>
                </a14:m>
                <a:r>
                  <a:rPr lang="en-US" sz="2800" b="1" smtClean="0">
                    <a:solidFill>
                      <a:srgbClr val="C00000"/>
                    </a:solidFill>
                    <a:latin typeface="26"/>
                    <a:cs typeface="Arial" pitchFamily="34" charset="0"/>
                  </a:rPr>
                  <a:t> </a:t>
                </a:r>
                <a:r>
                  <a:rPr lang="en-US" sz="2800" b="1" smtClean="0">
                    <a:latin typeface="26"/>
                    <a:cs typeface="Arial" pitchFamily="34" charset="0"/>
                  </a:rPr>
                  <a:t>thì </a:t>
                </a:r>
                <a14:m>
                  <m:oMath xmlns:m="http://schemas.openxmlformats.org/officeDocument/2006/math">
                    <m:r>
                      <a:rPr lang="en-US" sz="2800" b="1" i="1" smtClean="0">
                        <a:latin typeface="Cambria Math"/>
                        <a:cs typeface="Arial" pitchFamily="34" charset="0"/>
                      </a:rPr>
                      <m:t>𝒇</m:t>
                    </m:r>
                    <m:r>
                      <a:rPr lang="en-US" sz="2800" b="1" i="1" smtClean="0">
                        <a:latin typeface="Cambria Math"/>
                        <a:cs typeface="Arial" pitchFamily="34" charset="0"/>
                      </a:rPr>
                      <m:t>(</m:t>
                    </m:r>
                    <m:r>
                      <a:rPr lang="en-US" sz="2800" b="1" i="1" smtClean="0">
                        <a:latin typeface="Cambria Math"/>
                        <a:cs typeface="Arial" pitchFamily="34" charset="0"/>
                      </a:rPr>
                      <m:t>𝒙</m:t>
                    </m:r>
                    <m:r>
                      <a:rPr lang="en-US" sz="2800" b="1" i="1" smtClean="0">
                        <a:latin typeface="Cambria Math"/>
                        <a:cs typeface="Arial" pitchFamily="34" charset="0"/>
                      </a:rPr>
                      <m:t>)</m:t>
                    </m:r>
                  </m:oMath>
                </a14:m>
                <a:r>
                  <a:rPr lang="en-US" sz="2800" b="1" smtClean="0">
                    <a:latin typeface="26"/>
                    <a:cs typeface="Arial" pitchFamily="34" charset="0"/>
                  </a:rPr>
                  <a:t> cùng dấu với hệ số a với mọi </a:t>
                </a:r>
                <a14:m>
                  <m:oMath xmlns:m="http://schemas.openxmlformats.org/officeDocument/2006/math">
                    <m:r>
                      <a:rPr lang="en-US" sz="2800" b="1" i="1" smtClean="0">
                        <a:latin typeface="Cambria Math"/>
                        <a:cs typeface="Arial" pitchFamily="34" charset="0"/>
                      </a:rPr>
                      <m:t>𝒙</m:t>
                    </m:r>
                    <m:r>
                      <a:rPr lang="en-US" sz="2800" b="1" i="1" smtClean="0">
                        <a:latin typeface="Cambria Math"/>
                        <a:ea typeface="Cambria Math"/>
                        <a:cs typeface="Arial" pitchFamily="34" charset="0"/>
                      </a:rPr>
                      <m:t>∈</m:t>
                    </m:r>
                    <m:r>
                      <a:rPr lang="en-US" sz="2800" b="1" i="1" smtClean="0">
                        <a:latin typeface="Cambria Math"/>
                        <a:ea typeface="Cambria Math"/>
                        <a:cs typeface="Arial" pitchFamily="34" charset="0"/>
                      </a:rPr>
                      <m:t>𝑹</m:t>
                    </m:r>
                  </m:oMath>
                </a14:m>
                <a:endParaRPr lang="vi-VN" sz="2800" b="1">
                  <a:latin typeface="26"/>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227012" y="1711680"/>
                <a:ext cx="11809413" cy="523220"/>
              </a:xfrm>
              <a:prstGeom prst="rect">
                <a:avLst/>
              </a:prstGeom>
              <a:blipFill rotWithShape="1">
                <a:blip r:embed="rId7"/>
                <a:stretch>
                  <a:fillRect l="-878" t="-9302" b="-337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27012" y="2241991"/>
                <a:ext cx="11809413" cy="1366015"/>
              </a:xfrm>
              <a:prstGeom prst="rect">
                <a:avLst/>
              </a:prstGeom>
              <a:noFill/>
            </p:spPr>
            <p:txBody>
              <a:bodyPr wrap="square" rtlCol="0">
                <a:spAutoFit/>
              </a:bodyPr>
              <a:lstStyle/>
              <a:p>
                <a:pPr marL="457200" indent="-457200">
                  <a:buFont typeface="Arial" pitchFamily="34" charset="0"/>
                  <a:buChar char="•"/>
                </a:pPr>
                <a:r>
                  <a:rPr lang="en-US" sz="2800" b="1" smtClean="0">
                    <a:latin typeface="26"/>
                    <a:cs typeface="Arial" pitchFamily="34" charset="0"/>
                  </a:rPr>
                  <a:t>Nếu </a:t>
                </a:r>
                <a14:m>
                  <m:oMath xmlns:m="http://schemas.openxmlformats.org/officeDocument/2006/math">
                    <m:r>
                      <a:rPr lang="en-US" sz="2800" b="1" i="1" smtClean="0">
                        <a:solidFill>
                          <a:srgbClr val="C00000"/>
                        </a:solidFill>
                        <a:latin typeface="Cambria Math"/>
                        <a:ea typeface="Cambria Math"/>
                        <a:cs typeface="Arial" pitchFamily="34" charset="0"/>
                      </a:rPr>
                      <m:t>∆=</m:t>
                    </m:r>
                    <m:r>
                      <a:rPr lang="en-US" sz="2800" b="1" i="1" smtClean="0">
                        <a:solidFill>
                          <a:srgbClr val="C00000"/>
                        </a:solidFill>
                        <a:latin typeface="Cambria Math"/>
                        <a:ea typeface="Cambria Math"/>
                        <a:cs typeface="Arial" pitchFamily="34" charset="0"/>
                      </a:rPr>
                      <m:t>𝟎</m:t>
                    </m:r>
                  </m:oMath>
                </a14:m>
                <a:r>
                  <a:rPr lang="en-US" sz="2800" b="1" smtClean="0">
                    <a:solidFill>
                      <a:srgbClr val="C00000"/>
                    </a:solidFill>
                    <a:latin typeface="26"/>
                    <a:cs typeface="Arial" pitchFamily="34" charset="0"/>
                  </a:rPr>
                  <a:t> </a:t>
                </a:r>
                <a:r>
                  <a:rPr lang="en-US" sz="2800" b="1" smtClean="0">
                    <a:latin typeface="26"/>
                    <a:cs typeface="Arial" pitchFamily="34" charset="0"/>
                  </a:rPr>
                  <a:t>thì </a:t>
                </a:r>
                <a14:m>
                  <m:oMath xmlns:m="http://schemas.openxmlformats.org/officeDocument/2006/math">
                    <m:r>
                      <a:rPr lang="en-US" sz="2800" b="1" i="1" smtClean="0">
                        <a:latin typeface="Cambria Math"/>
                        <a:cs typeface="Arial" pitchFamily="34" charset="0"/>
                      </a:rPr>
                      <m:t>𝒇</m:t>
                    </m:r>
                    <m:r>
                      <a:rPr lang="en-US" sz="2800" b="1" i="1" smtClean="0">
                        <a:latin typeface="Cambria Math"/>
                        <a:cs typeface="Arial" pitchFamily="34" charset="0"/>
                      </a:rPr>
                      <m:t>(</m:t>
                    </m:r>
                    <m:r>
                      <a:rPr lang="en-US" sz="2800" b="1" i="1" smtClean="0">
                        <a:latin typeface="Cambria Math"/>
                        <a:cs typeface="Arial" pitchFamily="34" charset="0"/>
                      </a:rPr>
                      <m:t>𝒙</m:t>
                    </m:r>
                    <m:r>
                      <a:rPr lang="en-US" sz="2800" b="1" i="1" smtClean="0">
                        <a:latin typeface="Cambria Math"/>
                        <a:cs typeface="Arial" pitchFamily="34" charset="0"/>
                      </a:rPr>
                      <m:t>)</m:t>
                    </m:r>
                  </m:oMath>
                </a14:m>
                <a:r>
                  <a:rPr lang="en-US" sz="2800" b="1" smtClean="0">
                    <a:latin typeface="26"/>
                    <a:cs typeface="Arial" pitchFamily="34" charset="0"/>
                  </a:rPr>
                  <a:t> cùng dấu với hệ số a với mọi </a:t>
                </a:r>
                <a14:m>
                  <m:oMath xmlns:m="http://schemas.openxmlformats.org/officeDocument/2006/math">
                    <m:r>
                      <a:rPr lang="en-US" sz="2800" b="1" i="1" smtClean="0">
                        <a:latin typeface="Cambria Math"/>
                        <a:cs typeface="Arial" pitchFamily="34" charset="0"/>
                      </a:rPr>
                      <m:t>𝒙</m:t>
                    </m:r>
                    <m:r>
                      <a:rPr lang="en-US" sz="2800" b="1" i="1" smtClean="0">
                        <a:latin typeface="Cambria Math"/>
                        <a:ea typeface="Cambria Math"/>
                        <a:cs typeface="Arial" pitchFamily="34" charset="0"/>
                      </a:rPr>
                      <m:t>≠−</m:t>
                    </m:r>
                    <m:f>
                      <m:fPr>
                        <m:ctrlPr>
                          <a:rPr lang="en-US" sz="2800" b="1" i="1" smtClean="0">
                            <a:latin typeface="Cambria Math"/>
                            <a:ea typeface="Cambria Math"/>
                            <a:cs typeface="Arial" pitchFamily="34" charset="0"/>
                          </a:rPr>
                        </m:ctrlPr>
                      </m:fPr>
                      <m:num>
                        <m:r>
                          <a:rPr lang="en-US" sz="2800" b="1" i="1" smtClean="0">
                            <a:latin typeface="Cambria Math"/>
                            <a:ea typeface="Cambria Math"/>
                            <a:cs typeface="Arial" pitchFamily="34" charset="0"/>
                          </a:rPr>
                          <m:t>𝒃</m:t>
                        </m:r>
                      </m:num>
                      <m:den>
                        <m:r>
                          <a:rPr lang="en-US" sz="2800" b="1" i="1" smtClean="0">
                            <a:latin typeface="Cambria Math"/>
                            <a:ea typeface="Cambria Math"/>
                            <a:cs typeface="Arial" pitchFamily="34" charset="0"/>
                          </a:rPr>
                          <m:t>𝟐</m:t>
                        </m:r>
                        <m:r>
                          <a:rPr lang="en-US" sz="2800" b="1" i="1" smtClean="0">
                            <a:latin typeface="Cambria Math"/>
                            <a:ea typeface="Cambria Math"/>
                            <a:cs typeface="Arial" pitchFamily="34" charset="0"/>
                          </a:rPr>
                          <m:t>𝒂</m:t>
                        </m:r>
                      </m:den>
                    </m:f>
                  </m:oMath>
                </a14:m>
                <a:r>
                  <a:rPr lang="en-US" sz="2800" b="1" smtClean="0">
                    <a:latin typeface="26"/>
                    <a:cs typeface="Arial" pitchFamily="34" charset="0"/>
                  </a:rPr>
                  <a:t> và </a:t>
                </a:r>
                <a14:m>
                  <m:oMath xmlns:m="http://schemas.openxmlformats.org/officeDocument/2006/math">
                    <m:r>
                      <a:rPr lang="en-US" sz="2800" b="1" i="0" smtClean="0">
                        <a:latin typeface="Cambria Math"/>
                        <a:ea typeface="Cambria Math"/>
                        <a:cs typeface="Arial" pitchFamily="34" charset="0"/>
                      </a:rPr>
                      <m:t>𝐟</m:t>
                    </m:r>
                    <m:d>
                      <m:dPr>
                        <m:ctrlPr>
                          <a:rPr lang="en-US" sz="2800" b="1" i="1" smtClean="0">
                            <a:latin typeface="Cambria Math"/>
                            <a:ea typeface="Cambria Math"/>
                            <a:cs typeface="Arial" pitchFamily="34" charset="0"/>
                          </a:rPr>
                        </m:ctrlPr>
                      </m:dPr>
                      <m:e>
                        <m:r>
                          <a:rPr lang="en-US" sz="2800" b="1" i="1">
                            <a:latin typeface="Cambria Math"/>
                            <a:ea typeface="Cambria Math"/>
                            <a:cs typeface="Arial" pitchFamily="34" charset="0"/>
                          </a:rPr>
                          <m:t>−</m:t>
                        </m:r>
                        <m:f>
                          <m:fPr>
                            <m:ctrlPr>
                              <a:rPr lang="en-US" sz="2800" b="1" i="1">
                                <a:latin typeface="Cambria Math"/>
                                <a:ea typeface="Cambria Math"/>
                                <a:cs typeface="Arial" pitchFamily="34" charset="0"/>
                              </a:rPr>
                            </m:ctrlPr>
                          </m:fPr>
                          <m:num>
                            <m:r>
                              <a:rPr lang="en-US" sz="2800" b="1" i="1">
                                <a:latin typeface="Cambria Math"/>
                                <a:ea typeface="Cambria Math"/>
                                <a:cs typeface="Arial" pitchFamily="34" charset="0"/>
                              </a:rPr>
                              <m:t>𝒃</m:t>
                            </m:r>
                          </m:num>
                          <m:den>
                            <m:r>
                              <a:rPr lang="en-US" sz="2800" b="1" i="1">
                                <a:latin typeface="Cambria Math"/>
                                <a:ea typeface="Cambria Math"/>
                                <a:cs typeface="Arial" pitchFamily="34" charset="0"/>
                              </a:rPr>
                              <m:t>𝟐</m:t>
                            </m:r>
                            <m:r>
                              <a:rPr lang="en-US" sz="2800" b="1" i="1">
                                <a:latin typeface="Cambria Math"/>
                                <a:ea typeface="Cambria Math"/>
                                <a:cs typeface="Arial" pitchFamily="34" charset="0"/>
                              </a:rPr>
                              <m:t>𝒂</m:t>
                            </m:r>
                          </m:den>
                        </m:f>
                      </m:e>
                    </m:d>
                    <m:r>
                      <a:rPr lang="en-US" sz="2800" b="1" i="1" smtClean="0">
                        <a:latin typeface="Cambria Math"/>
                        <a:ea typeface="Cambria Math"/>
                        <a:cs typeface="Arial" pitchFamily="34" charset="0"/>
                      </a:rPr>
                      <m:t>=</m:t>
                    </m:r>
                    <m:r>
                      <a:rPr lang="en-US" sz="2800" b="1" i="1" smtClean="0">
                        <a:latin typeface="Cambria Math"/>
                        <a:ea typeface="Cambria Math"/>
                        <a:cs typeface="Arial" pitchFamily="34" charset="0"/>
                      </a:rPr>
                      <m:t>𝟎</m:t>
                    </m:r>
                  </m:oMath>
                </a14:m>
                <a:endParaRPr lang="vi-VN" sz="2800" b="1">
                  <a:latin typeface="26"/>
                  <a:cs typeface="Arial"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27012" y="2241991"/>
                <a:ext cx="11809413" cy="1366015"/>
              </a:xfrm>
              <a:prstGeom prst="rect">
                <a:avLst/>
              </a:prstGeom>
              <a:blipFill rotWithShape="1">
                <a:blip r:embed="rId8"/>
                <a:stretch>
                  <a:fillRect l="-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34949" y="3612746"/>
                <a:ext cx="11726863" cy="1384995"/>
              </a:xfrm>
              <a:prstGeom prst="rect">
                <a:avLst/>
              </a:prstGeom>
              <a:noFill/>
            </p:spPr>
            <p:txBody>
              <a:bodyPr wrap="square" rtlCol="0">
                <a:spAutoFit/>
              </a:bodyPr>
              <a:lstStyle/>
              <a:p>
                <a:pPr marL="457200" indent="-457200">
                  <a:buFont typeface="Arial" pitchFamily="34" charset="0"/>
                  <a:buChar char="•"/>
                </a:pPr>
                <a:r>
                  <a:rPr lang="en-US" sz="2800" b="1" smtClean="0">
                    <a:latin typeface="26"/>
                    <a:cs typeface="Arial" pitchFamily="34" charset="0"/>
                  </a:rPr>
                  <a:t>Nếu </a:t>
                </a:r>
                <a14:m>
                  <m:oMath xmlns:m="http://schemas.openxmlformats.org/officeDocument/2006/math">
                    <m:r>
                      <a:rPr lang="en-US" sz="2800" b="1" i="1" smtClean="0">
                        <a:solidFill>
                          <a:srgbClr val="C00000"/>
                        </a:solidFill>
                        <a:latin typeface="Cambria Math"/>
                        <a:ea typeface="Cambria Math"/>
                        <a:cs typeface="Arial" pitchFamily="34" charset="0"/>
                      </a:rPr>
                      <m:t>∆&gt;</m:t>
                    </m:r>
                    <m:r>
                      <a:rPr lang="en-US" sz="2800" b="1" i="1" smtClean="0">
                        <a:solidFill>
                          <a:srgbClr val="C00000"/>
                        </a:solidFill>
                        <a:latin typeface="Cambria Math"/>
                        <a:ea typeface="Cambria Math"/>
                        <a:cs typeface="Arial" pitchFamily="34" charset="0"/>
                      </a:rPr>
                      <m:t>𝟎</m:t>
                    </m:r>
                  </m:oMath>
                </a14:m>
                <a:r>
                  <a:rPr lang="en-US" sz="2800" b="1" smtClean="0">
                    <a:solidFill>
                      <a:srgbClr val="C00000"/>
                    </a:solidFill>
                    <a:latin typeface="26"/>
                    <a:cs typeface="Arial" pitchFamily="34" charset="0"/>
                  </a:rPr>
                  <a:t> </a:t>
                </a:r>
                <a:r>
                  <a:rPr lang="en-US" sz="2800" b="1" smtClean="0">
                    <a:latin typeface="26"/>
                    <a:cs typeface="Arial" pitchFamily="34" charset="0"/>
                  </a:rPr>
                  <a:t>thì tam thức </a:t>
                </a:r>
                <a14:m>
                  <m:oMath xmlns:m="http://schemas.openxmlformats.org/officeDocument/2006/math">
                    <m:r>
                      <a:rPr lang="en-US" sz="2800" b="1" i="1" smtClean="0">
                        <a:latin typeface="Cambria Math"/>
                        <a:cs typeface="Arial" pitchFamily="34" charset="0"/>
                      </a:rPr>
                      <m:t>𝒇</m:t>
                    </m:r>
                    <m:r>
                      <a:rPr lang="en-US" sz="2800" b="1" i="1" smtClean="0">
                        <a:latin typeface="Cambria Math"/>
                        <a:cs typeface="Arial" pitchFamily="34" charset="0"/>
                      </a:rPr>
                      <m:t>(</m:t>
                    </m:r>
                    <m:r>
                      <a:rPr lang="en-US" sz="2800" b="1" i="1" smtClean="0">
                        <a:latin typeface="Cambria Math"/>
                        <a:cs typeface="Arial" pitchFamily="34" charset="0"/>
                      </a:rPr>
                      <m:t>𝒙</m:t>
                    </m:r>
                    <m:r>
                      <a:rPr lang="en-US" sz="2800" b="1" i="1" smtClean="0">
                        <a:latin typeface="Cambria Math"/>
                        <a:cs typeface="Arial" pitchFamily="34" charset="0"/>
                      </a:rPr>
                      <m:t>)</m:t>
                    </m:r>
                  </m:oMath>
                </a14:m>
                <a:r>
                  <a:rPr lang="en-US" sz="2800" b="1" smtClean="0">
                    <a:latin typeface="26"/>
                    <a:cs typeface="Arial" pitchFamily="34" charset="0"/>
                  </a:rPr>
                  <a:t> có 2 nghiệm phân biệt </a:t>
                </a:r>
                <a14:m>
                  <m:oMath xmlns:m="http://schemas.openxmlformats.org/officeDocument/2006/math">
                    <m:sSub>
                      <m:sSubPr>
                        <m:ctrlPr>
                          <a:rPr lang="en-US" sz="2800" b="1" i="1" smtClean="0">
                            <a:latin typeface="Cambria Math"/>
                            <a:cs typeface="Arial" pitchFamily="34" charset="0"/>
                          </a:rPr>
                        </m:ctrlPr>
                      </m:sSubPr>
                      <m:e>
                        <m:r>
                          <a:rPr lang="en-US" sz="2800" b="1" i="1" smtClean="0">
                            <a:latin typeface="Cambria Math"/>
                            <a:cs typeface="Arial" pitchFamily="34" charset="0"/>
                          </a:rPr>
                          <m:t>𝒙</m:t>
                        </m:r>
                      </m:e>
                      <m:sub>
                        <m:r>
                          <a:rPr lang="en-US" sz="2800" b="1" i="1" smtClean="0">
                            <a:latin typeface="Cambria Math"/>
                            <a:cs typeface="Arial" pitchFamily="34" charset="0"/>
                          </a:rPr>
                          <m:t>𝟏</m:t>
                        </m:r>
                      </m:sub>
                    </m:sSub>
                  </m:oMath>
                </a14:m>
                <a:r>
                  <a:rPr lang="en-US" sz="2800" b="1" smtClean="0">
                    <a:latin typeface="26"/>
                    <a:cs typeface="Arial" pitchFamily="34" charset="0"/>
                  </a:rPr>
                  <a:t>, </a:t>
                </a:r>
                <a14:m>
                  <m:oMath xmlns:m="http://schemas.openxmlformats.org/officeDocument/2006/math">
                    <m:sSub>
                      <m:sSubPr>
                        <m:ctrlPr>
                          <a:rPr lang="en-US" sz="2800" b="1" i="1">
                            <a:latin typeface="Cambria Math"/>
                            <a:cs typeface="Arial" pitchFamily="34" charset="0"/>
                          </a:rPr>
                        </m:ctrlPr>
                      </m:sSubPr>
                      <m:e>
                        <m:r>
                          <a:rPr lang="en-US" sz="2800" b="1" i="1">
                            <a:latin typeface="Cambria Math"/>
                            <a:cs typeface="Arial" pitchFamily="34" charset="0"/>
                          </a:rPr>
                          <m:t>𝒙</m:t>
                        </m:r>
                      </m:e>
                      <m:sub>
                        <m:r>
                          <a:rPr lang="en-US" sz="2800" b="1" i="1" smtClean="0">
                            <a:latin typeface="Cambria Math"/>
                            <a:cs typeface="Arial" pitchFamily="34" charset="0"/>
                          </a:rPr>
                          <m:t>𝟐</m:t>
                        </m:r>
                      </m:sub>
                    </m:sSub>
                  </m:oMath>
                </a14:m>
                <a:r>
                  <a:rPr lang="en-US" sz="2800" b="1" smtClean="0">
                    <a:latin typeface="26"/>
                    <a:cs typeface="Arial" pitchFamily="34" charset="0"/>
                  </a:rPr>
                  <a:t> </a:t>
                </a:r>
                <a14:m>
                  <m:oMath xmlns:m="http://schemas.openxmlformats.org/officeDocument/2006/math">
                    <m:d>
                      <m:dPr>
                        <m:ctrlPr>
                          <a:rPr lang="en-US" sz="2800" b="1" i="1" smtClean="0">
                            <a:latin typeface="Cambria Math"/>
                            <a:cs typeface="Arial" pitchFamily="34" charset="0"/>
                          </a:rPr>
                        </m:ctrlPr>
                      </m:dPr>
                      <m:e>
                        <m:sSub>
                          <m:sSubPr>
                            <m:ctrlPr>
                              <a:rPr lang="en-US" sz="2800" b="1" i="1" smtClean="0">
                                <a:latin typeface="Cambria Math"/>
                                <a:cs typeface="Arial" pitchFamily="34" charset="0"/>
                              </a:rPr>
                            </m:ctrlPr>
                          </m:sSubPr>
                          <m:e>
                            <m:r>
                              <a:rPr lang="en-US" sz="2800" b="1" i="1" smtClean="0">
                                <a:latin typeface="Cambria Math"/>
                                <a:cs typeface="Arial" pitchFamily="34" charset="0"/>
                              </a:rPr>
                              <m:t>𝒙</m:t>
                            </m:r>
                          </m:e>
                          <m:sub>
                            <m:r>
                              <a:rPr lang="en-US" sz="2800" b="1" i="1" smtClean="0">
                                <a:latin typeface="Cambria Math"/>
                                <a:cs typeface="Arial" pitchFamily="34" charset="0"/>
                              </a:rPr>
                              <m:t>𝟏</m:t>
                            </m:r>
                          </m:sub>
                        </m:sSub>
                        <m:r>
                          <a:rPr lang="en-US" sz="2800" b="1" i="1" smtClean="0">
                            <a:latin typeface="Cambria Math"/>
                            <a:cs typeface="Arial" pitchFamily="34" charset="0"/>
                          </a:rPr>
                          <m:t>&lt;</m:t>
                        </m:r>
                        <m:sSub>
                          <m:sSubPr>
                            <m:ctrlPr>
                              <a:rPr lang="en-US" sz="2800" b="1" i="1" smtClean="0">
                                <a:latin typeface="Cambria Math"/>
                                <a:cs typeface="Arial" pitchFamily="34" charset="0"/>
                              </a:rPr>
                            </m:ctrlPr>
                          </m:sSubPr>
                          <m:e>
                            <m:r>
                              <a:rPr lang="en-US" sz="2800" b="1" i="1" smtClean="0">
                                <a:latin typeface="Cambria Math"/>
                                <a:cs typeface="Arial" pitchFamily="34" charset="0"/>
                              </a:rPr>
                              <m:t>𝒙</m:t>
                            </m:r>
                          </m:e>
                          <m:sub>
                            <m:r>
                              <a:rPr lang="en-US" sz="2800" b="1" i="1" smtClean="0">
                                <a:latin typeface="Cambria Math"/>
                                <a:cs typeface="Arial" pitchFamily="34" charset="0"/>
                              </a:rPr>
                              <m:t>𝟐</m:t>
                            </m:r>
                          </m:sub>
                        </m:sSub>
                      </m:e>
                    </m:d>
                  </m:oMath>
                </a14:m>
                <a:r>
                  <a:rPr lang="en-US" sz="2800" b="1" smtClean="0">
                    <a:latin typeface="26"/>
                    <a:cs typeface="Arial" pitchFamily="34" charset="0"/>
                  </a:rPr>
                  <a:t/>
                </a:r>
                <a:br>
                  <a:rPr lang="en-US" sz="2800" b="1" smtClean="0">
                    <a:latin typeface="26"/>
                    <a:cs typeface="Arial" pitchFamily="34" charset="0"/>
                  </a:rPr>
                </a:br>
                <a:r>
                  <a:rPr lang="en-US" sz="2800" b="1" smtClean="0">
                    <a:latin typeface="26"/>
                    <a:cs typeface="Arial" pitchFamily="34" charset="0"/>
                  </a:rPr>
                  <a:t>Khi đó </a:t>
                </a:r>
                <a14:m>
                  <m:oMath xmlns:m="http://schemas.openxmlformats.org/officeDocument/2006/math">
                    <m:r>
                      <a:rPr lang="en-US" sz="2800" b="1" i="1" smtClean="0">
                        <a:latin typeface="Cambria Math"/>
                        <a:cs typeface="Arial" pitchFamily="34" charset="0"/>
                      </a:rPr>
                      <m:t>𝒇</m:t>
                    </m:r>
                    <m:r>
                      <a:rPr lang="en-US" sz="2800" b="1" i="1" smtClean="0">
                        <a:latin typeface="Cambria Math"/>
                        <a:cs typeface="Arial" pitchFamily="34" charset="0"/>
                      </a:rPr>
                      <m:t>(</m:t>
                    </m:r>
                    <m:r>
                      <a:rPr lang="en-US" sz="2800" b="1" i="1" smtClean="0">
                        <a:latin typeface="Cambria Math"/>
                        <a:cs typeface="Arial" pitchFamily="34" charset="0"/>
                      </a:rPr>
                      <m:t>𝒙</m:t>
                    </m:r>
                    <m:r>
                      <a:rPr lang="en-US" sz="2800" b="1" i="1" smtClean="0">
                        <a:latin typeface="Cambria Math"/>
                        <a:cs typeface="Arial" pitchFamily="34" charset="0"/>
                      </a:rPr>
                      <m:t>)</m:t>
                    </m:r>
                  </m:oMath>
                </a14:m>
                <a:r>
                  <a:rPr lang="en-US" sz="2800" b="1" smtClean="0">
                    <a:latin typeface="26"/>
                    <a:cs typeface="Arial" pitchFamily="34" charset="0"/>
                  </a:rPr>
                  <a:t> cùng dấu với hệ số a với mọi </a:t>
                </a:r>
                <a14:m>
                  <m:oMath xmlns:m="http://schemas.openxmlformats.org/officeDocument/2006/math">
                    <m:r>
                      <a:rPr lang="en-US" sz="2800" b="1" i="1">
                        <a:latin typeface="Cambria Math"/>
                        <a:cs typeface="Arial" pitchFamily="34" charset="0"/>
                      </a:rPr>
                      <m:t>𝒙</m:t>
                    </m:r>
                    <m:r>
                      <a:rPr lang="en-US" sz="2800" b="1" i="1">
                        <a:latin typeface="Cambria Math"/>
                        <a:ea typeface="Cambria Math"/>
                        <a:cs typeface="Arial" pitchFamily="34" charset="0"/>
                      </a:rPr>
                      <m:t>∈</m:t>
                    </m:r>
                    <m:d>
                      <m:dPr>
                        <m:ctrlPr>
                          <a:rPr lang="en-US" sz="2800" b="1" i="1">
                            <a:latin typeface="Cambria Math"/>
                            <a:ea typeface="Cambria Math"/>
                            <a:cs typeface="Arial" pitchFamily="34" charset="0"/>
                          </a:rPr>
                        </m:ctrlPr>
                      </m:dPr>
                      <m:e>
                        <m:r>
                          <a:rPr lang="en-US" sz="2800" b="1" i="1">
                            <a:latin typeface="Cambria Math"/>
                            <a:ea typeface="Cambria Math"/>
                            <a:cs typeface="Arial" pitchFamily="34" charset="0"/>
                          </a:rPr>
                          <m:t>−∞;</m:t>
                        </m:r>
                        <m:sSub>
                          <m:sSubPr>
                            <m:ctrlPr>
                              <a:rPr lang="en-US" sz="2800" b="1" i="1">
                                <a:latin typeface="Cambria Math"/>
                                <a:ea typeface="Cambria Math"/>
                                <a:cs typeface="Arial" pitchFamily="34" charset="0"/>
                              </a:rPr>
                            </m:ctrlPr>
                          </m:sSubPr>
                          <m:e>
                            <m:r>
                              <a:rPr lang="en-US" sz="2800" b="1" i="1">
                                <a:latin typeface="Cambria Math"/>
                                <a:ea typeface="Cambria Math"/>
                                <a:cs typeface="Arial" pitchFamily="34" charset="0"/>
                              </a:rPr>
                              <m:t>𝒙</m:t>
                            </m:r>
                          </m:e>
                          <m:sub>
                            <m:r>
                              <a:rPr lang="en-US" sz="2800" b="1" i="1">
                                <a:latin typeface="Cambria Math"/>
                                <a:ea typeface="Cambria Math"/>
                                <a:cs typeface="Arial" pitchFamily="34" charset="0"/>
                              </a:rPr>
                              <m:t>𝟏</m:t>
                            </m:r>
                          </m:sub>
                        </m:sSub>
                      </m:e>
                    </m:d>
                    <m:r>
                      <a:rPr lang="en-US" sz="2800" b="1" i="1">
                        <a:latin typeface="Cambria Math"/>
                        <a:ea typeface="Cambria Math"/>
                        <a:cs typeface="Arial" pitchFamily="34" charset="0"/>
                      </a:rPr>
                      <m:t>∪</m:t>
                    </m:r>
                    <m:d>
                      <m:dPr>
                        <m:ctrlPr>
                          <a:rPr lang="en-US" sz="2800" b="1" i="1">
                            <a:latin typeface="Cambria Math"/>
                            <a:ea typeface="Cambria Math"/>
                            <a:cs typeface="Arial" pitchFamily="34" charset="0"/>
                          </a:rPr>
                        </m:ctrlPr>
                      </m:dPr>
                      <m:e>
                        <m:sSub>
                          <m:sSubPr>
                            <m:ctrlPr>
                              <a:rPr lang="en-US" sz="2800" b="1" i="1">
                                <a:latin typeface="Cambria Math"/>
                                <a:ea typeface="Cambria Math"/>
                                <a:cs typeface="Arial" pitchFamily="34" charset="0"/>
                              </a:rPr>
                            </m:ctrlPr>
                          </m:sSubPr>
                          <m:e>
                            <m:r>
                              <a:rPr lang="en-US" sz="2800" b="1" i="1">
                                <a:latin typeface="Cambria Math"/>
                                <a:ea typeface="Cambria Math"/>
                                <a:cs typeface="Arial" pitchFamily="34" charset="0"/>
                              </a:rPr>
                              <m:t>𝒙</m:t>
                            </m:r>
                          </m:e>
                          <m:sub>
                            <m:r>
                              <a:rPr lang="en-US" sz="2800" b="1" i="1">
                                <a:latin typeface="Cambria Math"/>
                                <a:ea typeface="Cambria Math"/>
                                <a:cs typeface="Arial" pitchFamily="34" charset="0"/>
                              </a:rPr>
                              <m:t>𝟐</m:t>
                            </m:r>
                          </m:sub>
                        </m:sSub>
                        <m:r>
                          <a:rPr lang="en-US" sz="2800" b="1" i="1">
                            <a:latin typeface="Cambria Math"/>
                            <a:ea typeface="Cambria Math"/>
                            <a:cs typeface="Arial" pitchFamily="34" charset="0"/>
                          </a:rPr>
                          <m:t>;+∞</m:t>
                        </m:r>
                      </m:e>
                    </m:d>
                  </m:oMath>
                </a14:m>
                <a:r>
                  <a:rPr lang="en-US" sz="2800" b="1" smtClean="0">
                    <a:latin typeface="Arial" pitchFamily="34" charset="0"/>
                    <a:cs typeface="Arial" pitchFamily="34" charset="0"/>
                  </a:rPr>
                  <a:t/>
                </a:r>
                <a:br>
                  <a:rPr lang="en-US" sz="2800" b="1" smtClean="0">
                    <a:latin typeface="Arial" pitchFamily="34" charset="0"/>
                    <a:cs typeface="Arial" pitchFamily="34" charset="0"/>
                  </a:rPr>
                </a:br>
                <a:r>
                  <a:rPr lang="en-US" sz="2800" b="1" smtClean="0">
                    <a:latin typeface="Arial" pitchFamily="34" charset="0"/>
                    <a:cs typeface="Arial" pitchFamily="34" charset="0"/>
                  </a:rPr>
                  <a:t>trái dấu với hệ số a với mọi</a:t>
                </a:r>
                <a14:m>
                  <m:oMath xmlns:m="http://schemas.openxmlformats.org/officeDocument/2006/math">
                    <m:r>
                      <a:rPr lang="en-US" sz="2800" b="1" i="0" smtClean="0">
                        <a:latin typeface="Cambria Math"/>
                        <a:cs typeface="Arial" pitchFamily="34" charset="0"/>
                      </a:rPr>
                      <m:t> </m:t>
                    </m:r>
                    <m:r>
                      <a:rPr lang="en-US" sz="2800" b="1" i="1">
                        <a:latin typeface="Cambria Math"/>
                        <a:cs typeface="Arial" pitchFamily="34" charset="0"/>
                      </a:rPr>
                      <m:t>𝒙</m:t>
                    </m:r>
                    <m:r>
                      <a:rPr lang="en-US" sz="2800" b="1" i="1">
                        <a:latin typeface="Cambria Math"/>
                        <a:ea typeface="Cambria Math"/>
                        <a:cs typeface="Arial" pitchFamily="34" charset="0"/>
                      </a:rPr>
                      <m:t>∈(</m:t>
                    </m:r>
                    <m:sSub>
                      <m:sSubPr>
                        <m:ctrlPr>
                          <a:rPr lang="en-US" sz="2800" b="1" i="1">
                            <a:latin typeface="Cambria Math"/>
                            <a:ea typeface="Cambria Math"/>
                            <a:cs typeface="Arial" pitchFamily="34" charset="0"/>
                          </a:rPr>
                        </m:ctrlPr>
                      </m:sSubPr>
                      <m:e>
                        <m:r>
                          <a:rPr lang="en-US" sz="2800" b="1" i="1">
                            <a:latin typeface="Cambria Math"/>
                            <a:ea typeface="Cambria Math"/>
                            <a:cs typeface="Arial" pitchFamily="34" charset="0"/>
                          </a:rPr>
                          <m:t>𝒙</m:t>
                        </m:r>
                      </m:e>
                      <m:sub>
                        <m:r>
                          <a:rPr lang="en-US" sz="2800" b="1" i="1">
                            <a:latin typeface="Cambria Math"/>
                            <a:ea typeface="Cambria Math"/>
                            <a:cs typeface="Arial" pitchFamily="34" charset="0"/>
                          </a:rPr>
                          <m:t>𝟏</m:t>
                        </m:r>
                      </m:sub>
                    </m:sSub>
                    <m:r>
                      <a:rPr lang="en-US" sz="2800" b="1" i="1">
                        <a:latin typeface="Cambria Math"/>
                        <a:ea typeface="Cambria Math"/>
                        <a:cs typeface="Arial" pitchFamily="34" charset="0"/>
                      </a:rPr>
                      <m:t>;</m:t>
                    </m:r>
                    <m:sSub>
                      <m:sSubPr>
                        <m:ctrlPr>
                          <a:rPr lang="en-US" sz="2800" b="1" i="1">
                            <a:latin typeface="Cambria Math"/>
                            <a:ea typeface="Cambria Math"/>
                            <a:cs typeface="Arial" pitchFamily="34" charset="0"/>
                          </a:rPr>
                        </m:ctrlPr>
                      </m:sSubPr>
                      <m:e>
                        <m:r>
                          <a:rPr lang="en-US" sz="2800" b="1" i="1">
                            <a:latin typeface="Cambria Math"/>
                            <a:ea typeface="Cambria Math"/>
                            <a:cs typeface="Arial" pitchFamily="34" charset="0"/>
                          </a:rPr>
                          <m:t>𝒙</m:t>
                        </m:r>
                      </m:e>
                      <m:sub>
                        <m:r>
                          <a:rPr lang="en-US" sz="2800" b="1" i="1">
                            <a:latin typeface="Cambria Math"/>
                            <a:ea typeface="Cambria Math"/>
                            <a:cs typeface="Arial" pitchFamily="34" charset="0"/>
                          </a:rPr>
                          <m:t>𝟐</m:t>
                        </m:r>
                      </m:sub>
                    </m:sSub>
                    <m:r>
                      <a:rPr lang="en-US" sz="2800" b="1" i="1">
                        <a:latin typeface="Cambria Math"/>
                        <a:ea typeface="Cambria Math"/>
                        <a:cs typeface="Arial" pitchFamily="34" charset="0"/>
                      </a:rPr>
                      <m:t>)</m:t>
                    </m:r>
                  </m:oMath>
                </a14:m>
                <a:r>
                  <a:rPr lang="en-US" sz="2800" b="1" smtClean="0">
                    <a:latin typeface="Arial" pitchFamily="34" charset="0"/>
                    <a:cs typeface="Arial" pitchFamily="34" charset="0"/>
                  </a:rPr>
                  <a:t>  </a:t>
                </a:r>
                <a:endParaRPr lang="vi-VN" sz="2800" b="1">
                  <a:latin typeface="26"/>
                  <a:cs typeface="Arial"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34949" y="3612746"/>
                <a:ext cx="11726863" cy="1384995"/>
              </a:xfrm>
              <a:prstGeom prst="rect">
                <a:avLst/>
              </a:prstGeom>
              <a:blipFill rotWithShape="1">
                <a:blip r:embed="rId9"/>
                <a:stretch>
                  <a:fillRect l="-936" t="-3524" b="-114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27012" y="5562600"/>
                <a:ext cx="6324600" cy="954107"/>
              </a:xfrm>
              <a:prstGeom prst="rect">
                <a:avLst/>
              </a:prstGeom>
              <a:solidFill>
                <a:srgbClr val="CDD2CC"/>
              </a:solidFill>
            </p:spPr>
            <p:txBody>
              <a:bodyPr wrap="square" rtlCol="0">
                <a:spAutoFit/>
              </a:bodyPr>
              <a:lstStyle/>
              <a:p>
                <a:pPr marL="457200" indent="-457200">
                  <a:buFont typeface="Wingdings" pitchFamily="2" charset="2"/>
                  <a:buChar char="v"/>
                </a:pPr>
                <a:r>
                  <a:rPr lang="en-US" sz="2800" b="1" smtClean="0">
                    <a:solidFill>
                      <a:schemeClr val="tx2">
                        <a:lumMod val="75000"/>
                      </a:schemeClr>
                    </a:solidFill>
                    <a:latin typeface="26"/>
                    <a:cs typeface="Arial" pitchFamily="34" charset="0"/>
                  </a:rPr>
                  <a:t>Chú ý</a:t>
                </a:r>
                <a:r>
                  <a:rPr lang="en-US" sz="2800" b="1" smtClean="0">
                    <a:latin typeface="26"/>
                    <a:cs typeface="Arial" pitchFamily="34" charset="0"/>
                  </a:rPr>
                  <a:t> : Khi </a:t>
                </a:r>
                <a14:m>
                  <m:oMath xmlns:m="http://schemas.openxmlformats.org/officeDocument/2006/math">
                    <m:r>
                      <a:rPr lang="en-US" sz="2800" b="1" i="1" smtClean="0">
                        <a:solidFill>
                          <a:schemeClr val="tx1"/>
                        </a:solidFill>
                        <a:latin typeface="Cambria Math"/>
                        <a:ea typeface="Cambria Math"/>
                        <a:cs typeface="Arial" pitchFamily="34" charset="0"/>
                      </a:rPr>
                      <m:t>∆&gt;</m:t>
                    </m:r>
                    <m:r>
                      <a:rPr lang="en-US" sz="2800" b="1" i="1" smtClean="0">
                        <a:solidFill>
                          <a:schemeClr val="tx1"/>
                        </a:solidFill>
                        <a:latin typeface="Cambria Math"/>
                        <a:ea typeface="Cambria Math"/>
                        <a:cs typeface="Arial" pitchFamily="34" charset="0"/>
                      </a:rPr>
                      <m:t>𝟎</m:t>
                    </m:r>
                  </m:oMath>
                </a14:m>
                <a:r>
                  <a:rPr lang="en-US" sz="2800" b="1">
                    <a:solidFill>
                      <a:schemeClr val="tx1"/>
                    </a:solidFill>
                    <a:latin typeface="26"/>
                    <a:cs typeface="Arial" pitchFamily="34" charset="0"/>
                  </a:rPr>
                  <a:t> </a:t>
                </a:r>
                <a:r>
                  <a:rPr lang="en-US" sz="2800" b="1" smtClean="0">
                    <a:solidFill>
                      <a:schemeClr val="tx1"/>
                    </a:solidFill>
                    <a:latin typeface="26"/>
                    <a:cs typeface="Arial" pitchFamily="34" charset="0"/>
                  </a:rPr>
                  <a:t>thì dấu của </a:t>
                </a:r>
                <a14:m>
                  <m:oMath xmlns:m="http://schemas.openxmlformats.org/officeDocument/2006/math">
                    <m:r>
                      <a:rPr lang="en-US" sz="2800" b="1" i="1" smtClean="0">
                        <a:solidFill>
                          <a:schemeClr val="tx1"/>
                        </a:solidFill>
                        <a:latin typeface="Cambria Math"/>
                        <a:cs typeface="Arial" pitchFamily="34" charset="0"/>
                      </a:rPr>
                      <m:t>𝒇</m:t>
                    </m:r>
                    <m:d>
                      <m:dPr>
                        <m:ctrlPr>
                          <a:rPr lang="en-US" sz="2800" b="1" i="1" smtClean="0">
                            <a:solidFill>
                              <a:schemeClr val="tx1"/>
                            </a:solidFill>
                            <a:latin typeface="Cambria Math"/>
                            <a:cs typeface="Arial" pitchFamily="34" charset="0"/>
                          </a:rPr>
                        </m:ctrlPr>
                      </m:dPr>
                      <m:e>
                        <m:r>
                          <a:rPr lang="en-US" sz="2800" b="1" i="1" smtClean="0">
                            <a:solidFill>
                              <a:schemeClr val="tx1"/>
                            </a:solidFill>
                            <a:latin typeface="Cambria Math"/>
                            <a:cs typeface="Arial" pitchFamily="34" charset="0"/>
                          </a:rPr>
                          <m:t>𝒙</m:t>
                        </m:r>
                      </m:e>
                    </m:d>
                  </m:oMath>
                </a14:m>
                <a:r>
                  <a:rPr lang="en-US" sz="2800" b="1" smtClean="0">
                    <a:solidFill>
                      <a:schemeClr val="tx1"/>
                    </a:solidFill>
                    <a:latin typeface="26"/>
                    <a:cs typeface="Arial" pitchFamily="34" charset="0"/>
                  </a:rPr>
                  <a:t/>
                </a:r>
                <a:br>
                  <a:rPr lang="en-US" sz="2800" b="1" smtClean="0">
                    <a:solidFill>
                      <a:schemeClr val="tx1"/>
                    </a:solidFill>
                    <a:latin typeface="26"/>
                    <a:cs typeface="Arial" pitchFamily="34" charset="0"/>
                  </a:rPr>
                </a:br>
                <a:r>
                  <a:rPr lang="en-US" sz="2800" b="1" smtClean="0">
                    <a:solidFill>
                      <a:schemeClr val="tx1"/>
                    </a:solidFill>
                    <a:latin typeface="26"/>
                    <a:cs typeface="Arial" pitchFamily="34" charset="0"/>
                  </a:rPr>
                  <a:t>và a là : “</a:t>
                </a:r>
                <a:r>
                  <a:rPr lang="en-US" sz="2800" b="1" smtClean="0">
                    <a:solidFill>
                      <a:schemeClr val="accent2">
                        <a:lumMod val="75000"/>
                      </a:schemeClr>
                    </a:solidFill>
                    <a:latin typeface="26"/>
                    <a:cs typeface="Arial" pitchFamily="34" charset="0"/>
                  </a:rPr>
                  <a:t>Trong trái , ngoài cùng</a:t>
                </a:r>
                <a:r>
                  <a:rPr lang="en-US" sz="2800" b="1" smtClean="0">
                    <a:solidFill>
                      <a:schemeClr val="tx1"/>
                    </a:solidFill>
                    <a:latin typeface="26"/>
                    <a:cs typeface="Arial" pitchFamily="34" charset="0"/>
                  </a:rPr>
                  <a:t>”</a:t>
                </a:r>
                <a:endParaRPr lang="vi-VN" sz="2800" b="1">
                  <a:solidFill>
                    <a:schemeClr val="tx1"/>
                  </a:solidFill>
                  <a:latin typeface="26"/>
                  <a:cs typeface="Arial"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27012" y="5562600"/>
                <a:ext cx="6324600" cy="954107"/>
              </a:xfrm>
              <a:prstGeom prst="rect">
                <a:avLst/>
              </a:prstGeom>
              <a:blipFill rotWithShape="1">
                <a:blip r:embed="rId10"/>
                <a:stretch>
                  <a:fillRect l="-1638" t="-5128" r="-289" b="-17949"/>
                </a:stretch>
              </a:blipFill>
            </p:spPr>
            <p:txBody>
              <a:bodyPr/>
              <a:lstStyle/>
              <a:p>
                <a:r>
                  <a:rPr lang="en-US">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3305946502"/>
              </p:ext>
            </p:extLst>
          </p:nvPr>
        </p:nvGraphicFramePr>
        <p:xfrm>
          <a:off x="6546850" y="3362325"/>
          <a:ext cx="114300" cy="177800"/>
        </p:xfrm>
        <a:graphic>
          <a:graphicData uri="http://schemas.openxmlformats.org/presentationml/2006/ole">
            <mc:AlternateContent xmlns:mc="http://schemas.openxmlformats.org/markup-compatibility/2006">
              <mc:Choice xmlns:v="urn:schemas-microsoft-com:vml" Requires="v">
                <p:oleObj spid="_x0000_s716888" name="Equation" r:id="rId11" imgW="114120" imgH="177480" progId="Equation.DSMT4">
                  <p:embed/>
                </p:oleObj>
              </mc:Choice>
              <mc:Fallback>
                <p:oleObj name="Equation" r:id="rId11" imgW="114120" imgH="177480" progId="Equation.DSMT4">
                  <p:embed/>
                  <p:pic>
                    <p:nvPicPr>
                      <p:cNvPr id="0" name=""/>
                      <p:cNvPicPr/>
                      <p:nvPr/>
                    </p:nvPicPr>
                    <p:blipFill>
                      <a:blip r:embed="rId12"/>
                      <a:stretch>
                        <a:fillRect/>
                      </a:stretch>
                    </p:blipFill>
                    <p:spPr>
                      <a:xfrm>
                        <a:off x="6546850" y="3362325"/>
                        <a:ext cx="114300" cy="177800"/>
                      </a:xfrm>
                      <a:prstGeom prst="rect">
                        <a:avLst/>
                      </a:prstGeom>
                    </p:spPr>
                  </p:pic>
                </p:oleObj>
              </mc:Fallback>
            </mc:AlternateContent>
          </a:graphicData>
        </a:graphic>
      </p:graphicFrame>
      <p:grpSp>
        <p:nvGrpSpPr>
          <p:cNvPr id="13" name="Group 12"/>
          <p:cNvGrpSpPr/>
          <p:nvPr/>
        </p:nvGrpSpPr>
        <p:grpSpPr>
          <a:xfrm>
            <a:off x="7008812" y="5638800"/>
            <a:ext cx="4495800" cy="852101"/>
            <a:chOff x="7466012" y="5701099"/>
            <a:chExt cx="4495800" cy="852101"/>
          </a:xfrm>
        </p:grpSpPr>
        <p:cxnSp>
          <p:nvCxnSpPr>
            <p:cNvPr id="4" name="Straight Arrow Connector 3"/>
            <p:cNvCxnSpPr/>
            <p:nvPr/>
          </p:nvCxnSpPr>
          <p:spPr>
            <a:xfrm>
              <a:off x="7466012" y="5867400"/>
              <a:ext cx="44958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893174" y="5701099"/>
              <a:ext cx="285750" cy="338554"/>
            </a:xfrm>
            <a:prstGeom prst="rect">
              <a:avLst/>
            </a:prstGeom>
            <a:noFill/>
          </p:spPr>
          <p:txBody>
            <a:bodyPr wrap="square" rtlCol="0">
              <a:spAutoFit/>
            </a:bodyPr>
            <a:lstStyle/>
            <a:p>
              <a:r>
                <a:rPr lang="en-US" sz="1600" b="1" smtClean="0"/>
                <a:t>|</a:t>
              </a:r>
              <a:endParaRPr lang="en-US" b="1"/>
            </a:p>
          </p:txBody>
        </p:sp>
        <p:sp>
          <p:nvSpPr>
            <p:cNvPr id="40" name="TextBox 39"/>
            <p:cNvSpPr txBox="1"/>
            <p:nvPr/>
          </p:nvSpPr>
          <p:spPr>
            <a:xfrm>
              <a:off x="10209212" y="5701099"/>
              <a:ext cx="285750" cy="338554"/>
            </a:xfrm>
            <a:prstGeom prst="rect">
              <a:avLst/>
            </a:prstGeom>
            <a:noFill/>
          </p:spPr>
          <p:txBody>
            <a:bodyPr wrap="square" rtlCol="0">
              <a:spAutoFit/>
            </a:bodyPr>
            <a:lstStyle/>
            <a:p>
              <a:r>
                <a:rPr lang="en-US" sz="1600" b="1" smtClean="0"/>
                <a:t>|</a:t>
              </a:r>
              <a:endParaRPr lang="en-US" b="1"/>
            </a:p>
          </p:txBody>
        </p:sp>
        <p:graphicFrame>
          <p:nvGraphicFramePr>
            <p:cNvPr id="12" name="Object 11"/>
            <p:cNvGraphicFramePr>
              <a:graphicFrameLocks noChangeAspect="1"/>
            </p:cNvGraphicFramePr>
            <p:nvPr>
              <p:extLst>
                <p:ext uri="{D42A27DB-BD31-4B8C-83A1-F6EECF244321}">
                  <p14:modId xmlns:p14="http://schemas.microsoft.com/office/powerpoint/2010/main" val="234113703"/>
                </p:ext>
              </p:extLst>
            </p:nvPr>
          </p:nvGraphicFramePr>
          <p:xfrm>
            <a:off x="8906216" y="5870376"/>
            <a:ext cx="326682" cy="490025"/>
          </p:xfrm>
          <a:graphic>
            <a:graphicData uri="http://schemas.openxmlformats.org/presentationml/2006/ole">
              <mc:AlternateContent xmlns:mc="http://schemas.openxmlformats.org/markup-compatibility/2006">
                <mc:Choice xmlns:v="urn:schemas-microsoft-com:vml" Requires="v">
                  <p:oleObj spid="_x0000_s716889" name="Equation" r:id="rId13" imgW="152280" imgH="228600" progId="Equation.DSMT4">
                    <p:embed/>
                  </p:oleObj>
                </mc:Choice>
                <mc:Fallback>
                  <p:oleObj name="Equation" r:id="rId13" imgW="152280" imgH="228600" progId="Equation.DSMT4">
                    <p:embed/>
                    <p:pic>
                      <p:nvPicPr>
                        <p:cNvPr id="0" name=""/>
                        <p:cNvPicPr/>
                        <p:nvPr/>
                      </p:nvPicPr>
                      <p:blipFill>
                        <a:blip r:embed="rId14"/>
                        <a:stretch>
                          <a:fillRect/>
                        </a:stretch>
                      </p:blipFill>
                      <p:spPr>
                        <a:xfrm>
                          <a:off x="8906216" y="5870376"/>
                          <a:ext cx="326682" cy="490025"/>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266735263"/>
                </p:ext>
              </p:extLst>
            </p:nvPr>
          </p:nvGraphicFramePr>
          <p:xfrm>
            <a:off x="10196513" y="5870575"/>
            <a:ext cx="354012" cy="490538"/>
          </p:xfrm>
          <a:graphic>
            <a:graphicData uri="http://schemas.openxmlformats.org/presentationml/2006/ole">
              <mc:AlternateContent xmlns:mc="http://schemas.openxmlformats.org/markup-compatibility/2006">
                <mc:Choice xmlns:v="urn:schemas-microsoft-com:vml" Requires="v">
                  <p:oleObj spid="_x0000_s716890" name="Equation" r:id="rId15" imgW="164880" imgH="228600" progId="Equation.DSMT4">
                    <p:embed/>
                  </p:oleObj>
                </mc:Choice>
                <mc:Fallback>
                  <p:oleObj name="Equation" r:id="rId15" imgW="164880" imgH="228600" progId="Equation.DSMT4">
                    <p:embed/>
                    <p:pic>
                      <p:nvPicPr>
                        <p:cNvPr id="0" name=""/>
                        <p:cNvPicPr/>
                        <p:nvPr/>
                      </p:nvPicPr>
                      <p:blipFill>
                        <a:blip r:embed="rId16"/>
                        <a:stretch>
                          <a:fillRect/>
                        </a:stretch>
                      </p:blipFill>
                      <p:spPr>
                        <a:xfrm>
                          <a:off x="10196513" y="5870575"/>
                          <a:ext cx="354012" cy="490538"/>
                        </a:xfrm>
                        <a:prstGeom prst="rect">
                          <a:avLst/>
                        </a:prstGeom>
                      </p:spPr>
                    </p:pic>
                  </p:oleObj>
                </mc:Fallback>
              </mc:AlternateContent>
            </a:graphicData>
          </a:graphic>
        </p:graphicFrame>
        <p:sp>
          <p:nvSpPr>
            <p:cNvPr id="42" name="TextBox 41"/>
            <p:cNvSpPr txBox="1"/>
            <p:nvPr/>
          </p:nvSpPr>
          <p:spPr>
            <a:xfrm>
              <a:off x="7597775" y="5870376"/>
              <a:ext cx="1104899" cy="646331"/>
            </a:xfrm>
            <a:prstGeom prst="rect">
              <a:avLst/>
            </a:prstGeom>
            <a:noFill/>
          </p:spPr>
          <p:txBody>
            <a:bodyPr wrap="square" rtlCol="0">
              <a:spAutoFit/>
            </a:bodyPr>
            <a:lstStyle/>
            <a:p>
              <a:pPr algn="ctr"/>
              <a:r>
                <a:rPr lang="en-US" sz="1800" b="1" i="1" smtClean="0">
                  <a:solidFill>
                    <a:schemeClr val="tx2">
                      <a:lumMod val="75000"/>
                    </a:schemeClr>
                  </a:solidFill>
                  <a:latin typeface="Arial" pitchFamily="34" charset="0"/>
                  <a:cs typeface="Arial" pitchFamily="34" charset="0"/>
                </a:rPr>
                <a:t>Cùng dấu</a:t>
              </a:r>
              <a:endParaRPr lang="en-US" sz="2800" b="1" i="1">
                <a:solidFill>
                  <a:schemeClr val="tx2">
                    <a:lumMod val="75000"/>
                  </a:schemeClr>
                </a:solidFill>
                <a:latin typeface="Arial" pitchFamily="34" charset="0"/>
                <a:cs typeface="Arial" pitchFamily="34" charset="0"/>
              </a:endParaRPr>
            </a:p>
          </p:txBody>
        </p:sp>
        <p:sp>
          <p:nvSpPr>
            <p:cNvPr id="43" name="TextBox 42"/>
            <p:cNvSpPr txBox="1"/>
            <p:nvPr/>
          </p:nvSpPr>
          <p:spPr>
            <a:xfrm>
              <a:off x="10666412" y="5870376"/>
              <a:ext cx="1104899" cy="646331"/>
            </a:xfrm>
            <a:prstGeom prst="rect">
              <a:avLst/>
            </a:prstGeom>
            <a:noFill/>
          </p:spPr>
          <p:txBody>
            <a:bodyPr wrap="square" rtlCol="0">
              <a:spAutoFit/>
            </a:bodyPr>
            <a:lstStyle/>
            <a:p>
              <a:pPr algn="ctr"/>
              <a:r>
                <a:rPr lang="en-US" sz="1800" b="1" i="1" smtClean="0">
                  <a:solidFill>
                    <a:schemeClr val="tx2">
                      <a:lumMod val="75000"/>
                    </a:schemeClr>
                  </a:solidFill>
                  <a:latin typeface="Arial" pitchFamily="34" charset="0"/>
                  <a:cs typeface="Arial" pitchFamily="34" charset="0"/>
                </a:rPr>
                <a:t>Cùng dấu</a:t>
              </a:r>
              <a:endParaRPr lang="en-US" sz="2800" b="1" i="1">
                <a:solidFill>
                  <a:schemeClr val="tx2">
                    <a:lumMod val="75000"/>
                  </a:schemeClr>
                </a:solidFill>
                <a:latin typeface="Arial" pitchFamily="34" charset="0"/>
                <a:cs typeface="Arial" pitchFamily="34" charset="0"/>
              </a:endParaRPr>
            </a:p>
          </p:txBody>
        </p:sp>
        <p:sp>
          <p:nvSpPr>
            <p:cNvPr id="44" name="TextBox 43"/>
            <p:cNvSpPr txBox="1"/>
            <p:nvPr/>
          </p:nvSpPr>
          <p:spPr>
            <a:xfrm>
              <a:off x="9237662" y="5906869"/>
              <a:ext cx="895350" cy="646331"/>
            </a:xfrm>
            <a:prstGeom prst="rect">
              <a:avLst/>
            </a:prstGeom>
            <a:noFill/>
          </p:spPr>
          <p:txBody>
            <a:bodyPr wrap="square" rtlCol="0">
              <a:spAutoFit/>
            </a:bodyPr>
            <a:lstStyle/>
            <a:p>
              <a:pPr algn="ctr"/>
              <a:r>
                <a:rPr lang="en-US" sz="1800" b="1" i="1" smtClean="0">
                  <a:solidFill>
                    <a:schemeClr val="tx2">
                      <a:lumMod val="75000"/>
                    </a:schemeClr>
                  </a:solidFill>
                  <a:latin typeface="Arial" pitchFamily="34" charset="0"/>
                  <a:cs typeface="Arial" pitchFamily="34" charset="0"/>
                </a:rPr>
                <a:t>Trái dấu</a:t>
              </a:r>
              <a:endParaRPr lang="en-US" sz="2800" b="1" i="1">
                <a:solidFill>
                  <a:schemeClr val="tx2">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21472399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6" grpId="0"/>
      <p:bldP spid="30" grpId="0"/>
      <p:bldP spid="31" grpId="0"/>
      <p:bldP spid="32" grpId="0"/>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244"/>
            <a:ext cx="69072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p:nvSpPr>
        <p:spPr>
          <a:xfrm>
            <a:off x="1021293" y="647700"/>
            <a:ext cx="11006086" cy="1668373"/>
          </a:xfrm>
          <a:prstGeom prst="roundRect">
            <a:avLst>
              <a:gd name="adj" fmla="val 9218"/>
            </a:avLst>
          </a:prstGeom>
          <a:gradFill flip="none" rotWithShape="1">
            <a:gsLst>
              <a:gs pos="0">
                <a:srgbClr val="B1B9AF"/>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84242" y="533400"/>
            <a:ext cx="1895369" cy="1905783"/>
          </a:xfrm>
          <a:prstGeom prst="rect">
            <a:avLst/>
          </a:prstGeom>
        </p:spPr>
      </p:pic>
      <p:sp>
        <p:nvSpPr>
          <p:cNvPr id="24" name="Rectangle 23"/>
          <p:cNvSpPr/>
          <p:nvPr/>
        </p:nvSpPr>
        <p:spPr>
          <a:xfrm>
            <a:off x="663049" y="980435"/>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5" name="Picture 24"/>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196692" y="854512"/>
            <a:ext cx="1554320" cy="46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204330" y="746536"/>
            <a:ext cx="9757482" cy="523220"/>
          </a:xfrm>
          <a:prstGeom prst="rect">
            <a:avLst/>
          </a:prstGeom>
          <a:noFill/>
        </p:spPr>
        <p:txBody>
          <a:bodyPr wrap="square" rtlCol="0">
            <a:spAutoFit/>
          </a:bodyPr>
          <a:lstStyle/>
          <a:p>
            <a:pPr algn="just"/>
            <a:r>
              <a:rPr lang="en-US" sz="2800" b="1" smtClean="0">
                <a:latin typeface="Arial" pitchFamily="34" charset="0"/>
                <a:cs typeface="Arial" pitchFamily="34" charset="0"/>
              </a:rPr>
              <a:t>Xét dấu các tam thức bậc hai sau :</a:t>
            </a:r>
            <a:endParaRPr lang="vi-VN" sz="2800" b="1">
              <a:latin typeface="Arial" pitchFamily="34" charset="0"/>
              <a:cs typeface="Arial" pitchFamily="34" charset="0"/>
            </a:endParaRPr>
          </a:p>
        </p:txBody>
      </p:sp>
      <p:pic>
        <p:nvPicPr>
          <p:cNvPr id="29"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9289" y="2396465"/>
            <a:ext cx="1688523" cy="40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674907500"/>
              </p:ext>
            </p:extLst>
          </p:nvPr>
        </p:nvGraphicFramePr>
        <p:xfrm>
          <a:off x="2287161" y="1457513"/>
          <a:ext cx="2108195" cy="592931"/>
        </p:xfrm>
        <a:graphic>
          <a:graphicData uri="http://schemas.openxmlformats.org/presentationml/2006/ole">
            <mc:AlternateContent xmlns:mc="http://schemas.openxmlformats.org/markup-compatibility/2006">
              <mc:Choice xmlns:v="urn:schemas-microsoft-com:vml" Requires="v">
                <p:oleObj spid="_x0000_s718017" name="Equation" r:id="rId8" imgW="812520" imgH="228600" progId="Equation.DSMT4">
                  <p:embed/>
                </p:oleObj>
              </mc:Choice>
              <mc:Fallback>
                <p:oleObj name="Equation" r:id="rId8" imgW="812520" imgH="228600" progId="Equation.DSMT4">
                  <p:embed/>
                  <p:pic>
                    <p:nvPicPr>
                      <p:cNvPr id="0" name=""/>
                      <p:cNvPicPr/>
                      <p:nvPr/>
                    </p:nvPicPr>
                    <p:blipFill>
                      <a:blip r:embed="rId9"/>
                      <a:stretch>
                        <a:fillRect/>
                      </a:stretch>
                    </p:blipFill>
                    <p:spPr>
                      <a:xfrm>
                        <a:off x="2287161" y="1457513"/>
                        <a:ext cx="2108195" cy="592931"/>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274746395"/>
              </p:ext>
            </p:extLst>
          </p:nvPr>
        </p:nvGraphicFramePr>
        <p:xfrm>
          <a:off x="5036632" y="1266825"/>
          <a:ext cx="3228397" cy="1021773"/>
        </p:xfrm>
        <a:graphic>
          <a:graphicData uri="http://schemas.openxmlformats.org/presentationml/2006/ole">
            <mc:AlternateContent xmlns:mc="http://schemas.openxmlformats.org/markup-compatibility/2006">
              <mc:Choice xmlns:v="urn:schemas-microsoft-com:vml" Requires="v">
                <p:oleObj spid="_x0000_s718018" name="Equation" r:id="rId10" imgW="1244520" imgH="393480" progId="Equation.DSMT4">
                  <p:embed/>
                </p:oleObj>
              </mc:Choice>
              <mc:Fallback>
                <p:oleObj name="Equation" r:id="rId10" imgW="1244520" imgH="393480" progId="Equation.DSMT4">
                  <p:embed/>
                  <p:pic>
                    <p:nvPicPr>
                      <p:cNvPr id="0" name=""/>
                      <p:cNvPicPr/>
                      <p:nvPr/>
                    </p:nvPicPr>
                    <p:blipFill>
                      <a:blip r:embed="rId11"/>
                      <a:stretch>
                        <a:fillRect/>
                      </a:stretch>
                    </p:blipFill>
                    <p:spPr>
                      <a:xfrm>
                        <a:off x="5036632" y="1266825"/>
                        <a:ext cx="3228397" cy="1021773"/>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937719353"/>
              </p:ext>
            </p:extLst>
          </p:nvPr>
        </p:nvGraphicFramePr>
        <p:xfrm>
          <a:off x="9332695" y="1461928"/>
          <a:ext cx="2503921" cy="593148"/>
        </p:xfrm>
        <a:graphic>
          <a:graphicData uri="http://schemas.openxmlformats.org/presentationml/2006/ole">
            <mc:AlternateContent xmlns:mc="http://schemas.openxmlformats.org/markup-compatibility/2006">
              <mc:Choice xmlns:v="urn:schemas-microsoft-com:vml" Requires="v">
                <p:oleObj spid="_x0000_s718019" name="Equation" r:id="rId12" imgW="965160" imgH="228600" progId="Equation.DSMT4">
                  <p:embed/>
                </p:oleObj>
              </mc:Choice>
              <mc:Fallback>
                <p:oleObj name="Equation" r:id="rId12" imgW="965160" imgH="228600" progId="Equation.DSMT4">
                  <p:embed/>
                  <p:pic>
                    <p:nvPicPr>
                      <p:cNvPr id="0" name=""/>
                      <p:cNvPicPr/>
                      <p:nvPr/>
                    </p:nvPicPr>
                    <p:blipFill>
                      <a:blip r:embed="rId13"/>
                      <a:stretch>
                        <a:fillRect/>
                      </a:stretch>
                    </p:blipFill>
                    <p:spPr>
                      <a:xfrm>
                        <a:off x="9332695" y="1461928"/>
                        <a:ext cx="2503921" cy="593148"/>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134038586"/>
              </p:ext>
            </p:extLst>
          </p:nvPr>
        </p:nvGraphicFramePr>
        <p:xfrm>
          <a:off x="2283258" y="2846316"/>
          <a:ext cx="3024909" cy="538307"/>
        </p:xfrm>
        <a:graphic>
          <a:graphicData uri="http://schemas.openxmlformats.org/presentationml/2006/ole">
            <mc:AlternateContent xmlns:mc="http://schemas.openxmlformats.org/markup-compatibility/2006">
              <mc:Choice xmlns:v="urn:schemas-microsoft-com:vml" Requires="v">
                <p:oleObj spid="_x0000_s718020" name="Equation" r:id="rId14" imgW="1282680" imgH="228600" progId="Equation.DSMT4">
                  <p:embed/>
                </p:oleObj>
              </mc:Choice>
              <mc:Fallback>
                <p:oleObj name="Equation" r:id="rId14" imgW="1282680" imgH="228600" progId="Equation.DSMT4">
                  <p:embed/>
                  <p:pic>
                    <p:nvPicPr>
                      <p:cNvPr id="0" name=""/>
                      <p:cNvPicPr/>
                      <p:nvPr/>
                    </p:nvPicPr>
                    <p:blipFill>
                      <a:blip r:embed="rId15"/>
                      <a:stretch>
                        <a:fillRect/>
                      </a:stretch>
                    </p:blipFill>
                    <p:spPr>
                      <a:xfrm>
                        <a:off x="2283258" y="2846316"/>
                        <a:ext cx="3024909" cy="538307"/>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685186278"/>
              </p:ext>
            </p:extLst>
          </p:nvPr>
        </p:nvGraphicFramePr>
        <p:xfrm>
          <a:off x="3257982" y="3482830"/>
          <a:ext cx="1977159" cy="1076614"/>
        </p:xfrm>
        <a:graphic>
          <a:graphicData uri="http://schemas.openxmlformats.org/presentationml/2006/ole">
            <mc:AlternateContent xmlns:mc="http://schemas.openxmlformats.org/markup-compatibility/2006">
              <mc:Choice xmlns:v="urn:schemas-microsoft-com:vml" Requires="v">
                <p:oleObj spid="_x0000_s718021" name="Equation" r:id="rId16" imgW="838080" imgH="457200" progId="Equation.DSMT4">
                  <p:embed/>
                </p:oleObj>
              </mc:Choice>
              <mc:Fallback>
                <p:oleObj name="Equation" r:id="rId16" imgW="838080" imgH="457200" progId="Equation.DSMT4">
                  <p:embed/>
                  <p:pic>
                    <p:nvPicPr>
                      <p:cNvPr id="0" name=""/>
                      <p:cNvPicPr/>
                      <p:nvPr/>
                    </p:nvPicPr>
                    <p:blipFill>
                      <a:blip r:embed="rId17"/>
                      <a:stretch>
                        <a:fillRect/>
                      </a:stretch>
                    </p:blipFill>
                    <p:spPr>
                      <a:xfrm>
                        <a:off x="3257982" y="3482830"/>
                        <a:ext cx="1977159" cy="1076614"/>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38" name="TextBox 37"/>
              <p:cNvSpPr txBox="1"/>
              <p:nvPr/>
            </p:nvSpPr>
            <p:spPr>
              <a:xfrm>
                <a:off x="6475412" y="3505200"/>
                <a:ext cx="4724400" cy="492443"/>
              </a:xfrm>
              <a:prstGeom prst="rect">
                <a:avLst/>
              </a:prstGeom>
              <a:noFill/>
            </p:spPr>
            <p:txBody>
              <a:bodyPr wrap="square" rtlCol="0">
                <a:spAutoFit/>
              </a:bodyPr>
              <a:lstStyle/>
              <a:p>
                <a:r>
                  <a:rPr lang="en-US" sz="2600" b="1" smtClean="0">
                    <a:latin typeface="Arial" pitchFamily="34" charset="0"/>
                    <a:cs typeface="Arial" pitchFamily="34" charset="0"/>
                  </a:rPr>
                  <a:t>Nên </a:t>
                </a:r>
                <a14:m>
                  <m:oMath xmlns:m="http://schemas.openxmlformats.org/officeDocument/2006/math">
                    <m:r>
                      <a:rPr lang="en-US" sz="2600" b="1" i="1" smtClean="0">
                        <a:solidFill>
                          <a:srgbClr val="C00000"/>
                        </a:solidFill>
                        <a:latin typeface="Cambria Math"/>
                        <a:cs typeface="Arial" pitchFamily="34" charset="0"/>
                      </a:rPr>
                      <m:t>𝒇</m:t>
                    </m:r>
                    <m:d>
                      <m:dPr>
                        <m:ctrlPr>
                          <a:rPr lang="en-US" sz="2600" b="1" i="1" smtClean="0">
                            <a:solidFill>
                              <a:srgbClr val="C00000"/>
                            </a:solidFill>
                            <a:latin typeface="Cambria Math"/>
                            <a:cs typeface="Arial" pitchFamily="34" charset="0"/>
                          </a:rPr>
                        </m:ctrlPr>
                      </m:dPr>
                      <m:e>
                        <m:r>
                          <a:rPr lang="en-US" sz="2600" b="1" i="1" smtClean="0">
                            <a:solidFill>
                              <a:srgbClr val="C00000"/>
                            </a:solidFill>
                            <a:latin typeface="Cambria Math"/>
                            <a:cs typeface="Arial" pitchFamily="34" charset="0"/>
                          </a:rPr>
                          <m:t>𝒙</m:t>
                        </m:r>
                      </m:e>
                    </m:d>
                    <m:r>
                      <a:rPr lang="en-US" sz="2600" b="1" i="1" smtClean="0">
                        <a:solidFill>
                          <a:srgbClr val="C00000"/>
                        </a:solidFill>
                        <a:latin typeface="Cambria Math"/>
                        <a:cs typeface="Arial" pitchFamily="34" charset="0"/>
                      </a:rPr>
                      <m:t>&gt;</m:t>
                    </m:r>
                    <m:r>
                      <a:rPr lang="en-US" sz="2600" b="1" i="1" smtClean="0">
                        <a:solidFill>
                          <a:srgbClr val="C00000"/>
                        </a:solidFill>
                        <a:latin typeface="Cambria Math"/>
                        <a:cs typeface="Arial" pitchFamily="34" charset="0"/>
                      </a:rPr>
                      <m:t>𝟎</m:t>
                    </m:r>
                  </m:oMath>
                </a14:m>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với mọi </a:t>
                </a:r>
                <a14:m>
                  <m:oMath xmlns:m="http://schemas.openxmlformats.org/officeDocument/2006/math">
                    <m:r>
                      <a:rPr lang="en-US" sz="2600" b="1" i="1" smtClean="0">
                        <a:latin typeface="Cambria Math"/>
                        <a:cs typeface="Arial" pitchFamily="34" charset="0"/>
                      </a:rPr>
                      <m:t>𝒙</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𝑹</m:t>
                    </m:r>
                  </m:oMath>
                </a14:m>
                <a:endParaRPr lang="vi-VN" sz="2600" b="1">
                  <a:latin typeface="Arial" pitchFamily="34" charset="0"/>
                  <a:cs typeface="Arial" pitchFamily="34" charset="0"/>
                </a:endParaRPr>
              </a:p>
            </p:txBody>
          </p:sp>
        </mc:Choice>
        <mc:Fallback>
          <p:sp>
            <p:nvSpPr>
              <p:cNvPr id="38" name="TextBox 37"/>
              <p:cNvSpPr txBox="1">
                <a:spLocks noRot="1" noChangeAspect="1" noMove="1" noResize="1" noEditPoints="1" noAdjustHandles="1" noChangeArrowheads="1" noChangeShapeType="1" noTextEdit="1"/>
              </p:cNvSpPr>
              <p:nvPr/>
            </p:nvSpPr>
            <p:spPr>
              <a:xfrm>
                <a:off x="6475412" y="3505200"/>
                <a:ext cx="4724400" cy="492443"/>
              </a:xfrm>
              <a:prstGeom prst="rect">
                <a:avLst/>
              </a:prstGeom>
              <a:blipFill rotWithShape="1">
                <a:blip r:embed="rId18"/>
                <a:stretch>
                  <a:fillRect l="-2194" t="-11111" b="-29630"/>
                </a:stretch>
              </a:blipFill>
            </p:spPr>
            <p:txBody>
              <a:bodyPr/>
              <a:lstStyle/>
              <a:p>
                <a:r>
                  <a:rPr lang="en-US">
                    <a:noFill/>
                  </a:rPr>
                  <a:t> </a:t>
                </a:r>
              </a:p>
            </p:txBody>
          </p:sp>
        </mc:Fallback>
      </mc:AlternateContent>
      <p:graphicFrame>
        <p:nvGraphicFramePr>
          <p:cNvPr id="39" name="Object 38"/>
          <p:cNvGraphicFramePr>
            <a:graphicFrameLocks noChangeAspect="1"/>
          </p:cNvGraphicFramePr>
          <p:nvPr>
            <p:extLst>
              <p:ext uri="{D42A27DB-BD31-4B8C-83A1-F6EECF244321}">
                <p14:modId xmlns:p14="http://schemas.microsoft.com/office/powerpoint/2010/main" val="3476564092"/>
              </p:ext>
            </p:extLst>
          </p:nvPr>
        </p:nvGraphicFramePr>
        <p:xfrm>
          <a:off x="2208212" y="4572000"/>
          <a:ext cx="4434898" cy="926523"/>
        </p:xfrm>
        <a:graphic>
          <a:graphicData uri="http://schemas.openxmlformats.org/presentationml/2006/ole">
            <mc:AlternateContent xmlns:mc="http://schemas.openxmlformats.org/markup-compatibility/2006">
              <mc:Choice xmlns:v="urn:schemas-microsoft-com:vml" Requires="v">
                <p:oleObj spid="_x0000_s718022" name="Equation" r:id="rId19" imgW="1879560" imgH="393480" progId="Equation.DSMT4">
                  <p:embed/>
                </p:oleObj>
              </mc:Choice>
              <mc:Fallback>
                <p:oleObj name="Equation" r:id="rId19" imgW="1879560" imgH="393480" progId="Equation.DSMT4">
                  <p:embed/>
                  <p:pic>
                    <p:nvPicPr>
                      <p:cNvPr id="0" name=""/>
                      <p:cNvPicPr/>
                      <p:nvPr/>
                    </p:nvPicPr>
                    <p:blipFill>
                      <a:blip r:embed="rId20"/>
                      <a:stretch>
                        <a:fillRect/>
                      </a:stretch>
                    </p:blipFill>
                    <p:spPr>
                      <a:xfrm>
                        <a:off x="2208212" y="4572000"/>
                        <a:ext cx="4434898" cy="926523"/>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763041238"/>
              </p:ext>
            </p:extLst>
          </p:nvPr>
        </p:nvGraphicFramePr>
        <p:xfrm>
          <a:off x="3198812" y="5410200"/>
          <a:ext cx="1797417" cy="1360526"/>
        </p:xfrm>
        <a:graphic>
          <a:graphicData uri="http://schemas.openxmlformats.org/presentationml/2006/ole">
            <mc:AlternateContent xmlns:mc="http://schemas.openxmlformats.org/markup-compatibility/2006">
              <mc:Choice xmlns:v="urn:schemas-microsoft-com:vml" Requires="v">
                <p:oleObj spid="_x0000_s718023" name="Equation" r:id="rId21" imgW="838080" imgH="634680" progId="Equation.DSMT4">
                  <p:embed/>
                </p:oleObj>
              </mc:Choice>
              <mc:Fallback>
                <p:oleObj name="Equation" r:id="rId21" imgW="838080" imgH="634680" progId="Equation.DSMT4">
                  <p:embed/>
                  <p:pic>
                    <p:nvPicPr>
                      <p:cNvPr id="0" name=""/>
                      <p:cNvPicPr/>
                      <p:nvPr/>
                    </p:nvPicPr>
                    <p:blipFill>
                      <a:blip r:embed="rId22"/>
                      <a:stretch>
                        <a:fillRect/>
                      </a:stretch>
                    </p:blipFill>
                    <p:spPr>
                      <a:xfrm>
                        <a:off x="3198812" y="5410200"/>
                        <a:ext cx="1797417" cy="1360526"/>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46" name="TextBox 45"/>
              <p:cNvSpPr txBox="1"/>
              <p:nvPr/>
            </p:nvSpPr>
            <p:spPr>
              <a:xfrm>
                <a:off x="6399212" y="5562600"/>
                <a:ext cx="5236683" cy="892552"/>
              </a:xfrm>
              <a:prstGeom prst="rect">
                <a:avLst/>
              </a:prstGeom>
              <a:noFill/>
            </p:spPr>
            <p:txBody>
              <a:bodyPr wrap="square" rtlCol="0">
                <a:spAutoFit/>
              </a:bodyPr>
              <a:lstStyle/>
              <a:p>
                <a:r>
                  <a:rPr lang="en-US" sz="2600" b="1" smtClean="0">
                    <a:solidFill>
                      <a:schemeClr val="tx1"/>
                    </a:solidFill>
                    <a:latin typeface="Arial" pitchFamily="34" charset="0"/>
                    <a:cs typeface="Arial" pitchFamily="34" charset="0"/>
                  </a:rPr>
                  <a:t>Nên </a:t>
                </a:r>
                <a14:m>
                  <m:oMath xmlns:m="http://schemas.openxmlformats.org/officeDocument/2006/math">
                    <m:r>
                      <a:rPr lang="en-US" sz="2600" b="1" i="1" smtClean="0">
                        <a:solidFill>
                          <a:schemeClr val="tx1"/>
                        </a:solidFill>
                        <a:latin typeface="Cambria Math"/>
                        <a:cs typeface="Arial" pitchFamily="34" charset="0"/>
                      </a:rPr>
                      <m:t>𝒈</m:t>
                    </m:r>
                    <m:d>
                      <m:dPr>
                        <m:ctrlPr>
                          <a:rPr lang="en-US" sz="2600" b="1" i="1" smtClean="0">
                            <a:solidFill>
                              <a:schemeClr val="tx1"/>
                            </a:solidFill>
                            <a:latin typeface="Cambria Math"/>
                            <a:cs typeface="Arial" pitchFamily="34" charset="0"/>
                          </a:rPr>
                        </m:ctrlPr>
                      </m:dPr>
                      <m:e>
                        <m:r>
                          <a:rPr lang="en-US" sz="2600" b="1" i="1" smtClean="0">
                            <a:solidFill>
                              <a:schemeClr val="tx1"/>
                            </a:solidFill>
                            <a:latin typeface="Cambria Math"/>
                            <a:cs typeface="Arial" pitchFamily="34" charset="0"/>
                          </a:rPr>
                          <m:t>𝒙</m:t>
                        </m:r>
                      </m:e>
                    </m:d>
                  </m:oMath>
                </a14:m>
                <a:r>
                  <a:rPr lang="en-US" sz="2600" b="1" smtClean="0">
                    <a:solidFill>
                      <a:schemeClr val="tx1"/>
                    </a:solidFill>
                    <a:latin typeface="Arial" pitchFamily="34" charset="0"/>
                    <a:cs typeface="Arial" pitchFamily="34" charset="0"/>
                  </a:rPr>
                  <a:t> có nghiệm kép </a:t>
                </a:r>
                <a14:m>
                  <m:oMath xmlns:m="http://schemas.openxmlformats.org/officeDocument/2006/math">
                    <m:r>
                      <a:rPr lang="en-US" sz="2600" b="1" i="1" smtClean="0">
                        <a:solidFill>
                          <a:schemeClr val="tx1"/>
                        </a:solidFill>
                        <a:latin typeface="Cambria Math"/>
                        <a:cs typeface="Arial" pitchFamily="34" charset="0"/>
                      </a:rPr>
                      <m:t>𝒙</m:t>
                    </m:r>
                    <m:r>
                      <a:rPr lang="en-US" sz="2600" b="1" i="1" smtClean="0">
                        <a:solidFill>
                          <a:schemeClr val="tx1"/>
                        </a:solidFill>
                        <a:latin typeface="Cambria Math"/>
                        <a:cs typeface="Arial" pitchFamily="34" charset="0"/>
                      </a:rPr>
                      <m:t>=</m:t>
                    </m:r>
                    <m:r>
                      <a:rPr lang="en-US" sz="2600" b="1" i="1" smtClean="0">
                        <a:solidFill>
                          <a:schemeClr val="tx1"/>
                        </a:solidFill>
                        <a:latin typeface="Cambria Math"/>
                        <a:cs typeface="Arial" pitchFamily="34" charset="0"/>
                      </a:rPr>
                      <m:t>𝟑</m:t>
                    </m:r>
                  </m:oMath>
                </a14:m>
                <a:r>
                  <a:rPr lang="en-US" sz="2600" b="1" smtClean="0">
                    <a:solidFill>
                      <a:schemeClr val="tx1"/>
                    </a:solidFill>
                    <a:latin typeface="Arial" pitchFamily="34" charset="0"/>
                    <a:cs typeface="Arial" pitchFamily="34" charset="0"/>
                  </a:rPr>
                  <a:t> </a:t>
                </a:r>
                <a:br>
                  <a:rPr lang="en-US" sz="2600" b="1" smtClean="0">
                    <a:solidFill>
                      <a:schemeClr val="tx1"/>
                    </a:solidFill>
                    <a:latin typeface="Arial" pitchFamily="34" charset="0"/>
                    <a:cs typeface="Arial" pitchFamily="34" charset="0"/>
                  </a:rPr>
                </a:br>
                <a:r>
                  <a:rPr lang="en-US" sz="2600" b="1" smtClean="0">
                    <a:solidFill>
                      <a:schemeClr val="tx1"/>
                    </a:solidFill>
                    <a:latin typeface="Arial" pitchFamily="34" charset="0"/>
                    <a:cs typeface="Arial" pitchFamily="34" charset="0"/>
                  </a:rPr>
                  <a:t>và </a:t>
                </a:r>
                <a14:m>
                  <m:oMath xmlns:m="http://schemas.openxmlformats.org/officeDocument/2006/math">
                    <m:r>
                      <a:rPr lang="en-US" sz="2600" b="1" i="1" smtClean="0">
                        <a:solidFill>
                          <a:srgbClr val="C00000"/>
                        </a:solidFill>
                        <a:latin typeface="Cambria Math"/>
                        <a:cs typeface="Arial" pitchFamily="34" charset="0"/>
                      </a:rPr>
                      <m:t>𝒈</m:t>
                    </m:r>
                    <m:r>
                      <a:rPr lang="en-US" sz="2600" b="1" i="1" smtClean="0">
                        <a:solidFill>
                          <a:srgbClr val="C00000"/>
                        </a:solidFill>
                        <a:latin typeface="Cambria Math"/>
                        <a:cs typeface="Arial" pitchFamily="34" charset="0"/>
                      </a:rPr>
                      <m:t>(</m:t>
                    </m:r>
                    <m:r>
                      <a:rPr lang="en-US" sz="2600" b="1" i="1" smtClean="0">
                        <a:solidFill>
                          <a:srgbClr val="C00000"/>
                        </a:solidFill>
                        <a:latin typeface="Cambria Math"/>
                        <a:cs typeface="Arial" pitchFamily="34" charset="0"/>
                      </a:rPr>
                      <m:t>𝒙</m:t>
                    </m:r>
                    <m:r>
                      <a:rPr lang="en-US" sz="2600" b="1" i="1" smtClean="0">
                        <a:solidFill>
                          <a:srgbClr val="C00000"/>
                        </a:solidFill>
                        <a:latin typeface="Cambria Math"/>
                        <a:cs typeface="Arial" pitchFamily="34" charset="0"/>
                      </a:rPr>
                      <m:t>)&lt;</m:t>
                    </m:r>
                    <m:r>
                      <a:rPr lang="en-US" sz="2600" b="1" i="1" smtClean="0">
                        <a:solidFill>
                          <a:srgbClr val="C00000"/>
                        </a:solidFill>
                        <a:latin typeface="Cambria Math"/>
                        <a:cs typeface="Arial" pitchFamily="34" charset="0"/>
                      </a:rPr>
                      <m:t>𝟎</m:t>
                    </m:r>
                  </m:oMath>
                </a14:m>
                <a:r>
                  <a:rPr lang="en-US" sz="2600" b="1" smtClean="0">
                    <a:solidFill>
                      <a:schemeClr val="tx1"/>
                    </a:solidFill>
                    <a:latin typeface="Arial" pitchFamily="34" charset="0"/>
                    <a:cs typeface="Arial" pitchFamily="34" charset="0"/>
                  </a:rPr>
                  <a:t> với mọi </a:t>
                </a:r>
                <a14:m>
                  <m:oMath xmlns:m="http://schemas.openxmlformats.org/officeDocument/2006/math">
                    <m:r>
                      <a:rPr lang="en-US" sz="2600" b="1" i="1" smtClean="0">
                        <a:solidFill>
                          <a:schemeClr val="tx1"/>
                        </a:solidFill>
                        <a:latin typeface="Cambria Math"/>
                        <a:cs typeface="Arial" pitchFamily="34" charset="0"/>
                      </a:rPr>
                      <m:t>𝒙</m:t>
                    </m:r>
                    <m:r>
                      <a:rPr lang="en-US" sz="2600" b="1" i="1" smtClean="0">
                        <a:solidFill>
                          <a:schemeClr val="tx1"/>
                        </a:solidFill>
                        <a:latin typeface="Cambria Math"/>
                        <a:ea typeface="Cambria Math"/>
                        <a:cs typeface="Arial" pitchFamily="34" charset="0"/>
                      </a:rPr>
                      <m:t>≠</m:t>
                    </m:r>
                    <m:r>
                      <a:rPr lang="en-US" sz="2600" b="1" i="1" smtClean="0">
                        <a:solidFill>
                          <a:schemeClr val="tx1"/>
                        </a:solidFill>
                        <a:latin typeface="Cambria Math"/>
                        <a:ea typeface="Cambria Math"/>
                        <a:cs typeface="Arial" pitchFamily="34" charset="0"/>
                      </a:rPr>
                      <m:t>𝟑</m:t>
                    </m:r>
                  </m:oMath>
                </a14:m>
                <a:endParaRPr lang="vi-VN" sz="2600" b="1">
                  <a:solidFill>
                    <a:schemeClr val="tx1"/>
                  </a:solidFill>
                  <a:latin typeface="Arial" pitchFamily="34" charset="0"/>
                  <a:cs typeface="Arial" pitchFamily="34" charset="0"/>
                </a:endParaRPr>
              </a:p>
            </p:txBody>
          </p:sp>
        </mc:Choice>
        <mc:Fallback>
          <p:sp>
            <p:nvSpPr>
              <p:cNvPr id="46" name="TextBox 45"/>
              <p:cNvSpPr txBox="1">
                <a:spLocks noRot="1" noChangeAspect="1" noMove="1" noResize="1" noEditPoints="1" noAdjustHandles="1" noChangeArrowheads="1" noChangeShapeType="1" noTextEdit="1"/>
              </p:cNvSpPr>
              <p:nvPr/>
            </p:nvSpPr>
            <p:spPr>
              <a:xfrm>
                <a:off x="6399212" y="5562600"/>
                <a:ext cx="5236683" cy="892552"/>
              </a:xfrm>
              <a:prstGeom prst="rect">
                <a:avLst/>
              </a:prstGeom>
              <a:blipFill rotWithShape="1">
                <a:blip r:embed="rId23"/>
                <a:stretch>
                  <a:fillRect l="-2095" t="-6164" b="-15753"/>
                </a:stretch>
              </a:blipFill>
            </p:spPr>
            <p:txBody>
              <a:bodyPr/>
              <a:lstStyle/>
              <a:p>
                <a:r>
                  <a:rPr lang="en-US">
                    <a:noFill/>
                  </a:rPr>
                  <a:t> </a:t>
                </a:r>
              </a:p>
            </p:txBody>
          </p:sp>
        </mc:Fallback>
      </mc:AlternateContent>
    </p:spTree>
    <p:extLst>
      <p:ext uri="{BB962C8B-B14F-4D97-AF65-F5344CB8AC3E}">
        <p14:creationId xmlns:p14="http://schemas.microsoft.com/office/powerpoint/2010/main" val="29479913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244"/>
            <a:ext cx="69072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p:nvSpPr>
        <p:spPr>
          <a:xfrm>
            <a:off x="1021293" y="647700"/>
            <a:ext cx="11006086" cy="1668373"/>
          </a:xfrm>
          <a:prstGeom prst="roundRect">
            <a:avLst>
              <a:gd name="adj" fmla="val 9218"/>
            </a:avLst>
          </a:prstGeom>
          <a:gradFill flip="none" rotWithShape="1">
            <a:gsLst>
              <a:gs pos="0">
                <a:srgbClr val="B1B9AF"/>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84242" y="533400"/>
            <a:ext cx="1895369" cy="1905783"/>
          </a:xfrm>
          <a:prstGeom prst="rect">
            <a:avLst/>
          </a:prstGeom>
        </p:spPr>
      </p:pic>
      <p:sp>
        <p:nvSpPr>
          <p:cNvPr id="24" name="Rectangle 23"/>
          <p:cNvSpPr/>
          <p:nvPr/>
        </p:nvSpPr>
        <p:spPr>
          <a:xfrm>
            <a:off x="663049" y="980435"/>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5" name="Picture 24"/>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196692" y="854512"/>
            <a:ext cx="1554320" cy="46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204330" y="746536"/>
            <a:ext cx="9757482" cy="523220"/>
          </a:xfrm>
          <a:prstGeom prst="rect">
            <a:avLst/>
          </a:prstGeom>
          <a:noFill/>
        </p:spPr>
        <p:txBody>
          <a:bodyPr wrap="square" rtlCol="0">
            <a:spAutoFit/>
          </a:bodyPr>
          <a:lstStyle/>
          <a:p>
            <a:pPr algn="just"/>
            <a:r>
              <a:rPr lang="en-US" sz="2800" b="1" smtClean="0">
                <a:latin typeface="Arial" pitchFamily="34" charset="0"/>
                <a:cs typeface="Arial" pitchFamily="34" charset="0"/>
              </a:rPr>
              <a:t>Xét dấu các tam thức bậc hai sau :</a:t>
            </a:r>
            <a:endParaRPr lang="vi-VN" sz="28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83266998"/>
              </p:ext>
            </p:extLst>
          </p:nvPr>
        </p:nvGraphicFramePr>
        <p:xfrm>
          <a:off x="2287161" y="1457513"/>
          <a:ext cx="2108195" cy="592931"/>
        </p:xfrm>
        <a:graphic>
          <a:graphicData uri="http://schemas.openxmlformats.org/presentationml/2006/ole">
            <mc:AlternateContent xmlns:mc="http://schemas.openxmlformats.org/markup-compatibility/2006">
              <mc:Choice xmlns:v="urn:schemas-microsoft-com:vml" Requires="v">
                <p:oleObj spid="_x0000_s719290" name="Equation" r:id="rId7" imgW="812520" imgH="228600" progId="Equation.DSMT4">
                  <p:embed/>
                </p:oleObj>
              </mc:Choice>
              <mc:Fallback>
                <p:oleObj name="Equation" r:id="rId7" imgW="812520" imgH="228600" progId="Equation.DSMT4">
                  <p:embed/>
                  <p:pic>
                    <p:nvPicPr>
                      <p:cNvPr id="0" name=""/>
                      <p:cNvPicPr/>
                      <p:nvPr/>
                    </p:nvPicPr>
                    <p:blipFill>
                      <a:blip r:embed="rId8"/>
                      <a:stretch>
                        <a:fillRect/>
                      </a:stretch>
                    </p:blipFill>
                    <p:spPr>
                      <a:xfrm>
                        <a:off x="2287161" y="1457513"/>
                        <a:ext cx="2108195" cy="592931"/>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639621135"/>
              </p:ext>
            </p:extLst>
          </p:nvPr>
        </p:nvGraphicFramePr>
        <p:xfrm>
          <a:off x="5036632" y="1266825"/>
          <a:ext cx="3228397" cy="1021773"/>
        </p:xfrm>
        <a:graphic>
          <a:graphicData uri="http://schemas.openxmlformats.org/presentationml/2006/ole">
            <mc:AlternateContent xmlns:mc="http://schemas.openxmlformats.org/markup-compatibility/2006">
              <mc:Choice xmlns:v="urn:schemas-microsoft-com:vml" Requires="v">
                <p:oleObj spid="_x0000_s719291" name="Equation" r:id="rId9" imgW="1244520" imgH="393480" progId="Equation.DSMT4">
                  <p:embed/>
                </p:oleObj>
              </mc:Choice>
              <mc:Fallback>
                <p:oleObj name="Equation" r:id="rId9" imgW="1244520" imgH="393480" progId="Equation.DSMT4">
                  <p:embed/>
                  <p:pic>
                    <p:nvPicPr>
                      <p:cNvPr id="0" name=""/>
                      <p:cNvPicPr/>
                      <p:nvPr/>
                    </p:nvPicPr>
                    <p:blipFill>
                      <a:blip r:embed="rId10"/>
                      <a:stretch>
                        <a:fillRect/>
                      </a:stretch>
                    </p:blipFill>
                    <p:spPr>
                      <a:xfrm>
                        <a:off x="5036632" y="1266825"/>
                        <a:ext cx="3228397" cy="1021773"/>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85955370"/>
              </p:ext>
            </p:extLst>
          </p:nvPr>
        </p:nvGraphicFramePr>
        <p:xfrm>
          <a:off x="9332695" y="1461928"/>
          <a:ext cx="2503921" cy="593148"/>
        </p:xfrm>
        <a:graphic>
          <a:graphicData uri="http://schemas.openxmlformats.org/presentationml/2006/ole">
            <mc:AlternateContent xmlns:mc="http://schemas.openxmlformats.org/markup-compatibility/2006">
              <mc:Choice xmlns:v="urn:schemas-microsoft-com:vml" Requires="v">
                <p:oleObj spid="_x0000_s719292" name="Equation" r:id="rId11" imgW="965160" imgH="228600" progId="Equation.DSMT4">
                  <p:embed/>
                </p:oleObj>
              </mc:Choice>
              <mc:Fallback>
                <p:oleObj name="Equation" r:id="rId11" imgW="965160" imgH="228600" progId="Equation.DSMT4">
                  <p:embed/>
                  <p:pic>
                    <p:nvPicPr>
                      <p:cNvPr id="0" name=""/>
                      <p:cNvPicPr/>
                      <p:nvPr/>
                    </p:nvPicPr>
                    <p:blipFill>
                      <a:blip r:embed="rId12"/>
                      <a:stretch>
                        <a:fillRect/>
                      </a:stretch>
                    </p:blipFill>
                    <p:spPr>
                      <a:xfrm>
                        <a:off x="9332695" y="1461928"/>
                        <a:ext cx="2503921" cy="593148"/>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1820454774"/>
              </p:ext>
            </p:extLst>
          </p:nvPr>
        </p:nvGraphicFramePr>
        <p:xfrm>
          <a:off x="455612" y="2438400"/>
          <a:ext cx="3657600" cy="592138"/>
        </p:xfrm>
        <a:graphic>
          <a:graphicData uri="http://schemas.openxmlformats.org/presentationml/2006/ole">
            <mc:AlternateContent xmlns:mc="http://schemas.openxmlformats.org/markup-compatibility/2006">
              <mc:Choice xmlns:v="urn:schemas-microsoft-com:vml" Requires="v">
                <p:oleObj spid="_x0000_s719293" name="Equation" r:id="rId13" imgW="1409400" imgH="228600" progId="Equation.DSMT4">
                  <p:embed/>
                </p:oleObj>
              </mc:Choice>
              <mc:Fallback>
                <p:oleObj name="Equation" r:id="rId13" imgW="1409400" imgH="228600" progId="Equation.DSMT4">
                  <p:embed/>
                  <p:pic>
                    <p:nvPicPr>
                      <p:cNvPr id="0" name=""/>
                      <p:cNvPicPr/>
                      <p:nvPr/>
                    </p:nvPicPr>
                    <p:blipFill>
                      <a:blip r:embed="rId14"/>
                      <a:stretch>
                        <a:fillRect/>
                      </a:stretch>
                    </p:blipFill>
                    <p:spPr>
                      <a:xfrm>
                        <a:off x="455612" y="2438400"/>
                        <a:ext cx="3657600" cy="592138"/>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428407249"/>
              </p:ext>
            </p:extLst>
          </p:nvPr>
        </p:nvGraphicFramePr>
        <p:xfrm>
          <a:off x="1695450" y="3140075"/>
          <a:ext cx="2208213" cy="1184275"/>
        </p:xfrm>
        <a:graphic>
          <a:graphicData uri="http://schemas.openxmlformats.org/presentationml/2006/ole">
            <mc:AlternateContent xmlns:mc="http://schemas.openxmlformats.org/markup-compatibility/2006">
              <mc:Choice xmlns:v="urn:schemas-microsoft-com:vml" Requires="v">
                <p:oleObj spid="_x0000_s719294" name="Equation" r:id="rId15" imgW="850680" imgH="457200" progId="Equation.DSMT4">
                  <p:embed/>
                </p:oleObj>
              </mc:Choice>
              <mc:Fallback>
                <p:oleObj name="Equation" r:id="rId15" imgW="850680" imgH="457200" progId="Equation.DSMT4">
                  <p:embed/>
                  <p:pic>
                    <p:nvPicPr>
                      <p:cNvPr id="0" name=""/>
                      <p:cNvPicPr/>
                      <p:nvPr/>
                    </p:nvPicPr>
                    <p:blipFill>
                      <a:blip r:embed="rId16"/>
                      <a:stretch>
                        <a:fillRect/>
                      </a:stretch>
                    </p:blipFill>
                    <p:spPr>
                      <a:xfrm>
                        <a:off x="1695450" y="3140075"/>
                        <a:ext cx="2208213" cy="11842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8" name="TextBox 37"/>
              <p:cNvSpPr txBox="1"/>
              <p:nvPr/>
            </p:nvSpPr>
            <p:spPr>
              <a:xfrm>
                <a:off x="4646612" y="3216275"/>
                <a:ext cx="6934200" cy="892552"/>
              </a:xfrm>
              <a:prstGeom prst="rect">
                <a:avLst/>
              </a:prstGeom>
              <a:noFill/>
            </p:spPr>
            <p:txBody>
              <a:bodyPr wrap="square" rtlCol="0">
                <a:spAutoFit/>
              </a:bodyPr>
              <a:lstStyle/>
              <a:p>
                <a:r>
                  <a:rPr lang="en-US" sz="2600" b="1" smtClean="0">
                    <a:latin typeface="Arial" pitchFamily="34" charset="0"/>
                    <a:cs typeface="Arial" pitchFamily="34" charset="0"/>
                  </a:rPr>
                  <a:t>Nên </a:t>
                </a:r>
                <a14:m>
                  <m:oMath xmlns:m="http://schemas.openxmlformats.org/officeDocument/2006/math">
                    <m:r>
                      <a:rPr lang="en-US" sz="2600" b="1" i="1" smtClean="0">
                        <a:solidFill>
                          <a:schemeClr val="tx1"/>
                        </a:solidFill>
                        <a:latin typeface="Cambria Math"/>
                        <a:cs typeface="Arial" pitchFamily="34" charset="0"/>
                      </a:rPr>
                      <m:t>𝒉</m:t>
                    </m:r>
                    <m:d>
                      <m:dPr>
                        <m:ctrlPr>
                          <a:rPr lang="en-US" sz="2600" b="1" i="1" smtClean="0">
                            <a:solidFill>
                              <a:schemeClr val="tx1"/>
                            </a:solidFill>
                            <a:latin typeface="Cambria Math"/>
                            <a:cs typeface="Arial" pitchFamily="34" charset="0"/>
                          </a:rPr>
                        </m:ctrlPr>
                      </m:dPr>
                      <m:e>
                        <m:r>
                          <a:rPr lang="en-US" sz="2600" b="1" i="1" smtClean="0">
                            <a:solidFill>
                              <a:schemeClr val="tx1"/>
                            </a:solidFill>
                            <a:latin typeface="Cambria Math"/>
                            <a:cs typeface="Arial" pitchFamily="34" charset="0"/>
                          </a:rPr>
                          <m:t>𝒙</m:t>
                        </m:r>
                      </m:e>
                    </m:d>
                  </m:oMath>
                </a14:m>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có 2 nghiệm phân biệt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𝒙</m:t>
                        </m:r>
                      </m:e>
                      <m:sub>
                        <m:r>
                          <a:rPr lang="en-US" sz="2600" b="1" i="1" smtClean="0">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𝟒</m:t>
                    </m:r>
                  </m:oMath>
                </a14:m>
                <a:r>
                  <a:rPr lang="en-US" sz="2600" b="1" smtClean="0">
                    <a:latin typeface="Arial" pitchFamily="34" charset="0"/>
                    <a:cs typeface="Arial" pitchFamily="34" charset="0"/>
                  </a:rPr>
                  <a:t> và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𝒙</m:t>
                        </m:r>
                      </m:e>
                      <m:sub>
                        <m:r>
                          <a:rPr lang="en-US" sz="2600" b="1" i="1" smtClean="0">
                            <a:latin typeface="Cambria Math"/>
                            <a:cs typeface="Arial" pitchFamily="34" charset="0"/>
                          </a:rPr>
                          <m:t>𝟐</m:t>
                        </m:r>
                      </m:sub>
                    </m:sSub>
                    <m:r>
                      <a:rPr lang="en-US" sz="2600" b="1" i="1">
                        <a:latin typeface="Cambria Math"/>
                        <a:cs typeface="Arial" pitchFamily="34" charset="0"/>
                      </a:rPr>
                      <m:t>=</m:t>
                    </m:r>
                    <m:r>
                      <a:rPr lang="en-US" sz="2600" b="1" i="1" smtClean="0">
                        <a:latin typeface="Cambria Math"/>
                        <a:cs typeface="Arial" pitchFamily="34" charset="0"/>
                      </a:rPr>
                      <m:t>𝟏</m:t>
                    </m:r>
                  </m:oMath>
                </a14:m>
                <a:r>
                  <a:rPr lang="en-US" sz="2600" b="1">
                    <a:latin typeface="Arial" pitchFamily="34" charset="0"/>
                    <a:cs typeface="Arial" pitchFamily="34" charset="0"/>
                  </a:rPr>
                  <a:t> </a:t>
                </a:r>
                <a:endParaRPr lang="vi-VN" sz="2600" b="1">
                  <a:latin typeface="Arial" pitchFamily="34" charset="0"/>
                  <a:cs typeface="Arial"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646612" y="3216275"/>
                <a:ext cx="6934200" cy="892552"/>
              </a:xfrm>
              <a:prstGeom prst="rect">
                <a:avLst/>
              </a:prstGeom>
              <a:blipFill rotWithShape="1">
                <a:blip r:embed="rId17"/>
                <a:stretch>
                  <a:fillRect l="-1494" t="-6164" r="-28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84212" y="4551363"/>
                <a:ext cx="3352800" cy="492443"/>
              </a:xfrm>
              <a:prstGeom prst="rect">
                <a:avLst/>
              </a:prstGeom>
              <a:noFill/>
            </p:spPr>
            <p:txBody>
              <a:bodyPr wrap="square" rtlCol="0">
                <a:spAutoFit/>
              </a:bodyPr>
              <a:lstStyle/>
              <a:p>
                <a:r>
                  <a:rPr lang="en-US" sz="2600" b="1" smtClean="0">
                    <a:latin typeface="Arial" pitchFamily="34" charset="0"/>
                    <a:cs typeface="Arial" pitchFamily="34" charset="0"/>
                  </a:rPr>
                  <a:t>Bảng xét dấu </a:t>
                </a:r>
                <a14:m>
                  <m:oMath xmlns:m="http://schemas.openxmlformats.org/officeDocument/2006/math">
                    <m:r>
                      <a:rPr lang="en-US" sz="2600" b="1" i="1" smtClean="0">
                        <a:solidFill>
                          <a:schemeClr val="tx1"/>
                        </a:solidFill>
                        <a:latin typeface="Cambria Math"/>
                        <a:cs typeface="Arial" pitchFamily="34" charset="0"/>
                      </a:rPr>
                      <m:t>𝒉</m:t>
                    </m:r>
                    <m:d>
                      <m:dPr>
                        <m:ctrlPr>
                          <a:rPr lang="en-US" sz="2600" b="1" i="1" smtClean="0">
                            <a:solidFill>
                              <a:schemeClr val="tx1"/>
                            </a:solidFill>
                            <a:latin typeface="Cambria Math"/>
                            <a:cs typeface="Arial" pitchFamily="34" charset="0"/>
                          </a:rPr>
                        </m:ctrlPr>
                      </m:dPr>
                      <m:e>
                        <m:r>
                          <a:rPr lang="en-US" sz="2600" b="1" i="1" smtClean="0">
                            <a:solidFill>
                              <a:schemeClr val="tx1"/>
                            </a:solidFill>
                            <a:latin typeface="Cambria Math"/>
                            <a:cs typeface="Arial" pitchFamily="34" charset="0"/>
                          </a:rPr>
                          <m:t>𝒙</m:t>
                        </m:r>
                      </m:e>
                    </m:d>
                  </m:oMath>
                </a14:m>
                <a:r>
                  <a:rPr lang="en-US" sz="2600" b="1" smtClean="0">
                    <a:solidFill>
                      <a:schemeClr val="tx1"/>
                    </a:solidFill>
                    <a:latin typeface="Arial" pitchFamily="34" charset="0"/>
                    <a:cs typeface="Arial" pitchFamily="34" charset="0"/>
                  </a:rPr>
                  <a:t> </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84212" y="4551363"/>
                <a:ext cx="3352800" cy="492443"/>
              </a:xfrm>
              <a:prstGeom prst="rect">
                <a:avLst/>
              </a:prstGeom>
              <a:blipFill rotWithShape="1">
                <a:blip r:embed="rId18"/>
                <a:stretch>
                  <a:fillRect l="-3091" t="-11250"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73098" y="5791200"/>
                <a:ext cx="7783514" cy="954107"/>
              </a:xfrm>
              <a:prstGeom prst="rect">
                <a:avLst/>
              </a:prstGeom>
              <a:noFill/>
            </p:spPr>
            <p:txBody>
              <a:bodyPr wrap="square" rtlCol="0">
                <a:spAutoFit/>
              </a:bodyPr>
              <a:lstStyle/>
              <a:p>
                <a:r>
                  <a:rPr lang="en-US" sz="2600" b="1" smtClean="0">
                    <a:latin typeface="Arial" pitchFamily="34" charset="0"/>
                    <a:cs typeface="Arial" pitchFamily="34" charset="0"/>
                  </a:rPr>
                  <a:t>Vậy </a:t>
                </a:r>
                <a14:m>
                  <m:oMath xmlns:m="http://schemas.openxmlformats.org/officeDocument/2006/math">
                    <m:r>
                      <a:rPr lang="en-US" sz="2600" b="1" i="1" smtClean="0">
                        <a:solidFill>
                          <a:srgbClr val="C00000"/>
                        </a:solidFill>
                        <a:latin typeface="Cambria Math"/>
                        <a:cs typeface="Arial" pitchFamily="34" charset="0"/>
                      </a:rPr>
                      <m:t>𝒉</m:t>
                    </m:r>
                    <m:d>
                      <m:dPr>
                        <m:ctrlPr>
                          <a:rPr lang="en-US" sz="2600" b="1" i="1" smtClean="0">
                            <a:solidFill>
                              <a:srgbClr val="C00000"/>
                            </a:solidFill>
                            <a:latin typeface="Cambria Math"/>
                            <a:cs typeface="Arial" pitchFamily="34" charset="0"/>
                          </a:rPr>
                        </m:ctrlPr>
                      </m:dPr>
                      <m:e>
                        <m:r>
                          <a:rPr lang="en-US" sz="2600" b="1" i="1" smtClean="0">
                            <a:solidFill>
                              <a:srgbClr val="C00000"/>
                            </a:solidFill>
                            <a:latin typeface="Cambria Math"/>
                            <a:cs typeface="Arial" pitchFamily="34" charset="0"/>
                          </a:rPr>
                          <m:t>𝒙</m:t>
                        </m:r>
                      </m:e>
                    </m:d>
                    <m:r>
                      <a:rPr lang="en-US" sz="2600" b="1" i="1" smtClean="0">
                        <a:solidFill>
                          <a:srgbClr val="C00000"/>
                        </a:solidFill>
                        <a:latin typeface="Cambria Math"/>
                        <a:cs typeface="Arial" pitchFamily="34" charset="0"/>
                      </a:rPr>
                      <m:t>&gt;</m:t>
                    </m:r>
                    <m:r>
                      <a:rPr lang="en-US" sz="2600" b="1" i="1" smtClean="0">
                        <a:solidFill>
                          <a:srgbClr val="C00000"/>
                        </a:solidFill>
                        <a:latin typeface="Cambria Math"/>
                        <a:cs typeface="Arial" pitchFamily="34" charset="0"/>
                      </a:rPr>
                      <m:t>𝟎</m:t>
                    </m:r>
                  </m:oMath>
                </a14:m>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với mọi</a:t>
                </a:r>
                <a:r>
                  <a:rPr lang="en-US" sz="2800" b="1">
                    <a:cs typeface="Arial" pitchFamily="34" charset="0"/>
                  </a:rPr>
                  <a:t> </a:t>
                </a:r>
                <a14:m>
                  <m:oMath xmlns:m="http://schemas.openxmlformats.org/officeDocument/2006/math">
                    <m:r>
                      <a:rPr lang="en-US" sz="2800" b="1" i="1">
                        <a:latin typeface="Cambria Math"/>
                        <a:cs typeface="Arial" pitchFamily="34" charset="0"/>
                      </a:rPr>
                      <m:t>𝒙</m:t>
                    </m:r>
                    <m:r>
                      <a:rPr lang="en-US" sz="2800" b="1" i="1">
                        <a:latin typeface="Cambria Math"/>
                        <a:ea typeface="Cambria Math"/>
                        <a:cs typeface="Arial" pitchFamily="34" charset="0"/>
                      </a:rPr>
                      <m:t>∈</m:t>
                    </m:r>
                    <m:d>
                      <m:dPr>
                        <m:ctrlPr>
                          <a:rPr lang="en-US" sz="2800" b="1" i="1">
                            <a:latin typeface="Cambria Math"/>
                            <a:ea typeface="Cambria Math"/>
                            <a:cs typeface="Arial" pitchFamily="34" charset="0"/>
                          </a:rPr>
                        </m:ctrlPr>
                      </m:dPr>
                      <m:e>
                        <m:r>
                          <a:rPr lang="en-US" sz="2800" b="1" i="1">
                            <a:latin typeface="Cambria Math"/>
                            <a:ea typeface="Cambria Math"/>
                            <a:cs typeface="Arial" pitchFamily="34" charset="0"/>
                          </a:rPr>
                          <m:t>−∞;</m:t>
                        </m:r>
                        <m:r>
                          <a:rPr lang="en-US" sz="2800" b="1" i="1" smtClean="0">
                            <a:latin typeface="Cambria Math"/>
                            <a:ea typeface="Cambria Math"/>
                            <a:cs typeface="Arial" pitchFamily="34" charset="0"/>
                          </a:rPr>
                          <m:t>−</m:t>
                        </m:r>
                        <m:r>
                          <a:rPr lang="en-US" sz="2800" b="1" i="1" smtClean="0">
                            <a:latin typeface="Cambria Math"/>
                            <a:ea typeface="Cambria Math"/>
                            <a:cs typeface="Arial" pitchFamily="34" charset="0"/>
                          </a:rPr>
                          <m:t>𝟒</m:t>
                        </m:r>
                      </m:e>
                    </m:d>
                    <m:r>
                      <a:rPr lang="en-US" sz="2800" b="1" i="1">
                        <a:latin typeface="Cambria Math"/>
                        <a:ea typeface="Cambria Math"/>
                        <a:cs typeface="Arial" pitchFamily="34" charset="0"/>
                      </a:rPr>
                      <m:t>∪</m:t>
                    </m:r>
                    <m:d>
                      <m:dPr>
                        <m:ctrlPr>
                          <a:rPr lang="en-US" sz="2800" b="1" i="1">
                            <a:latin typeface="Cambria Math"/>
                            <a:ea typeface="Cambria Math"/>
                            <a:cs typeface="Arial" pitchFamily="34" charset="0"/>
                          </a:rPr>
                        </m:ctrlPr>
                      </m:dPr>
                      <m:e>
                        <m:r>
                          <a:rPr lang="en-US" sz="2800" b="1" i="1" smtClean="0">
                            <a:latin typeface="Cambria Math"/>
                            <a:ea typeface="Cambria Math"/>
                            <a:cs typeface="Arial" pitchFamily="34" charset="0"/>
                          </a:rPr>
                          <m:t>𝟏</m:t>
                        </m:r>
                        <m:r>
                          <a:rPr lang="en-US" sz="2800" b="1" i="1">
                            <a:latin typeface="Cambria Math"/>
                            <a:ea typeface="Cambria Math"/>
                            <a:cs typeface="Arial" pitchFamily="34" charset="0"/>
                          </a:rPr>
                          <m:t>;+∞</m:t>
                        </m:r>
                      </m:e>
                    </m:d>
                  </m:oMath>
                </a14:m>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r>
                      <a:rPr lang="en-US" sz="2600" b="1" i="0" smtClean="0">
                        <a:latin typeface="Cambria Math"/>
                        <a:cs typeface="Arial" pitchFamily="34" charset="0"/>
                      </a:rPr>
                      <m:t>       </m:t>
                    </m:r>
                    <m:r>
                      <a:rPr lang="en-US" sz="2600" b="1" i="1" smtClean="0">
                        <a:solidFill>
                          <a:srgbClr val="C00000"/>
                        </a:solidFill>
                        <a:latin typeface="Cambria Math"/>
                        <a:cs typeface="Arial" pitchFamily="34" charset="0"/>
                      </a:rPr>
                      <m:t>𝒉</m:t>
                    </m:r>
                    <m:d>
                      <m:dPr>
                        <m:ctrlPr>
                          <a:rPr lang="en-US" sz="2600" b="1" i="1">
                            <a:solidFill>
                              <a:srgbClr val="C00000"/>
                            </a:solidFill>
                            <a:latin typeface="Cambria Math"/>
                            <a:cs typeface="Arial" pitchFamily="34" charset="0"/>
                          </a:rPr>
                        </m:ctrlPr>
                      </m:dPr>
                      <m:e>
                        <m:r>
                          <a:rPr lang="en-US" sz="2600" b="1" i="1">
                            <a:solidFill>
                              <a:srgbClr val="C00000"/>
                            </a:solidFill>
                            <a:latin typeface="Cambria Math"/>
                            <a:cs typeface="Arial" pitchFamily="34" charset="0"/>
                          </a:rPr>
                          <m:t>𝒙</m:t>
                        </m:r>
                      </m:e>
                    </m:d>
                    <m:r>
                      <a:rPr lang="en-US" sz="2600" b="1" i="1" smtClean="0">
                        <a:solidFill>
                          <a:srgbClr val="C00000"/>
                        </a:solidFill>
                        <a:latin typeface="Cambria Math"/>
                        <a:cs typeface="Arial" pitchFamily="34" charset="0"/>
                      </a:rPr>
                      <m:t>&lt;</m:t>
                    </m:r>
                    <m:r>
                      <a:rPr lang="en-US" sz="2600" b="1" i="1">
                        <a:solidFill>
                          <a:srgbClr val="C00000"/>
                        </a:solidFill>
                        <a:latin typeface="Cambria Math"/>
                        <a:cs typeface="Arial" pitchFamily="34" charset="0"/>
                      </a:rPr>
                      <m:t>𝟎</m:t>
                    </m:r>
                  </m:oMath>
                </a14:m>
                <a:r>
                  <a:rPr lang="en-US" sz="2600" b="1">
                    <a:solidFill>
                      <a:srgbClr val="C00000"/>
                    </a:solidFill>
                    <a:latin typeface="Arial" pitchFamily="34" charset="0"/>
                    <a:cs typeface="Arial" pitchFamily="34" charset="0"/>
                  </a:rPr>
                  <a:t> </a:t>
                </a:r>
                <a:r>
                  <a:rPr lang="en-US" sz="2600" b="1">
                    <a:latin typeface="Arial" pitchFamily="34" charset="0"/>
                    <a:cs typeface="Arial" pitchFamily="34" charset="0"/>
                  </a:rPr>
                  <a:t>với </a:t>
                </a:r>
                <a:r>
                  <a:rPr lang="en-US" sz="2600" b="1" smtClean="0">
                    <a:latin typeface="Arial" pitchFamily="34" charset="0"/>
                    <a:cs typeface="Arial" pitchFamily="34" charset="0"/>
                  </a:rPr>
                  <a:t>mọi </a:t>
                </a:r>
                <a14:m>
                  <m:oMath xmlns:m="http://schemas.openxmlformats.org/officeDocument/2006/math">
                    <m:r>
                      <a:rPr lang="en-US" sz="2800" b="1" i="1">
                        <a:latin typeface="Cambria Math"/>
                        <a:cs typeface="Arial" pitchFamily="34" charset="0"/>
                      </a:rPr>
                      <m:t>𝒙</m:t>
                    </m:r>
                    <m:r>
                      <a:rPr lang="en-US" sz="2800" b="1" i="1">
                        <a:latin typeface="Cambria Math"/>
                        <a:ea typeface="Cambria Math"/>
                        <a:cs typeface="Arial" pitchFamily="34" charset="0"/>
                      </a:rPr>
                      <m:t>∈</m:t>
                    </m:r>
                    <m:d>
                      <m:dPr>
                        <m:ctrlPr>
                          <a:rPr lang="en-US" sz="2800" b="1" i="1">
                            <a:latin typeface="Cambria Math"/>
                            <a:ea typeface="Cambria Math"/>
                            <a:cs typeface="Arial" pitchFamily="34" charset="0"/>
                          </a:rPr>
                        </m:ctrlPr>
                      </m:dPr>
                      <m:e>
                        <m:r>
                          <a:rPr lang="en-US" sz="2800" b="1" i="1">
                            <a:latin typeface="Cambria Math"/>
                            <a:ea typeface="Cambria Math"/>
                            <a:cs typeface="Arial" pitchFamily="34" charset="0"/>
                          </a:rPr>
                          <m:t>−</m:t>
                        </m:r>
                        <m:r>
                          <a:rPr lang="en-US" sz="2800" b="1" i="1" smtClean="0">
                            <a:latin typeface="Cambria Math"/>
                            <a:ea typeface="Cambria Math"/>
                            <a:cs typeface="Arial" pitchFamily="34" charset="0"/>
                          </a:rPr>
                          <m:t>𝟒</m:t>
                        </m:r>
                        <m:r>
                          <a:rPr lang="en-US" sz="2800" b="1" i="1">
                            <a:latin typeface="Cambria Math"/>
                            <a:ea typeface="Cambria Math"/>
                            <a:cs typeface="Arial" pitchFamily="34" charset="0"/>
                          </a:rPr>
                          <m:t>;</m:t>
                        </m:r>
                        <m:r>
                          <a:rPr lang="en-US" sz="2800" b="1" i="1" smtClean="0">
                            <a:latin typeface="Cambria Math"/>
                            <a:ea typeface="Cambria Math"/>
                            <a:cs typeface="Arial" pitchFamily="34" charset="0"/>
                          </a:rPr>
                          <m:t>𝟏</m:t>
                        </m:r>
                      </m:e>
                    </m:d>
                  </m:oMath>
                </a14:m>
                <a:endParaRPr lang="vi-VN" sz="2600"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73098" y="5791200"/>
                <a:ext cx="7783514" cy="954107"/>
              </a:xfrm>
              <a:prstGeom prst="rect">
                <a:avLst/>
              </a:prstGeom>
              <a:blipFill rotWithShape="1">
                <a:blip r:embed="rId19"/>
                <a:stretch>
                  <a:fillRect l="-1331" t="-4459" b="-14013"/>
                </a:stretch>
              </a:blipFill>
            </p:spPr>
            <p:txBody>
              <a:bodyPr/>
              <a:lstStyle/>
              <a:p>
                <a:r>
                  <a:rPr lang="en-US">
                    <a:noFill/>
                  </a:rPr>
                  <a:t> </a:t>
                </a:r>
              </a:p>
            </p:txBody>
          </p:sp>
        </mc:Fallback>
      </mc:AlternateContent>
      <p:grpSp>
        <p:nvGrpSpPr>
          <p:cNvPr id="12" name="Group 11"/>
          <p:cNvGrpSpPr/>
          <p:nvPr/>
        </p:nvGrpSpPr>
        <p:grpSpPr>
          <a:xfrm>
            <a:off x="4037012" y="4551363"/>
            <a:ext cx="5638800" cy="1011237"/>
            <a:chOff x="4418012" y="4876800"/>
            <a:chExt cx="5638800" cy="1011237"/>
          </a:xfrm>
        </p:grpSpPr>
        <p:sp>
          <p:nvSpPr>
            <p:cNvPr id="4" name="Rectangle 3"/>
            <p:cNvSpPr/>
            <p:nvPr/>
          </p:nvSpPr>
          <p:spPr>
            <a:xfrm>
              <a:off x="4418012" y="4876800"/>
              <a:ext cx="5638800" cy="990600"/>
            </a:xfrm>
            <a:prstGeom prst="rect">
              <a:avLst/>
            </a:prstGeom>
            <a:solidFill>
              <a:srgbClr val="FEF2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 idx="1"/>
              <a:endCxn id="4" idx="3"/>
            </p:cNvCxnSpPr>
            <p:nvPr/>
          </p:nvCxnSpPr>
          <p:spPr>
            <a:xfrm>
              <a:off x="4418012" y="5372100"/>
              <a:ext cx="563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2412" y="4876800"/>
              <a:ext cx="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3709656070"/>
                </p:ext>
              </p:extLst>
            </p:nvPr>
          </p:nvGraphicFramePr>
          <p:xfrm>
            <a:off x="4646612" y="4958317"/>
            <a:ext cx="299461" cy="329407"/>
          </p:xfrm>
          <a:graphic>
            <a:graphicData uri="http://schemas.openxmlformats.org/presentationml/2006/ole">
              <mc:AlternateContent xmlns:mc="http://schemas.openxmlformats.org/markup-compatibility/2006">
                <mc:Choice xmlns:v="urn:schemas-microsoft-com:vml" Requires="v">
                  <p:oleObj spid="_x0000_s719295" name="Equation" r:id="rId20" imgW="126720" imgH="139680" progId="Equation.DSMT4">
                    <p:embed/>
                  </p:oleObj>
                </mc:Choice>
                <mc:Fallback>
                  <p:oleObj name="Equation" r:id="rId20" imgW="126720" imgH="139680" progId="Equation.DSMT4">
                    <p:embed/>
                    <p:pic>
                      <p:nvPicPr>
                        <p:cNvPr id="0" name=""/>
                        <p:cNvPicPr/>
                        <p:nvPr/>
                      </p:nvPicPr>
                      <p:blipFill>
                        <a:blip r:embed="rId21"/>
                        <a:stretch>
                          <a:fillRect/>
                        </a:stretch>
                      </p:blipFill>
                      <p:spPr>
                        <a:xfrm>
                          <a:off x="4646612" y="4958317"/>
                          <a:ext cx="299461" cy="329407"/>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4252260877"/>
                </p:ext>
              </p:extLst>
            </p:nvPr>
          </p:nvGraphicFramePr>
          <p:xfrm>
            <a:off x="4506912" y="5410200"/>
            <a:ext cx="749300" cy="477837"/>
          </p:xfrm>
          <a:graphic>
            <a:graphicData uri="http://schemas.openxmlformats.org/presentationml/2006/ole">
              <mc:AlternateContent xmlns:mc="http://schemas.openxmlformats.org/markup-compatibility/2006">
                <mc:Choice xmlns:v="urn:schemas-microsoft-com:vml" Requires="v">
                  <p:oleObj spid="_x0000_s719296" name="Equation" r:id="rId22" imgW="317160" imgH="203040" progId="Equation.DSMT4">
                    <p:embed/>
                  </p:oleObj>
                </mc:Choice>
                <mc:Fallback>
                  <p:oleObj name="Equation" r:id="rId22" imgW="317160" imgH="203040" progId="Equation.DSMT4">
                    <p:embed/>
                    <p:pic>
                      <p:nvPicPr>
                        <p:cNvPr id="0" name=""/>
                        <p:cNvPicPr/>
                        <p:nvPr/>
                      </p:nvPicPr>
                      <p:blipFill>
                        <a:blip r:embed="rId23"/>
                        <a:stretch>
                          <a:fillRect/>
                        </a:stretch>
                      </p:blipFill>
                      <p:spPr>
                        <a:xfrm>
                          <a:off x="4506912" y="5410200"/>
                          <a:ext cx="749300" cy="477837"/>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3920025092"/>
                </p:ext>
              </p:extLst>
            </p:nvPr>
          </p:nvGraphicFramePr>
          <p:xfrm>
            <a:off x="5414005" y="4998087"/>
            <a:ext cx="595641" cy="247965"/>
          </p:xfrm>
          <a:graphic>
            <a:graphicData uri="http://schemas.openxmlformats.org/presentationml/2006/ole">
              <mc:AlternateContent xmlns:mc="http://schemas.openxmlformats.org/markup-compatibility/2006">
                <mc:Choice xmlns:v="urn:schemas-microsoft-com:vml" Requires="v">
                  <p:oleObj spid="_x0000_s719297" name="Equation" r:id="rId24" imgW="304560" imgH="126720" progId="Equation.DSMT4">
                    <p:embed/>
                  </p:oleObj>
                </mc:Choice>
                <mc:Fallback>
                  <p:oleObj name="Equation" r:id="rId24" imgW="304560" imgH="126720" progId="Equation.DSMT4">
                    <p:embed/>
                    <p:pic>
                      <p:nvPicPr>
                        <p:cNvPr id="0" name=""/>
                        <p:cNvPicPr/>
                        <p:nvPr/>
                      </p:nvPicPr>
                      <p:blipFill>
                        <a:blip r:embed="rId25"/>
                        <a:stretch>
                          <a:fillRect/>
                        </a:stretch>
                      </p:blipFill>
                      <p:spPr>
                        <a:xfrm>
                          <a:off x="5414005" y="4998087"/>
                          <a:ext cx="595641" cy="247965"/>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414740628"/>
                </p:ext>
              </p:extLst>
            </p:nvPr>
          </p:nvGraphicFramePr>
          <p:xfrm>
            <a:off x="9358313" y="4962525"/>
            <a:ext cx="620712" cy="322263"/>
          </p:xfrm>
          <a:graphic>
            <a:graphicData uri="http://schemas.openxmlformats.org/presentationml/2006/ole">
              <mc:AlternateContent xmlns:mc="http://schemas.openxmlformats.org/markup-compatibility/2006">
                <mc:Choice xmlns:v="urn:schemas-microsoft-com:vml" Requires="v">
                  <p:oleObj spid="_x0000_s719298" name="Equation" r:id="rId26" imgW="317160" imgH="164880" progId="Equation.DSMT4">
                    <p:embed/>
                  </p:oleObj>
                </mc:Choice>
                <mc:Fallback>
                  <p:oleObj name="Equation" r:id="rId26" imgW="317160" imgH="164880" progId="Equation.DSMT4">
                    <p:embed/>
                    <p:pic>
                      <p:nvPicPr>
                        <p:cNvPr id="0" name=""/>
                        <p:cNvPicPr/>
                        <p:nvPr/>
                      </p:nvPicPr>
                      <p:blipFill>
                        <a:blip r:embed="rId27"/>
                        <a:stretch>
                          <a:fillRect/>
                        </a:stretch>
                      </p:blipFill>
                      <p:spPr>
                        <a:xfrm>
                          <a:off x="9358313" y="4962525"/>
                          <a:ext cx="620712" cy="322263"/>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915162359"/>
                </p:ext>
              </p:extLst>
            </p:nvPr>
          </p:nvGraphicFramePr>
          <p:xfrm>
            <a:off x="6780212" y="4962525"/>
            <a:ext cx="447675" cy="322263"/>
          </p:xfrm>
          <a:graphic>
            <a:graphicData uri="http://schemas.openxmlformats.org/presentationml/2006/ole">
              <mc:AlternateContent xmlns:mc="http://schemas.openxmlformats.org/markup-compatibility/2006">
                <mc:Choice xmlns:v="urn:schemas-microsoft-com:vml" Requires="v">
                  <p:oleObj spid="_x0000_s719299" name="Equation" r:id="rId28" imgW="228600" imgH="164880" progId="Equation.DSMT4">
                    <p:embed/>
                  </p:oleObj>
                </mc:Choice>
                <mc:Fallback>
                  <p:oleObj name="Equation" r:id="rId28" imgW="228600" imgH="164880" progId="Equation.DSMT4">
                    <p:embed/>
                    <p:pic>
                      <p:nvPicPr>
                        <p:cNvPr id="0" name=""/>
                        <p:cNvPicPr/>
                        <p:nvPr/>
                      </p:nvPicPr>
                      <p:blipFill>
                        <a:blip r:embed="rId29"/>
                        <a:stretch>
                          <a:fillRect/>
                        </a:stretch>
                      </p:blipFill>
                      <p:spPr>
                        <a:xfrm>
                          <a:off x="6780212" y="4962525"/>
                          <a:ext cx="447675" cy="322263"/>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2261433400"/>
                </p:ext>
              </p:extLst>
            </p:nvPr>
          </p:nvGraphicFramePr>
          <p:xfrm>
            <a:off x="8212138" y="4962525"/>
            <a:ext cx="174625" cy="322263"/>
          </p:xfrm>
          <a:graphic>
            <a:graphicData uri="http://schemas.openxmlformats.org/presentationml/2006/ole">
              <mc:AlternateContent xmlns:mc="http://schemas.openxmlformats.org/markup-compatibility/2006">
                <mc:Choice xmlns:v="urn:schemas-microsoft-com:vml" Requires="v">
                  <p:oleObj spid="_x0000_s719300" name="Equation" r:id="rId30" imgW="88560" imgH="164880" progId="Equation.DSMT4">
                    <p:embed/>
                  </p:oleObj>
                </mc:Choice>
                <mc:Fallback>
                  <p:oleObj name="Equation" r:id="rId30" imgW="88560" imgH="164880" progId="Equation.DSMT4">
                    <p:embed/>
                    <p:pic>
                      <p:nvPicPr>
                        <p:cNvPr id="0" name=""/>
                        <p:cNvPicPr/>
                        <p:nvPr/>
                      </p:nvPicPr>
                      <p:blipFill>
                        <a:blip r:embed="rId31"/>
                        <a:stretch>
                          <a:fillRect/>
                        </a:stretch>
                      </p:blipFill>
                      <p:spPr>
                        <a:xfrm>
                          <a:off x="8212138" y="4962525"/>
                          <a:ext cx="174625" cy="322263"/>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1060869108"/>
                </p:ext>
              </p:extLst>
            </p:nvPr>
          </p:nvGraphicFramePr>
          <p:xfrm>
            <a:off x="6945313" y="5443537"/>
            <a:ext cx="247650" cy="347663"/>
          </p:xfrm>
          <a:graphic>
            <a:graphicData uri="http://schemas.openxmlformats.org/presentationml/2006/ole">
              <mc:AlternateContent xmlns:mc="http://schemas.openxmlformats.org/markup-compatibility/2006">
                <mc:Choice xmlns:v="urn:schemas-microsoft-com:vml" Requires="v">
                  <p:oleObj spid="_x0000_s719301" name="Equation" r:id="rId32" imgW="126720" imgH="177480" progId="Equation.DSMT4">
                    <p:embed/>
                  </p:oleObj>
                </mc:Choice>
                <mc:Fallback>
                  <p:oleObj name="Equation" r:id="rId32" imgW="126720" imgH="177480" progId="Equation.DSMT4">
                    <p:embed/>
                    <p:pic>
                      <p:nvPicPr>
                        <p:cNvPr id="0" name=""/>
                        <p:cNvPicPr/>
                        <p:nvPr/>
                      </p:nvPicPr>
                      <p:blipFill>
                        <a:blip r:embed="rId33"/>
                        <a:stretch>
                          <a:fillRect/>
                        </a:stretch>
                      </p:blipFill>
                      <p:spPr>
                        <a:xfrm>
                          <a:off x="6945313" y="5443537"/>
                          <a:ext cx="247650" cy="347663"/>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167695853"/>
                </p:ext>
              </p:extLst>
            </p:nvPr>
          </p:nvGraphicFramePr>
          <p:xfrm>
            <a:off x="8224483" y="5418137"/>
            <a:ext cx="247650" cy="347663"/>
          </p:xfrm>
          <a:graphic>
            <a:graphicData uri="http://schemas.openxmlformats.org/presentationml/2006/ole">
              <mc:AlternateContent xmlns:mc="http://schemas.openxmlformats.org/markup-compatibility/2006">
                <mc:Choice xmlns:v="urn:schemas-microsoft-com:vml" Requires="v">
                  <p:oleObj spid="_x0000_s719302" name="Equation" r:id="rId34" imgW="126720" imgH="177480" progId="Equation.DSMT4">
                    <p:embed/>
                  </p:oleObj>
                </mc:Choice>
                <mc:Fallback>
                  <p:oleObj name="Equation" r:id="rId34" imgW="126720" imgH="177480" progId="Equation.DSMT4">
                    <p:embed/>
                    <p:pic>
                      <p:nvPicPr>
                        <p:cNvPr id="0" name=""/>
                        <p:cNvPicPr/>
                        <p:nvPr/>
                      </p:nvPicPr>
                      <p:blipFill>
                        <a:blip r:embed="rId33"/>
                        <a:stretch>
                          <a:fillRect/>
                        </a:stretch>
                      </p:blipFill>
                      <p:spPr>
                        <a:xfrm>
                          <a:off x="8224483" y="5418137"/>
                          <a:ext cx="247650" cy="347663"/>
                        </a:xfrm>
                        <a:prstGeom prst="rect">
                          <a:avLst/>
                        </a:prstGeom>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1244589005"/>
                </p:ext>
              </p:extLst>
            </p:nvPr>
          </p:nvGraphicFramePr>
          <p:xfrm>
            <a:off x="8894763" y="5438775"/>
            <a:ext cx="322262" cy="322262"/>
          </p:xfrm>
          <a:graphic>
            <a:graphicData uri="http://schemas.openxmlformats.org/presentationml/2006/ole">
              <mc:AlternateContent xmlns:mc="http://schemas.openxmlformats.org/markup-compatibility/2006">
                <mc:Choice xmlns:v="urn:schemas-microsoft-com:vml" Requires="v">
                  <p:oleObj spid="_x0000_s719303" name="Equation" r:id="rId35" imgW="164880" imgH="164880" progId="Equation.DSMT4">
                    <p:embed/>
                  </p:oleObj>
                </mc:Choice>
                <mc:Fallback>
                  <p:oleObj name="Equation" r:id="rId35" imgW="164880" imgH="164880" progId="Equation.DSMT4">
                    <p:embed/>
                    <p:pic>
                      <p:nvPicPr>
                        <p:cNvPr id="0" name=""/>
                        <p:cNvPicPr/>
                        <p:nvPr/>
                      </p:nvPicPr>
                      <p:blipFill>
                        <a:blip r:embed="rId36"/>
                        <a:stretch>
                          <a:fillRect/>
                        </a:stretch>
                      </p:blipFill>
                      <p:spPr>
                        <a:xfrm>
                          <a:off x="8894763" y="5438775"/>
                          <a:ext cx="322262" cy="322262"/>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2882621744"/>
                </p:ext>
              </p:extLst>
            </p:nvPr>
          </p:nvGraphicFramePr>
          <p:xfrm>
            <a:off x="6094412" y="5441950"/>
            <a:ext cx="322262" cy="322262"/>
          </p:xfrm>
          <a:graphic>
            <a:graphicData uri="http://schemas.openxmlformats.org/presentationml/2006/ole">
              <mc:AlternateContent xmlns:mc="http://schemas.openxmlformats.org/markup-compatibility/2006">
                <mc:Choice xmlns:v="urn:schemas-microsoft-com:vml" Requires="v">
                  <p:oleObj spid="_x0000_s719304" name="Equation" r:id="rId37" imgW="164880" imgH="164880" progId="Equation.DSMT4">
                    <p:embed/>
                  </p:oleObj>
                </mc:Choice>
                <mc:Fallback>
                  <p:oleObj name="Equation" r:id="rId37" imgW="164880" imgH="164880" progId="Equation.DSMT4">
                    <p:embed/>
                    <p:pic>
                      <p:nvPicPr>
                        <p:cNvPr id="0" name=""/>
                        <p:cNvPicPr/>
                        <p:nvPr/>
                      </p:nvPicPr>
                      <p:blipFill>
                        <a:blip r:embed="rId38"/>
                        <a:stretch>
                          <a:fillRect/>
                        </a:stretch>
                      </p:blipFill>
                      <p:spPr>
                        <a:xfrm>
                          <a:off x="6094412" y="5441950"/>
                          <a:ext cx="322262" cy="322262"/>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3090155548"/>
                </p:ext>
              </p:extLst>
            </p:nvPr>
          </p:nvGraphicFramePr>
          <p:xfrm>
            <a:off x="7575550" y="5541962"/>
            <a:ext cx="296863" cy="196850"/>
          </p:xfrm>
          <a:graphic>
            <a:graphicData uri="http://schemas.openxmlformats.org/presentationml/2006/ole">
              <mc:AlternateContent xmlns:mc="http://schemas.openxmlformats.org/markup-compatibility/2006">
                <mc:Choice xmlns:v="urn:schemas-microsoft-com:vml" Requires="v">
                  <p:oleObj spid="_x0000_s719305" name="Equation" r:id="rId39" imgW="152280" imgH="101520" progId="Equation.DSMT4">
                    <p:embed/>
                  </p:oleObj>
                </mc:Choice>
                <mc:Fallback>
                  <p:oleObj name="Equation" r:id="rId39" imgW="152280" imgH="101520" progId="Equation.DSMT4">
                    <p:embed/>
                    <p:pic>
                      <p:nvPicPr>
                        <p:cNvPr id="0" name=""/>
                        <p:cNvPicPr/>
                        <p:nvPr/>
                      </p:nvPicPr>
                      <p:blipFill>
                        <a:blip r:embed="rId40"/>
                        <a:stretch>
                          <a:fillRect/>
                        </a:stretch>
                      </p:blipFill>
                      <p:spPr>
                        <a:xfrm>
                          <a:off x="7575550" y="5541962"/>
                          <a:ext cx="296863" cy="196850"/>
                        </a:xfrm>
                        <a:prstGeom prst="rect">
                          <a:avLst/>
                        </a:prstGeom>
                      </p:spPr>
                    </p:pic>
                  </p:oleObj>
                </mc:Fallback>
              </mc:AlternateContent>
            </a:graphicData>
          </a:graphic>
        </p:graphicFrame>
      </p:grpSp>
    </p:spTree>
    <p:extLst>
      <p:ext uri="{BB962C8B-B14F-4D97-AF65-F5344CB8AC3E}">
        <p14:creationId xmlns:p14="http://schemas.microsoft.com/office/powerpoint/2010/main" val="36935090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p:cNvGraphicFramePr>
            <a:graphicFrameLocks noChangeAspect="1"/>
          </p:cNvGraphicFramePr>
          <p:nvPr>
            <p:extLst>
              <p:ext uri="{D42A27DB-BD31-4B8C-83A1-F6EECF244321}">
                <p14:modId xmlns:p14="http://schemas.microsoft.com/office/powerpoint/2010/main" val="2226544772"/>
              </p:ext>
            </p:extLst>
          </p:nvPr>
        </p:nvGraphicFramePr>
        <p:xfrm>
          <a:off x="1636711" y="2320925"/>
          <a:ext cx="4151313" cy="623887"/>
        </p:xfrm>
        <a:graphic>
          <a:graphicData uri="http://schemas.openxmlformats.org/presentationml/2006/ole">
            <mc:AlternateContent xmlns:mc="http://schemas.openxmlformats.org/markup-compatibility/2006">
              <mc:Choice xmlns:v="urn:schemas-microsoft-com:vml" Requires="v">
                <p:oleObj spid="_x0000_s720052" name="Equation" r:id="rId4" imgW="1600200" imgH="241200" progId="Equation.DSMT4">
                  <p:embed/>
                </p:oleObj>
              </mc:Choice>
              <mc:Fallback>
                <p:oleObj name="Equation" r:id="rId4" imgW="1600200" imgH="241200" progId="Equation.DSMT4">
                  <p:embed/>
                  <p:pic>
                    <p:nvPicPr>
                      <p:cNvPr id="0" name=""/>
                      <p:cNvPicPr/>
                      <p:nvPr/>
                    </p:nvPicPr>
                    <p:blipFill>
                      <a:blip r:embed="rId5"/>
                      <a:stretch>
                        <a:fillRect/>
                      </a:stretch>
                    </p:blipFill>
                    <p:spPr>
                      <a:xfrm>
                        <a:off x="1636711" y="2320925"/>
                        <a:ext cx="4151313" cy="623887"/>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893207350"/>
              </p:ext>
            </p:extLst>
          </p:nvPr>
        </p:nvGraphicFramePr>
        <p:xfrm>
          <a:off x="2436812" y="2987138"/>
          <a:ext cx="3063875" cy="1316037"/>
        </p:xfrm>
        <a:graphic>
          <a:graphicData uri="http://schemas.openxmlformats.org/presentationml/2006/ole">
            <mc:AlternateContent xmlns:mc="http://schemas.openxmlformats.org/markup-compatibility/2006">
              <mc:Choice xmlns:v="urn:schemas-microsoft-com:vml" Requires="v">
                <p:oleObj spid="_x0000_s720053" name="Equation" r:id="rId6" imgW="1180800" imgH="507960" progId="Equation.DSMT4">
                  <p:embed/>
                </p:oleObj>
              </mc:Choice>
              <mc:Fallback>
                <p:oleObj name="Equation" r:id="rId6" imgW="1180800" imgH="507960" progId="Equation.DSMT4">
                  <p:embed/>
                  <p:pic>
                    <p:nvPicPr>
                      <p:cNvPr id="0" name=""/>
                      <p:cNvPicPr/>
                      <p:nvPr/>
                    </p:nvPicPr>
                    <p:blipFill>
                      <a:blip r:embed="rId7"/>
                      <a:stretch>
                        <a:fillRect/>
                      </a:stretch>
                    </p:blipFill>
                    <p:spPr>
                      <a:xfrm>
                        <a:off x="2436812" y="2987138"/>
                        <a:ext cx="3063875" cy="1316037"/>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38" name="TextBox 37"/>
              <p:cNvSpPr txBox="1"/>
              <p:nvPr/>
            </p:nvSpPr>
            <p:spPr>
              <a:xfrm>
                <a:off x="5789612" y="3410623"/>
                <a:ext cx="5105400" cy="492443"/>
              </a:xfrm>
              <a:prstGeom prst="rect">
                <a:avLst/>
              </a:prstGeom>
              <a:noFill/>
            </p:spPr>
            <p:txBody>
              <a:bodyPr wrap="square" rtlCol="0">
                <a:spAutoFit/>
              </a:bodyPr>
              <a:lstStyle/>
              <a:p>
                <a:r>
                  <a:rPr lang="en-US" sz="2600" b="1" smtClean="0">
                    <a:latin typeface="Arial" pitchFamily="34" charset="0"/>
                    <a:cs typeface="Arial" pitchFamily="34" charset="0"/>
                  </a:rPr>
                  <a:t>Nên </a:t>
                </a:r>
                <a14:m>
                  <m:oMath xmlns:m="http://schemas.openxmlformats.org/officeDocument/2006/math">
                    <m:r>
                      <a:rPr lang="en-US" sz="2600" b="1" i="1" smtClean="0">
                        <a:solidFill>
                          <a:srgbClr val="C00000"/>
                        </a:solidFill>
                        <a:latin typeface="Cambria Math"/>
                        <a:cs typeface="Arial" pitchFamily="34" charset="0"/>
                      </a:rPr>
                      <m:t>𝒇</m:t>
                    </m:r>
                    <m:d>
                      <m:dPr>
                        <m:ctrlPr>
                          <a:rPr lang="en-US" sz="2600" b="1" i="1" smtClean="0">
                            <a:solidFill>
                              <a:srgbClr val="C00000"/>
                            </a:solidFill>
                            <a:latin typeface="Cambria Math"/>
                            <a:cs typeface="Arial" pitchFamily="34" charset="0"/>
                          </a:rPr>
                        </m:ctrlPr>
                      </m:dPr>
                      <m:e>
                        <m:r>
                          <a:rPr lang="en-US" sz="2600" b="1" i="1" smtClean="0">
                            <a:solidFill>
                              <a:srgbClr val="C00000"/>
                            </a:solidFill>
                            <a:latin typeface="Cambria Math"/>
                            <a:cs typeface="Arial" pitchFamily="34" charset="0"/>
                          </a:rPr>
                          <m:t>𝒙</m:t>
                        </m:r>
                      </m:e>
                    </m:d>
                    <m:r>
                      <a:rPr lang="en-US" sz="2600" b="1" i="1" smtClean="0">
                        <a:solidFill>
                          <a:srgbClr val="C00000"/>
                        </a:solidFill>
                        <a:latin typeface="Cambria Math"/>
                        <a:cs typeface="Arial" pitchFamily="34" charset="0"/>
                      </a:rPr>
                      <m:t>&lt;</m:t>
                    </m:r>
                    <m:r>
                      <a:rPr lang="en-US" sz="2600" b="1" i="1" smtClean="0">
                        <a:solidFill>
                          <a:srgbClr val="C00000"/>
                        </a:solidFill>
                        <a:latin typeface="Cambria Math"/>
                        <a:cs typeface="Arial" pitchFamily="34" charset="0"/>
                      </a:rPr>
                      <m:t>𝟎</m:t>
                    </m:r>
                  </m:oMath>
                </a14:m>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với mọi </a:t>
                </a:r>
                <a14:m>
                  <m:oMath xmlns:m="http://schemas.openxmlformats.org/officeDocument/2006/math">
                    <m:r>
                      <a:rPr lang="en-US" sz="2600" b="1" i="1" smtClean="0">
                        <a:latin typeface="Cambria Math"/>
                        <a:cs typeface="Arial" pitchFamily="34" charset="0"/>
                      </a:rPr>
                      <m:t>𝒙</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𝑹</m:t>
                    </m:r>
                  </m:oMath>
                </a14:m>
                <a:endParaRPr lang="vi-VN" sz="2600" b="1">
                  <a:latin typeface="Arial" pitchFamily="34" charset="0"/>
                  <a:cs typeface="Arial" pitchFamily="34" charset="0"/>
                </a:endParaRPr>
              </a:p>
            </p:txBody>
          </p:sp>
        </mc:Choice>
        <mc:Fallback>
          <p:sp>
            <p:nvSpPr>
              <p:cNvPr id="38" name="TextBox 37"/>
              <p:cNvSpPr txBox="1">
                <a:spLocks noRot="1" noChangeAspect="1" noMove="1" noResize="1" noEditPoints="1" noAdjustHandles="1" noChangeArrowheads="1" noChangeShapeType="1" noTextEdit="1"/>
              </p:cNvSpPr>
              <p:nvPr/>
            </p:nvSpPr>
            <p:spPr>
              <a:xfrm>
                <a:off x="5789612" y="3410623"/>
                <a:ext cx="5105400" cy="492443"/>
              </a:xfrm>
              <a:prstGeom prst="rect">
                <a:avLst/>
              </a:prstGeom>
              <a:blipFill rotWithShape="1">
                <a:blip r:embed="rId8"/>
                <a:stretch>
                  <a:fillRect l="-2151" t="-11111" b="-29630"/>
                </a:stretch>
              </a:blipFill>
            </p:spPr>
            <p:txBody>
              <a:bodyPr/>
              <a:lstStyle/>
              <a:p>
                <a:r>
                  <a:rPr lang="en-US">
                    <a:noFill/>
                  </a:rPr>
                  <a:t> </a:t>
                </a:r>
              </a:p>
            </p:txBody>
          </p:sp>
        </mc:Fallback>
      </mc:AlternateContent>
      <p:pic>
        <p:nvPicPr>
          <p:cNvPr id="54" name="Picture 5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0908" y="1889408"/>
            <a:ext cx="1390704" cy="33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oup 54"/>
          <p:cNvGrpSpPr/>
          <p:nvPr/>
        </p:nvGrpSpPr>
        <p:grpSpPr>
          <a:xfrm>
            <a:off x="95878" y="76200"/>
            <a:ext cx="11942134" cy="1838849"/>
            <a:chOff x="95878" y="643852"/>
            <a:chExt cx="11942134" cy="1838849"/>
          </a:xfrm>
        </p:grpSpPr>
        <p:sp>
          <p:nvSpPr>
            <p:cNvPr id="56" name="Rounded Rectangle 55"/>
            <p:cNvSpPr/>
            <p:nvPr/>
          </p:nvSpPr>
          <p:spPr>
            <a:xfrm>
              <a:off x="1172864" y="726394"/>
              <a:ext cx="10865148" cy="1602138"/>
            </a:xfrm>
            <a:prstGeom prst="roundRect">
              <a:avLst>
                <a:gd name="adj" fmla="val 366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57" name="TextBox 56"/>
            <p:cNvSpPr txBox="1"/>
            <p:nvPr/>
          </p:nvSpPr>
          <p:spPr>
            <a:xfrm>
              <a:off x="2055812" y="848380"/>
              <a:ext cx="9982200" cy="523220"/>
            </a:xfrm>
            <a:prstGeom prst="rect">
              <a:avLst/>
            </a:prstGeom>
            <a:noFill/>
          </p:spPr>
          <p:txBody>
            <a:bodyPr wrap="square" rtlCol="0">
              <a:spAutoFit/>
            </a:bodyPr>
            <a:lstStyle/>
            <a:p>
              <a:r>
                <a:rPr lang="vi-VN" sz="2800" b="1">
                  <a:latin typeface="Arial" pitchFamily="34" charset="0"/>
                  <a:cs typeface="Arial" pitchFamily="34" charset="0"/>
                </a:rPr>
                <a:t>Xét dấu các tam thức bậc hai sau: </a:t>
              </a:r>
              <a:endParaRPr lang="vi-VN" sz="3200" b="1">
                <a:latin typeface="Arial" pitchFamily="34" charset="0"/>
                <a:cs typeface="Arial" pitchFamily="34" charset="0"/>
              </a:endParaRPr>
            </a:p>
          </p:txBody>
        </p:sp>
        <p:pic>
          <p:nvPicPr>
            <p:cNvPr id="58" name="Picture 57"/>
            <p:cNvPicPr>
              <a:picLocks noChangeAspect="1"/>
            </p:cNvPicPr>
            <p:nvPr/>
          </p:nvPicPr>
          <p:blipFill rotWithShape="1">
            <a:blip r:embed="rId10" cstate="print">
              <a:extLst>
                <a:ext uri="{28A0092B-C50C-407E-A947-70E740481C1C}">
                  <a14:useLocalDpi xmlns:a14="http://schemas.microsoft.com/office/drawing/2010/main" val="0"/>
                </a:ext>
              </a:extLst>
            </a:blip>
            <a:srcRect l="13493" t="12538" r="16345" b="11211"/>
            <a:stretch/>
          </p:blipFill>
          <p:spPr>
            <a:xfrm>
              <a:off x="95878" y="643852"/>
              <a:ext cx="1828800" cy="1838849"/>
            </a:xfrm>
            <a:prstGeom prst="rect">
              <a:avLst/>
            </a:prstGeom>
          </p:spPr>
        </p:pic>
        <p:sp>
          <p:nvSpPr>
            <p:cNvPr id="59" name="Rectangle 58"/>
            <p:cNvSpPr/>
            <p:nvPr/>
          </p:nvSpPr>
          <p:spPr>
            <a:xfrm>
              <a:off x="648730" y="1128203"/>
              <a:ext cx="72385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60" name="Picture 315"/>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493" r="9819" b="20455"/>
            <a:stretch/>
          </p:blipFill>
          <p:spPr bwMode="auto">
            <a:xfrm>
              <a:off x="227012" y="1020473"/>
              <a:ext cx="1447800" cy="50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 name="Object 2"/>
          <p:cNvGraphicFramePr>
            <a:graphicFrameLocks noChangeAspect="1"/>
          </p:cNvGraphicFramePr>
          <p:nvPr>
            <p:extLst>
              <p:ext uri="{D42A27DB-BD31-4B8C-83A1-F6EECF244321}">
                <p14:modId xmlns:p14="http://schemas.microsoft.com/office/powerpoint/2010/main" val="1316551474"/>
              </p:ext>
            </p:extLst>
          </p:nvPr>
        </p:nvGraphicFramePr>
        <p:xfrm>
          <a:off x="2132012" y="958673"/>
          <a:ext cx="2965450" cy="627063"/>
        </p:xfrm>
        <a:graphic>
          <a:graphicData uri="http://schemas.openxmlformats.org/presentationml/2006/ole">
            <mc:AlternateContent xmlns:mc="http://schemas.openxmlformats.org/markup-compatibility/2006">
              <mc:Choice xmlns:v="urn:schemas-microsoft-com:vml" Requires="v">
                <p:oleObj spid="_x0000_s720054" name="Equation" r:id="rId12" imgW="1143000" imgH="241200" progId="Equation.DSMT4">
                  <p:embed/>
                </p:oleObj>
              </mc:Choice>
              <mc:Fallback>
                <p:oleObj name="Equation" r:id="rId12" imgW="1143000" imgH="241200" progId="Equation.DSMT4">
                  <p:embed/>
                  <p:pic>
                    <p:nvPicPr>
                      <p:cNvPr id="0" name="Object 1"/>
                      <p:cNvPicPr>
                        <a:picLocks noChangeAspect="1" noChangeArrowheads="1"/>
                      </p:cNvPicPr>
                      <p:nvPr/>
                    </p:nvPicPr>
                    <p:blipFill>
                      <a:blip r:embed="rId13"/>
                      <a:srcRect/>
                      <a:stretch>
                        <a:fillRect/>
                      </a:stretch>
                    </p:blipFill>
                    <p:spPr bwMode="auto">
                      <a:xfrm>
                        <a:off x="2132012" y="958673"/>
                        <a:ext cx="296545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375821508"/>
              </p:ext>
            </p:extLst>
          </p:nvPr>
        </p:nvGraphicFramePr>
        <p:xfrm>
          <a:off x="5603874" y="976574"/>
          <a:ext cx="2505075" cy="595312"/>
        </p:xfrm>
        <a:graphic>
          <a:graphicData uri="http://schemas.openxmlformats.org/presentationml/2006/ole">
            <mc:AlternateContent xmlns:mc="http://schemas.openxmlformats.org/markup-compatibility/2006">
              <mc:Choice xmlns:v="urn:schemas-microsoft-com:vml" Requires="v">
                <p:oleObj spid="_x0000_s720055" name="Equation" r:id="rId14" imgW="965160" imgH="228600" progId="Equation.DSMT4">
                  <p:embed/>
                </p:oleObj>
              </mc:Choice>
              <mc:Fallback>
                <p:oleObj name="Equation" r:id="rId14" imgW="965160" imgH="228600" progId="Equation.DSMT4">
                  <p:embed/>
                  <p:pic>
                    <p:nvPicPr>
                      <p:cNvPr id="0" name=""/>
                      <p:cNvPicPr>
                        <a:picLocks noChangeAspect="1" noChangeArrowheads="1"/>
                      </p:cNvPicPr>
                      <p:nvPr/>
                    </p:nvPicPr>
                    <p:blipFill>
                      <a:blip r:embed="rId15"/>
                      <a:srcRect/>
                      <a:stretch>
                        <a:fillRect/>
                      </a:stretch>
                    </p:blipFill>
                    <p:spPr bwMode="auto">
                      <a:xfrm>
                        <a:off x="5603874" y="976574"/>
                        <a:ext cx="250507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3367860982"/>
              </p:ext>
            </p:extLst>
          </p:nvPr>
        </p:nvGraphicFramePr>
        <p:xfrm>
          <a:off x="8910638" y="986511"/>
          <a:ext cx="2835275" cy="595312"/>
        </p:xfrm>
        <a:graphic>
          <a:graphicData uri="http://schemas.openxmlformats.org/presentationml/2006/ole">
            <mc:AlternateContent xmlns:mc="http://schemas.openxmlformats.org/markup-compatibility/2006">
              <mc:Choice xmlns:v="urn:schemas-microsoft-com:vml" Requires="v">
                <p:oleObj spid="_x0000_s720056" name="Equation" r:id="rId16" imgW="1091880" imgH="228600" progId="Equation.DSMT4">
                  <p:embed/>
                </p:oleObj>
              </mc:Choice>
              <mc:Fallback>
                <p:oleObj name="Equation" r:id="rId16" imgW="1091880" imgH="228600" progId="Equation.DSMT4">
                  <p:embed/>
                  <p:pic>
                    <p:nvPicPr>
                      <p:cNvPr id="0" name=""/>
                      <p:cNvPicPr>
                        <a:picLocks noChangeAspect="1" noChangeArrowheads="1"/>
                      </p:cNvPicPr>
                      <p:nvPr/>
                    </p:nvPicPr>
                    <p:blipFill>
                      <a:blip r:embed="rId17"/>
                      <a:srcRect/>
                      <a:stretch>
                        <a:fillRect/>
                      </a:stretch>
                    </p:blipFill>
                    <p:spPr bwMode="auto">
                      <a:xfrm>
                        <a:off x="8910638" y="986511"/>
                        <a:ext cx="283527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4282173426"/>
              </p:ext>
            </p:extLst>
          </p:nvPr>
        </p:nvGraphicFramePr>
        <p:xfrm>
          <a:off x="1658937" y="4495800"/>
          <a:ext cx="3689350" cy="590550"/>
        </p:xfrm>
        <a:graphic>
          <a:graphicData uri="http://schemas.openxmlformats.org/presentationml/2006/ole">
            <mc:AlternateContent xmlns:mc="http://schemas.openxmlformats.org/markup-compatibility/2006">
              <mc:Choice xmlns:v="urn:schemas-microsoft-com:vml" Requires="v">
                <p:oleObj spid="_x0000_s720057" name="Equation" r:id="rId18" imgW="1422360" imgH="228600" progId="Equation.DSMT4">
                  <p:embed/>
                </p:oleObj>
              </mc:Choice>
              <mc:Fallback>
                <p:oleObj name="Equation" r:id="rId18" imgW="1422360" imgH="228600" progId="Equation.DSMT4">
                  <p:embed/>
                  <p:pic>
                    <p:nvPicPr>
                      <p:cNvPr id="0" name=""/>
                      <p:cNvPicPr/>
                      <p:nvPr/>
                    </p:nvPicPr>
                    <p:blipFill>
                      <a:blip r:embed="rId19"/>
                      <a:stretch>
                        <a:fillRect/>
                      </a:stretch>
                    </p:blipFill>
                    <p:spPr>
                      <a:xfrm>
                        <a:off x="1658937" y="4495800"/>
                        <a:ext cx="3689350" cy="590550"/>
                      </a:xfrm>
                      <a:prstGeom prst="rect">
                        <a:avLst/>
                      </a:prstGeom>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2257380009"/>
              </p:ext>
            </p:extLst>
          </p:nvPr>
        </p:nvGraphicFramePr>
        <p:xfrm>
          <a:off x="2273000" y="5105400"/>
          <a:ext cx="1712913" cy="1184275"/>
        </p:xfrm>
        <a:graphic>
          <a:graphicData uri="http://schemas.openxmlformats.org/presentationml/2006/ole">
            <mc:AlternateContent xmlns:mc="http://schemas.openxmlformats.org/markup-compatibility/2006">
              <mc:Choice xmlns:v="urn:schemas-microsoft-com:vml" Requires="v">
                <p:oleObj spid="_x0000_s720058" name="Equation" r:id="rId20" imgW="660240" imgH="457200" progId="Equation.DSMT4">
                  <p:embed/>
                </p:oleObj>
              </mc:Choice>
              <mc:Fallback>
                <p:oleObj name="Equation" r:id="rId20" imgW="660240" imgH="457200" progId="Equation.DSMT4">
                  <p:embed/>
                  <p:pic>
                    <p:nvPicPr>
                      <p:cNvPr id="0" name=""/>
                      <p:cNvPicPr/>
                      <p:nvPr/>
                    </p:nvPicPr>
                    <p:blipFill>
                      <a:blip r:embed="rId21"/>
                      <a:stretch>
                        <a:fillRect/>
                      </a:stretch>
                    </p:blipFill>
                    <p:spPr>
                      <a:xfrm>
                        <a:off x="2273000" y="5105400"/>
                        <a:ext cx="1712913" cy="1184275"/>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65" name="TextBox 64"/>
              <p:cNvSpPr txBox="1"/>
              <p:nvPr/>
            </p:nvSpPr>
            <p:spPr>
              <a:xfrm>
                <a:off x="5561012" y="5116324"/>
                <a:ext cx="5791200" cy="892552"/>
              </a:xfrm>
              <a:prstGeom prst="rect">
                <a:avLst/>
              </a:prstGeom>
              <a:noFill/>
            </p:spPr>
            <p:txBody>
              <a:bodyPr wrap="square" rtlCol="0">
                <a:spAutoFit/>
              </a:bodyPr>
              <a:lstStyle/>
              <a:p>
                <a:r>
                  <a:rPr lang="en-US" sz="2600" b="1" smtClean="0">
                    <a:latin typeface="Arial" pitchFamily="34" charset="0"/>
                    <a:cs typeface="Arial" pitchFamily="34" charset="0"/>
                  </a:rPr>
                  <a:t>Nên </a:t>
                </a:r>
                <a14:m>
                  <m:oMath xmlns:m="http://schemas.openxmlformats.org/officeDocument/2006/math">
                    <m:r>
                      <a:rPr lang="en-US" sz="2600" b="1" i="1">
                        <a:latin typeface="Cambria Math"/>
                        <a:cs typeface="Arial" pitchFamily="34" charset="0"/>
                      </a:rPr>
                      <m:t>𝒈</m:t>
                    </m:r>
                    <m:d>
                      <m:dPr>
                        <m:ctrlPr>
                          <a:rPr lang="en-US" sz="2600" b="1" i="1">
                            <a:latin typeface="Cambria Math"/>
                            <a:cs typeface="Arial" pitchFamily="34" charset="0"/>
                          </a:rPr>
                        </m:ctrlPr>
                      </m:dPr>
                      <m:e>
                        <m:r>
                          <a:rPr lang="en-US" sz="2600" b="1" i="1">
                            <a:latin typeface="Cambria Math"/>
                            <a:cs typeface="Arial" pitchFamily="34" charset="0"/>
                          </a:rPr>
                          <m:t>𝒙</m:t>
                        </m:r>
                      </m:e>
                    </m:d>
                  </m:oMath>
                </a14:m>
                <a:r>
                  <a:rPr lang="en-US" sz="2600" b="1">
                    <a:latin typeface="Arial" pitchFamily="34" charset="0"/>
                    <a:cs typeface="Arial" pitchFamily="34" charset="0"/>
                  </a:rPr>
                  <a:t> có nghiệm kép </a:t>
                </a:r>
                <a14:m>
                  <m:oMath xmlns:m="http://schemas.openxmlformats.org/officeDocument/2006/math">
                    <m:r>
                      <a:rPr lang="en-US" sz="2600" b="1" i="1">
                        <a:latin typeface="Cambria Math"/>
                        <a:cs typeface="Arial" pitchFamily="34" charset="0"/>
                      </a:rPr>
                      <m:t>𝒙</m:t>
                    </m:r>
                    <m:r>
                      <a:rPr lang="en-US" sz="2600" b="1" i="1">
                        <a:latin typeface="Cambria Math"/>
                        <a:cs typeface="Arial" pitchFamily="34" charset="0"/>
                      </a:rPr>
                      <m:t>=−</m:t>
                    </m:r>
                    <m:r>
                      <a:rPr lang="en-US" sz="2600" b="1" i="1" smtClean="0">
                        <a:latin typeface="Cambria Math"/>
                        <a:cs typeface="Arial" pitchFamily="34" charset="0"/>
                      </a:rPr>
                      <m:t>𝟒</m:t>
                    </m:r>
                  </m:oMath>
                </a14:m>
                <a:r>
                  <a:rPr lang="en-US" sz="2600" b="1">
                    <a:latin typeface="Arial" pitchFamily="34" charset="0"/>
                    <a:cs typeface="Arial" pitchFamily="34" charset="0"/>
                  </a:rPr>
                  <a:t> </a:t>
                </a:r>
                <a:br>
                  <a:rPr lang="en-US" sz="2600" b="1">
                    <a:latin typeface="Arial" pitchFamily="34" charset="0"/>
                    <a:cs typeface="Arial" pitchFamily="34" charset="0"/>
                  </a:rPr>
                </a:br>
                <a:r>
                  <a:rPr lang="en-US" sz="2600" b="1">
                    <a:latin typeface="Arial" pitchFamily="34" charset="0"/>
                    <a:cs typeface="Arial" pitchFamily="34" charset="0"/>
                  </a:rPr>
                  <a:t>và </a:t>
                </a:r>
                <a14:m>
                  <m:oMath xmlns:m="http://schemas.openxmlformats.org/officeDocument/2006/math">
                    <m:r>
                      <a:rPr lang="en-US" sz="2600" b="1" i="1">
                        <a:solidFill>
                          <a:srgbClr val="C00000"/>
                        </a:solidFill>
                        <a:latin typeface="Cambria Math"/>
                        <a:cs typeface="Arial" pitchFamily="34" charset="0"/>
                      </a:rPr>
                      <m:t>𝒈</m:t>
                    </m:r>
                    <m:d>
                      <m:dPr>
                        <m:ctrlPr>
                          <a:rPr lang="en-US" sz="2600" b="1" i="1">
                            <a:solidFill>
                              <a:srgbClr val="C00000"/>
                            </a:solidFill>
                            <a:latin typeface="Cambria Math"/>
                            <a:cs typeface="Arial" pitchFamily="34" charset="0"/>
                          </a:rPr>
                        </m:ctrlPr>
                      </m:dPr>
                      <m:e>
                        <m:r>
                          <a:rPr lang="en-US" sz="2600" b="1" i="1">
                            <a:solidFill>
                              <a:srgbClr val="C00000"/>
                            </a:solidFill>
                            <a:latin typeface="Cambria Math"/>
                            <a:cs typeface="Arial" pitchFamily="34" charset="0"/>
                          </a:rPr>
                          <m:t>𝒙</m:t>
                        </m:r>
                      </m:e>
                    </m:d>
                    <m:r>
                      <a:rPr lang="en-US" sz="2600" b="1" i="1" smtClean="0">
                        <a:solidFill>
                          <a:srgbClr val="C00000"/>
                        </a:solidFill>
                        <a:latin typeface="Cambria Math"/>
                        <a:cs typeface="Arial" pitchFamily="34" charset="0"/>
                      </a:rPr>
                      <m:t>&gt;</m:t>
                    </m:r>
                    <m:r>
                      <a:rPr lang="en-US" sz="2600" b="1" i="1">
                        <a:solidFill>
                          <a:srgbClr val="C00000"/>
                        </a:solidFill>
                        <a:latin typeface="Cambria Math"/>
                        <a:cs typeface="Arial" pitchFamily="34" charset="0"/>
                      </a:rPr>
                      <m:t>𝟎</m:t>
                    </m:r>
                  </m:oMath>
                </a14:m>
                <a:r>
                  <a:rPr lang="en-US" sz="2600" b="1">
                    <a:latin typeface="Arial" pitchFamily="34" charset="0"/>
                    <a:cs typeface="Arial" pitchFamily="34" charset="0"/>
                  </a:rPr>
                  <a:t> với mọi </a:t>
                </a:r>
                <a14:m>
                  <m:oMath xmlns:m="http://schemas.openxmlformats.org/officeDocument/2006/math">
                    <m:r>
                      <a:rPr lang="en-US" sz="2600" b="1" i="1">
                        <a:latin typeface="Cambria Math"/>
                        <a:cs typeface="Arial" pitchFamily="34" charset="0"/>
                      </a:rPr>
                      <m:t>𝒙</m:t>
                    </m:r>
                    <m:r>
                      <a:rPr lang="en-US" sz="2600" b="1" i="1">
                        <a:latin typeface="Cambria Math"/>
                        <a:ea typeface="Cambria Math"/>
                        <a:cs typeface="Arial" pitchFamily="34" charset="0"/>
                      </a:rPr>
                      <m:t>≠</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𝟒</m:t>
                    </m:r>
                  </m:oMath>
                </a14:m>
                <a:endParaRPr lang="vi-VN" sz="2600" b="1">
                  <a:latin typeface="Arial" pitchFamily="34" charset="0"/>
                  <a:cs typeface="Arial" pitchFamily="34" charset="0"/>
                </a:endParaRPr>
              </a:p>
            </p:txBody>
          </p:sp>
        </mc:Choice>
        <mc:Fallback>
          <p:sp>
            <p:nvSpPr>
              <p:cNvPr id="65" name="TextBox 64"/>
              <p:cNvSpPr txBox="1">
                <a:spLocks noRot="1" noChangeAspect="1" noMove="1" noResize="1" noEditPoints="1" noAdjustHandles="1" noChangeArrowheads="1" noChangeShapeType="1" noTextEdit="1"/>
              </p:cNvSpPr>
              <p:nvPr/>
            </p:nvSpPr>
            <p:spPr>
              <a:xfrm>
                <a:off x="5561012" y="5116324"/>
                <a:ext cx="5791200" cy="892552"/>
              </a:xfrm>
              <a:prstGeom prst="rect">
                <a:avLst/>
              </a:prstGeom>
              <a:blipFill rotWithShape="1">
                <a:blip r:embed="rId22"/>
                <a:stretch>
                  <a:fillRect l="-1789" t="-6122" b="-15646"/>
                </a:stretch>
              </a:blipFill>
            </p:spPr>
            <p:txBody>
              <a:bodyPr/>
              <a:lstStyle/>
              <a:p>
                <a:r>
                  <a:rPr lang="en-US">
                    <a:noFill/>
                  </a:rPr>
                  <a:t> </a:t>
                </a:r>
              </a:p>
            </p:txBody>
          </p:sp>
        </mc:Fallback>
      </mc:AlternateContent>
    </p:spTree>
    <p:extLst>
      <p:ext uri="{BB962C8B-B14F-4D97-AF65-F5344CB8AC3E}">
        <p14:creationId xmlns:p14="http://schemas.microsoft.com/office/powerpoint/2010/main" val="33195754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lef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500"/>
                                        <p:tgtEl>
                                          <p:spTgt spid="6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638" y="1872821"/>
            <a:ext cx="1529774" cy="36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oup 54"/>
          <p:cNvGrpSpPr/>
          <p:nvPr/>
        </p:nvGrpSpPr>
        <p:grpSpPr>
          <a:xfrm>
            <a:off x="95878" y="76200"/>
            <a:ext cx="11942134" cy="1838849"/>
            <a:chOff x="95878" y="643852"/>
            <a:chExt cx="11942134" cy="1838849"/>
          </a:xfrm>
        </p:grpSpPr>
        <p:sp>
          <p:nvSpPr>
            <p:cNvPr id="56" name="Rounded Rectangle 55"/>
            <p:cNvSpPr/>
            <p:nvPr/>
          </p:nvSpPr>
          <p:spPr>
            <a:xfrm>
              <a:off x="1172864" y="726394"/>
              <a:ext cx="10865148" cy="1602138"/>
            </a:xfrm>
            <a:prstGeom prst="roundRect">
              <a:avLst>
                <a:gd name="adj" fmla="val 366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57" name="TextBox 56"/>
            <p:cNvSpPr txBox="1"/>
            <p:nvPr/>
          </p:nvSpPr>
          <p:spPr>
            <a:xfrm>
              <a:off x="2055812" y="848380"/>
              <a:ext cx="9982200" cy="523220"/>
            </a:xfrm>
            <a:prstGeom prst="rect">
              <a:avLst/>
            </a:prstGeom>
            <a:noFill/>
          </p:spPr>
          <p:txBody>
            <a:bodyPr wrap="square" rtlCol="0">
              <a:spAutoFit/>
            </a:bodyPr>
            <a:lstStyle/>
            <a:p>
              <a:r>
                <a:rPr lang="vi-VN" sz="2800" b="1">
                  <a:latin typeface="Arial" pitchFamily="34" charset="0"/>
                  <a:cs typeface="Arial" pitchFamily="34" charset="0"/>
                </a:rPr>
                <a:t>Xét dấu các tam thức bậc hai sau: </a:t>
              </a:r>
              <a:endParaRPr lang="vi-VN" sz="3200" b="1">
                <a:latin typeface="Arial" pitchFamily="34" charset="0"/>
                <a:cs typeface="Arial" pitchFamily="34" charset="0"/>
              </a:endParaRPr>
            </a:p>
          </p:txBody>
        </p:sp>
        <p:pic>
          <p:nvPicPr>
            <p:cNvPr id="58" name="Picture 57"/>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95878" y="643852"/>
              <a:ext cx="1828800" cy="1838849"/>
            </a:xfrm>
            <a:prstGeom prst="rect">
              <a:avLst/>
            </a:prstGeom>
          </p:spPr>
        </p:pic>
        <p:sp>
          <p:nvSpPr>
            <p:cNvPr id="59" name="Rectangle 58"/>
            <p:cNvSpPr/>
            <p:nvPr/>
          </p:nvSpPr>
          <p:spPr>
            <a:xfrm>
              <a:off x="648730" y="1128203"/>
              <a:ext cx="72385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60" name="Picture 31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93" r="9819" b="20455"/>
            <a:stretch/>
          </p:blipFill>
          <p:spPr bwMode="auto">
            <a:xfrm>
              <a:off x="227012" y="1020473"/>
              <a:ext cx="1447800" cy="50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 name="Object 2"/>
          <p:cNvGraphicFramePr>
            <a:graphicFrameLocks noChangeAspect="1"/>
          </p:cNvGraphicFramePr>
          <p:nvPr>
            <p:extLst>
              <p:ext uri="{D42A27DB-BD31-4B8C-83A1-F6EECF244321}">
                <p14:modId xmlns:p14="http://schemas.microsoft.com/office/powerpoint/2010/main" val="3410863725"/>
              </p:ext>
            </p:extLst>
          </p:nvPr>
        </p:nvGraphicFramePr>
        <p:xfrm>
          <a:off x="2132012" y="958673"/>
          <a:ext cx="2965450" cy="627063"/>
        </p:xfrm>
        <a:graphic>
          <a:graphicData uri="http://schemas.openxmlformats.org/presentationml/2006/ole">
            <mc:AlternateContent xmlns:mc="http://schemas.openxmlformats.org/markup-compatibility/2006">
              <mc:Choice xmlns:v="urn:schemas-microsoft-com:vml" Requires="v">
                <p:oleObj spid="_x0000_s721332" name="Equation" r:id="rId7" imgW="1143000" imgH="241200" progId="Equation.DSMT4">
                  <p:embed/>
                </p:oleObj>
              </mc:Choice>
              <mc:Fallback>
                <p:oleObj name="Equation" r:id="rId7" imgW="1143000" imgH="241200" progId="Equation.DSMT4">
                  <p:embed/>
                  <p:pic>
                    <p:nvPicPr>
                      <p:cNvPr id="0" name=""/>
                      <p:cNvPicPr>
                        <a:picLocks noChangeAspect="1" noChangeArrowheads="1"/>
                      </p:cNvPicPr>
                      <p:nvPr/>
                    </p:nvPicPr>
                    <p:blipFill>
                      <a:blip r:embed="rId8"/>
                      <a:srcRect/>
                      <a:stretch>
                        <a:fillRect/>
                      </a:stretch>
                    </p:blipFill>
                    <p:spPr bwMode="auto">
                      <a:xfrm>
                        <a:off x="2132012" y="958673"/>
                        <a:ext cx="296545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876024587"/>
              </p:ext>
            </p:extLst>
          </p:nvPr>
        </p:nvGraphicFramePr>
        <p:xfrm>
          <a:off x="5603874" y="976574"/>
          <a:ext cx="2505075" cy="595312"/>
        </p:xfrm>
        <a:graphic>
          <a:graphicData uri="http://schemas.openxmlformats.org/presentationml/2006/ole">
            <mc:AlternateContent xmlns:mc="http://schemas.openxmlformats.org/markup-compatibility/2006">
              <mc:Choice xmlns:v="urn:schemas-microsoft-com:vml" Requires="v">
                <p:oleObj spid="_x0000_s721333" name="Equation" r:id="rId9" imgW="965160" imgH="228600" progId="Equation.DSMT4">
                  <p:embed/>
                </p:oleObj>
              </mc:Choice>
              <mc:Fallback>
                <p:oleObj name="Equation" r:id="rId9" imgW="965160" imgH="228600" progId="Equation.DSMT4">
                  <p:embed/>
                  <p:pic>
                    <p:nvPicPr>
                      <p:cNvPr id="0" name=""/>
                      <p:cNvPicPr>
                        <a:picLocks noChangeAspect="1" noChangeArrowheads="1"/>
                      </p:cNvPicPr>
                      <p:nvPr/>
                    </p:nvPicPr>
                    <p:blipFill>
                      <a:blip r:embed="rId10"/>
                      <a:srcRect/>
                      <a:stretch>
                        <a:fillRect/>
                      </a:stretch>
                    </p:blipFill>
                    <p:spPr bwMode="auto">
                      <a:xfrm>
                        <a:off x="5603874" y="976574"/>
                        <a:ext cx="250507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2312301942"/>
              </p:ext>
            </p:extLst>
          </p:nvPr>
        </p:nvGraphicFramePr>
        <p:xfrm>
          <a:off x="8910638" y="986511"/>
          <a:ext cx="2835275" cy="595312"/>
        </p:xfrm>
        <a:graphic>
          <a:graphicData uri="http://schemas.openxmlformats.org/presentationml/2006/ole">
            <mc:AlternateContent xmlns:mc="http://schemas.openxmlformats.org/markup-compatibility/2006">
              <mc:Choice xmlns:v="urn:schemas-microsoft-com:vml" Requires="v">
                <p:oleObj spid="_x0000_s721334" name="Equation" r:id="rId11" imgW="1091880" imgH="228600" progId="Equation.DSMT4">
                  <p:embed/>
                </p:oleObj>
              </mc:Choice>
              <mc:Fallback>
                <p:oleObj name="Equation" r:id="rId11" imgW="1091880" imgH="228600" progId="Equation.DSMT4">
                  <p:embed/>
                  <p:pic>
                    <p:nvPicPr>
                      <p:cNvPr id="0" name=""/>
                      <p:cNvPicPr>
                        <a:picLocks noChangeAspect="1" noChangeArrowheads="1"/>
                      </p:cNvPicPr>
                      <p:nvPr/>
                    </p:nvPicPr>
                    <p:blipFill>
                      <a:blip r:embed="rId12"/>
                      <a:srcRect/>
                      <a:stretch>
                        <a:fillRect/>
                      </a:stretch>
                    </p:blipFill>
                    <p:spPr bwMode="auto">
                      <a:xfrm>
                        <a:off x="8910638" y="986511"/>
                        <a:ext cx="283527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659828860"/>
              </p:ext>
            </p:extLst>
          </p:nvPr>
        </p:nvGraphicFramePr>
        <p:xfrm>
          <a:off x="307975" y="2286000"/>
          <a:ext cx="3954463" cy="592138"/>
        </p:xfrm>
        <a:graphic>
          <a:graphicData uri="http://schemas.openxmlformats.org/presentationml/2006/ole">
            <mc:AlternateContent xmlns:mc="http://schemas.openxmlformats.org/markup-compatibility/2006">
              <mc:Choice xmlns:v="urn:schemas-microsoft-com:vml" Requires="v">
                <p:oleObj spid="_x0000_s721335" name="Equation" r:id="rId13" imgW="1523880" imgH="228600" progId="Equation.DSMT4">
                  <p:embed/>
                </p:oleObj>
              </mc:Choice>
              <mc:Fallback>
                <p:oleObj name="Equation" r:id="rId13" imgW="1523880" imgH="228600" progId="Equation.DSMT4">
                  <p:embed/>
                  <p:pic>
                    <p:nvPicPr>
                      <p:cNvPr id="0" name=""/>
                      <p:cNvPicPr/>
                      <p:nvPr/>
                    </p:nvPicPr>
                    <p:blipFill>
                      <a:blip r:embed="rId14"/>
                      <a:stretch>
                        <a:fillRect/>
                      </a:stretch>
                    </p:blipFill>
                    <p:spPr>
                      <a:xfrm>
                        <a:off x="307975" y="2286000"/>
                        <a:ext cx="3954463" cy="592138"/>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96692493"/>
              </p:ext>
            </p:extLst>
          </p:nvPr>
        </p:nvGraphicFramePr>
        <p:xfrm>
          <a:off x="1760538" y="2987675"/>
          <a:ext cx="2076450" cy="1184275"/>
        </p:xfrm>
        <a:graphic>
          <a:graphicData uri="http://schemas.openxmlformats.org/presentationml/2006/ole">
            <mc:AlternateContent xmlns:mc="http://schemas.openxmlformats.org/markup-compatibility/2006">
              <mc:Choice xmlns:v="urn:schemas-microsoft-com:vml" Requires="v">
                <p:oleObj spid="_x0000_s721336" name="Equation" r:id="rId15" imgW="799920" imgH="457200" progId="Equation.DSMT4">
                  <p:embed/>
                </p:oleObj>
              </mc:Choice>
              <mc:Fallback>
                <p:oleObj name="Equation" r:id="rId15" imgW="799920" imgH="457200" progId="Equation.DSMT4">
                  <p:embed/>
                  <p:pic>
                    <p:nvPicPr>
                      <p:cNvPr id="0" name=""/>
                      <p:cNvPicPr/>
                      <p:nvPr/>
                    </p:nvPicPr>
                    <p:blipFill>
                      <a:blip r:embed="rId16"/>
                      <a:stretch>
                        <a:fillRect/>
                      </a:stretch>
                    </p:blipFill>
                    <p:spPr>
                      <a:xfrm>
                        <a:off x="1760538" y="2987675"/>
                        <a:ext cx="2076450" cy="11842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4646612" y="3063875"/>
                <a:ext cx="6934200" cy="1068498"/>
              </a:xfrm>
              <a:prstGeom prst="rect">
                <a:avLst/>
              </a:prstGeom>
              <a:noFill/>
            </p:spPr>
            <p:txBody>
              <a:bodyPr wrap="square" rtlCol="0">
                <a:spAutoFit/>
              </a:bodyPr>
              <a:lstStyle/>
              <a:p>
                <a:r>
                  <a:rPr lang="en-US" sz="2600" b="1" smtClean="0">
                    <a:latin typeface="Arial" pitchFamily="34" charset="0"/>
                    <a:cs typeface="Arial" pitchFamily="34" charset="0"/>
                  </a:rPr>
                  <a:t>Nên </a:t>
                </a:r>
                <a14:m>
                  <m:oMath xmlns:m="http://schemas.openxmlformats.org/officeDocument/2006/math">
                    <m:r>
                      <a:rPr lang="en-US" sz="2600" b="1" i="1" smtClean="0">
                        <a:solidFill>
                          <a:schemeClr val="tx1"/>
                        </a:solidFill>
                        <a:latin typeface="Cambria Math"/>
                        <a:cs typeface="Arial" pitchFamily="34" charset="0"/>
                      </a:rPr>
                      <m:t>𝒉</m:t>
                    </m:r>
                    <m:d>
                      <m:dPr>
                        <m:ctrlPr>
                          <a:rPr lang="en-US" sz="2600" b="1" i="1" smtClean="0">
                            <a:solidFill>
                              <a:schemeClr val="tx1"/>
                            </a:solidFill>
                            <a:latin typeface="Cambria Math"/>
                            <a:cs typeface="Arial" pitchFamily="34" charset="0"/>
                          </a:rPr>
                        </m:ctrlPr>
                      </m:dPr>
                      <m:e>
                        <m:r>
                          <a:rPr lang="en-US" sz="2600" b="1" i="1" smtClean="0">
                            <a:solidFill>
                              <a:schemeClr val="tx1"/>
                            </a:solidFill>
                            <a:latin typeface="Cambria Math"/>
                            <a:cs typeface="Arial" pitchFamily="34" charset="0"/>
                          </a:rPr>
                          <m:t>𝒙</m:t>
                        </m:r>
                      </m:e>
                    </m:d>
                  </m:oMath>
                </a14:m>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có 2 nghiệm phân biệt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𝒙</m:t>
                        </m:r>
                      </m:e>
                      <m:sub>
                        <m:r>
                          <a:rPr lang="en-US" sz="2600" b="1" i="1" smtClean="0">
                            <a:latin typeface="Cambria Math"/>
                            <a:cs typeface="Arial" pitchFamily="34" charset="0"/>
                          </a:rPr>
                          <m:t>𝟏</m:t>
                        </m:r>
                      </m:sub>
                    </m:sSub>
                    <m:r>
                      <a:rPr lang="en-US" sz="2600" b="1" i="1" smtClean="0">
                        <a:latin typeface="Cambria Math"/>
                        <a:cs typeface="Arial" pitchFamily="34" charset="0"/>
                      </a:rPr>
                      <m:t>=</m:t>
                    </m:r>
                    <m:f>
                      <m:fPr>
                        <m:ctrlPr>
                          <a:rPr lang="en-US" sz="2600" b="1" i="1" smtClean="0">
                            <a:latin typeface="Cambria Math"/>
                            <a:cs typeface="Arial" pitchFamily="34" charset="0"/>
                          </a:rPr>
                        </m:ctrlPr>
                      </m:fPr>
                      <m:num>
                        <m:r>
                          <a:rPr lang="en-US" sz="2600" b="1" i="1" smtClean="0">
                            <a:latin typeface="Cambria Math"/>
                            <a:cs typeface="Arial" pitchFamily="34" charset="0"/>
                          </a:rPr>
                          <m:t>𝟏</m:t>
                        </m:r>
                      </m:num>
                      <m:den>
                        <m:r>
                          <a:rPr lang="en-US" sz="2600" b="1" i="1" smtClean="0">
                            <a:latin typeface="Cambria Math"/>
                            <a:cs typeface="Arial" pitchFamily="34" charset="0"/>
                          </a:rPr>
                          <m:t>𝟐</m:t>
                        </m:r>
                      </m:den>
                    </m:f>
                  </m:oMath>
                </a14:m>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smtClean="0">
                    <a:latin typeface="Arial" pitchFamily="34" charset="0"/>
                    <a:cs typeface="Arial" pitchFamily="34" charset="0"/>
                  </a:rPr>
                  <a:t>			          và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𝒙</m:t>
                        </m:r>
                      </m:e>
                      <m:sub>
                        <m:r>
                          <a:rPr lang="en-US" sz="2600" b="1" i="1" smtClean="0">
                            <a:latin typeface="Cambria Math"/>
                            <a:cs typeface="Arial" pitchFamily="34" charset="0"/>
                          </a:rPr>
                          <m:t>𝟐</m:t>
                        </m:r>
                      </m:sub>
                    </m:sSub>
                    <m:r>
                      <a:rPr lang="en-US" sz="2600" b="1" i="1">
                        <a:latin typeface="Cambria Math"/>
                        <a:cs typeface="Arial" pitchFamily="34" charset="0"/>
                      </a:rPr>
                      <m:t>=</m:t>
                    </m:r>
                    <m:r>
                      <a:rPr lang="en-US" sz="2600" b="1" i="1" smtClean="0">
                        <a:latin typeface="Cambria Math"/>
                        <a:cs typeface="Arial" pitchFamily="34" charset="0"/>
                      </a:rPr>
                      <m:t>𝟑</m:t>
                    </m:r>
                  </m:oMath>
                </a14:m>
                <a:r>
                  <a:rPr lang="en-US" sz="2600" b="1">
                    <a:latin typeface="Arial" pitchFamily="34" charset="0"/>
                    <a:cs typeface="Arial" pitchFamily="34" charset="0"/>
                  </a:rPr>
                  <a:t> </a:t>
                </a:r>
                <a:endParaRPr lang="vi-VN" sz="26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646612" y="3063875"/>
                <a:ext cx="6934200" cy="1068498"/>
              </a:xfrm>
              <a:prstGeom prst="rect">
                <a:avLst/>
              </a:prstGeom>
              <a:blipFill rotWithShape="1">
                <a:blip r:embed="rId17"/>
                <a:stretch>
                  <a:fillRect l="-1494" b="-13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84212" y="4267201"/>
                <a:ext cx="3352800" cy="492443"/>
              </a:xfrm>
              <a:prstGeom prst="rect">
                <a:avLst/>
              </a:prstGeom>
              <a:noFill/>
            </p:spPr>
            <p:txBody>
              <a:bodyPr wrap="square" rtlCol="0">
                <a:spAutoFit/>
              </a:bodyPr>
              <a:lstStyle/>
              <a:p>
                <a:r>
                  <a:rPr lang="en-US" sz="2600" b="1" smtClean="0">
                    <a:latin typeface="Arial" pitchFamily="34" charset="0"/>
                    <a:cs typeface="Arial" pitchFamily="34" charset="0"/>
                  </a:rPr>
                  <a:t>Bảng xét dấu </a:t>
                </a:r>
                <a14:m>
                  <m:oMath xmlns:m="http://schemas.openxmlformats.org/officeDocument/2006/math">
                    <m:r>
                      <a:rPr lang="en-US" sz="2600" b="1" i="1" smtClean="0">
                        <a:solidFill>
                          <a:schemeClr val="tx1"/>
                        </a:solidFill>
                        <a:latin typeface="Cambria Math"/>
                        <a:cs typeface="Arial" pitchFamily="34" charset="0"/>
                      </a:rPr>
                      <m:t>𝒉</m:t>
                    </m:r>
                    <m:d>
                      <m:dPr>
                        <m:ctrlPr>
                          <a:rPr lang="en-US" sz="2600" b="1" i="1" smtClean="0">
                            <a:solidFill>
                              <a:schemeClr val="tx1"/>
                            </a:solidFill>
                            <a:latin typeface="Cambria Math"/>
                            <a:cs typeface="Arial" pitchFamily="34" charset="0"/>
                          </a:rPr>
                        </m:ctrlPr>
                      </m:dPr>
                      <m:e>
                        <m:r>
                          <a:rPr lang="en-US" sz="2600" b="1" i="1" smtClean="0">
                            <a:solidFill>
                              <a:schemeClr val="tx1"/>
                            </a:solidFill>
                            <a:latin typeface="Cambria Math"/>
                            <a:cs typeface="Arial" pitchFamily="34" charset="0"/>
                          </a:rPr>
                          <m:t>𝒙</m:t>
                        </m:r>
                      </m:e>
                    </m:d>
                  </m:oMath>
                </a14:m>
                <a:r>
                  <a:rPr lang="en-US" sz="2600" b="1" smtClean="0">
                    <a:solidFill>
                      <a:schemeClr val="tx1"/>
                    </a:solidFill>
                    <a:latin typeface="Arial" pitchFamily="34" charset="0"/>
                    <a:cs typeface="Arial" pitchFamily="34" charset="0"/>
                  </a:rPr>
                  <a:t> </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84212" y="4267201"/>
                <a:ext cx="3352800" cy="492443"/>
              </a:xfrm>
              <a:prstGeom prst="rect">
                <a:avLst/>
              </a:prstGeom>
              <a:blipFill rotWithShape="1">
                <a:blip r:embed="rId18"/>
                <a:stretch>
                  <a:fillRect l="-3091" t="-11111" b="-29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73098" y="5486400"/>
                <a:ext cx="7783514" cy="1382045"/>
              </a:xfrm>
              <a:prstGeom prst="rect">
                <a:avLst/>
              </a:prstGeom>
              <a:noFill/>
            </p:spPr>
            <p:txBody>
              <a:bodyPr wrap="square" rtlCol="0">
                <a:spAutoFit/>
              </a:bodyPr>
              <a:lstStyle/>
              <a:p>
                <a:r>
                  <a:rPr lang="en-US" sz="2600" b="1" smtClean="0">
                    <a:latin typeface="Arial" pitchFamily="34" charset="0"/>
                    <a:cs typeface="Arial" pitchFamily="34" charset="0"/>
                  </a:rPr>
                  <a:t>Vậy </a:t>
                </a:r>
                <a14:m>
                  <m:oMath xmlns:m="http://schemas.openxmlformats.org/officeDocument/2006/math">
                    <m:r>
                      <a:rPr lang="en-US" sz="2600" b="1" i="1" smtClean="0">
                        <a:solidFill>
                          <a:srgbClr val="C00000"/>
                        </a:solidFill>
                        <a:latin typeface="Cambria Math"/>
                        <a:cs typeface="Arial" pitchFamily="34" charset="0"/>
                      </a:rPr>
                      <m:t>𝒉</m:t>
                    </m:r>
                    <m:d>
                      <m:dPr>
                        <m:ctrlPr>
                          <a:rPr lang="en-US" sz="2600" b="1" i="1" smtClean="0">
                            <a:solidFill>
                              <a:srgbClr val="C00000"/>
                            </a:solidFill>
                            <a:latin typeface="Cambria Math"/>
                            <a:cs typeface="Arial" pitchFamily="34" charset="0"/>
                          </a:rPr>
                        </m:ctrlPr>
                      </m:dPr>
                      <m:e>
                        <m:r>
                          <a:rPr lang="en-US" sz="2600" b="1" i="1" smtClean="0">
                            <a:solidFill>
                              <a:srgbClr val="C00000"/>
                            </a:solidFill>
                            <a:latin typeface="Cambria Math"/>
                            <a:cs typeface="Arial" pitchFamily="34" charset="0"/>
                          </a:rPr>
                          <m:t>𝒙</m:t>
                        </m:r>
                      </m:e>
                    </m:d>
                    <m:r>
                      <a:rPr lang="en-US" sz="2600" b="1" i="1" smtClean="0">
                        <a:solidFill>
                          <a:srgbClr val="C00000"/>
                        </a:solidFill>
                        <a:latin typeface="Cambria Math"/>
                        <a:cs typeface="Arial" pitchFamily="34" charset="0"/>
                      </a:rPr>
                      <m:t>&gt;</m:t>
                    </m:r>
                    <m:r>
                      <a:rPr lang="en-US" sz="2600" b="1" i="1" smtClean="0">
                        <a:solidFill>
                          <a:srgbClr val="C00000"/>
                        </a:solidFill>
                        <a:latin typeface="Cambria Math"/>
                        <a:cs typeface="Arial" pitchFamily="34" charset="0"/>
                      </a:rPr>
                      <m:t>𝟎</m:t>
                    </m:r>
                  </m:oMath>
                </a14:m>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với mọi</a:t>
                </a:r>
                <a:r>
                  <a:rPr lang="en-US" sz="2800" b="1">
                    <a:cs typeface="Arial" pitchFamily="34" charset="0"/>
                  </a:rPr>
                  <a:t> </a:t>
                </a:r>
                <a14:m>
                  <m:oMath xmlns:m="http://schemas.openxmlformats.org/officeDocument/2006/math">
                    <m:r>
                      <a:rPr lang="en-US" sz="2800" b="1" i="1">
                        <a:latin typeface="Cambria Math"/>
                        <a:cs typeface="Arial" pitchFamily="34" charset="0"/>
                      </a:rPr>
                      <m:t>𝒙</m:t>
                    </m:r>
                    <m:r>
                      <a:rPr lang="en-US" sz="2800" b="1" i="1">
                        <a:latin typeface="Cambria Math"/>
                        <a:ea typeface="Cambria Math"/>
                        <a:cs typeface="Arial" pitchFamily="34" charset="0"/>
                      </a:rPr>
                      <m:t>∈</m:t>
                    </m:r>
                    <m:d>
                      <m:dPr>
                        <m:ctrlPr>
                          <a:rPr lang="en-US" sz="2800" b="1" i="1">
                            <a:latin typeface="Cambria Math"/>
                            <a:ea typeface="Cambria Math"/>
                            <a:cs typeface="Arial" pitchFamily="34" charset="0"/>
                          </a:rPr>
                        </m:ctrlPr>
                      </m:dPr>
                      <m:e>
                        <m:f>
                          <m:fPr>
                            <m:ctrlPr>
                              <a:rPr lang="en-US" sz="2800" b="1" i="1" smtClean="0">
                                <a:latin typeface="Cambria Math"/>
                                <a:ea typeface="Cambria Math"/>
                                <a:cs typeface="Arial" pitchFamily="34" charset="0"/>
                              </a:rPr>
                            </m:ctrlPr>
                          </m:fPr>
                          <m:num>
                            <m:r>
                              <a:rPr lang="en-US" sz="2800" b="1" i="1" smtClean="0">
                                <a:latin typeface="Cambria Math"/>
                                <a:ea typeface="Cambria Math"/>
                                <a:cs typeface="Arial" pitchFamily="34" charset="0"/>
                              </a:rPr>
                              <m:t>𝟏</m:t>
                            </m:r>
                          </m:num>
                          <m:den>
                            <m:r>
                              <a:rPr lang="en-US" sz="2800" b="1" i="1" smtClean="0">
                                <a:latin typeface="Cambria Math"/>
                                <a:ea typeface="Cambria Math"/>
                                <a:cs typeface="Arial" pitchFamily="34" charset="0"/>
                              </a:rPr>
                              <m:t>𝟐</m:t>
                            </m:r>
                          </m:den>
                        </m:f>
                        <m:r>
                          <a:rPr lang="en-US" sz="2800" b="1" i="1">
                            <a:latin typeface="Cambria Math"/>
                            <a:ea typeface="Cambria Math"/>
                            <a:cs typeface="Arial" pitchFamily="34" charset="0"/>
                          </a:rPr>
                          <m:t>;</m:t>
                        </m:r>
                        <m:r>
                          <a:rPr lang="en-US" sz="2800" b="1" i="1" smtClean="0">
                            <a:latin typeface="Cambria Math"/>
                            <a:ea typeface="Cambria Math"/>
                            <a:cs typeface="Arial" pitchFamily="34" charset="0"/>
                          </a:rPr>
                          <m:t>𝟑</m:t>
                        </m:r>
                      </m:e>
                    </m:d>
                  </m:oMath>
                </a14:m>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r>
                      <a:rPr lang="en-US" sz="2600" b="1" i="0" smtClean="0">
                        <a:latin typeface="Cambria Math"/>
                        <a:cs typeface="Arial" pitchFamily="34" charset="0"/>
                      </a:rPr>
                      <m:t>       </m:t>
                    </m:r>
                    <m:r>
                      <a:rPr lang="en-US" sz="2600" b="1" i="1" smtClean="0">
                        <a:solidFill>
                          <a:srgbClr val="C00000"/>
                        </a:solidFill>
                        <a:latin typeface="Cambria Math"/>
                        <a:cs typeface="Arial" pitchFamily="34" charset="0"/>
                      </a:rPr>
                      <m:t>𝒉</m:t>
                    </m:r>
                    <m:d>
                      <m:dPr>
                        <m:ctrlPr>
                          <a:rPr lang="en-US" sz="2600" b="1" i="1">
                            <a:solidFill>
                              <a:srgbClr val="C00000"/>
                            </a:solidFill>
                            <a:latin typeface="Cambria Math"/>
                            <a:cs typeface="Arial" pitchFamily="34" charset="0"/>
                          </a:rPr>
                        </m:ctrlPr>
                      </m:dPr>
                      <m:e>
                        <m:r>
                          <a:rPr lang="en-US" sz="2600" b="1" i="1">
                            <a:solidFill>
                              <a:srgbClr val="C00000"/>
                            </a:solidFill>
                            <a:latin typeface="Cambria Math"/>
                            <a:cs typeface="Arial" pitchFamily="34" charset="0"/>
                          </a:rPr>
                          <m:t>𝒙</m:t>
                        </m:r>
                      </m:e>
                    </m:d>
                    <m:r>
                      <a:rPr lang="en-US" sz="2600" b="1" i="1" smtClean="0">
                        <a:solidFill>
                          <a:srgbClr val="C00000"/>
                        </a:solidFill>
                        <a:latin typeface="Cambria Math"/>
                        <a:cs typeface="Arial" pitchFamily="34" charset="0"/>
                      </a:rPr>
                      <m:t>&lt;</m:t>
                    </m:r>
                    <m:r>
                      <a:rPr lang="en-US" sz="2600" b="1" i="1">
                        <a:solidFill>
                          <a:srgbClr val="C00000"/>
                        </a:solidFill>
                        <a:latin typeface="Cambria Math"/>
                        <a:cs typeface="Arial" pitchFamily="34" charset="0"/>
                      </a:rPr>
                      <m:t>𝟎</m:t>
                    </m:r>
                  </m:oMath>
                </a14:m>
                <a:r>
                  <a:rPr lang="en-US" sz="2600" b="1">
                    <a:solidFill>
                      <a:srgbClr val="C00000"/>
                    </a:solidFill>
                    <a:latin typeface="Arial" pitchFamily="34" charset="0"/>
                    <a:cs typeface="Arial" pitchFamily="34" charset="0"/>
                  </a:rPr>
                  <a:t> </a:t>
                </a:r>
                <a:r>
                  <a:rPr lang="en-US" sz="2600" b="1">
                    <a:latin typeface="Arial" pitchFamily="34" charset="0"/>
                    <a:cs typeface="Arial" pitchFamily="34" charset="0"/>
                  </a:rPr>
                  <a:t>với </a:t>
                </a:r>
                <a:r>
                  <a:rPr lang="en-US" sz="2600" b="1" smtClean="0">
                    <a:latin typeface="Arial" pitchFamily="34" charset="0"/>
                    <a:cs typeface="Arial" pitchFamily="34" charset="0"/>
                  </a:rPr>
                  <a:t>mọi </a:t>
                </a:r>
                <a14:m>
                  <m:oMath xmlns:m="http://schemas.openxmlformats.org/officeDocument/2006/math">
                    <m:r>
                      <a:rPr lang="en-US" sz="2800" b="1" i="1">
                        <a:latin typeface="Cambria Math"/>
                        <a:cs typeface="Arial" pitchFamily="34" charset="0"/>
                      </a:rPr>
                      <m:t>𝒙</m:t>
                    </m:r>
                    <m:r>
                      <a:rPr lang="en-US" sz="2800" b="1" i="1">
                        <a:latin typeface="Cambria Math"/>
                        <a:ea typeface="Cambria Math"/>
                        <a:cs typeface="Arial" pitchFamily="34" charset="0"/>
                      </a:rPr>
                      <m:t>∈</m:t>
                    </m:r>
                    <m:d>
                      <m:dPr>
                        <m:ctrlPr>
                          <a:rPr lang="en-US" sz="2800" b="1" i="1">
                            <a:latin typeface="Cambria Math"/>
                            <a:ea typeface="Cambria Math"/>
                            <a:cs typeface="Arial" pitchFamily="34" charset="0"/>
                          </a:rPr>
                        </m:ctrlPr>
                      </m:dPr>
                      <m:e>
                        <m:r>
                          <a:rPr lang="en-US" sz="2800" b="1" i="1">
                            <a:latin typeface="Cambria Math"/>
                            <a:ea typeface="Cambria Math"/>
                            <a:cs typeface="Arial" pitchFamily="34" charset="0"/>
                          </a:rPr>
                          <m:t>−∞;</m:t>
                        </m:r>
                        <m:f>
                          <m:fPr>
                            <m:ctrlPr>
                              <a:rPr lang="en-US" sz="2800" b="1" i="1">
                                <a:latin typeface="Cambria Math"/>
                                <a:ea typeface="Cambria Math"/>
                                <a:cs typeface="Arial" pitchFamily="34" charset="0"/>
                              </a:rPr>
                            </m:ctrlPr>
                          </m:fPr>
                          <m:num>
                            <m:r>
                              <a:rPr lang="en-US" sz="2800" b="1" i="1">
                                <a:latin typeface="Cambria Math"/>
                                <a:ea typeface="Cambria Math"/>
                                <a:cs typeface="Arial" pitchFamily="34" charset="0"/>
                              </a:rPr>
                              <m:t>𝟏</m:t>
                            </m:r>
                          </m:num>
                          <m:den>
                            <m:r>
                              <a:rPr lang="en-US" sz="2800" b="1" i="1">
                                <a:latin typeface="Cambria Math"/>
                                <a:ea typeface="Cambria Math"/>
                                <a:cs typeface="Arial" pitchFamily="34" charset="0"/>
                              </a:rPr>
                              <m:t>𝟐</m:t>
                            </m:r>
                          </m:den>
                        </m:f>
                      </m:e>
                    </m:d>
                    <m:r>
                      <a:rPr lang="en-US" sz="2800" b="1" i="1">
                        <a:latin typeface="Cambria Math"/>
                        <a:ea typeface="Cambria Math"/>
                        <a:cs typeface="Arial" pitchFamily="34" charset="0"/>
                      </a:rPr>
                      <m:t>∪</m:t>
                    </m:r>
                    <m:d>
                      <m:dPr>
                        <m:ctrlPr>
                          <a:rPr lang="en-US" sz="2800" b="1" i="1">
                            <a:latin typeface="Cambria Math"/>
                            <a:ea typeface="Cambria Math"/>
                            <a:cs typeface="Arial" pitchFamily="34" charset="0"/>
                          </a:rPr>
                        </m:ctrlPr>
                      </m:dPr>
                      <m:e>
                        <m:r>
                          <a:rPr lang="en-US" sz="2800" b="1" i="1" smtClean="0">
                            <a:latin typeface="Cambria Math"/>
                            <a:ea typeface="Cambria Math"/>
                            <a:cs typeface="Arial" pitchFamily="34" charset="0"/>
                          </a:rPr>
                          <m:t>𝟑</m:t>
                        </m:r>
                        <m:r>
                          <a:rPr lang="en-US" sz="2800" b="1" i="1">
                            <a:latin typeface="Cambria Math"/>
                            <a:ea typeface="Cambria Math"/>
                            <a:cs typeface="Arial" pitchFamily="34" charset="0"/>
                          </a:rPr>
                          <m:t>;+∞</m:t>
                        </m:r>
                      </m:e>
                    </m:d>
                  </m:oMath>
                </a14:m>
                <a:r>
                  <a:rPr lang="en-US" sz="2800" b="1">
                    <a:latin typeface="Arial" pitchFamily="34" charset="0"/>
                    <a:cs typeface="Arial" pitchFamily="34" charset="0"/>
                  </a:rPr>
                  <a:t> </a:t>
                </a:r>
                <a:endParaRPr lang="vi-VN" sz="2600"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73098" y="5486400"/>
                <a:ext cx="7783514" cy="1382045"/>
              </a:xfrm>
              <a:prstGeom prst="rect">
                <a:avLst/>
              </a:prstGeom>
              <a:blipFill rotWithShape="1">
                <a:blip r:embed="rId19"/>
                <a:stretch>
                  <a:fillRect l="-1331" b="-1322"/>
                </a:stretch>
              </a:blipFill>
            </p:spPr>
            <p:txBody>
              <a:bodyPr/>
              <a:lstStyle/>
              <a:p>
                <a:r>
                  <a:rPr lang="en-US">
                    <a:noFill/>
                  </a:rPr>
                  <a:t> </a:t>
                </a:r>
              </a:p>
            </p:txBody>
          </p:sp>
        </mc:Fallback>
      </mc:AlternateContent>
      <p:grpSp>
        <p:nvGrpSpPr>
          <p:cNvPr id="24" name="Group 23"/>
          <p:cNvGrpSpPr/>
          <p:nvPr/>
        </p:nvGrpSpPr>
        <p:grpSpPr>
          <a:xfrm>
            <a:off x="4037012" y="4267200"/>
            <a:ext cx="5638800" cy="1163637"/>
            <a:chOff x="4418012" y="4876799"/>
            <a:chExt cx="5638800" cy="1163637"/>
          </a:xfrm>
        </p:grpSpPr>
        <p:sp>
          <p:nvSpPr>
            <p:cNvPr id="25" name="Rectangle 24"/>
            <p:cNvSpPr/>
            <p:nvPr/>
          </p:nvSpPr>
          <p:spPr>
            <a:xfrm>
              <a:off x="4418012" y="4876799"/>
              <a:ext cx="5638800" cy="1163637"/>
            </a:xfrm>
            <a:prstGeom prst="rect">
              <a:avLst/>
            </a:prstGeom>
            <a:solidFill>
              <a:srgbClr val="FEF2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418012" y="5583237"/>
              <a:ext cx="563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32412" y="4876800"/>
              <a:ext cx="0" cy="116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Object 27"/>
            <p:cNvGraphicFramePr>
              <a:graphicFrameLocks noChangeAspect="1"/>
            </p:cNvGraphicFramePr>
            <p:nvPr>
              <p:extLst>
                <p:ext uri="{D42A27DB-BD31-4B8C-83A1-F6EECF244321}">
                  <p14:modId xmlns:p14="http://schemas.microsoft.com/office/powerpoint/2010/main" val="1258829910"/>
                </p:ext>
              </p:extLst>
            </p:nvPr>
          </p:nvGraphicFramePr>
          <p:xfrm>
            <a:off x="4646612" y="5109129"/>
            <a:ext cx="299461" cy="329407"/>
          </p:xfrm>
          <a:graphic>
            <a:graphicData uri="http://schemas.openxmlformats.org/presentationml/2006/ole">
              <mc:AlternateContent xmlns:mc="http://schemas.openxmlformats.org/markup-compatibility/2006">
                <mc:Choice xmlns:v="urn:schemas-microsoft-com:vml" Requires="v">
                  <p:oleObj spid="_x0000_s721337" name="Equation" r:id="rId20" imgW="126720" imgH="139680" progId="Equation.DSMT4">
                    <p:embed/>
                  </p:oleObj>
                </mc:Choice>
                <mc:Fallback>
                  <p:oleObj name="Equation" r:id="rId20" imgW="126720" imgH="139680" progId="Equation.DSMT4">
                    <p:embed/>
                    <p:pic>
                      <p:nvPicPr>
                        <p:cNvPr id="0" name=""/>
                        <p:cNvPicPr/>
                        <p:nvPr/>
                      </p:nvPicPr>
                      <p:blipFill>
                        <a:blip r:embed="rId21"/>
                        <a:stretch>
                          <a:fillRect/>
                        </a:stretch>
                      </p:blipFill>
                      <p:spPr>
                        <a:xfrm>
                          <a:off x="4646612" y="5109129"/>
                          <a:ext cx="299461" cy="329407"/>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381358345"/>
                </p:ext>
              </p:extLst>
            </p:nvPr>
          </p:nvGraphicFramePr>
          <p:xfrm>
            <a:off x="4571934" y="5624702"/>
            <a:ext cx="619256" cy="394906"/>
          </p:xfrm>
          <a:graphic>
            <a:graphicData uri="http://schemas.openxmlformats.org/presentationml/2006/ole">
              <mc:AlternateContent xmlns:mc="http://schemas.openxmlformats.org/markup-compatibility/2006">
                <mc:Choice xmlns:v="urn:schemas-microsoft-com:vml" Requires="v">
                  <p:oleObj spid="_x0000_s721338" name="Equation" r:id="rId22" imgW="317160" imgH="203040" progId="Equation.DSMT4">
                    <p:embed/>
                  </p:oleObj>
                </mc:Choice>
                <mc:Fallback>
                  <p:oleObj name="Equation" r:id="rId22" imgW="317160" imgH="203040" progId="Equation.DSMT4">
                    <p:embed/>
                    <p:pic>
                      <p:nvPicPr>
                        <p:cNvPr id="0" name=""/>
                        <p:cNvPicPr/>
                        <p:nvPr/>
                      </p:nvPicPr>
                      <p:blipFill>
                        <a:blip r:embed="rId23"/>
                        <a:stretch>
                          <a:fillRect/>
                        </a:stretch>
                      </p:blipFill>
                      <p:spPr>
                        <a:xfrm>
                          <a:off x="4571934" y="5624702"/>
                          <a:ext cx="619256" cy="394906"/>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261683738"/>
                </p:ext>
              </p:extLst>
            </p:nvPr>
          </p:nvGraphicFramePr>
          <p:xfrm>
            <a:off x="5414005" y="5148899"/>
            <a:ext cx="595641" cy="247965"/>
          </p:xfrm>
          <a:graphic>
            <a:graphicData uri="http://schemas.openxmlformats.org/presentationml/2006/ole">
              <mc:AlternateContent xmlns:mc="http://schemas.openxmlformats.org/markup-compatibility/2006">
                <mc:Choice xmlns:v="urn:schemas-microsoft-com:vml" Requires="v">
                  <p:oleObj spid="_x0000_s721339" name="Equation" r:id="rId24" imgW="304560" imgH="126720" progId="Equation.DSMT4">
                    <p:embed/>
                  </p:oleObj>
                </mc:Choice>
                <mc:Fallback>
                  <p:oleObj name="Equation" r:id="rId24" imgW="304560" imgH="126720" progId="Equation.DSMT4">
                    <p:embed/>
                    <p:pic>
                      <p:nvPicPr>
                        <p:cNvPr id="0" name=""/>
                        <p:cNvPicPr/>
                        <p:nvPr/>
                      </p:nvPicPr>
                      <p:blipFill>
                        <a:blip r:embed="rId25"/>
                        <a:stretch>
                          <a:fillRect/>
                        </a:stretch>
                      </p:blipFill>
                      <p:spPr>
                        <a:xfrm>
                          <a:off x="5414005" y="5148899"/>
                          <a:ext cx="595641" cy="247965"/>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567786334"/>
                </p:ext>
              </p:extLst>
            </p:nvPr>
          </p:nvGraphicFramePr>
          <p:xfrm>
            <a:off x="9358313" y="5113337"/>
            <a:ext cx="620712" cy="322263"/>
          </p:xfrm>
          <a:graphic>
            <a:graphicData uri="http://schemas.openxmlformats.org/presentationml/2006/ole">
              <mc:AlternateContent xmlns:mc="http://schemas.openxmlformats.org/markup-compatibility/2006">
                <mc:Choice xmlns:v="urn:schemas-microsoft-com:vml" Requires="v">
                  <p:oleObj spid="_x0000_s721340" name="Equation" r:id="rId26" imgW="317160" imgH="164880" progId="Equation.DSMT4">
                    <p:embed/>
                  </p:oleObj>
                </mc:Choice>
                <mc:Fallback>
                  <p:oleObj name="Equation" r:id="rId26" imgW="317160" imgH="164880" progId="Equation.DSMT4">
                    <p:embed/>
                    <p:pic>
                      <p:nvPicPr>
                        <p:cNvPr id="0" name=""/>
                        <p:cNvPicPr/>
                        <p:nvPr/>
                      </p:nvPicPr>
                      <p:blipFill>
                        <a:blip r:embed="rId27"/>
                        <a:stretch>
                          <a:fillRect/>
                        </a:stretch>
                      </p:blipFill>
                      <p:spPr>
                        <a:xfrm>
                          <a:off x="9358313" y="5113337"/>
                          <a:ext cx="620712" cy="322263"/>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885504651"/>
                </p:ext>
              </p:extLst>
            </p:nvPr>
          </p:nvGraphicFramePr>
          <p:xfrm>
            <a:off x="6868391" y="4897437"/>
            <a:ext cx="271318" cy="699944"/>
          </p:xfrm>
          <a:graphic>
            <a:graphicData uri="http://schemas.openxmlformats.org/presentationml/2006/ole">
              <mc:AlternateContent xmlns:mc="http://schemas.openxmlformats.org/markup-compatibility/2006">
                <mc:Choice xmlns:v="urn:schemas-microsoft-com:vml" Requires="v">
                  <p:oleObj spid="_x0000_s721341" name="Equation" r:id="rId28" imgW="152280" imgH="393480" progId="Equation.DSMT4">
                    <p:embed/>
                  </p:oleObj>
                </mc:Choice>
                <mc:Fallback>
                  <p:oleObj name="Equation" r:id="rId28" imgW="152280" imgH="393480" progId="Equation.DSMT4">
                    <p:embed/>
                    <p:pic>
                      <p:nvPicPr>
                        <p:cNvPr id="0" name=""/>
                        <p:cNvPicPr/>
                        <p:nvPr/>
                      </p:nvPicPr>
                      <p:blipFill>
                        <a:blip r:embed="rId29"/>
                        <a:stretch>
                          <a:fillRect/>
                        </a:stretch>
                      </p:blipFill>
                      <p:spPr>
                        <a:xfrm>
                          <a:off x="6868391" y="4897437"/>
                          <a:ext cx="271318" cy="699944"/>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280356564"/>
                </p:ext>
              </p:extLst>
            </p:nvPr>
          </p:nvGraphicFramePr>
          <p:xfrm>
            <a:off x="8186738" y="5102224"/>
            <a:ext cx="225425" cy="346075"/>
          </p:xfrm>
          <a:graphic>
            <a:graphicData uri="http://schemas.openxmlformats.org/presentationml/2006/ole">
              <mc:AlternateContent xmlns:mc="http://schemas.openxmlformats.org/markup-compatibility/2006">
                <mc:Choice xmlns:v="urn:schemas-microsoft-com:vml" Requires="v">
                  <p:oleObj spid="_x0000_s721342" name="Equation" r:id="rId30" imgW="114120" imgH="177480" progId="Equation.DSMT4">
                    <p:embed/>
                  </p:oleObj>
                </mc:Choice>
                <mc:Fallback>
                  <p:oleObj name="Equation" r:id="rId30" imgW="114120" imgH="177480" progId="Equation.DSMT4">
                    <p:embed/>
                    <p:pic>
                      <p:nvPicPr>
                        <p:cNvPr id="0" name=""/>
                        <p:cNvPicPr/>
                        <p:nvPr/>
                      </p:nvPicPr>
                      <p:blipFill>
                        <a:blip r:embed="rId31"/>
                        <a:stretch>
                          <a:fillRect/>
                        </a:stretch>
                      </p:blipFill>
                      <p:spPr>
                        <a:xfrm>
                          <a:off x="8186738" y="5102224"/>
                          <a:ext cx="225425" cy="346075"/>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4124057107"/>
                </p:ext>
              </p:extLst>
            </p:nvPr>
          </p:nvGraphicFramePr>
          <p:xfrm>
            <a:off x="6945313" y="5607049"/>
            <a:ext cx="247650" cy="347663"/>
          </p:xfrm>
          <a:graphic>
            <a:graphicData uri="http://schemas.openxmlformats.org/presentationml/2006/ole">
              <mc:AlternateContent xmlns:mc="http://schemas.openxmlformats.org/markup-compatibility/2006">
                <mc:Choice xmlns:v="urn:schemas-microsoft-com:vml" Requires="v">
                  <p:oleObj spid="_x0000_s721343" name="Equation" r:id="rId32" imgW="126720" imgH="177480" progId="Equation.DSMT4">
                    <p:embed/>
                  </p:oleObj>
                </mc:Choice>
                <mc:Fallback>
                  <p:oleObj name="Equation" r:id="rId32" imgW="126720" imgH="177480" progId="Equation.DSMT4">
                    <p:embed/>
                    <p:pic>
                      <p:nvPicPr>
                        <p:cNvPr id="0" name=""/>
                        <p:cNvPicPr/>
                        <p:nvPr/>
                      </p:nvPicPr>
                      <p:blipFill>
                        <a:blip r:embed="rId33"/>
                        <a:stretch>
                          <a:fillRect/>
                        </a:stretch>
                      </p:blipFill>
                      <p:spPr>
                        <a:xfrm>
                          <a:off x="6945313" y="5607049"/>
                          <a:ext cx="247650" cy="347663"/>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990367416"/>
                </p:ext>
              </p:extLst>
            </p:nvPr>
          </p:nvGraphicFramePr>
          <p:xfrm>
            <a:off x="8224483" y="5616574"/>
            <a:ext cx="247650" cy="347663"/>
          </p:xfrm>
          <a:graphic>
            <a:graphicData uri="http://schemas.openxmlformats.org/presentationml/2006/ole">
              <mc:AlternateContent xmlns:mc="http://schemas.openxmlformats.org/markup-compatibility/2006">
                <mc:Choice xmlns:v="urn:schemas-microsoft-com:vml" Requires="v">
                  <p:oleObj spid="_x0000_s721344" name="Equation" r:id="rId34" imgW="126720" imgH="177480" progId="Equation.DSMT4">
                    <p:embed/>
                  </p:oleObj>
                </mc:Choice>
                <mc:Fallback>
                  <p:oleObj name="Equation" r:id="rId34" imgW="126720" imgH="177480" progId="Equation.DSMT4">
                    <p:embed/>
                    <p:pic>
                      <p:nvPicPr>
                        <p:cNvPr id="0" name=""/>
                        <p:cNvPicPr/>
                        <p:nvPr/>
                      </p:nvPicPr>
                      <p:blipFill>
                        <a:blip r:embed="rId33"/>
                        <a:stretch>
                          <a:fillRect/>
                        </a:stretch>
                      </p:blipFill>
                      <p:spPr>
                        <a:xfrm>
                          <a:off x="8224483" y="5616574"/>
                          <a:ext cx="247650" cy="347663"/>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596443724"/>
                </p:ext>
              </p:extLst>
            </p:nvPr>
          </p:nvGraphicFramePr>
          <p:xfrm>
            <a:off x="8905875" y="5714999"/>
            <a:ext cx="298450" cy="198438"/>
          </p:xfrm>
          <a:graphic>
            <a:graphicData uri="http://schemas.openxmlformats.org/presentationml/2006/ole">
              <mc:AlternateContent xmlns:mc="http://schemas.openxmlformats.org/markup-compatibility/2006">
                <mc:Choice xmlns:v="urn:schemas-microsoft-com:vml" Requires="v">
                  <p:oleObj spid="_x0000_s721345" name="Equation" r:id="rId35" imgW="152280" imgH="101520" progId="Equation.DSMT4">
                    <p:embed/>
                  </p:oleObj>
                </mc:Choice>
                <mc:Fallback>
                  <p:oleObj name="Equation" r:id="rId35" imgW="152280" imgH="101520" progId="Equation.DSMT4">
                    <p:embed/>
                    <p:pic>
                      <p:nvPicPr>
                        <p:cNvPr id="0" name=""/>
                        <p:cNvPicPr/>
                        <p:nvPr/>
                      </p:nvPicPr>
                      <p:blipFill>
                        <a:blip r:embed="rId36"/>
                        <a:stretch>
                          <a:fillRect/>
                        </a:stretch>
                      </p:blipFill>
                      <p:spPr>
                        <a:xfrm>
                          <a:off x="8905875" y="5714999"/>
                          <a:ext cx="298450" cy="198438"/>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847823207"/>
                </p:ext>
              </p:extLst>
            </p:nvPr>
          </p:nvGraphicFramePr>
          <p:xfrm>
            <a:off x="6105525" y="5718174"/>
            <a:ext cx="298450" cy="198438"/>
          </p:xfrm>
          <a:graphic>
            <a:graphicData uri="http://schemas.openxmlformats.org/presentationml/2006/ole">
              <mc:AlternateContent xmlns:mc="http://schemas.openxmlformats.org/markup-compatibility/2006">
                <mc:Choice xmlns:v="urn:schemas-microsoft-com:vml" Requires="v">
                  <p:oleObj spid="_x0000_s721346" name="Equation" r:id="rId37" imgW="152280" imgH="101520" progId="Equation.DSMT4">
                    <p:embed/>
                  </p:oleObj>
                </mc:Choice>
                <mc:Fallback>
                  <p:oleObj name="Equation" r:id="rId37" imgW="152280" imgH="101520" progId="Equation.DSMT4">
                    <p:embed/>
                    <p:pic>
                      <p:nvPicPr>
                        <p:cNvPr id="0" name=""/>
                        <p:cNvPicPr/>
                        <p:nvPr/>
                      </p:nvPicPr>
                      <p:blipFill>
                        <a:blip r:embed="rId38"/>
                        <a:stretch>
                          <a:fillRect/>
                        </a:stretch>
                      </p:blipFill>
                      <p:spPr>
                        <a:xfrm>
                          <a:off x="6105525" y="5718174"/>
                          <a:ext cx="298450" cy="198438"/>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2795248147"/>
                </p:ext>
              </p:extLst>
            </p:nvPr>
          </p:nvGraphicFramePr>
          <p:xfrm>
            <a:off x="7564438" y="5583237"/>
            <a:ext cx="320675" cy="319088"/>
          </p:xfrm>
          <a:graphic>
            <a:graphicData uri="http://schemas.openxmlformats.org/presentationml/2006/ole">
              <mc:AlternateContent xmlns:mc="http://schemas.openxmlformats.org/markup-compatibility/2006">
                <mc:Choice xmlns:v="urn:schemas-microsoft-com:vml" Requires="v">
                  <p:oleObj spid="_x0000_s721347" name="Equation" r:id="rId39" imgW="164880" imgH="164880" progId="Equation.DSMT4">
                    <p:embed/>
                  </p:oleObj>
                </mc:Choice>
                <mc:Fallback>
                  <p:oleObj name="Equation" r:id="rId39" imgW="164880" imgH="164880" progId="Equation.DSMT4">
                    <p:embed/>
                    <p:pic>
                      <p:nvPicPr>
                        <p:cNvPr id="0" name=""/>
                        <p:cNvPicPr/>
                        <p:nvPr/>
                      </p:nvPicPr>
                      <p:blipFill>
                        <a:blip r:embed="rId40"/>
                        <a:stretch>
                          <a:fillRect/>
                        </a:stretch>
                      </p:blipFill>
                      <p:spPr>
                        <a:xfrm>
                          <a:off x="7564438" y="5583237"/>
                          <a:ext cx="320675" cy="319088"/>
                        </a:xfrm>
                        <a:prstGeom prst="rect">
                          <a:avLst/>
                        </a:prstGeom>
                      </p:spPr>
                    </p:pic>
                  </p:oleObj>
                </mc:Fallback>
              </mc:AlternateContent>
            </a:graphicData>
          </a:graphic>
        </p:graphicFrame>
      </p:grpSp>
    </p:spTree>
    <p:extLst>
      <p:ext uri="{BB962C8B-B14F-4D97-AF65-F5344CB8AC3E}">
        <p14:creationId xmlns:p14="http://schemas.microsoft.com/office/powerpoint/2010/main" val="3025729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771" name="Picture 1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76200"/>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0812" y="658234"/>
            <a:ext cx="11909227" cy="1858581"/>
            <a:chOff x="150812" y="658234"/>
            <a:chExt cx="11909227" cy="1858581"/>
          </a:xfrm>
        </p:grpSpPr>
        <p:sp>
          <p:nvSpPr>
            <p:cNvPr id="25" name="Rounded Rectangle 24"/>
            <p:cNvSpPr/>
            <p:nvPr/>
          </p:nvSpPr>
          <p:spPr>
            <a:xfrm>
              <a:off x="2083378" y="666750"/>
              <a:ext cx="9879013" cy="1830965"/>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8" name="TextBox 27"/>
                <p:cNvSpPr txBox="1"/>
                <p:nvPr/>
              </p:nvSpPr>
              <p:spPr>
                <a:xfrm>
                  <a:off x="2182613" y="691187"/>
                  <a:ext cx="9877426" cy="1825628"/>
                </a:xfrm>
                <a:prstGeom prst="rect">
                  <a:avLst/>
                </a:prstGeom>
                <a:noFill/>
              </p:spPr>
              <p:txBody>
                <a:bodyPr wrap="square" rtlCol="0">
                  <a:spAutoFit/>
                </a:bodyPr>
                <a:lstStyle/>
                <a:p>
                  <a:r>
                    <a:rPr lang="vi-VN" sz="2800" b="1" smtClean="0">
                      <a:latin typeface="Arial" pitchFamily="34" charset="0"/>
                      <a:cs typeface="Arial" pitchFamily="34" charset="0"/>
                    </a:rPr>
                    <a:t>Trở lại tình huống mở đầu. Với yêu cầu mảnh đất được rào chắn có diện tích không nhỏ hơn 48 m</a:t>
                  </a:r>
                  <a:r>
                    <a:rPr lang="vi-VN" sz="2800" b="1" baseline="30000">
                      <a:latin typeface="Arial" pitchFamily="34" charset="0"/>
                      <a:cs typeface="Arial" pitchFamily="34" charset="0"/>
                    </a:rPr>
                    <a:t>2</a:t>
                  </a:r>
                  <a:r>
                    <a:rPr lang="vi-VN" sz="2800" b="1">
                      <a:latin typeface="Arial" pitchFamily="34" charset="0"/>
                      <a:cs typeface="Arial" pitchFamily="34" charset="0"/>
                    </a:rPr>
                    <a:t>, hãy viết đẳng thức thể hiện sự so sánh biểu thức tính diện </a:t>
                  </a:r>
                  <a:r>
                    <a:rPr lang="vi-VN" sz="2800" b="1" smtClean="0">
                      <a:latin typeface="Arial" pitchFamily="34" charset="0"/>
                      <a:cs typeface="Arial" pitchFamily="34" charset="0"/>
                    </a:rPr>
                    <a:t>tích</a:t>
                  </a:r>
                  <a:r>
                    <a:rPr lang="en-US" sz="2800" b="1" smtClean="0">
                      <a:latin typeface="Arial" pitchFamily="34" charset="0"/>
                      <a:cs typeface="Arial" pitchFamily="34" charset="0"/>
                    </a:rPr>
                    <a:t/>
                  </a:r>
                  <a:br>
                    <a:rPr lang="en-US" sz="2800" b="1" smtClean="0">
                      <a:latin typeface="Arial" pitchFamily="34" charset="0"/>
                      <a:cs typeface="Arial" pitchFamily="34" charset="0"/>
                    </a:rPr>
                  </a:br>
                  <a:r>
                    <a:rPr lang="en-US" sz="2800" b="1" smtClean="0">
                      <a:latin typeface="Arial" pitchFamily="34" charset="0"/>
                      <a:cs typeface="Arial" pitchFamily="34" charset="0"/>
                    </a:rPr>
                    <a:t>		</a:t>
                  </a:r>
                  <a14:m>
                    <m:oMath xmlns:m="http://schemas.openxmlformats.org/officeDocument/2006/math">
                      <m:r>
                        <a:rPr lang="en-US" sz="2800" b="1" i="1" smtClean="0">
                          <a:solidFill>
                            <a:schemeClr val="accent2">
                              <a:lumMod val="75000"/>
                            </a:schemeClr>
                          </a:solidFill>
                          <a:latin typeface="Cambria Math"/>
                          <a:cs typeface="Arial" pitchFamily="34" charset="0"/>
                        </a:rPr>
                        <m:t>𝑺</m:t>
                      </m:r>
                      <m:d>
                        <m:dPr>
                          <m:ctrlPr>
                            <a:rPr lang="en-US" sz="2800" b="1" i="1" smtClean="0">
                              <a:solidFill>
                                <a:schemeClr val="accent2">
                                  <a:lumMod val="75000"/>
                                </a:schemeClr>
                              </a:solidFill>
                              <a:latin typeface="Cambria Math"/>
                              <a:cs typeface="Arial" pitchFamily="34" charset="0"/>
                            </a:rPr>
                          </m:ctrlPr>
                        </m:dPr>
                        <m:e>
                          <m:r>
                            <a:rPr lang="en-US" sz="2800" b="1" i="1" smtClean="0">
                              <a:solidFill>
                                <a:schemeClr val="accent2">
                                  <a:lumMod val="75000"/>
                                </a:schemeClr>
                              </a:solidFill>
                              <a:latin typeface="Cambria Math"/>
                              <a:cs typeface="Arial" pitchFamily="34" charset="0"/>
                            </a:rPr>
                            <m:t>𝒙</m:t>
                          </m:r>
                        </m:e>
                      </m:d>
                      <m:r>
                        <a:rPr lang="en-US" sz="2800" b="1" i="1" smtClean="0">
                          <a:solidFill>
                            <a:schemeClr val="accent2">
                              <a:lumMod val="75000"/>
                            </a:schemeClr>
                          </a:solidFill>
                          <a:latin typeface="Cambria Math"/>
                          <a:cs typeface="Arial" pitchFamily="34" charset="0"/>
                        </a:rPr>
                        <m:t>=−</m:t>
                      </m:r>
                      <m:r>
                        <a:rPr lang="en-US" sz="2800" b="1" i="1" smtClean="0">
                          <a:solidFill>
                            <a:schemeClr val="accent2">
                              <a:lumMod val="75000"/>
                            </a:schemeClr>
                          </a:solidFill>
                          <a:latin typeface="Cambria Math"/>
                          <a:cs typeface="Arial" pitchFamily="34" charset="0"/>
                        </a:rPr>
                        <m:t>𝟐</m:t>
                      </m:r>
                      <m:sSup>
                        <m:sSupPr>
                          <m:ctrlPr>
                            <a:rPr lang="en-US" sz="2800" b="1" i="1" smtClean="0">
                              <a:solidFill>
                                <a:schemeClr val="accent2">
                                  <a:lumMod val="75000"/>
                                </a:schemeClr>
                              </a:solidFill>
                              <a:latin typeface="Cambria Math"/>
                              <a:cs typeface="Arial" pitchFamily="34" charset="0"/>
                            </a:rPr>
                          </m:ctrlPr>
                        </m:sSupPr>
                        <m:e>
                          <m:r>
                            <a:rPr lang="en-US" sz="2800" b="1" i="1" smtClean="0">
                              <a:solidFill>
                                <a:schemeClr val="accent2">
                                  <a:lumMod val="75000"/>
                                </a:schemeClr>
                              </a:solidFill>
                              <a:latin typeface="Cambria Math"/>
                              <a:cs typeface="Arial" pitchFamily="34" charset="0"/>
                            </a:rPr>
                            <m:t>𝒙</m:t>
                          </m:r>
                        </m:e>
                        <m:sup>
                          <m:r>
                            <a:rPr lang="en-US" sz="2800" b="1" i="1" smtClean="0">
                              <a:solidFill>
                                <a:schemeClr val="accent2">
                                  <a:lumMod val="75000"/>
                                </a:schemeClr>
                              </a:solidFill>
                              <a:latin typeface="Cambria Math"/>
                              <a:cs typeface="Arial" pitchFamily="34" charset="0"/>
                            </a:rPr>
                            <m:t>𝟐</m:t>
                          </m:r>
                        </m:sup>
                      </m:sSup>
                      <m:r>
                        <a:rPr lang="en-US" sz="2800" b="1" i="1" smtClean="0">
                          <a:solidFill>
                            <a:schemeClr val="accent2">
                              <a:lumMod val="75000"/>
                            </a:schemeClr>
                          </a:solidFill>
                          <a:latin typeface="Cambria Math"/>
                          <a:cs typeface="Arial" pitchFamily="34" charset="0"/>
                        </a:rPr>
                        <m:t>+</m:t>
                      </m:r>
                      <m:r>
                        <a:rPr lang="en-US" sz="2800" b="1" i="1" smtClean="0">
                          <a:solidFill>
                            <a:schemeClr val="accent2">
                              <a:lumMod val="75000"/>
                            </a:schemeClr>
                          </a:solidFill>
                          <a:latin typeface="Cambria Math"/>
                          <a:cs typeface="Arial" pitchFamily="34" charset="0"/>
                        </a:rPr>
                        <m:t>𝟐𝟎</m:t>
                      </m:r>
                      <m:r>
                        <a:rPr lang="en-US" sz="2800" b="1" i="1" smtClean="0">
                          <a:solidFill>
                            <a:schemeClr val="accent2">
                              <a:lumMod val="75000"/>
                            </a:schemeClr>
                          </a:solidFill>
                          <a:latin typeface="Cambria Math"/>
                          <a:cs typeface="Arial" pitchFamily="34" charset="0"/>
                        </a:rPr>
                        <m:t>𝒙</m:t>
                      </m:r>
                    </m:oMath>
                  </a14:m>
                  <a:r>
                    <a:rPr lang="en-US" sz="2800" b="1" smtClean="0">
                      <a:solidFill>
                        <a:schemeClr val="accent2">
                          <a:lumMod val="75000"/>
                        </a:schemeClr>
                      </a:solidFill>
                      <a:latin typeface="Arial" pitchFamily="34" charset="0"/>
                      <a:cs typeface="Arial" pitchFamily="34" charset="0"/>
                    </a:rPr>
                    <a:t> </a:t>
                  </a:r>
                  <a:r>
                    <a:rPr lang="en-US" sz="2800" b="1" smtClean="0">
                      <a:latin typeface="Arial" pitchFamily="34" charset="0"/>
                      <a:cs typeface="Arial" pitchFamily="34" charset="0"/>
                    </a:rPr>
                    <a:t>với 48</a:t>
                  </a:r>
                  <a:r>
                    <a:rPr lang="vi-VN" sz="2800" b="1" smtClean="0">
                      <a:latin typeface="Arial" pitchFamily="34" charset="0"/>
                      <a:cs typeface="Arial" pitchFamily="34" charset="0"/>
                    </a:rPr>
                    <a:t> </a:t>
                  </a:r>
                  <a:endParaRPr lang="vi-VN" sz="2800"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182613" y="691187"/>
                  <a:ext cx="9877426" cy="1825628"/>
                </a:xfrm>
                <a:prstGeom prst="rect">
                  <a:avLst/>
                </a:prstGeom>
                <a:blipFill rotWithShape="1">
                  <a:blip r:embed="rId4"/>
                  <a:stretch>
                    <a:fillRect l="-1235" t="-3333" b="-8000"/>
                  </a:stretch>
                </a:blipFill>
              </p:spPr>
              <p:txBody>
                <a:bodyPr/>
                <a:lstStyle/>
                <a:p>
                  <a:r>
                    <a:rPr lang="en-US">
                      <a:noFill/>
                    </a:rPr>
                    <a:t> </a:t>
                  </a:r>
                </a:p>
              </p:txBody>
            </p:sp>
          </mc:Fallback>
        </mc:AlternateContent>
        <p:grpSp>
          <p:nvGrpSpPr>
            <p:cNvPr id="29" name="Group 28"/>
            <p:cNvGrpSpPr/>
            <p:nvPr/>
          </p:nvGrpSpPr>
          <p:grpSpPr>
            <a:xfrm>
              <a:off x="150812" y="658234"/>
              <a:ext cx="1780166" cy="1780166"/>
              <a:chOff x="123825" y="887413"/>
              <a:chExt cx="1931987" cy="1931987"/>
            </a:xfrm>
          </p:grpSpPr>
          <p:pic>
            <p:nvPicPr>
              <p:cNvPr id="35" name="Picture 18"/>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grpSp>
      <p:pic>
        <p:nvPicPr>
          <p:cNvPr id="38"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0438" y="2685246"/>
            <a:ext cx="1529774" cy="36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9" name="TextBox 38"/>
              <p:cNvSpPr txBox="1"/>
              <p:nvPr/>
            </p:nvSpPr>
            <p:spPr>
              <a:xfrm>
                <a:off x="912812" y="3200400"/>
                <a:ext cx="10439400" cy="532966"/>
              </a:xfrm>
              <a:prstGeom prst="rect">
                <a:avLst/>
              </a:prstGeom>
              <a:noFill/>
            </p:spPr>
            <p:txBody>
              <a:bodyPr wrap="square" rtlCol="0">
                <a:spAutoFit/>
              </a:bodyPr>
              <a:lstStyle/>
              <a:p>
                <a:r>
                  <a:rPr lang="vi-VN" sz="2600" b="1">
                    <a:latin typeface="Arial" pitchFamily="34" charset="0"/>
                    <a:cs typeface="Arial" pitchFamily="34" charset="0"/>
                  </a:rPr>
                  <a:t>Diện tích mảnh đất được rào chắn </a:t>
                </a:r>
                <a:r>
                  <a:rPr lang="vi-VN" sz="2600" b="1" smtClean="0">
                    <a:latin typeface="Arial" pitchFamily="34" charset="0"/>
                    <a:cs typeface="Arial" pitchFamily="34" charset="0"/>
                  </a:rPr>
                  <a:t>là</a:t>
                </a:r>
                <a:r>
                  <a:rPr lang="en-US" sz="2600" b="1" smtClean="0">
                    <a:latin typeface="Arial" pitchFamily="34" charset="0"/>
                    <a:cs typeface="Arial" pitchFamily="34" charset="0"/>
                  </a:rPr>
                  <a:t> </a:t>
                </a:r>
                <a14:m>
                  <m:oMath xmlns:m="http://schemas.openxmlformats.org/officeDocument/2006/math">
                    <m:r>
                      <a:rPr lang="en-US" sz="2800" b="1" i="1" smtClean="0">
                        <a:solidFill>
                          <a:schemeClr val="tx1"/>
                        </a:solidFill>
                        <a:latin typeface="Cambria Math"/>
                        <a:cs typeface="Arial" pitchFamily="34" charset="0"/>
                      </a:rPr>
                      <m:t>𝑺</m:t>
                    </m:r>
                    <m:d>
                      <m:dPr>
                        <m:ctrlPr>
                          <a:rPr lang="en-US" sz="2800" b="1" i="1">
                            <a:solidFill>
                              <a:schemeClr val="tx1"/>
                            </a:solidFill>
                            <a:latin typeface="Cambria Math"/>
                            <a:cs typeface="Arial" pitchFamily="34" charset="0"/>
                          </a:rPr>
                        </m:ctrlPr>
                      </m:dPr>
                      <m:e>
                        <m:r>
                          <a:rPr lang="en-US" sz="2800" b="1" i="1">
                            <a:solidFill>
                              <a:schemeClr val="tx1"/>
                            </a:solidFill>
                            <a:latin typeface="Cambria Math"/>
                            <a:cs typeface="Arial" pitchFamily="34" charset="0"/>
                          </a:rPr>
                          <m:t>𝒙</m:t>
                        </m:r>
                      </m:e>
                    </m:d>
                    <m:r>
                      <a:rPr lang="en-US" sz="2800" b="1" i="1">
                        <a:solidFill>
                          <a:schemeClr val="tx1"/>
                        </a:solidFill>
                        <a:latin typeface="Cambria Math"/>
                        <a:cs typeface="Arial" pitchFamily="34" charset="0"/>
                      </a:rPr>
                      <m:t>=−</m:t>
                    </m:r>
                    <m:r>
                      <a:rPr lang="en-US" sz="2800" b="1" i="1">
                        <a:solidFill>
                          <a:schemeClr val="tx1"/>
                        </a:solidFill>
                        <a:latin typeface="Cambria Math"/>
                        <a:cs typeface="Arial" pitchFamily="34" charset="0"/>
                      </a:rPr>
                      <m:t>𝟐</m:t>
                    </m:r>
                    <m:sSup>
                      <m:sSupPr>
                        <m:ctrlPr>
                          <a:rPr lang="en-US" sz="2800" b="1" i="1">
                            <a:solidFill>
                              <a:schemeClr val="tx1"/>
                            </a:solidFill>
                            <a:latin typeface="Cambria Math"/>
                            <a:cs typeface="Arial" pitchFamily="34" charset="0"/>
                          </a:rPr>
                        </m:ctrlPr>
                      </m:sSupPr>
                      <m:e>
                        <m:r>
                          <a:rPr lang="en-US" sz="2800" b="1" i="1">
                            <a:solidFill>
                              <a:schemeClr val="tx1"/>
                            </a:solidFill>
                            <a:latin typeface="Cambria Math"/>
                            <a:cs typeface="Arial" pitchFamily="34" charset="0"/>
                          </a:rPr>
                          <m:t>𝒙</m:t>
                        </m:r>
                      </m:e>
                      <m:sup>
                        <m:r>
                          <a:rPr lang="en-US" sz="2800" b="1" i="1">
                            <a:solidFill>
                              <a:schemeClr val="tx1"/>
                            </a:solidFill>
                            <a:latin typeface="Cambria Math"/>
                            <a:cs typeface="Arial" pitchFamily="34" charset="0"/>
                          </a:rPr>
                          <m:t>𝟐</m:t>
                        </m:r>
                      </m:sup>
                    </m:sSup>
                    <m:r>
                      <a:rPr lang="en-US" sz="2800" b="1" i="1">
                        <a:solidFill>
                          <a:schemeClr val="tx1"/>
                        </a:solidFill>
                        <a:latin typeface="Cambria Math"/>
                        <a:cs typeface="Arial" pitchFamily="34" charset="0"/>
                      </a:rPr>
                      <m:t>+</m:t>
                    </m:r>
                    <m:r>
                      <a:rPr lang="en-US" sz="2800" b="1" i="1">
                        <a:solidFill>
                          <a:schemeClr val="tx1"/>
                        </a:solidFill>
                        <a:latin typeface="Cambria Math"/>
                        <a:cs typeface="Arial" pitchFamily="34" charset="0"/>
                      </a:rPr>
                      <m:t>𝟐𝟎</m:t>
                    </m:r>
                    <m:r>
                      <a:rPr lang="en-US" sz="2800" b="1" i="1">
                        <a:solidFill>
                          <a:schemeClr val="tx1"/>
                        </a:solidFill>
                        <a:latin typeface="Cambria Math"/>
                        <a:cs typeface="Arial" pitchFamily="34" charset="0"/>
                      </a:rPr>
                      <m:t>𝒙</m:t>
                    </m:r>
                  </m:oMath>
                </a14:m>
                <a:r>
                  <a:rPr lang="en-US" sz="2800" b="1">
                    <a:solidFill>
                      <a:schemeClr val="tx1"/>
                    </a:solidFill>
                    <a:latin typeface="Arial" pitchFamily="34" charset="0"/>
                    <a:cs typeface="Arial" pitchFamily="34" charset="0"/>
                  </a:rPr>
                  <a:t> </a:t>
                </a:r>
                <a:endParaRPr lang="vi-VN" sz="2600" b="1">
                  <a:solidFill>
                    <a:schemeClr val="tx1"/>
                  </a:solidFill>
                  <a:latin typeface="Arial" pitchFamily="34" charset="0"/>
                  <a:cs typeface="Arial"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912812" y="3200400"/>
                <a:ext cx="10439400" cy="532966"/>
              </a:xfrm>
              <a:prstGeom prst="rect">
                <a:avLst/>
              </a:prstGeom>
              <a:blipFill rotWithShape="1">
                <a:blip r:embed="rId9"/>
                <a:stretch>
                  <a:fillRect l="-1051" t="-4598" b="-26437"/>
                </a:stretch>
              </a:blipFill>
            </p:spPr>
            <p:txBody>
              <a:bodyPr/>
              <a:lstStyle/>
              <a:p>
                <a:r>
                  <a:rPr lang="en-US">
                    <a:noFill/>
                  </a:rPr>
                  <a:t> </a:t>
                </a:r>
              </a:p>
            </p:txBody>
          </p:sp>
        </mc:Fallback>
      </mc:AlternateContent>
      <p:sp>
        <p:nvSpPr>
          <p:cNvPr id="40" name="TextBox 39"/>
          <p:cNvSpPr txBox="1"/>
          <p:nvPr/>
        </p:nvSpPr>
        <p:spPr>
          <a:xfrm>
            <a:off x="912812" y="3810000"/>
            <a:ext cx="10545763" cy="892552"/>
          </a:xfrm>
          <a:prstGeom prst="rect">
            <a:avLst/>
          </a:prstGeom>
          <a:noFill/>
        </p:spPr>
        <p:txBody>
          <a:bodyPr wrap="square" rtlCol="0">
            <a:spAutoFit/>
          </a:bodyPr>
          <a:lstStyle/>
          <a:p>
            <a:r>
              <a:rPr lang="vi-VN" sz="2600" b="1">
                <a:latin typeface="Arial" pitchFamily="34" charset="0"/>
                <a:cs typeface="Arial" pitchFamily="34" charset="0"/>
              </a:rPr>
              <a:t>Vì mảnh đất được rào chắn có diện tích không nhỏ hơn 48 m</a:t>
            </a:r>
            <a:r>
              <a:rPr lang="vi-VN" sz="2600" b="1" baseline="30000">
                <a:latin typeface="Arial" pitchFamily="34" charset="0"/>
                <a:cs typeface="Arial" pitchFamily="34" charset="0"/>
              </a:rPr>
              <a:t>2</a:t>
            </a:r>
            <a:r>
              <a:rPr lang="vi-VN" sz="2600" b="1">
                <a:latin typeface="Arial" pitchFamily="34" charset="0"/>
                <a:cs typeface="Arial" pitchFamily="34" charset="0"/>
              </a:rPr>
              <a:t> nghĩa là S(x) phải lớn hơn hoặc bằng 48</a:t>
            </a:r>
          </a:p>
        </p:txBody>
      </p:sp>
      <mc:AlternateContent xmlns:mc="http://schemas.openxmlformats.org/markup-compatibility/2006" xmlns:a14="http://schemas.microsoft.com/office/drawing/2010/main">
        <mc:Choice Requires="a14">
          <p:sp>
            <p:nvSpPr>
              <p:cNvPr id="41" name="TextBox 40"/>
              <p:cNvSpPr txBox="1"/>
              <p:nvPr/>
            </p:nvSpPr>
            <p:spPr>
              <a:xfrm>
                <a:off x="912812" y="4718804"/>
                <a:ext cx="7848600" cy="532966"/>
              </a:xfrm>
              <a:prstGeom prst="rect">
                <a:avLst/>
              </a:prstGeom>
              <a:noFill/>
            </p:spPr>
            <p:txBody>
              <a:bodyPr wrap="square" rtlCol="0">
                <a:spAutoFit/>
              </a:bodyPr>
              <a:lstStyle/>
              <a:p>
                <a:r>
                  <a:rPr lang="vi-VN" sz="2600" b="1" smtClean="0">
                    <a:latin typeface="Arial" pitchFamily="34" charset="0"/>
                    <a:cs typeface="Arial" pitchFamily="34" charset="0"/>
                  </a:rPr>
                  <a:t>Khi đó</a:t>
                </a:r>
                <a:r>
                  <a:rPr lang="en-US" sz="2600" b="1" smtClean="0">
                    <a:latin typeface="Arial" pitchFamily="34" charset="0"/>
                    <a:cs typeface="Arial" pitchFamily="34" charset="0"/>
                  </a:rPr>
                  <a:t> </a:t>
                </a:r>
                <a:r>
                  <a:rPr lang="vi-VN" sz="2600" b="1" smtClean="0">
                    <a:latin typeface="Arial" pitchFamily="34" charset="0"/>
                    <a:cs typeface="Arial" pitchFamily="34" charset="0"/>
                  </a:rPr>
                  <a:t>:</a:t>
                </a:r>
                <a:r>
                  <a:rPr lang="en-US" sz="2600" b="1" smtClean="0">
                    <a:latin typeface="Arial" pitchFamily="34" charset="0"/>
                    <a:cs typeface="Arial" pitchFamily="34" charset="0"/>
                  </a:rPr>
                  <a:t> </a:t>
                </a:r>
                <a14:m>
                  <m:oMath xmlns:m="http://schemas.openxmlformats.org/officeDocument/2006/math">
                    <m:r>
                      <a:rPr lang="en-US" sz="2800" b="1" i="0" smtClean="0">
                        <a:solidFill>
                          <a:schemeClr val="accent2">
                            <a:lumMod val="75000"/>
                          </a:schemeClr>
                        </a:solidFill>
                        <a:latin typeface="Cambria Math"/>
                        <a:cs typeface="Arial" pitchFamily="34" charset="0"/>
                      </a:rPr>
                      <m:t>   </m:t>
                    </m:r>
                    <m:r>
                      <a:rPr lang="en-US" sz="2800" b="1" i="1">
                        <a:solidFill>
                          <a:schemeClr val="accent2">
                            <a:lumMod val="75000"/>
                          </a:schemeClr>
                        </a:solidFill>
                        <a:latin typeface="Cambria Math"/>
                        <a:cs typeface="Arial" pitchFamily="34" charset="0"/>
                      </a:rPr>
                      <m:t>−</m:t>
                    </m:r>
                    <m:r>
                      <a:rPr lang="en-US" sz="2800" b="1" i="1">
                        <a:solidFill>
                          <a:schemeClr val="accent2">
                            <a:lumMod val="75000"/>
                          </a:schemeClr>
                        </a:solidFill>
                        <a:latin typeface="Cambria Math"/>
                        <a:cs typeface="Arial" pitchFamily="34" charset="0"/>
                      </a:rPr>
                      <m:t>𝟐</m:t>
                    </m:r>
                    <m:sSup>
                      <m:sSupPr>
                        <m:ctrlPr>
                          <a:rPr lang="en-US" sz="2800" b="1" i="1">
                            <a:solidFill>
                              <a:schemeClr val="accent2">
                                <a:lumMod val="75000"/>
                              </a:schemeClr>
                            </a:solidFill>
                            <a:latin typeface="Cambria Math"/>
                            <a:cs typeface="Arial" pitchFamily="34" charset="0"/>
                          </a:rPr>
                        </m:ctrlPr>
                      </m:sSupPr>
                      <m:e>
                        <m:r>
                          <a:rPr lang="en-US" sz="2800" b="1" i="1">
                            <a:solidFill>
                              <a:schemeClr val="accent2">
                                <a:lumMod val="75000"/>
                              </a:schemeClr>
                            </a:solidFill>
                            <a:latin typeface="Cambria Math"/>
                            <a:cs typeface="Arial" pitchFamily="34" charset="0"/>
                          </a:rPr>
                          <m:t>𝒙</m:t>
                        </m:r>
                      </m:e>
                      <m:sup>
                        <m:r>
                          <a:rPr lang="en-US" sz="2800" b="1" i="1">
                            <a:solidFill>
                              <a:schemeClr val="accent2">
                                <a:lumMod val="75000"/>
                              </a:schemeClr>
                            </a:solidFill>
                            <a:latin typeface="Cambria Math"/>
                            <a:cs typeface="Arial" pitchFamily="34" charset="0"/>
                          </a:rPr>
                          <m:t>𝟐</m:t>
                        </m:r>
                      </m:sup>
                    </m:sSup>
                    <m:r>
                      <a:rPr lang="en-US" sz="2800" b="1" i="1">
                        <a:solidFill>
                          <a:schemeClr val="accent2">
                            <a:lumMod val="75000"/>
                          </a:schemeClr>
                        </a:solidFill>
                        <a:latin typeface="Cambria Math"/>
                        <a:cs typeface="Arial" pitchFamily="34" charset="0"/>
                      </a:rPr>
                      <m:t>+</m:t>
                    </m:r>
                    <m:r>
                      <a:rPr lang="en-US" sz="2800" b="1" i="1">
                        <a:solidFill>
                          <a:schemeClr val="accent2">
                            <a:lumMod val="75000"/>
                          </a:schemeClr>
                        </a:solidFill>
                        <a:latin typeface="Cambria Math"/>
                        <a:cs typeface="Arial" pitchFamily="34" charset="0"/>
                      </a:rPr>
                      <m:t>𝟐𝟎</m:t>
                    </m:r>
                    <m:r>
                      <a:rPr lang="en-US" sz="2800" b="1" i="1">
                        <a:solidFill>
                          <a:schemeClr val="accent2">
                            <a:lumMod val="75000"/>
                          </a:schemeClr>
                        </a:solidFill>
                        <a:latin typeface="Cambria Math"/>
                        <a:cs typeface="Arial" pitchFamily="34" charset="0"/>
                      </a:rPr>
                      <m:t>𝒙</m:t>
                    </m:r>
                    <m:r>
                      <a:rPr lang="en-US" sz="2800" b="1" i="1" smtClean="0">
                        <a:solidFill>
                          <a:schemeClr val="accent2">
                            <a:lumMod val="75000"/>
                          </a:schemeClr>
                        </a:solidFill>
                        <a:latin typeface="Cambria Math"/>
                        <a:ea typeface="Cambria Math"/>
                        <a:cs typeface="Arial" pitchFamily="34" charset="0"/>
                      </a:rPr>
                      <m:t>≥</m:t>
                    </m:r>
                    <m:r>
                      <a:rPr lang="en-US" sz="2800" b="1" i="1" smtClean="0">
                        <a:solidFill>
                          <a:schemeClr val="accent2">
                            <a:lumMod val="75000"/>
                          </a:schemeClr>
                        </a:solidFill>
                        <a:latin typeface="Cambria Math"/>
                        <a:ea typeface="Cambria Math"/>
                        <a:cs typeface="Arial" pitchFamily="34" charset="0"/>
                      </a:rPr>
                      <m:t>𝟒𝟖</m:t>
                    </m:r>
                  </m:oMath>
                </a14:m>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912812" y="4718804"/>
                <a:ext cx="7848600" cy="532966"/>
              </a:xfrm>
              <a:prstGeom prst="rect">
                <a:avLst/>
              </a:prstGeom>
              <a:blipFill rotWithShape="1">
                <a:blip r:embed="rId10"/>
                <a:stretch>
                  <a:fillRect l="-1399" t="-3409" b="-26136"/>
                </a:stretch>
              </a:blipFill>
            </p:spPr>
            <p:txBody>
              <a:bodyPr/>
              <a:lstStyle/>
              <a:p>
                <a:r>
                  <a:rPr lang="en-US">
                    <a:noFill/>
                  </a:rPr>
                  <a:t> </a:t>
                </a:r>
              </a:p>
            </p:txBody>
          </p:sp>
        </mc:Fallback>
      </mc:AlternateContent>
    </p:spTree>
    <p:extLst>
      <p:ext uri="{BB962C8B-B14F-4D97-AF65-F5344CB8AC3E}">
        <p14:creationId xmlns:p14="http://schemas.microsoft.com/office/powerpoint/2010/main" val="38445709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3212" y="838200"/>
            <a:ext cx="11582400" cy="1676400"/>
            <a:chOff x="303212" y="685800"/>
            <a:chExt cx="11582400" cy="1676400"/>
          </a:xfrm>
        </p:grpSpPr>
        <p:sp>
          <p:nvSpPr>
            <p:cNvPr id="19" name="Rounded Rectangle 18"/>
            <p:cNvSpPr/>
            <p:nvPr/>
          </p:nvSpPr>
          <p:spPr>
            <a:xfrm>
              <a:off x="303212" y="685800"/>
              <a:ext cx="11582400" cy="1676400"/>
            </a:xfrm>
            <a:prstGeom prst="roundRect">
              <a:avLst>
                <a:gd name="adj" fmla="val 3585"/>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31812" y="824805"/>
              <a:ext cx="11353800" cy="1384995"/>
            </a:xfrm>
            <a:prstGeom prst="rect">
              <a:avLst/>
            </a:prstGeom>
            <a:noFill/>
          </p:spPr>
          <p:txBody>
            <a:bodyPr wrap="square" rtlCol="0">
              <a:spAutoFit/>
            </a:bodyPr>
            <a:lstStyle/>
            <a:p>
              <a:r>
                <a:rPr lang="vi-VN" sz="2800" b="1">
                  <a:latin typeface="Arial" pitchFamily="34" charset="0"/>
                  <a:cs typeface="Arial" pitchFamily="34" charset="0"/>
                </a:rPr>
                <a:t>Bác Việt có một tấm lưới hình chữ nhật dài 20 m. Bác muốn dùng tấm lưới này rào chắn ba mặt áp bên bờ tường của khu vườn nhà mình thành một mảnh đất hình chữ nhật để trồng rau</a:t>
              </a:r>
              <a:r>
                <a:rPr lang="vi-VN" sz="2800" b="1" smtClean="0">
                  <a:latin typeface="Arial" pitchFamily="34" charset="0"/>
                  <a:cs typeface="Arial" pitchFamily="34" charset="0"/>
                </a:rPr>
                <a:t>.</a:t>
              </a:r>
              <a:r>
                <a:rPr lang="en-US" sz="2800" b="1" smtClean="0">
                  <a:latin typeface="Arial" pitchFamily="34" charset="0"/>
                  <a:cs typeface="Arial" pitchFamily="34" charset="0"/>
                </a:rPr>
                <a:t> (H6.8)</a:t>
              </a:r>
              <a:endParaRPr lang="vi-VN" b="1">
                <a:solidFill>
                  <a:srgbClr val="C00000"/>
                </a:solidFill>
                <a:latin typeface="Arial" pitchFamily="34" charset="0"/>
                <a:cs typeface="Arial" pitchFamily="34" charset="0"/>
              </a:endParaRPr>
            </a:p>
          </p:txBody>
        </p:sp>
      </p:grpSp>
      <p:grpSp>
        <p:nvGrpSpPr>
          <p:cNvPr id="4" name="Group 3"/>
          <p:cNvGrpSpPr/>
          <p:nvPr/>
        </p:nvGrpSpPr>
        <p:grpSpPr>
          <a:xfrm>
            <a:off x="220532" y="2968256"/>
            <a:ext cx="6788280" cy="3258118"/>
            <a:chOff x="303212" y="2896076"/>
            <a:chExt cx="6788280" cy="3258118"/>
          </a:xfrm>
        </p:grpSpPr>
        <p:sp>
          <p:nvSpPr>
            <p:cNvPr id="21" name="AutoShape 26"/>
            <p:cNvSpPr>
              <a:spLocks noChangeArrowheads="1"/>
            </p:cNvSpPr>
            <p:nvPr/>
          </p:nvSpPr>
          <p:spPr bwMode="auto">
            <a:xfrm>
              <a:off x="303212" y="2896076"/>
              <a:ext cx="6672632" cy="2590800"/>
            </a:xfrm>
            <a:prstGeom prst="cloudCallout">
              <a:avLst>
                <a:gd name="adj1" fmla="val 15297"/>
                <a:gd name="adj2" fmla="val 12005"/>
              </a:avLst>
            </a:prstGeom>
            <a:solidFill>
              <a:schemeClr val="accent6">
                <a:lumMod val="20000"/>
                <a:lumOff val="80000"/>
              </a:schemeClr>
            </a:solidFill>
            <a:ln w="3175">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en-US" sz="1800" dirty="0">
                <a:solidFill>
                  <a:schemeClr val="lt1"/>
                </a:solidFill>
                <a:sym typeface="Symbol" pitchFamily="18" charset="2"/>
              </a:endParaRPr>
            </a:p>
          </p:txBody>
        </p:sp>
        <p:sp>
          <p:nvSpPr>
            <p:cNvPr id="11" name="TextBox 10"/>
            <p:cNvSpPr txBox="1"/>
            <p:nvPr/>
          </p:nvSpPr>
          <p:spPr>
            <a:xfrm>
              <a:off x="611343" y="3365718"/>
              <a:ext cx="6099149" cy="1692771"/>
            </a:xfrm>
            <a:prstGeom prst="rect">
              <a:avLst/>
            </a:prstGeom>
            <a:noFill/>
          </p:spPr>
          <p:txBody>
            <a:bodyPr wrap="square" rtlCol="0">
              <a:spAutoFit/>
            </a:bodyPr>
            <a:lstStyle/>
            <a:p>
              <a:pPr algn="ctr"/>
              <a:r>
                <a:rPr lang="vi-VN" sz="2600" b="1">
                  <a:latin typeface="Arial" pitchFamily="34" charset="0"/>
                  <a:cs typeface="Arial" pitchFamily="34" charset="0"/>
                </a:rPr>
                <a:t>Hai cột góc hàng rào </a:t>
              </a:r>
              <a:r>
                <a:rPr lang="vi-VN" sz="2600" b="1" smtClean="0">
                  <a:latin typeface="Arial" pitchFamily="34" charset="0"/>
                  <a:cs typeface="Arial" pitchFamily="34" charset="0"/>
                </a:rPr>
                <a:t>cần </a:t>
              </a:r>
              <a:r>
                <a:rPr lang="vi-VN" sz="2600" b="1">
                  <a:latin typeface="Arial" pitchFamily="34" charset="0"/>
                  <a:cs typeface="Arial" pitchFamily="34" charset="0"/>
                </a:rPr>
                <a:t>phải cắm cách bờ tường bao nhiêu mét để mảnh đất được rào chắn có diện tích không nhỏ hơn </a:t>
              </a:r>
              <a:r>
                <a:rPr lang="vi-VN" sz="2600" b="1" smtClean="0">
                  <a:solidFill>
                    <a:srgbClr val="C00000"/>
                  </a:solidFill>
                  <a:latin typeface="Arial" pitchFamily="34" charset="0"/>
                  <a:cs typeface="Arial" pitchFamily="34" charset="0"/>
                </a:rPr>
                <a:t>48</a:t>
              </a:r>
              <a:r>
                <a:rPr lang="vi-VN" sz="2600" b="1" smtClean="0">
                  <a:latin typeface="Arial" pitchFamily="34" charset="0"/>
                  <a:cs typeface="Arial" pitchFamily="34" charset="0"/>
                </a:rPr>
                <a:t>m</a:t>
              </a:r>
              <a:r>
                <a:rPr lang="vi-VN" sz="2600" b="1" baseline="30000" smtClean="0">
                  <a:latin typeface="Arial" pitchFamily="34" charset="0"/>
                  <a:cs typeface="Arial" pitchFamily="34" charset="0"/>
                </a:rPr>
                <a:t>2</a:t>
              </a:r>
              <a:r>
                <a:rPr lang="vi-VN" sz="2600" b="1">
                  <a:latin typeface="Arial" pitchFamily="34" charset="0"/>
                  <a:cs typeface="Arial" pitchFamily="34" charset="0"/>
                </a:rPr>
                <a:t>?</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1692" y="4240678"/>
              <a:ext cx="2209800" cy="1913516"/>
            </a:xfrm>
            <a:prstGeom prst="rect">
              <a:avLst/>
            </a:prstGeom>
          </p:spPr>
        </p:pic>
      </p:grpSp>
      <p:pic>
        <p:nvPicPr>
          <p:cNvPr id="22"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5299" b="33987"/>
          <a:stretch/>
        </p:blipFill>
        <p:spPr bwMode="auto">
          <a:xfrm>
            <a:off x="193545" y="107742"/>
            <a:ext cx="3367224" cy="50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8228012" y="2675053"/>
            <a:ext cx="3482255" cy="3253335"/>
            <a:chOff x="8228012" y="2675053"/>
            <a:chExt cx="3482255" cy="3253335"/>
          </a:xfrm>
        </p:grpSpPr>
        <p:sp>
          <p:nvSpPr>
            <p:cNvPr id="12" name="TextBox 11"/>
            <p:cNvSpPr txBox="1"/>
            <p:nvPr/>
          </p:nvSpPr>
          <p:spPr>
            <a:xfrm>
              <a:off x="9474451" y="5559056"/>
              <a:ext cx="1123445" cy="369332"/>
            </a:xfrm>
            <a:prstGeom prst="rect">
              <a:avLst/>
            </a:prstGeom>
            <a:noFill/>
          </p:spPr>
          <p:txBody>
            <a:bodyPr wrap="square" rtlCol="0">
              <a:spAutoFit/>
            </a:bodyPr>
            <a:lstStyle/>
            <a:p>
              <a:r>
                <a:rPr lang="en-US" sz="1800" b="1" i="1" smtClean="0">
                  <a:solidFill>
                    <a:srgbClr val="C00000"/>
                  </a:solidFill>
                  <a:latin typeface="Arial" pitchFamily="34" charset="0"/>
                  <a:cs typeface="Arial" pitchFamily="34" charset="0"/>
                </a:rPr>
                <a:t>Hình 6.8</a:t>
              </a:r>
              <a:endParaRPr lang="vi-VN" sz="1600" b="1" i="1" baseline="30000">
                <a:solidFill>
                  <a:srgbClr val="C00000"/>
                </a:solidFill>
                <a:latin typeface="Arial" pitchFamily="34" charset="0"/>
                <a:cs typeface="Arial"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8012" y="2675053"/>
              <a:ext cx="3482255" cy="2893528"/>
            </a:xfrm>
            <a:prstGeom prst="rect">
              <a:avLst/>
            </a:prstGeom>
          </p:spPr>
        </p:pic>
      </p:grpSp>
    </p:spTree>
    <p:extLst>
      <p:ext uri="{BB962C8B-B14F-4D97-AF65-F5344CB8AC3E}">
        <p14:creationId xmlns:p14="http://schemas.microsoft.com/office/powerpoint/2010/main" val="37895298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771" name="Picture 1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200"/>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531812" y="574357"/>
            <a:ext cx="2743200" cy="492443"/>
          </a:xfrm>
          <a:prstGeom prst="rect">
            <a:avLst/>
          </a:prstGeom>
          <a:noFill/>
        </p:spPr>
        <p:txBody>
          <a:bodyPr wrap="square" rtlCol="0">
            <a:spAutoFit/>
          </a:bodyPr>
          <a:lstStyle/>
          <a:p>
            <a:pPr marL="457200" indent="-457200">
              <a:buFont typeface="Wingdings" pitchFamily="2" charset="2"/>
              <a:buChar char="v"/>
            </a:pPr>
            <a:r>
              <a:rPr lang="en-US" sz="2600" b="1" smtClean="0">
                <a:solidFill>
                  <a:srgbClr val="C00000"/>
                </a:solidFill>
                <a:latin typeface="Arial" pitchFamily="34" charset="0"/>
                <a:cs typeface="Arial" pitchFamily="34" charset="0"/>
              </a:rPr>
              <a:t>Định nghĩa :</a:t>
            </a:r>
            <a:endParaRPr lang="vi-VN" sz="2600" b="1">
              <a:solidFill>
                <a:srgbClr val="C00000"/>
              </a:solidFill>
              <a:latin typeface="Arial" pitchFamily="34" charset="0"/>
              <a:cs typeface="Arial" pitchFamily="34" charset="0"/>
            </a:endParaRPr>
          </a:p>
        </p:txBody>
      </p:sp>
      <p:sp>
        <p:nvSpPr>
          <p:cNvPr id="14" name="Rounded Rectangle 13"/>
          <p:cNvSpPr/>
          <p:nvPr/>
        </p:nvSpPr>
        <p:spPr>
          <a:xfrm>
            <a:off x="150812" y="1066800"/>
            <a:ext cx="11811000" cy="5506760"/>
          </a:xfrm>
          <a:prstGeom prst="roundRect">
            <a:avLst>
              <a:gd name="adj" fmla="val 3585"/>
            </a:avLst>
          </a:prstGeom>
          <a:blipFill dpi="0" rotWithShape="1">
            <a:blip r:embed="rId5">
              <a:extLst>
                <a:ext uri="{28A0092B-C50C-407E-A947-70E740481C1C}">
                  <a14:useLocalDpi xmlns:a14="http://schemas.microsoft.com/office/drawing/2010/main" val="0"/>
                </a:ext>
              </a:extLst>
            </a:blip>
            <a:srcRect/>
            <a:stretch>
              <a:fillRect/>
            </a:stretch>
          </a:blip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227012" y="1163360"/>
                <a:ext cx="11809413" cy="1835374"/>
              </a:xfrm>
              <a:prstGeom prst="rect">
                <a:avLst/>
              </a:prstGeom>
              <a:noFill/>
            </p:spPr>
            <p:txBody>
              <a:bodyPr wrap="square" rtlCol="0">
                <a:spAutoFit/>
              </a:bodyPr>
              <a:lstStyle/>
              <a:p>
                <a:pPr marL="457200" indent="-457200">
                  <a:buFont typeface="Arial" pitchFamily="34" charset="0"/>
                  <a:buChar char="•"/>
                </a:pPr>
                <a:r>
                  <a:rPr lang="en-US" sz="2800" b="1" smtClean="0">
                    <a:latin typeface="26"/>
                    <a:cs typeface="Arial" pitchFamily="34" charset="0"/>
                  </a:rPr>
                  <a:t>B</a:t>
                </a:r>
                <a:r>
                  <a:rPr lang="vi-VN" sz="2800" b="1" smtClean="0">
                    <a:latin typeface="26"/>
                    <a:cs typeface="Arial" pitchFamily="34" charset="0"/>
                  </a:rPr>
                  <a:t>ất phương trình</a:t>
                </a:r>
                <a:r>
                  <a:rPr lang="en-US" sz="2800" b="1" smtClean="0">
                    <a:latin typeface="26"/>
                    <a:cs typeface="Arial" pitchFamily="34" charset="0"/>
                  </a:rPr>
                  <a:t> bậc hai ẩn </a:t>
                </a:r>
                <a14:m>
                  <m:oMath xmlns:m="http://schemas.openxmlformats.org/officeDocument/2006/math">
                    <m:r>
                      <a:rPr lang="en-US" sz="2800" b="1" i="1" smtClean="0">
                        <a:latin typeface="Cambria Math"/>
                        <a:cs typeface="Arial" pitchFamily="34" charset="0"/>
                      </a:rPr>
                      <m:t>𝒙</m:t>
                    </m:r>
                  </m:oMath>
                </a14:m>
                <a:r>
                  <a:rPr lang="en-US" sz="2800" b="1" smtClean="0">
                    <a:latin typeface="26"/>
                    <a:cs typeface="Arial" pitchFamily="34" charset="0"/>
                  </a:rPr>
                  <a:t> là b</a:t>
                </a:r>
                <a:r>
                  <a:rPr lang="vi-VN" sz="2800" b="1" smtClean="0">
                    <a:latin typeface="26"/>
                    <a:cs typeface="Arial" pitchFamily="34" charset="0"/>
                  </a:rPr>
                  <a:t>ất phương trình</a:t>
                </a:r>
                <a:r>
                  <a:rPr lang="en-US" sz="2800" b="1" smtClean="0">
                    <a:latin typeface="26"/>
                    <a:cs typeface="Arial" pitchFamily="34" charset="0"/>
                  </a:rPr>
                  <a:t> có dạng </a:t>
                </a:r>
                <a:br>
                  <a:rPr lang="en-US" sz="2800" b="1" smtClean="0">
                    <a:latin typeface="26"/>
                    <a:cs typeface="Arial" pitchFamily="34" charset="0"/>
                  </a:rPr>
                </a:br>
                <a:r>
                  <a:rPr lang="en-US" sz="2800" b="1" smtClean="0">
                    <a:latin typeface="26"/>
                    <a:cs typeface="Arial" pitchFamily="34" charset="0"/>
                  </a:rPr>
                  <a:t>                     </a:t>
                </a:r>
                <a14:m>
                  <m:oMath xmlns:m="http://schemas.openxmlformats.org/officeDocument/2006/math">
                    <m:r>
                      <a:rPr lang="en-US" sz="2800" b="1" i="1" smtClean="0">
                        <a:solidFill>
                          <a:schemeClr val="accent2">
                            <a:lumMod val="75000"/>
                          </a:schemeClr>
                        </a:solidFill>
                        <a:latin typeface="Cambria Math"/>
                        <a:cs typeface="Arial" pitchFamily="34" charset="0"/>
                      </a:rPr>
                      <m:t>𝒂</m:t>
                    </m:r>
                    <m:sSup>
                      <m:sSupPr>
                        <m:ctrlPr>
                          <a:rPr lang="en-US" sz="2800" b="1" i="1" smtClean="0">
                            <a:solidFill>
                              <a:schemeClr val="accent2">
                                <a:lumMod val="75000"/>
                              </a:schemeClr>
                            </a:solidFill>
                            <a:latin typeface="Cambria Math"/>
                            <a:cs typeface="Arial" pitchFamily="34" charset="0"/>
                          </a:rPr>
                        </m:ctrlPr>
                      </m:sSupPr>
                      <m:e>
                        <m:r>
                          <a:rPr lang="en-US" sz="2800" b="1" i="1" smtClean="0">
                            <a:solidFill>
                              <a:schemeClr val="accent2">
                                <a:lumMod val="75000"/>
                              </a:schemeClr>
                            </a:solidFill>
                            <a:latin typeface="Cambria Math"/>
                            <a:cs typeface="Arial" pitchFamily="34" charset="0"/>
                          </a:rPr>
                          <m:t>𝒙</m:t>
                        </m:r>
                      </m:e>
                      <m:sup>
                        <m:r>
                          <a:rPr lang="en-US" sz="2800" b="1" i="1" smtClean="0">
                            <a:solidFill>
                              <a:schemeClr val="accent2">
                                <a:lumMod val="75000"/>
                              </a:schemeClr>
                            </a:solidFill>
                            <a:latin typeface="Cambria Math"/>
                            <a:cs typeface="Arial" pitchFamily="34" charset="0"/>
                          </a:rPr>
                          <m:t>𝟐</m:t>
                        </m:r>
                      </m:sup>
                    </m:sSup>
                    <m:r>
                      <a:rPr lang="en-US" sz="2800" b="1" i="1" smtClean="0">
                        <a:solidFill>
                          <a:schemeClr val="accent2">
                            <a:lumMod val="75000"/>
                          </a:schemeClr>
                        </a:solidFill>
                        <a:latin typeface="Cambria Math"/>
                        <a:cs typeface="Arial" pitchFamily="34" charset="0"/>
                      </a:rPr>
                      <m:t>+</m:t>
                    </m:r>
                    <m:r>
                      <a:rPr lang="en-US" sz="2800" b="1" i="1" smtClean="0">
                        <a:solidFill>
                          <a:schemeClr val="accent2">
                            <a:lumMod val="75000"/>
                          </a:schemeClr>
                        </a:solidFill>
                        <a:latin typeface="Cambria Math"/>
                        <a:cs typeface="Arial" pitchFamily="34" charset="0"/>
                      </a:rPr>
                      <m:t>𝒃𝒙</m:t>
                    </m:r>
                    <m:r>
                      <a:rPr lang="en-US" sz="2800" b="1" i="1" smtClean="0">
                        <a:solidFill>
                          <a:schemeClr val="accent2">
                            <a:lumMod val="75000"/>
                          </a:schemeClr>
                        </a:solidFill>
                        <a:latin typeface="Cambria Math"/>
                        <a:cs typeface="Arial" pitchFamily="34" charset="0"/>
                      </a:rPr>
                      <m:t>+</m:t>
                    </m:r>
                    <m:r>
                      <a:rPr lang="en-US" sz="2800" b="1" i="1" smtClean="0">
                        <a:solidFill>
                          <a:schemeClr val="accent2">
                            <a:lumMod val="75000"/>
                          </a:schemeClr>
                        </a:solidFill>
                        <a:latin typeface="Cambria Math"/>
                        <a:cs typeface="Arial" pitchFamily="34" charset="0"/>
                      </a:rPr>
                      <m:t>𝒄</m:t>
                    </m:r>
                    <m:r>
                      <a:rPr lang="en-US" sz="2800" b="1" i="1" smtClean="0">
                        <a:solidFill>
                          <a:schemeClr val="accent2">
                            <a:lumMod val="75000"/>
                          </a:schemeClr>
                        </a:solidFill>
                        <a:latin typeface="Cambria Math"/>
                        <a:cs typeface="Arial" pitchFamily="34" charset="0"/>
                      </a:rPr>
                      <m:t>&gt;</m:t>
                    </m:r>
                    <m:r>
                      <a:rPr lang="en-US" sz="2800" b="1" i="1" smtClean="0">
                        <a:solidFill>
                          <a:schemeClr val="accent2">
                            <a:lumMod val="75000"/>
                          </a:schemeClr>
                        </a:solidFill>
                        <a:latin typeface="Cambria Math"/>
                        <a:cs typeface="Arial" pitchFamily="34" charset="0"/>
                      </a:rPr>
                      <m:t>𝟎</m:t>
                    </m:r>
                  </m:oMath>
                </a14:m>
                <a:r>
                  <a:rPr lang="en-US" sz="2800" b="1" smtClean="0">
                    <a:solidFill>
                      <a:schemeClr val="accent2">
                        <a:lumMod val="75000"/>
                      </a:schemeClr>
                    </a:solidFill>
                    <a:latin typeface="26"/>
                    <a:cs typeface="Arial" pitchFamily="34" charset="0"/>
                  </a:rPr>
                  <a:t> </a:t>
                </a:r>
                <a:br>
                  <a:rPr lang="en-US" sz="2800" b="1" smtClean="0">
                    <a:solidFill>
                      <a:schemeClr val="accent2">
                        <a:lumMod val="75000"/>
                      </a:schemeClr>
                    </a:solidFill>
                    <a:latin typeface="26"/>
                    <a:cs typeface="Arial" pitchFamily="34" charset="0"/>
                  </a:rPr>
                </a:br>
                <a:r>
                  <a:rPr lang="en-US" sz="2800" b="1" smtClean="0">
                    <a:latin typeface="26"/>
                    <a:cs typeface="Arial" pitchFamily="34" charset="0"/>
                  </a:rPr>
                  <a:t>( hoặc </a:t>
                </a:r>
                <a14:m>
                  <m:oMath xmlns:m="http://schemas.openxmlformats.org/officeDocument/2006/math">
                    <m:r>
                      <a:rPr lang="en-US" sz="2800" b="1" i="1">
                        <a:latin typeface="Cambria Math"/>
                        <a:cs typeface="Arial" pitchFamily="34" charset="0"/>
                      </a:rPr>
                      <m:t>𝒂</m:t>
                    </m:r>
                    <m:sSup>
                      <m:sSupPr>
                        <m:ctrlPr>
                          <a:rPr lang="en-US" sz="2800" b="1" i="1">
                            <a:latin typeface="Cambria Math"/>
                            <a:cs typeface="Arial" pitchFamily="34" charset="0"/>
                          </a:rPr>
                        </m:ctrlPr>
                      </m:sSupPr>
                      <m:e>
                        <m:r>
                          <a:rPr lang="en-US" sz="2800" b="1" i="1">
                            <a:latin typeface="Cambria Math"/>
                            <a:cs typeface="Arial" pitchFamily="34" charset="0"/>
                          </a:rPr>
                          <m:t>𝒙</m:t>
                        </m:r>
                      </m:e>
                      <m:sup>
                        <m:r>
                          <a:rPr lang="en-US" sz="2800" b="1" i="1">
                            <a:latin typeface="Cambria Math"/>
                            <a:cs typeface="Arial" pitchFamily="34" charset="0"/>
                          </a:rPr>
                          <m:t>𝟐</m:t>
                        </m:r>
                      </m:sup>
                    </m:sSup>
                    <m:r>
                      <a:rPr lang="en-US" sz="2800" b="1" i="1">
                        <a:latin typeface="Cambria Math"/>
                        <a:cs typeface="Arial" pitchFamily="34" charset="0"/>
                      </a:rPr>
                      <m:t>+</m:t>
                    </m:r>
                    <m:r>
                      <a:rPr lang="en-US" sz="2800" b="1" i="1">
                        <a:latin typeface="Cambria Math"/>
                        <a:cs typeface="Arial" pitchFamily="34" charset="0"/>
                      </a:rPr>
                      <m:t>𝒃𝒙</m:t>
                    </m:r>
                    <m:r>
                      <a:rPr lang="en-US" sz="2800" b="1" i="1">
                        <a:latin typeface="Cambria Math"/>
                        <a:cs typeface="Arial" pitchFamily="34" charset="0"/>
                      </a:rPr>
                      <m:t>+</m:t>
                    </m:r>
                    <m:r>
                      <a:rPr lang="en-US" sz="2800" b="1" i="1">
                        <a:latin typeface="Cambria Math"/>
                        <a:cs typeface="Arial" pitchFamily="34" charset="0"/>
                      </a:rPr>
                      <m:t>𝒄</m:t>
                    </m:r>
                    <m:r>
                      <a:rPr lang="en-US" sz="2800" b="1" i="1" smtClean="0">
                        <a:latin typeface="Cambria Math"/>
                        <a:ea typeface="Cambria Math"/>
                        <a:cs typeface="Arial" pitchFamily="34" charset="0"/>
                      </a:rPr>
                      <m:t>≥</m:t>
                    </m:r>
                    <m:r>
                      <a:rPr lang="en-US" sz="2800" b="1" i="1">
                        <a:latin typeface="Cambria Math"/>
                        <a:cs typeface="Arial" pitchFamily="34" charset="0"/>
                      </a:rPr>
                      <m:t>𝟎</m:t>
                    </m:r>
                    <m:r>
                      <a:rPr lang="en-US" sz="2800" b="1" i="1" smtClean="0">
                        <a:latin typeface="Cambria Math"/>
                        <a:cs typeface="Arial" pitchFamily="34" charset="0"/>
                      </a:rPr>
                      <m:t>  </m:t>
                    </m:r>
                    <m:r>
                      <a:rPr lang="en-US" sz="2800" b="1" i="0" smtClean="0">
                        <a:latin typeface="Cambria Math"/>
                        <a:cs typeface="Arial" pitchFamily="34" charset="0"/>
                      </a:rPr>
                      <m:t>,</m:t>
                    </m:r>
                    <m:r>
                      <a:rPr lang="en-US" sz="2800" b="1" i="1">
                        <a:latin typeface="Cambria Math"/>
                        <a:cs typeface="Arial" pitchFamily="34" charset="0"/>
                      </a:rPr>
                      <m:t>𝒂</m:t>
                    </m:r>
                    <m:sSup>
                      <m:sSupPr>
                        <m:ctrlPr>
                          <a:rPr lang="en-US" sz="2800" b="1" i="1">
                            <a:latin typeface="Cambria Math"/>
                            <a:cs typeface="Arial" pitchFamily="34" charset="0"/>
                          </a:rPr>
                        </m:ctrlPr>
                      </m:sSupPr>
                      <m:e>
                        <m:r>
                          <a:rPr lang="en-US" sz="2800" b="1" i="1">
                            <a:latin typeface="Cambria Math"/>
                            <a:cs typeface="Arial" pitchFamily="34" charset="0"/>
                          </a:rPr>
                          <m:t>𝒙</m:t>
                        </m:r>
                      </m:e>
                      <m:sup>
                        <m:r>
                          <a:rPr lang="en-US" sz="2800" b="1" i="1">
                            <a:latin typeface="Cambria Math"/>
                            <a:cs typeface="Arial" pitchFamily="34" charset="0"/>
                          </a:rPr>
                          <m:t>𝟐</m:t>
                        </m:r>
                      </m:sup>
                    </m:sSup>
                    <m:r>
                      <a:rPr lang="en-US" sz="2800" b="1" i="1">
                        <a:latin typeface="Cambria Math"/>
                        <a:cs typeface="Arial" pitchFamily="34" charset="0"/>
                      </a:rPr>
                      <m:t>+</m:t>
                    </m:r>
                    <m:r>
                      <a:rPr lang="en-US" sz="2800" b="1" i="1">
                        <a:latin typeface="Cambria Math"/>
                        <a:cs typeface="Arial" pitchFamily="34" charset="0"/>
                      </a:rPr>
                      <m:t>𝒃𝒙</m:t>
                    </m:r>
                    <m:r>
                      <a:rPr lang="en-US" sz="2800" b="1" i="1">
                        <a:latin typeface="Cambria Math"/>
                        <a:cs typeface="Arial" pitchFamily="34" charset="0"/>
                      </a:rPr>
                      <m:t>+</m:t>
                    </m:r>
                    <m:r>
                      <a:rPr lang="en-US" sz="2800" b="1" i="1">
                        <a:latin typeface="Cambria Math"/>
                        <a:cs typeface="Arial" pitchFamily="34" charset="0"/>
                      </a:rPr>
                      <m:t>𝒄</m:t>
                    </m:r>
                    <m:r>
                      <a:rPr lang="en-US" sz="2800" b="1" i="1" smtClean="0">
                        <a:latin typeface="Cambria Math"/>
                        <a:cs typeface="Arial" pitchFamily="34" charset="0"/>
                      </a:rPr>
                      <m:t>&lt;</m:t>
                    </m:r>
                    <m:r>
                      <a:rPr lang="en-US" sz="2800" b="1" i="1">
                        <a:latin typeface="Cambria Math"/>
                        <a:cs typeface="Arial" pitchFamily="34" charset="0"/>
                      </a:rPr>
                      <m:t>𝟎</m:t>
                    </m:r>
                    <m:r>
                      <a:rPr lang="en-US" sz="2800" b="1" i="1" smtClean="0">
                        <a:latin typeface="Cambria Math"/>
                        <a:cs typeface="Arial" pitchFamily="34" charset="0"/>
                      </a:rPr>
                      <m:t>   </m:t>
                    </m:r>
                  </m:oMath>
                </a14:m>
                <a:r>
                  <a:rPr lang="en-US" sz="2800" b="1" smtClean="0">
                    <a:latin typeface="26"/>
                    <a:cs typeface="Arial" pitchFamily="34" charset="0"/>
                  </a:rPr>
                  <a:t>,</a:t>
                </a:r>
                <a:r>
                  <a:rPr lang="en-US" sz="2800" b="1">
                    <a:cs typeface="Arial" pitchFamily="34" charset="0"/>
                  </a:rPr>
                  <a:t> </a:t>
                </a:r>
                <a14:m>
                  <m:oMath xmlns:m="http://schemas.openxmlformats.org/officeDocument/2006/math">
                    <m:r>
                      <a:rPr lang="en-US" sz="2800" b="1" i="1">
                        <a:latin typeface="Cambria Math"/>
                        <a:cs typeface="Arial" pitchFamily="34" charset="0"/>
                      </a:rPr>
                      <m:t>𝒂</m:t>
                    </m:r>
                    <m:sSup>
                      <m:sSupPr>
                        <m:ctrlPr>
                          <a:rPr lang="en-US" sz="2800" b="1" i="1">
                            <a:latin typeface="Cambria Math"/>
                            <a:cs typeface="Arial" pitchFamily="34" charset="0"/>
                          </a:rPr>
                        </m:ctrlPr>
                      </m:sSupPr>
                      <m:e>
                        <m:r>
                          <a:rPr lang="en-US" sz="2800" b="1" i="1">
                            <a:latin typeface="Cambria Math"/>
                            <a:cs typeface="Arial" pitchFamily="34" charset="0"/>
                          </a:rPr>
                          <m:t>𝒙</m:t>
                        </m:r>
                      </m:e>
                      <m:sup>
                        <m:r>
                          <a:rPr lang="en-US" sz="2800" b="1" i="1">
                            <a:latin typeface="Cambria Math"/>
                            <a:cs typeface="Arial" pitchFamily="34" charset="0"/>
                          </a:rPr>
                          <m:t>𝟐</m:t>
                        </m:r>
                      </m:sup>
                    </m:sSup>
                    <m:r>
                      <a:rPr lang="en-US" sz="2800" b="1" i="1">
                        <a:latin typeface="Cambria Math"/>
                        <a:cs typeface="Arial" pitchFamily="34" charset="0"/>
                      </a:rPr>
                      <m:t>+</m:t>
                    </m:r>
                    <m:r>
                      <a:rPr lang="en-US" sz="2800" b="1" i="1">
                        <a:latin typeface="Cambria Math"/>
                        <a:cs typeface="Arial" pitchFamily="34" charset="0"/>
                      </a:rPr>
                      <m:t>𝒃𝒙</m:t>
                    </m:r>
                    <m:r>
                      <a:rPr lang="en-US" sz="2800" b="1" i="1">
                        <a:latin typeface="Cambria Math"/>
                        <a:cs typeface="Arial" pitchFamily="34" charset="0"/>
                      </a:rPr>
                      <m:t>+</m:t>
                    </m:r>
                    <m:r>
                      <a:rPr lang="en-US" sz="2800" b="1" i="1">
                        <a:latin typeface="Cambria Math"/>
                        <a:cs typeface="Arial" pitchFamily="34" charset="0"/>
                      </a:rPr>
                      <m:t>𝒄</m:t>
                    </m:r>
                    <m:r>
                      <a:rPr lang="en-US" sz="2800" b="1" i="1" smtClean="0">
                        <a:latin typeface="Cambria Math"/>
                        <a:ea typeface="Cambria Math"/>
                        <a:cs typeface="Arial" pitchFamily="34" charset="0"/>
                      </a:rPr>
                      <m:t>≤</m:t>
                    </m:r>
                    <m:r>
                      <a:rPr lang="en-US" sz="2800" b="1" i="1">
                        <a:latin typeface="Cambria Math"/>
                        <a:cs typeface="Arial" pitchFamily="34" charset="0"/>
                      </a:rPr>
                      <m:t>𝟎</m:t>
                    </m:r>
                    <m:r>
                      <a:rPr lang="en-US" sz="2800" b="1" i="1" smtClean="0">
                        <a:latin typeface="Cambria Math"/>
                        <a:cs typeface="Arial" pitchFamily="34" charset="0"/>
                      </a:rPr>
                      <m:t>)</m:t>
                    </m:r>
                  </m:oMath>
                </a14:m>
                <a:r>
                  <a:rPr lang="en-US" sz="2800" b="1">
                    <a:latin typeface="26"/>
                    <a:cs typeface="Arial" pitchFamily="34" charset="0"/>
                  </a:rPr>
                  <a:t> </a:t>
                </a:r>
                <a:r>
                  <a:rPr lang="en-US" sz="2800" b="1" smtClean="0">
                    <a:latin typeface="26"/>
                    <a:cs typeface="Arial" pitchFamily="34" charset="0"/>
                  </a:rPr>
                  <a:t/>
                </a:r>
                <a:br>
                  <a:rPr lang="en-US" sz="2800" b="1" smtClean="0">
                    <a:latin typeface="26"/>
                    <a:cs typeface="Arial" pitchFamily="34" charset="0"/>
                  </a:rPr>
                </a:br>
                <a:r>
                  <a:rPr lang="en-US" sz="2800" b="1" smtClean="0">
                    <a:latin typeface="26"/>
                    <a:cs typeface="Arial" pitchFamily="34" charset="0"/>
                  </a:rPr>
                  <a:t>       trong đó a, b, c là những số thực đã cho và </a:t>
                </a:r>
                <a14:m>
                  <m:oMath xmlns:m="http://schemas.openxmlformats.org/officeDocument/2006/math">
                    <m:r>
                      <a:rPr lang="en-US" sz="2800" b="1" i="1" smtClean="0">
                        <a:latin typeface="Cambria Math"/>
                        <a:cs typeface="Arial" pitchFamily="34" charset="0"/>
                      </a:rPr>
                      <m:t>𝒂</m:t>
                    </m:r>
                    <m:r>
                      <a:rPr lang="en-US" sz="2800" b="1" i="1" smtClean="0">
                        <a:latin typeface="Cambria Math"/>
                        <a:ea typeface="Cambria Math"/>
                        <a:cs typeface="Arial" pitchFamily="34" charset="0"/>
                      </a:rPr>
                      <m:t>≠</m:t>
                    </m:r>
                    <m:r>
                      <a:rPr lang="en-US" sz="2800" b="1" i="1" smtClean="0">
                        <a:latin typeface="Cambria Math"/>
                        <a:ea typeface="Cambria Math"/>
                        <a:cs typeface="Arial" pitchFamily="34" charset="0"/>
                      </a:rPr>
                      <m:t>𝟎</m:t>
                    </m:r>
                  </m:oMath>
                </a14:m>
                <a:endParaRPr lang="vi-VN" sz="2800" b="1">
                  <a:latin typeface="26"/>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27012" y="1163360"/>
                <a:ext cx="11809413" cy="1835374"/>
              </a:xfrm>
              <a:prstGeom prst="rect">
                <a:avLst/>
              </a:prstGeom>
              <a:blipFill rotWithShape="1">
                <a:blip r:embed="rId6"/>
                <a:stretch>
                  <a:fillRect l="-878" t="-2658" b="-8970"/>
                </a:stretch>
              </a:blipFill>
            </p:spPr>
            <p:txBody>
              <a:bodyPr/>
              <a:lstStyle/>
              <a:p>
                <a:r>
                  <a:rPr lang="en-US">
                    <a:noFill/>
                  </a:rPr>
                  <a:t> </a:t>
                </a:r>
              </a:p>
            </p:txBody>
          </p:sp>
        </mc:Fallback>
      </mc:AlternateContent>
      <p:grpSp>
        <p:nvGrpSpPr>
          <p:cNvPr id="4" name="Group 3"/>
          <p:cNvGrpSpPr/>
          <p:nvPr/>
        </p:nvGrpSpPr>
        <p:grpSpPr>
          <a:xfrm>
            <a:off x="206374" y="2998734"/>
            <a:ext cx="11809413" cy="1974626"/>
            <a:chOff x="206374" y="2998734"/>
            <a:chExt cx="11809413" cy="1974626"/>
          </a:xfrm>
        </p:grpSpPr>
        <mc:AlternateContent xmlns:mc="http://schemas.openxmlformats.org/markup-compatibility/2006" xmlns:a14="http://schemas.microsoft.com/office/drawing/2010/main">
          <mc:Choice Requires="a14">
            <p:sp>
              <p:nvSpPr>
                <p:cNvPr id="22" name="TextBox 21"/>
                <p:cNvSpPr txBox="1"/>
                <p:nvPr/>
              </p:nvSpPr>
              <p:spPr>
                <a:xfrm>
                  <a:off x="206374" y="2998734"/>
                  <a:ext cx="11809413" cy="532966"/>
                </a:xfrm>
                <a:prstGeom prst="rect">
                  <a:avLst/>
                </a:prstGeom>
                <a:noFill/>
              </p:spPr>
              <p:txBody>
                <a:bodyPr wrap="square" rtlCol="0">
                  <a:spAutoFit/>
                </a:bodyPr>
                <a:lstStyle/>
                <a:p>
                  <a:pPr marL="457200" indent="-457200">
                    <a:buFont typeface="Arial" pitchFamily="34" charset="0"/>
                    <a:buChar char="•"/>
                  </a:pPr>
                  <a:r>
                    <a:rPr lang="en-US" sz="2800" b="1" smtClean="0">
                      <a:latin typeface="26"/>
                      <a:cs typeface="Arial" pitchFamily="34" charset="0"/>
                    </a:rPr>
                    <a:t>Số thực </a:t>
                  </a:r>
                  <a14:m>
                    <m:oMath xmlns:m="http://schemas.openxmlformats.org/officeDocument/2006/math">
                      <m:sSub>
                        <m:sSubPr>
                          <m:ctrlPr>
                            <a:rPr lang="en-US" sz="2800" b="1" i="1" smtClean="0">
                              <a:latin typeface="Cambria Math"/>
                              <a:cs typeface="Arial" pitchFamily="34" charset="0"/>
                            </a:rPr>
                          </m:ctrlPr>
                        </m:sSubPr>
                        <m:e>
                          <m:r>
                            <a:rPr lang="en-US" sz="2800" b="1" i="1" smtClean="0">
                              <a:latin typeface="Cambria Math"/>
                              <a:cs typeface="Arial" pitchFamily="34" charset="0"/>
                            </a:rPr>
                            <m:t>𝒙</m:t>
                          </m:r>
                        </m:e>
                        <m:sub>
                          <m:r>
                            <a:rPr lang="en-US" sz="2800" b="1" i="1" smtClean="0">
                              <a:latin typeface="Cambria Math"/>
                              <a:cs typeface="Arial" pitchFamily="34" charset="0"/>
                            </a:rPr>
                            <m:t>𝟎</m:t>
                          </m:r>
                        </m:sub>
                      </m:sSub>
                    </m:oMath>
                  </a14:m>
                  <a:r>
                    <a:rPr lang="en-US" sz="2800" b="1" smtClean="0">
                      <a:latin typeface="26"/>
                      <a:cs typeface="Arial" pitchFamily="34" charset="0"/>
                    </a:rPr>
                    <a:t> gọi là một nghiệm của </a:t>
                  </a:r>
                  <a14:m>
                    <m:oMath xmlns:m="http://schemas.openxmlformats.org/officeDocument/2006/math">
                      <m:r>
                        <a:rPr lang="en-US" sz="2800" b="1" i="1" smtClean="0">
                          <a:solidFill>
                            <a:schemeClr val="tx1"/>
                          </a:solidFill>
                          <a:latin typeface="Cambria Math"/>
                          <a:cs typeface="Arial" pitchFamily="34" charset="0"/>
                        </a:rPr>
                        <m:t>𝒂</m:t>
                      </m:r>
                      <m:sSup>
                        <m:sSupPr>
                          <m:ctrlPr>
                            <a:rPr lang="en-US" sz="2800" b="1" i="1">
                              <a:solidFill>
                                <a:schemeClr val="tx1"/>
                              </a:solidFill>
                              <a:latin typeface="Cambria Math"/>
                              <a:cs typeface="Arial" pitchFamily="34" charset="0"/>
                            </a:rPr>
                          </m:ctrlPr>
                        </m:sSupPr>
                        <m:e>
                          <m:r>
                            <a:rPr lang="en-US" sz="2800" b="1" i="1">
                              <a:solidFill>
                                <a:schemeClr val="tx1"/>
                              </a:solidFill>
                              <a:latin typeface="Cambria Math"/>
                              <a:cs typeface="Arial" pitchFamily="34" charset="0"/>
                            </a:rPr>
                            <m:t>𝒙</m:t>
                          </m:r>
                        </m:e>
                        <m:sup>
                          <m:r>
                            <a:rPr lang="en-US" sz="2800" b="1" i="1">
                              <a:solidFill>
                                <a:schemeClr val="tx1"/>
                              </a:solidFill>
                              <a:latin typeface="Cambria Math"/>
                              <a:cs typeface="Arial" pitchFamily="34" charset="0"/>
                            </a:rPr>
                            <m:t>𝟐</m:t>
                          </m:r>
                        </m:sup>
                      </m:sSup>
                      <m:r>
                        <a:rPr lang="en-US" sz="2800" b="1" i="1">
                          <a:solidFill>
                            <a:schemeClr val="tx1"/>
                          </a:solidFill>
                          <a:latin typeface="Cambria Math"/>
                          <a:cs typeface="Arial" pitchFamily="34" charset="0"/>
                        </a:rPr>
                        <m:t>+</m:t>
                      </m:r>
                      <m:r>
                        <a:rPr lang="en-US" sz="2800" b="1" i="1">
                          <a:solidFill>
                            <a:schemeClr val="tx1"/>
                          </a:solidFill>
                          <a:latin typeface="Cambria Math"/>
                          <a:cs typeface="Arial" pitchFamily="34" charset="0"/>
                        </a:rPr>
                        <m:t>𝒃𝒙</m:t>
                      </m:r>
                      <m:r>
                        <a:rPr lang="en-US" sz="2800" b="1" i="1">
                          <a:solidFill>
                            <a:schemeClr val="tx1"/>
                          </a:solidFill>
                          <a:latin typeface="Cambria Math"/>
                          <a:cs typeface="Arial" pitchFamily="34" charset="0"/>
                        </a:rPr>
                        <m:t>+</m:t>
                      </m:r>
                      <m:r>
                        <a:rPr lang="en-US" sz="2800" b="1" i="1">
                          <a:solidFill>
                            <a:schemeClr val="tx1"/>
                          </a:solidFill>
                          <a:latin typeface="Cambria Math"/>
                          <a:cs typeface="Arial" pitchFamily="34" charset="0"/>
                        </a:rPr>
                        <m:t>𝒄</m:t>
                      </m:r>
                      <m:r>
                        <a:rPr lang="en-US" sz="2800" b="1" i="1">
                          <a:solidFill>
                            <a:schemeClr val="tx1"/>
                          </a:solidFill>
                          <a:latin typeface="Cambria Math"/>
                          <a:cs typeface="Arial" pitchFamily="34" charset="0"/>
                        </a:rPr>
                        <m:t>&gt;</m:t>
                      </m:r>
                      <m:r>
                        <a:rPr lang="en-US" sz="2800" b="1" i="1">
                          <a:solidFill>
                            <a:schemeClr val="tx1"/>
                          </a:solidFill>
                          <a:latin typeface="Cambria Math"/>
                          <a:cs typeface="Arial" pitchFamily="34" charset="0"/>
                        </a:rPr>
                        <m:t>𝟎</m:t>
                      </m:r>
                    </m:oMath>
                  </a14:m>
                  <a:r>
                    <a:rPr lang="en-US" sz="2800" b="1" smtClean="0">
                      <a:solidFill>
                        <a:schemeClr val="tx1"/>
                      </a:solidFill>
                      <a:latin typeface="26"/>
                      <a:cs typeface="Arial" pitchFamily="34" charset="0"/>
                    </a:rPr>
                    <a:t> </a:t>
                  </a:r>
                  <a:r>
                    <a:rPr lang="en-US" sz="2800" b="1" smtClean="0">
                      <a:latin typeface="26"/>
                      <a:cs typeface="Arial" pitchFamily="34" charset="0"/>
                    </a:rPr>
                    <a:t>nếu</a:t>
                  </a:r>
                  <a:endParaRPr lang="vi-VN" sz="2800" b="1">
                    <a:latin typeface="26"/>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06374" y="2998734"/>
                  <a:ext cx="11809413" cy="532966"/>
                </a:xfrm>
                <a:prstGeom prst="rect">
                  <a:avLst/>
                </a:prstGeom>
                <a:blipFill rotWithShape="1">
                  <a:blip r:embed="rId7"/>
                  <a:stretch>
                    <a:fillRect l="-929" t="-8046"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Object 1"/>
                <p:cNvGraphicFramePr>
                  <a:graphicFrameLocks noChangeAspect="1"/>
                </p:cNvGraphicFramePr>
                <p:nvPr>
                  <p:extLst>
                    <p:ext uri="{D42A27DB-BD31-4B8C-83A1-F6EECF244321}">
                      <p14:modId xmlns:p14="http://schemas.microsoft.com/office/powerpoint/2010/main" val="2269700516"/>
                    </p:ext>
                  </p:extLst>
                </p:nvPr>
              </p:nvGraphicFramePr>
              <p:xfrm>
                <a:off x="3482225" y="3449360"/>
                <a:ext cx="3116175" cy="688458"/>
              </p:xfrm>
              <a:graphic>
                <a:graphicData uri="http://schemas.openxmlformats.org/presentationml/2006/ole">
                  <mc:AlternateContent>
                    <mc:Choice xmlns:v="urn:schemas-microsoft-com:vml" Requires="v">
                      <p:oleObj spid="_x0000_s721923" name="Equation" r:id="rId8" imgW="1091880" imgH="241200" progId="Equation.DSMT4">
                        <p:embed/>
                      </p:oleObj>
                    </mc:Choice>
                    <mc:Fallback>
                      <p:oleObj name="Equation" r:id="rId8" imgW="1091880" imgH="241200" progId="Equation.DSMT4">
                        <p:embed/>
                        <p:pic>
                          <p:nvPicPr>
                            <p:cNvPr id="0" name=""/>
                            <p:cNvPicPr/>
                            <p:nvPr/>
                          </p:nvPicPr>
                          <p:blipFill>
                            <a:blip r:embed="rId9"/>
                            <a:stretch>
                              <a:fillRect/>
                            </a:stretch>
                          </p:blipFill>
                          <p:spPr>
                            <a:xfrm>
                              <a:off x="3482225" y="3449360"/>
                              <a:ext cx="3116175" cy="688458"/>
                            </a:xfrm>
                            <a:prstGeom prst="rect">
                              <a:avLst/>
                            </a:prstGeom>
                          </p:spPr>
                        </p:pic>
                      </p:oleObj>
                    </mc:Fallback>
                  </mc:AlternateContent>
                </a:graphicData>
              </a:graphic>
            </p:graphicFrame>
          </mc:Choice>
          <mc:Fallback xmlns="">
            <p:graphicFrame>
              <p:nvGraphicFramePr>
                <p:cNvPr id="2" name="Object 1"/>
                <p:cNvGraphicFramePr>
                  <a:graphicFrameLocks noChangeAspect="1"/>
                </p:cNvGraphicFramePr>
                <p:nvPr>
                  <p:extLst>
                    <p:ext uri="{D42A27DB-BD31-4B8C-83A1-F6EECF244321}">
                      <p14:modId xmlns:p14="http://schemas.microsoft.com/office/powerpoint/2010/main" val="1440032677"/>
                    </p:ext>
                  </p:extLst>
                </p:nvPr>
              </p:nvGraphicFramePr>
              <p:xfrm>
                <a:off x="3482225" y="3449360"/>
                <a:ext cx="3116175" cy="688458"/>
              </p:xfrm>
              <a:graphic>
                <a:graphicData uri="http://schemas.openxmlformats.org/presentationml/2006/ole">
                  <mc:AlternateContent>
                    <mc:Choice xmlns:v="urn:schemas-microsoft-com:vml" Requires="v">
                      <p:oleObj spid="_x0000_s721935" name="Equation" r:id="rId10" imgW="1091880" imgH="241200" progId="Equation.DSMT4">
                        <p:embed/>
                      </p:oleObj>
                    </mc:Choice>
                    <mc:Fallback>
                      <p:oleObj name="Equation" r:id="rId10" imgW="1091880" imgH="241200" progId="Equation.DSMT4">
                        <p:embed/>
                        <p:pic>
                          <p:nvPicPr>
                            <p:cNvPr id="0" name=""/>
                            <p:cNvPicPr/>
                            <p:nvPr/>
                          </p:nvPicPr>
                          <p:blipFill>
                            <a:blip r:embed="rId11"/>
                            <a:stretch>
                              <a:fillRect/>
                            </a:stretch>
                          </p:blipFill>
                          <p:spPr>
                            <a:xfrm>
                              <a:off x="3482225" y="3449360"/>
                              <a:ext cx="3116175" cy="688458"/>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4" name="TextBox 23"/>
                <p:cNvSpPr txBox="1"/>
                <p:nvPr/>
              </p:nvSpPr>
              <p:spPr>
                <a:xfrm>
                  <a:off x="608012" y="4009506"/>
                  <a:ext cx="11353800" cy="963854"/>
                </a:xfrm>
                <a:prstGeom prst="rect">
                  <a:avLst/>
                </a:prstGeom>
                <a:noFill/>
              </p:spPr>
              <p:txBody>
                <a:bodyPr wrap="square" rtlCol="0">
                  <a:spAutoFit/>
                </a:bodyPr>
                <a:lstStyle/>
                <a:p>
                  <a:r>
                    <a:rPr lang="en-US" sz="2800" b="1" smtClean="0">
                      <a:latin typeface="26"/>
                      <a:cs typeface="Arial" pitchFamily="34" charset="0"/>
                    </a:rPr>
                    <a:t>Tập hợp các nghiệm của </a:t>
                  </a:r>
                  <a14:m>
                    <m:oMath xmlns:m="http://schemas.openxmlformats.org/officeDocument/2006/math">
                      <m:r>
                        <a:rPr lang="en-US" sz="2800" b="1" i="1">
                          <a:latin typeface="Cambria Math"/>
                          <a:cs typeface="Arial" pitchFamily="34" charset="0"/>
                        </a:rPr>
                        <m:t>𝒂</m:t>
                      </m:r>
                      <m:sSup>
                        <m:sSupPr>
                          <m:ctrlPr>
                            <a:rPr lang="en-US" sz="2800" b="1" i="1">
                              <a:latin typeface="Cambria Math"/>
                              <a:cs typeface="Arial" pitchFamily="34" charset="0"/>
                            </a:rPr>
                          </m:ctrlPr>
                        </m:sSupPr>
                        <m:e>
                          <m:r>
                            <a:rPr lang="en-US" sz="2800" b="1" i="1">
                              <a:latin typeface="Cambria Math"/>
                              <a:cs typeface="Arial" pitchFamily="34" charset="0"/>
                            </a:rPr>
                            <m:t>𝒙</m:t>
                          </m:r>
                        </m:e>
                        <m:sup>
                          <m:r>
                            <a:rPr lang="en-US" sz="2800" b="1" i="1">
                              <a:latin typeface="Cambria Math"/>
                              <a:cs typeface="Arial" pitchFamily="34" charset="0"/>
                            </a:rPr>
                            <m:t>𝟐</m:t>
                          </m:r>
                        </m:sup>
                      </m:sSup>
                      <m:r>
                        <a:rPr lang="en-US" sz="2800" b="1" i="1">
                          <a:latin typeface="Cambria Math"/>
                          <a:cs typeface="Arial" pitchFamily="34" charset="0"/>
                        </a:rPr>
                        <m:t>+</m:t>
                      </m:r>
                      <m:r>
                        <a:rPr lang="en-US" sz="2800" b="1" i="1">
                          <a:latin typeface="Cambria Math"/>
                          <a:cs typeface="Arial" pitchFamily="34" charset="0"/>
                        </a:rPr>
                        <m:t>𝒃𝒙</m:t>
                      </m:r>
                      <m:r>
                        <a:rPr lang="en-US" sz="2800" b="1" i="1">
                          <a:latin typeface="Cambria Math"/>
                          <a:cs typeface="Arial" pitchFamily="34" charset="0"/>
                        </a:rPr>
                        <m:t>+</m:t>
                      </m:r>
                      <m:r>
                        <a:rPr lang="en-US" sz="2800" b="1" i="1">
                          <a:latin typeface="Cambria Math"/>
                          <a:cs typeface="Arial" pitchFamily="34" charset="0"/>
                        </a:rPr>
                        <m:t>𝒄</m:t>
                      </m:r>
                      <m:r>
                        <a:rPr lang="en-US" sz="2800" b="1" i="1">
                          <a:latin typeface="Cambria Math"/>
                          <a:cs typeface="Arial" pitchFamily="34" charset="0"/>
                        </a:rPr>
                        <m:t>&gt;</m:t>
                      </m:r>
                      <m:r>
                        <a:rPr lang="en-US" sz="2800" b="1" i="1">
                          <a:latin typeface="Cambria Math"/>
                          <a:cs typeface="Arial" pitchFamily="34" charset="0"/>
                        </a:rPr>
                        <m:t>𝟎</m:t>
                      </m:r>
                    </m:oMath>
                  </a14:m>
                  <a:r>
                    <a:rPr lang="en-US" sz="2800" b="1">
                      <a:latin typeface="26"/>
                      <a:cs typeface="Arial" pitchFamily="34" charset="0"/>
                    </a:rPr>
                    <a:t> </a:t>
                  </a:r>
                  <a:r>
                    <a:rPr lang="en-US" sz="2800" b="1" smtClean="0">
                      <a:latin typeface="26"/>
                      <a:cs typeface="Arial" pitchFamily="34" charset="0"/>
                    </a:rPr>
                    <a:t>gọi là </a:t>
                  </a:r>
                  <a:r>
                    <a:rPr lang="en-US" sz="2800" b="1" smtClean="0">
                      <a:solidFill>
                        <a:schemeClr val="accent2">
                          <a:lumMod val="75000"/>
                        </a:schemeClr>
                      </a:solidFill>
                      <a:latin typeface="26"/>
                      <a:cs typeface="Arial" pitchFamily="34" charset="0"/>
                    </a:rPr>
                    <a:t>tập nghiệm </a:t>
                  </a:r>
                  <a:r>
                    <a:rPr lang="en-US" sz="2800" b="1" smtClean="0">
                      <a:latin typeface="26"/>
                      <a:cs typeface="Arial" pitchFamily="34" charset="0"/>
                    </a:rPr>
                    <a:t>của b</a:t>
                  </a:r>
                  <a:r>
                    <a:rPr lang="vi-VN" sz="2800" b="1" smtClean="0">
                      <a:latin typeface="26"/>
                      <a:cs typeface="Arial" pitchFamily="34" charset="0"/>
                    </a:rPr>
                    <a:t>ất phương trình</a:t>
                  </a:r>
                  <a:r>
                    <a:rPr lang="en-US" sz="2800" b="1" smtClean="0">
                      <a:latin typeface="26"/>
                      <a:cs typeface="Arial" pitchFamily="34" charset="0"/>
                    </a:rPr>
                    <a:t> này.</a:t>
                  </a:r>
                  <a:endParaRPr lang="vi-VN" sz="2800" b="1">
                    <a:latin typeface="26"/>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08012" y="4009506"/>
                  <a:ext cx="11353800" cy="963854"/>
                </a:xfrm>
                <a:prstGeom prst="rect">
                  <a:avLst/>
                </a:prstGeom>
                <a:blipFill rotWithShape="1">
                  <a:blip r:embed="rId12"/>
                  <a:stretch>
                    <a:fillRect l="-1128" t="-4430" b="-1772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 name="TextBox 25"/>
              <p:cNvSpPr txBox="1"/>
              <p:nvPr/>
            </p:nvSpPr>
            <p:spPr>
              <a:xfrm>
                <a:off x="206374" y="5049560"/>
                <a:ext cx="11809413" cy="1394741"/>
              </a:xfrm>
              <a:prstGeom prst="rect">
                <a:avLst/>
              </a:prstGeom>
              <a:noFill/>
            </p:spPr>
            <p:txBody>
              <a:bodyPr wrap="square" rtlCol="0">
                <a:spAutoFit/>
              </a:bodyPr>
              <a:lstStyle/>
              <a:p>
                <a:pPr marL="457200" indent="-457200">
                  <a:buFont typeface="Arial" pitchFamily="34" charset="0"/>
                  <a:buChar char="•"/>
                </a:pPr>
                <a:r>
                  <a:rPr lang="en-US" sz="2800" b="1" smtClean="0">
                    <a:latin typeface="26"/>
                    <a:cs typeface="Arial" pitchFamily="34" charset="0"/>
                  </a:rPr>
                  <a:t>Giải b</a:t>
                </a:r>
                <a:r>
                  <a:rPr lang="vi-VN" sz="2800" b="1" smtClean="0">
                    <a:latin typeface="26"/>
                    <a:cs typeface="Arial" pitchFamily="34" charset="0"/>
                  </a:rPr>
                  <a:t>ất phương trình</a:t>
                </a:r>
                <a:r>
                  <a:rPr lang="en-US" sz="2800" b="1" smtClean="0">
                    <a:latin typeface="26"/>
                    <a:cs typeface="Arial" pitchFamily="34" charset="0"/>
                  </a:rPr>
                  <a:t> bậc hai  </a:t>
                </a:r>
                <a14:m>
                  <m:oMath xmlns:m="http://schemas.openxmlformats.org/officeDocument/2006/math">
                    <m:r>
                      <a:rPr lang="en-US" sz="2800" b="1" i="0" smtClean="0">
                        <a:solidFill>
                          <a:schemeClr val="tx1"/>
                        </a:solidFill>
                        <a:latin typeface="Cambria Math"/>
                        <a:cs typeface="Arial" pitchFamily="34" charset="0"/>
                      </a:rPr>
                      <m:t>𝐟</m:t>
                    </m:r>
                    <m:d>
                      <m:dPr>
                        <m:ctrlPr>
                          <a:rPr lang="en-US" sz="2800" b="1" i="1" smtClean="0">
                            <a:solidFill>
                              <a:schemeClr val="tx1"/>
                            </a:solidFill>
                            <a:latin typeface="Cambria Math"/>
                            <a:cs typeface="Arial" pitchFamily="34" charset="0"/>
                          </a:rPr>
                        </m:ctrlPr>
                      </m:dPr>
                      <m:e>
                        <m:r>
                          <a:rPr lang="en-US" sz="2800" b="1" i="0" smtClean="0">
                            <a:solidFill>
                              <a:schemeClr val="tx1"/>
                            </a:solidFill>
                            <a:latin typeface="Cambria Math"/>
                            <a:cs typeface="Arial" pitchFamily="34" charset="0"/>
                          </a:rPr>
                          <m:t>𝐱</m:t>
                        </m:r>
                      </m:e>
                    </m:d>
                    <m:r>
                      <a:rPr lang="en-US" sz="2800" b="1" i="0" smtClean="0">
                        <a:solidFill>
                          <a:schemeClr val="tx1"/>
                        </a:solidFill>
                        <a:latin typeface="Cambria Math"/>
                        <a:cs typeface="Arial" pitchFamily="34" charset="0"/>
                      </a:rPr>
                      <m:t>=</m:t>
                    </m:r>
                    <m:r>
                      <a:rPr lang="en-US" sz="2800" b="1" i="1" smtClean="0">
                        <a:solidFill>
                          <a:schemeClr val="tx1"/>
                        </a:solidFill>
                        <a:latin typeface="Cambria Math"/>
                        <a:cs typeface="Arial" pitchFamily="34" charset="0"/>
                      </a:rPr>
                      <m:t>𝒂</m:t>
                    </m:r>
                    <m:sSup>
                      <m:sSupPr>
                        <m:ctrlPr>
                          <a:rPr lang="en-US" sz="2800" b="1" i="1">
                            <a:solidFill>
                              <a:schemeClr val="tx1"/>
                            </a:solidFill>
                            <a:latin typeface="Cambria Math"/>
                            <a:cs typeface="Arial" pitchFamily="34" charset="0"/>
                          </a:rPr>
                        </m:ctrlPr>
                      </m:sSupPr>
                      <m:e>
                        <m:r>
                          <a:rPr lang="en-US" sz="2800" b="1" i="1">
                            <a:solidFill>
                              <a:schemeClr val="tx1"/>
                            </a:solidFill>
                            <a:latin typeface="Cambria Math"/>
                            <a:cs typeface="Arial" pitchFamily="34" charset="0"/>
                          </a:rPr>
                          <m:t>𝒙</m:t>
                        </m:r>
                      </m:e>
                      <m:sup>
                        <m:r>
                          <a:rPr lang="en-US" sz="2800" b="1" i="1">
                            <a:solidFill>
                              <a:schemeClr val="tx1"/>
                            </a:solidFill>
                            <a:latin typeface="Cambria Math"/>
                            <a:cs typeface="Arial" pitchFamily="34" charset="0"/>
                          </a:rPr>
                          <m:t>𝟐</m:t>
                        </m:r>
                      </m:sup>
                    </m:sSup>
                    <m:r>
                      <a:rPr lang="en-US" sz="2800" b="1" i="1">
                        <a:solidFill>
                          <a:schemeClr val="tx1"/>
                        </a:solidFill>
                        <a:latin typeface="Cambria Math"/>
                        <a:cs typeface="Arial" pitchFamily="34" charset="0"/>
                      </a:rPr>
                      <m:t>+</m:t>
                    </m:r>
                    <m:r>
                      <a:rPr lang="en-US" sz="2800" b="1" i="1">
                        <a:solidFill>
                          <a:schemeClr val="tx1"/>
                        </a:solidFill>
                        <a:latin typeface="Cambria Math"/>
                        <a:cs typeface="Arial" pitchFamily="34" charset="0"/>
                      </a:rPr>
                      <m:t>𝒃𝒙</m:t>
                    </m:r>
                    <m:r>
                      <a:rPr lang="en-US" sz="2800" b="1" i="1">
                        <a:solidFill>
                          <a:schemeClr val="tx1"/>
                        </a:solidFill>
                        <a:latin typeface="Cambria Math"/>
                        <a:cs typeface="Arial" pitchFamily="34" charset="0"/>
                      </a:rPr>
                      <m:t>+</m:t>
                    </m:r>
                    <m:r>
                      <a:rPr lang="en-US" sz="2800" b="1" i="1">
                        <a:solidFill>
                          <a:schemeClr val="tx1"/>
                        </a:solidFill>
                        <a:latin typeface="Cambria Math"/>
                        <a:cs typeface="Arial" pitchFamily="34" charset="0"/>
                      </a:rPr>
                      <m:t>𝒄</m:t>
                    </m:r>
                    <m:r>
                      <a:rPr lang="en-US" sz="2800" b="1" i="1">
                        <a:solidFill>
                          <a:schemeClr val="tx1"/>
                        </a:solidFill>
                        <a:latin typeface="Cambria Math"/>
                        <a:cs typeface="Arial" pitchFamily="34" charset="0"/>
                      </a:rPr>
                      <m:t>&gt;</m:t>
                    </m:r>
                    <m:r>
                      <a:rPr lang="en-US" sz="2800" b="1" i="1">
                        <a:solidFill>
                          <a:schemeClr val="tx1"/>
                        </a:solidFill>
                        <a:latin typeface="Cambria Math"/>
                        <a:cs typeface="Arial" pitchFamily="34" charset="0"/>
                      </a:rPr>
                      <m:t>𝟎</m:t>
                    </m:r>
                  </m:oMath>
                </a14:m>
                <a:r>
                  <a:rPr lang="en-US" sz="2800" b="1" smtClean="0">
                    <a:solidFill>
                      <a:schemeClr val="tx1"/>
                    </a:solidFill>
                    <a:latin typeface="26"/>
                    <a:cs typeface="Arial" pitchFamily="34" charset="0"/>
                  </a:rPr>
                  <a:t> </a:t>
                </a:r>
                <a:r>
                  <a:rPr lang="en-US" sz="2800" b="1" smtClean="0">
                    <a:latin typeface="26"/>
                    <a:cs typeface="Arial" pitchFamily="34" charset="0"/>
                  </a:rPr>
                  <a:t>là tìm tập nghiệm của nó, tức là tìm các khoảng mà trong đó </a:t>
                </a:r>
                <a14:m>
                  <m:oMath xmlns:m="http://schemas.openxmlformats.org/officeDocument/2006/math">
                    <m:r>
                      <a:rPr lang="en-US" sz="2800" b="1" i="1" smtClean="0">
                        <a:latin typeface="Cambria Math"/>
                        <a:cs typeface="Arial" pitchFamily="34" charset="0"/>
                      </a:rPr>
                      <m:t>𝒇</m:t>
                    </m:r>
                    <m:r>
                      <a:rPr lang="en-US" sz="2800" b="1" i="1" smtClean="0">
                        <a:latin typeface="Cambria Math"/>
                        <a:cs typeface="Arial" pitchFamily="34" charset="0"/>
                      </a:rPr>
                      <m:t>(</m:t>
                    </m:r>
                    <m:r>
                      <a:rPr lang="en-US" sz="2800" b="1" i="1" smtClean="0">
                        <a:latin typeface="Cambria Math"/>
                        <a:cs typeface="Arial" pitchFamily="34" charset="0"/>
                      </a:rPr>
                      <m:t>𝒙</m:t>
                    </m:r>
                    <m:r>
                      <a:rPr lang="en-US" sz="2800" b="1" i="1" smtClean="0">
                        <a:latin typeface="Cambria Math"/>
                        <a:cs typeface="Arial" pitchFamily="34" charset="0"/>
                      </a:rPr>
                      <m:t>)</m:t>
                    </m:r>
                  </m:oMath>
                </a14:m>
                <a:r>
                  <a:rPr lang="en-US" sz="2800" b="1" smtClean="0">
                    <a:latin typeface="26"/>
                    <a:cs typeface="Arial" pitchFamily="34" charset="0"/>
                  </a:rPr>
                  <a:t> cùng dấu với hệ số a (nếu </a:t>
                </a:r>
                <a14:m>
                  <m:oMath xmlns:m="http://schemas.openxmlformats.org/officeDocument/2006/math">
                    <m:r>
                      <a:rPr lang="en-US" sz="2800" b="1" i="1" smtClean="0">
                        <a:latin typeface="Cambria Math"/>
                        <a:cs typeface="Arial" pitchFamily="34" charset="0"/>
                      </a:rPr>
                      <m:t>𝒂</m:t>
                    </m:r>
                    <m:r>
                      <a:rPr lang="en-US" sz="2800" b="1" i="1" smtClean="0">
                        <a:latin typeface="Cambria Math"/>
                        <a:cs typeface="Arial" pitchFamily="34" charset="0"/>
                      </a:rPr>
                      <m:t>&gt;</m:t>
                    </m:r>
                    <m:r>
                      <a:rPr lang="en-US" sz="2800" b="1" i="1" smtClean="0">
                        <a:latin typeface="Cambria Math"/>
                        <a:cs typeface="Arial" pitchFamily="34" charset="0"/>
                      </a:rPr>
                      <m:t>𝟎</m:t>
                    </m:r>
                  </m:oMath>
                </a14:m>
                <a:r>
                  <a:rPr lang="en-US" sz="2800" b="1" smtClean="0">
                    <a:latin typeface="26"/>
                    <a:cs typeface="Arial" pitchFamily="34" charset="0"/>
                  </a:rPr>
                  <a:t>) hay trái dấu với a ( nếu </a:t>
                </a:r>
                <a14:m>
                  <m:oMath xmlns:m="http://schemas.openxmlformats.org/officeDocument/2006/math">
                    <m:r>
                      <a:rPr lang="en-US" sz="2800" b="1" i="1" smtClean="0">
                        <a:latin typeface="Cambria Math"/>
                        <a:cs typeface="Arial" pitchFamily="34" charset="0"/>
                      </a:rPr>
                      <m:t>𝒂</m:t>
                    </m:r>
                    <m:r>
                      <a:rPr lang="en-US" sz="2800" b="1" i="1" smtClean="0">
                        <a:latin typeface="Cambria Math"/>
                        <a:cs typeface="Arial" pitchFamily="34" charset="0"/>
                      </a:rPr>
                      <m:t>&lt;</m:t>
                    </m:r>
                    <m:r>
                      <a:rPr lang="en-US" sz="2800" b="1" i="1" smtClean="0">
                        <a:latin typeface="Cambria Math"/>
                        <a:cs typeface="Arial" pitchFamily="34" charset="0"/>
                      </a:rPr>
                      <m:t>𝟎</m:t>
                    </m:r>
                  </m:oMath>
                </a14:m>
                <a:r>
                  <a:rPr lang="en-US" sz="2800" b="1" smtClean="0">
                    <a:latin typeface="26"/>
                    <a:cs typeface="Arial" pitchFamily="34" charset="0"/>
                  </a:rPr>
                  <a:t>)</a:t>
                </a:r>
                <a:endParaRPr lang="vi-VN" sz="2800" b="1">
                  <a:latin typeface="26"/>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06374" y="5049560"/>
                <a:ext cx="11809413" cy="1394741"/>
              </a:xfrm>
              <a:prstGeom prst="rect">
                <a:avLst/>
              </a:prstGeom>
              <a:blipFill rotWithShape="1">
                <a:blip r:embed="rId13"/>
                <a:stretch>
                  <a:fillRect l="-929" t="-3057" r="-465" b="-11790"/>
                </a:stretch>
              </a:blipFill>
            </p:spPr>
            <p:txBody>
              <a:bodyPr/>
              <a:lstStyle/>
              <a:p>
                <a:r>
                  <a:rPr lang="en-US">
                    <a:noFill/>
                  </a:rPr>
                  <a:t> </a:t>
                </a:r>
              </a:p>
            </p:txBody>
          </p:sp>
        </mc:Fallback>
      </mc:AlternateContent>
    </p:spTree>
    <p:extLst>
      <p:ext uri="{BB962C8B-B14F-4D97-AF65-F5344CB8AC3E}">
        <p14:creationId xmlns:p14="http://schemas.microsoft.com/office/powerpoint/2010/main" val="7831035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4" grpId="0" animBg="1"/>
      <p:bldP spid="16"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771" name="Picture 1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200"/>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1021293" y="723118"/>
            <a:ext cx="11006086" cy="1656174"/>
          </a:xfrm>
          <a:prstGeom prst="roundRect">
            <a:avLst>
              <a:gd name="adj" fmla="val 9218"/>
            </a:avLst>
          </a:prstGeom>
          <a:gradFill flip="none" rotWithShape="1">
            <a:gsLst>
              <a:gs pos="0">
                <a:srgbClr val="B1B9AF"/>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84242" y="608817"/>
            <a:ext cx="1895369" cy="1905783"/>
          </a:xfrm>
          <a:prstGeom prst="rect">
            <a:avLst/>
          </a:prstGeom>
        </p:spPr>
      </p:pic>
      <p:sp>
        <p:nvSpPr>
          <p:cNvPr id="13" name="Rectangle 12"/>
          <p:cNvSpPr/>
          <p:nvPr/>
        </p:nvSpPr>
        <p:spPr>
          <a:xfrm>
            <a:off x="663049" y="1055852"/>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5" name="Picture 14"/>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196692" y="929929"/>
            <a:ext cx="1554320" cy="46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204330" y="762000"/>
            <a:ext cx="9757482" cy="523220"/>
          </a:xfrm>
          <a:prstGeom prst="rect">
            <a:avLst/>
          </a:prstGeom>
          <a:noFill/>
        </p:spPr>
        <p:txBody>
          <a:bodyPr wrap="square" rtlCol="0">
            <a:spAutoFit/>
          </a:bodyPr>
          <a:lstStyle/>
          <a:p>
            <a:pPr algn="just"/>
            <a:r>
              <a:rPr lang="en-US" sz="2800" b="1" smtClean="0">
                <a:latin typeface="Arial" pitchFamily="34" charset="0"/>
                <a:cs typeface="Arial" pitchFamily="34" charset="0"/>
              </a:rPr>
              <a:t>Giải các b</a:t>
            </a:r>
            <a:r>
              <a:rPr lang="vi-VN" sz="2800" b="1" smtClean="0">
                <a:latin typeface="Arial" pitchFamily="34" charset="0"/>
                <a:cs typeface="Arial" pitchFamily="34" charset="0"/>
              </a:rPr>
              <a:t>ất phương trình</a:t>
            </a:r>
            <a:r>
              <a:rPr lang="en-US" sz="2800" b="1" smtClean="0">
                <a:latin typeface="Arial" pitchFamily="34" charset="0"/>
                <a:cs typeface="Arial" pitchFamily="34" charset="0"/>
              </a:rPr>
              <a:t> sau :</a:t>
            </a:r>
            <a:endParaRPr lang="vi-VN" sz="2800"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108192875"/>
              </p:ext>
            </p:extLst>
          </p:nvPr>
        </p:nvGraphicFramePr>
        <p:xfrm>
          <a:off x="2665412" y="1235447"/>
          <a:ext cx="2997200" cy="592138"/>
        </p:xfrm>
        <a:graphic>
          <a:graphicData uri="http://schemas.openxmlformats.org/presentationml/2006/ole">
            <mc:AlternateContent xmlns:mc="http://schemas.openxmlformats.org/markup-compatibility/2006">
              <mc:Choice xmlns:v="urn:schemas-microsoft-com:vml" Requires="v">
                <p:oleObj spid="_x0000_s722951" name="Equation" r:id="rId7" imgW="1155600" imgH="228600" progId="Equation.DSMT4">
                  <p:embed/>
                </p:oleObj>
              </mc:Choice>
              <mc:Fallback>
                <p:oleObj name="Equation" r:id="rId7" imgW="1155600" imgH="228600" progId="Equation.DSMT4">
                  <p:embed/>
                  <p:pic>
                    <p:nvPicPr>
                      <p:cNvPr id="0" name=""/>
                      <p:cNvPicPr/>
                      <p:nvPr/>
                    </p:nvPicPr>
                    <p:blipFill>
                      <a:blip r:embed="rId8"/>
                      <a:stretch>
                        <a:fillRect/>
                      </a:stretch>
                    </p:blipFill>
                    <p:spPr>
                      <a:xfrm>
                        <a:off x="2665412" y="1235447"/>
                        <a:ext cx="2997200" cy="592138"/>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595554097"/>
              </p:ext>
            </p:extLst>
          </p:nvPr>
        </p:nvGraphicFramePr>
        <p:xfrm>
          <a:off x="7164387" y="1235447"/>
          <a:ext cx="3852863" cy="625475"/>
        </p:xfrm>
        <a:graphic>
          <a:graphicData uri="http://schemas.openxmlformats.org/presentationml/2006/ole">
            <mc:AlternateContent xmlns:mc="http://schemas.openxmlformats.org/markup-compatibility/2006">
              <mc:Choice xmlns:v="urn:schemas-microsoft-com:vml" Requires="v">
                <p:oleObj spid="_x0000_s722952" name="Equation" r:id="rId9" imgW="1485720" imgH="241200" progId="Equation.DSMT4">
                  <p:embed/>
                </p:oleObj>
              </mc:Choice>
              <mc:Fallback>
                <p:oleObj name="Equation" r:id="rId9" imgW="1485720" imgH="241200" progId="Equation.DSMT4">
                  <p:embed/>
                  <p:pic>
                    <p:nvPicPr>
                      <p:cNvPr id="0" name=""/>
                      <p:cNvPicPr/>
                      <p:nvPr/>
                    </p:nvPicPr>
                    <p:blipFill>
                      <a:blip r:embed="rId10"/>
                      <a:stretch>
                        <a:fillRect/>
                      </a:stretch>
                    </p:blipFill>
                    <p:spPr>
                      <a:xfrm>
                        <a:off x="7164387" y="1235447"/>
                        <a:ext cx="3852863" cy="62547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216403977"/>
              </p:ext>
            </p:extLst>
          </p:nvPr>
        </p:nvGraphicFramePr>
        <p:xfrm>
          <a:off x="2665412" y="1811149"/>
          <a:ext cx="3260725" cy="593725"/>
        </p:xfrm>
        <a:graphic>
          <a:graphicData uri="http://schemas.openxmlformats.org/presentationml/2006/ole">
            <mc:AlternateContent xmlns:mc="http://schemas.openxmlformats.org/markup-compatibility/2006">
              <mc:Choice xmlns:v="urn:schemas-microsoft-com:vml" Requires="v">
                <p:oleObj spid="_x0000_s722953" name="Equation" r:id="rId11" imgW="1257120" imgH="228600" progId="Equation.DSMT4">
                  <p:embed/>
                </p:oleObj>
              </mc:Choice>
              <mc:Fallback>
                <p:oleObj name="Equation" r:id="rId11" imgW="1257120" imgH="228600" progId="Equation.DSMT4">
                  <p:embed/>
                  <p:pic>
                    <p:nvPicPr>
                      <p:cNvPr id="0" name=""/>
                      <p:cNvPicPr/>
                      <p:nvPr/>
                    </p:nvPicPr>
                    <p:blipFill>
                      <a:blip r:embed="rId12"/>
                      <a:stretch>
                        <a:fillRect/>
                      </a:stretch>
                    </p:blipFill>
                    <p:spPr>
                      <a:xfrm>
                        <a:off x="2665412" y="1811149"/>
                        <a:ext cx="3260725" cy="593725"/>
                      </a:xfrm>
                      <a:prstGeom prst="rect">
                        <a:avLst/>
                      </a:prstGeom>
                    </p:spPr>
                  </p:pic>
                </p:oleObj>
              </mc:Fallback>
            </mc:AlternateContent>
          </a:graphicData>
        </a:graphic>
      </p:graphicFrame>
      <p:pic>
        <p:nvPicPr>
          <p:cNvPr id="21"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98038" y="2512444"/>
            <a:ext cx="1529774" cy="36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3" name="TextBox 22"/>
              <p:cNvSpPr txBox="1"/>
              <p:nvPr/>
            </p:nvSpPr>
            <p:spPr>
              <a:xfrm>
                <a:off x="912812" y="2971800"/>
                <a:ext cx="5791200" cy="501484"/>
              </a:xfrm>
              <a:prstGeom prst="rect">
                <a:avLst/>
              </a:prstGeom>
              <a:noFill/>
            </p:spPr>
            <p:txBody>
              <a:bodyPr wrap="square" rtlCol="0">
                <a:spAutoFit/>
              </a:bodyPr>
              <a:lstStyle/>
              <a:p>
                <a:r>
                  <a:rPr lang="en-US" sz="2600" b="1" smtClean="0">
                    <a:latin typeface="Arial" pitchFamily="34" charset="0"/>
                    <a:cs typeface="Arial" pitchFamily="34" charset="0"/>
                  </a:rPr>
                  <a:t>a. Tam thức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r>
                      <a:rPr lang="en-US" sz="2600" b="1" i="1" smtClean="0">
                        <a:latin typeface="Cambria Math"/>
                        <a:cs typeface="Arial" pitchFamily="34" charset="0"/>
                      </a:rPr>
                      <m:t>𝟑</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𝟓</m:t>
                    </m:r>
                  </m:oMath>
                </a14:m>
                <a:r>
                  <a:rPr lang="en-US" sz="2600" b="1" smtClean="0">
                    <a:solidFill>
                      <a:schemeClr val="tx1"/>
                    </a:solidFill>
                    <a:latin typeface="Arial" pitchFamily="34" charset="0"/>
                    <a:cs typeface="Arial" pitchFamily="34" charset="0"/>
                  </a:rPr>
                  <a:t> có :</a:t>
                </a:r>
                <a:endParaRPr lang="vi-VN" sz="2600" b="1">
                  <a:solidFill>
                    <a:schemeClr val="tx1"/>
                  </a:solidFill>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12812" y="2971800"/>
                <a:ext cx="5791200" cy="501484"/>
              </a:xfrm>
              <a:prstGeom prst="rect">
                <a:avLst/>
              </a:prstGeom>
              <a:blipFill rotWithShape="1">
                <a:blip r:embed="rId14"/>
                <a:stretch>
                  <a:fillRect l="-1895" t="-9756" b="-28049"/>
                </a:stretch>
              </a:blipFill>
            </p:spPr>
            <p:txBody>
              <a:bodyPr/>
              <a:lstStyle/>
              <a:p>
                <a:r>
                  <a:rPr lang="en-US">
                    <a:noFill/>
                  </a:rPr>
                  <a:t> </a:t>
                </a:r>
              </a:p>
            </p:txBody>
          </p:sp>
        </mc:Fallback>
      </mc:AlternateContent>
      <p:graphicFrame>
        <p:nvGraphicFramePr>
          <p:cNvPr id="25" name="Object 24"/>
          <p:cNvGraphicFramePr>
            <a:graphicFrameLocks noChangeAspect="1"/>
          </p:cNvGraphicFramePr>
          <p:nvPr>
            <p:extLst>
              <p:ext uri="{D42A27DB-BD31-4B8C-83A1-F6EECF244321}">
                <p14:modId xmlns:p14="http://schemas.microsoft.com/office/powerpoint/2010/main" val="2801712450"/>
              </p:ext>
            </p:extLst>
          </p:nvPr>
        </p:nvGraphicFramePr>
        <p:xfrm>
          <a:off x="2204330" y="3500858"/>
          <a:ext cx="2157556" cy="1076614"/>
        </p:xfrm>
        <a:graphic>
          <a:graphicData uri="http://schemas.openxmlformats.org/presentationml/2006/ole">
            <mc:AlternateContent xmlns:mc="http://schemas.openxmlformats.org/markup-compatibility/2006">
              <mc:Choice xmlns:v="urn:schemas-microsoft-com:vml" Requires="v">
                <p:oleObj spid="_x0000_s722954" name="Equation" r:id="rId15" imgW="914400" imgH="457200" progId="Equation.DSMT4">
                  <p:embed/>
                </p:oleObj>
              </mc:Choice>
              <mc:Fallback>
                <p:oleObj name="Equation" r:id="rId15" imgW="914400" imgH="457200" progId="Equation.DSMT4">
                  <p:embed/>
                  <p:pic>
                    <p:nvPicPr>
                      <p:cNvPr id="0" name=""/>
                      <p:cNvPicPr/>
                      <p:nvPr/>
                    </p:nvPicPr>
                    <p:blipFill>
                      <a:blip r:embed="rId16"/>
                      <a:stretch>
                        <a:fillRect/>
                      </a:stretch>
                    </p:blipFill>
                    <p:spPr>
                      <a:xfrm>
                        <a:off x="2204330" y="3500858"/>
                        <a:ext cx="2157556" cy="107661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7" name="TextBox 26"/>
              <p:cNvSpPr txBox="1"/>
              <p:nvPr/>
            </p:nvSpPr>
            <p:spPr>
              <a:xfrm>
                <a:off x="5027612" y="3473284"/>
                <a:ext cx="4876800" cy="492443"/>
              </a:xfrm>
              <a:prstGeom prst="rect">
                <a:avLst/>
              </a:prstGeom>
              <a:noFill/>
            </p:spPr>
            <p:txBody>
              <a:bodyPr wrap="square" rtlCol="0">
                <a:spAutoFit/>
              </a:bodyPr>
              <a:lstStyle/>
              <a:p>
                <a:r>
                  <a:rPr lang="en-US" sz="2600" b="1" smtClean="0">
                    <a:latin typeface="Arial" pitchFamily="34" charset="0"/>
                    <a:cs typeface="Arial" pitchFamily="34" charset="0"/>
                  </a:rPr>
                  <a:t>Nên </a:t>
                </a:r>
                <a14:m>
                  <m:oMath xmlns:m="http://schemas.openxmlformats.org/officeDocument/2006/math">
                    <m:r>
                      <a:rPr lang="en-US" sz="2600" b="1" i="1" smtClean="0">
                        <a:solidFill>
                          <a:schemeClr val="tx1"/>
                        </a:solidFill>
                        <a:latin typeface="Cambria Math"/>
                        <a:cs typeface="Arial" pitchFamily="34" charset="0"/>
                      </a:rPr>
                      <m:t>𝒇</m:t>
                    </m:r>
                    <m:d>
                      <m:dPr>
                        <m:ctrlPr>
                          <a:rPr lang="en-US" sz="2600" b="1" i="1" smtClean="0">
                            <a:solidFill>
                              <a:schemeClr val="tx1"/>
                            </a:solidFill>
                            <a:latin typeface="Cambria Math"/>
                            <a:cs typeface="Arial" pitchFamily="34" charset="0"/>
                          </a:rPr>
                        </m:ctrlPr>
                      </m:dPr>
                      <m:e>
                        <m:r>
                          <a:rPr lang="en-US" sz="2600" b="1" i="1" smtClean="0">
                            <a:solidFill>
                              <a:schemeClr val="tx1"/>
                            </a:solidFill>
                            <a:latin typeface="Cambria Math"/>
                            <a:cs typeface="Arial" pitchFamily="34" charset="0"/>
                          </a:rPr>
                          <m:t>𝒙</m:t>
                        </m:r>
                      </m:e>
                    </m:d>
                    <m:r>
                      <a:rPr lang="en-US" sz="2600" b="1" i="1" smtClean="0">
                        <a:solidFill>
                          <a:schemeClr val="tx1"/>
                        </a:solidFill>
                        <a:latin typeface="Cambria Math"/>
                        <a:cs typeface="Arial" pitchFamily="34" charset="0"/>
                      </a:rPr>
                      <m:t>&gt;</m:t>
                    </m:r>
                    <m:r>
                      <a:rPr lang="en-US" sz="2600" b="1" i="1" smtClean="0">
                        <a:solidFill>
                          <a:schemeClr val="tx1"/>
                        </a:solidFill>
                        <a:latin typeface="Cambria Math"/>
                        <a:cs typeface="Arial" pitchFamily="34" charset="0"/>
                      </a:rPr>
                      <m:t>𝟎</m:t>
                    </m:r>
                  </m:oMath>
                </a14:m>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với mọi </a:t>
                </a:r>
                <a14:m>
                  <m:oMath xmlns:m="http://schemas.openxmlformats.org/officeDocument/2006/math">
                    <m:r>
                      <a:rPr lang="en-US" sz="2600" b="1" i="1" smtClean="0">
                        <a:latin typeface="Cambria Math"/>
                        <a:cs typeface="Arial" pitchFamily="34" charset="0"/>
                      </a:rPr>
                      <m:t>𝒙</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𝑹</m:t>
                    </m:r>
                  </m:oMath>
                </a14:m>
                <a:endParaRPr lang="vi-VN" sz="2600"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027612" y="3473284"/>
                <a:ext cx="4876800" cy="492443"/>
              </a:xfrm>
              <a:prstGeom prst="rect">
                <a:avLst/>
              </a:prstGeom>
              <a:blipFill rotWithShape="1">
                <a:blip r:embed="rId17"/>
                <a:stretch>
                  <a:fillRect l="-2250" t="-11111" b="-29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836610" y="4572000"/>
                <a:ext cx="7391401" cy="530082"/>
              </a:xfrm>
              <a:prstGeom prst="rect">
                <a:avLst/>
              </a:prstGeom>
              <a:noFill/>
            </p:spPr>
            <p:txBody>
              <a:bodyPr wrap="square" rtlCol="0">
                <a:spAutoFit/>
              </a:bodyPr>
              <a:lstStyle/>
              <a:p>
                <a:r>
                  <a:rPr lang="en-US" sz="2600" b="1" smtClean="0">
                    <a:latin typeface="Arial" pitchFamily="34" charset="0"/>
                    <a:cs typeface="Arial" pitchFamily="34" charset="0"/>
                  </a:rPr>
                  <a:t>b. Tam thức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r>
                      <a:rPr lang="en-US" sz="2600" b="1" i="1" smtClean="0">
                        <a:latin typeface="Cambria Math"/>
                        <a:cs typeface="Arial" pitchFamily="34" charset="0"/>
                      </a:rPr>
                      <m:t>𝟑</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𝟐</m:t>
                    </m:r>
                    <m:rad>
                      <m:radPr>
                        <m:degHide m:val="on"/>
                        <m:ctrlPr>
                          <a:rPr lang="en-US" sz="2600" b="1" i="1" smtClean="0">
                            <a:latin typeface="Cambria Math"/>
                            <a:cs typeface="Arial" pitchFamily="34" charset="0"/>
                          </a:rPr>
                        </m:ctrlPr>
                      </m:radPr>
                      <m:deg/>
                      <m:e>
                        <m:r>
                          <a:rPr lang="en-US" sz="2600" b="1" i="1" smtClean="0">
                            <a:latin typeface="Cambria Math"/>
                            <a:cs typeface="Arial" pitchFamily="34" charset="0"/>
                          </a:rPr>
                          <m:t>𝟑</m:t>
                        </m:r>
                      </m:e>
                    </m:rad>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𝟏</m:t>
                    </m:r>
                  </m:oMath>
                </a14:m>
                <a:r>
                  <a:rPr lang="en-US" sz="2600" b="1" smtClean="0">
                    <a:solidFill>
                      <a:schemeClr val="tx1"/>
                    </a:solidFill>
                    <a:latin typeface="Arial" pitchFamily="34" charset="0"/>
                    <a:cs typeface="Arial" pitchFamily="34" charset="0"/>
                  </a:rPr>
                  <a:t> có :</a:t>
                </a:r>
                <a:endParaRPr lang="vi-VN" sz="2600" b="1">
                  <a:solidFill>
                    <a:schemeClr val="tx1"/>
                  </a:solidFill>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836610" y="4572000"/>
                <a:ext cx="7391401" cy="530082"/>
              </a:xfrm>
              <a:prstGeom prst="rect">
                <a:avLst/>
              </a:prstGeom>
              <a:blipFill rotWithShape="1">
                <a:blip r:embed="rId18"/>
                <a:stretch>
                  <a:fillRect l="-1401" t="-3448" b="-27586"/>
                </a:stretch>
              </a:blipFill>
            </p:spPr>
            <p:txBody>
              <a:bodyPr/>
              <a:lstStyle/>
              <a:p>
                <a:r>
                  <a:rPr lang="en-US">
                    <a:noFill/>
                  </a:rPr>
                  <a:t> </a:t>
                </a:r>
              </a:p>
            </p:txBody>
          </p:sp>
        </mc:Fallback>
      </mc:AlternateContent>
      <p:graphicFrame>
        <p:nvGraphicFramePr>
          <p:cNvPr id="29" name="Object 28"/>
          <p:cNvGraphicFramePr>
            <a:graphicFrameLocks noChangeAspect="1"/>
          </p:cNvGraphicFramePr>
          <p:nvPr>
            <p:extLst>
              <p:ext uri="{D42A27DB-BD31-4B8C-83A1-F6EECF244321}">
                <p14:modId xmlns:p14="http://schemas.microsoft.com/office/powerpoint/2010/main" val="2333999246"/>
              </p:ext>
            </p:extLst>
          </p:nvPr>
        </p:nvGraphicFramePr>
        <p:xfrm>
          <a:off x="2266950" y="5102225"/>
          <a:ext cx="1887538" cy="1076325"/>
        </p:xfrm>
        <a:graphic>
          <a:graphicData uri="http://schemas.openxmlformats.org/presentationml/2006/ole">
            <mc:AlternateContent xmlns:mc="http://schemas.openxmlformats.org/markup-compatibility/2006">
              <mc:Choice xmlns:v="urn:schemas-microsoft-com:vml" Requires="v">
                <p:oleObj spid="_x0000_s722955" name="Equation" r:id="rId19" imgW="799920" imgH="457200" progId="Equation.DSMT4">
                  <p:embed/>
                </p:oleObj>
              </mc:Choice>
              <mc:Fallback>
                <p:oleObj name="Equation" r:id="rId19" imgW="799920" imgH="457200" progId="Equation.DSMT4">
                  <p:embed/>
                  <p:pic>
                    <p:nvPicPr>
                      <p:cNvPr id="0" name=""/>
                      <p:cNvPicPr/>
                      <p:nvPr/>
                    </p:nvPicPr>
                    <p:blipFill>
                      <a:blip r:embed="rId20"/>
                      <a:stretch>
                        <a:fillRect/>
                      </a:stretch>
                    </p:blipFill>
                    <p:spPr>
                      <a:xfrm>
                        <a:off x="2266950" y="5102225"/>
                        <a:ext cx="1887538" cy="10763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0" name="TextBox 29"/>
              <p:cNvSpPr txBox="1"/>
              <p:nvPr/>
            </p:nvSpPr>
            <p:spPr>
              <a:xfrm>
                <a:off x="4722812" y="5149707"/>
                <a:ext cx="4800600" cy="747577"/>
              </a:xfrm>
              <a:prstGeom prst="rect">
                <a:avLst/>
              </a:prstGeom>
              <a:noFill/>
            </p:spPr>
            <p:txBody>
              <a:bodyPr wrap="square" rtlCol="0">
                <a:spAutoFit/>
              </a:bodyPr>
              <a:lstStyle/>
              <a:p>
                <a:r>
                  <a:rPr lang="en-US" sz="2600" b="1" smtClean="0">
                    <a:latin typeface="Arial" pitchFamily="34" charset="0"/>
                    <a:cs typeface="Arial" pitchFamily="34" charset="0"/>
                  </a:rPr>
                  <a:t>Nên </a:t>
                </a:r>
                <a14:m>
                  <m:oMath xmlns:m="http://schemas.openxmlformats.org/officeDocument/2006/math">
                    <m:r>
                      <a:rPr lang="en-US" sz="2600" b="1" i="1" smtClean="0">
                        <a:solidFill>
                          <a:schemeClr val="tx1"/>
                        </a:solidFill>
                        <a:latin typeface="Cambria Math"/>
                        <a:cs typeface="Arial" pitchFamily="34" charset="0"/>
                      </a:rPr>
                      <m:t>𝒇</m:t>
                    </m:r>
                    <m:d>
                      <m:dPr>
                        <m:ctrlPr>
                          <a:rPr lang="en-US" sz="2600" b="1" i="1" smtClean="0">
                            <a:solidFill>
                              <a:schemeClr val="tx1"/>
                            </a:solidFill>
                            <a:latin typeface="Cambria Math"/>
                            <a:cs typeface="Arial" pitchFamily="34" charset="0"/>
                          </a:rPr>
                        </m:ctrlPr>
                      </m:dPr>
                      <m:e>
                        <m:r>
                          <a:rPr lang="en-US" sz="2600" b="1" i="1" smtClean="0">
                            <a:solidFill>
                              <a:schemeClr val="tx1"/>
                            </a:solidFill>
                            <a:latin typeface="Cambria Math"/>
                            <a:cs typeface="Arial" pitchFamily="34" charset="0"/>
                          </a:rPr>
                          <m:t>𝒙</m:t>
                        </m:r>
                      </m:e>
                    </m:d>
                    <m:r>
                      <a:rPr lang="en-US" sz="2600" b="1" i="1" smtClean="0">
                        <a:solidFill>
                          <a:schemeClr val="tx1"/>
                        </a:solidFill>
                        <a:latin typeface="Cambria Math"/>
                        <a:cs typeface="Arial" pitchFamily="34" charset="0"/>
                      </a:rPr>
                      <m:t>&lt;</m:t>
                    </m:r>
                    <m:r>
                      <a:rPr lang="en-US" sz="2600" b="1" i="1" smtClean="0">
                        <a:solidFill>
                          <a:schemeClr val="tx1"/>
                        </a:solidFill>
                        <a:latin typeface="Cambria Math"/>
                        <a:cs typeface="Arial" pitchFamily="34" charset="0"/>
                      </a:rPr>
                      <m:t>𝟎</m:t>
                    </m:r>
                  </m:oMath>
                </a14:m>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với mọi </a:t>
                </a:r>
                <a14:m>
                  <m:oMath xmlns:m="http://schemas.openxmlformats.org/officeDocument/2006/math">
                    <m:r>
                      <a:rPr lang="en-US" sz="2600" b="1" i="1" smtClean="0">
                        <a:latin typeface="Cambria Math"/>
                        <a:cs typeface="Arial" pitchFamily="34" charset="0"/>
                      </a:rPr>
                      <m:t>𝒙</m:t>
                    </m:r>
                    <m:r>
                      <a:rPr lang="en-US" sz="2600" b="1" i="1" smtClean="0">
                        <a:latin typeface="Cambria Math"/>
                        <a:ea typeface="Cambria Math"/>
                        <a:cs typeface="Arial" pitchFamily="34" charset="0"/>
                      </a:rPr>
                      <m:t>≠</m:t>
                    </m:r>
                    <m:f>
                      <m:fPr>
                        <m:ctrlPr>
                          <a:rPr lang="en-US" sz="2600" b="1" i="1" smtClean="0">
                            <a:latin typeface="Cambria Math"/>
                            <a:ea typeface="Cambria Math"/>
                            <a:cs typeface="Arial" pitchFamily="34" charset="0"/>
                          </a:rPr>
                        </m:ctrlPr>
                      </m:fPr>
                      <m:num>
                        <m:rad>
                          <m:radPr>
                            <m:degHide m:val="on"/>
                            <m:ctrlPr>
                              <a:rPr lang="en-US" sz="2600" b="1" i="1" smtClean="0">
                                <a:latin typeface="Cambria Math"/>
                                <a:ea typeface="Cambria Math"/>
                                <a:cs typeface="Arial" pitchFamily="34" charset="0"/>
                              </a:rPr>
                            </m:ctrlPr>
                          </m:radPr>
                          <m:deg/>
                          <m:e>
                            <m:r>
                              <a:rPr lang="en-US" sz="2600" b="1" i="1" smtClean="0">
                                <a:latin typeface="Cambria Math"/>
                                <a:ea typeface="Cambria Math"/>
                                <a:cs typeface="Arial" pitchFamily="34" charset="0"/>
                              </a:rPr>
                              <m:t>𝟑</m:t>
                            </m:r>
                          </m:e>
                        </m:rad>
                      </m:num>
                      <m:den>
                        <m:r>
                          <a:rPr lang="en-US" sz="2600" b="1" i="1" smtClean="0">
                            <a:latin typeface="Cambria Math"/>
                            <a:ea typeface="Cambria Math"/>
                            <a:cs typeface="Arial" pitchFamily="34" charset="0"/>
                          </a:rPr>
                          <m:t>𝟑</m:t>
                        </m:r>
                      </m:den>
                    </m:f>
                  </m:oMath>
                </a14:m>
                <a:endParaRPr lang="vi-VN" sz="2600"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722812" y="5149707"/>
                <a:ext cx="4800600" cy="747577"/>
              </a:xfrm>
              <a:prstGeom prst="rect">
                <a:avLst/>
              </a:prstGeom>
              <a:blipFill rotWithShape="1">
                <a:blip r:embed="rId21"/>
                <a:stretch>
                  <a:fillRect l="-2287" b="-57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031926" y="6122093"/>
                <a:ext cx="9223902" cy="735907"/>
              </a:xfrm>
              <a:prstGeom prst="rect">
                <a:avLst/>
              </a:prstGeom>
              <a:noFill/>
            </p:spPr>
            <p:txBody>
              <a:bodyPr wrap="square" rtlCol="0">
                <a:spAutoFit/>
              </a:bodyPr>
              <a:lstStyle/>
              <a:p>
                <a:r>
                  <a:rPr lang="en-US" sz="2600" b="1" smtClean="0">
                    <a:latin typeface="Arial" pitchFamily="34" charset="0"/>
                    <a:cs typeface="Arial" pitchFamily="34" charset="0"/>
                  </a:rPr>
                  <a:t>Vậy Bpt </a:t>
                </a:r>
                <a14:m>
                  <m:oMath xmlns:m="http://schemas.openxmlformats.org/officeDocument/2006/math">
                    <m:r>
                      <a:rPr lang="en-US" sz="2600" b="1" i="1">
                        <a:latin typeface="Cambria Math"/>
                        <a:cs typeface="Arial" pitchFamily="34" charset="0"/>
                      </a:rPr>
                      <m:t>−</m:t>
                    </m:r>
                    <m:r>
                      <a:rPr lang="en-US" sz="2600" b="1" i="1">
                        <a:latin typeface="Cambria Math"/>
                        <a:cs typeface="Arial" pitchFamily="34" charset="0"/>
                      </a:rPr>
                      <m:t>𝟑</m:t>
                    </m:r>
                    <m:sSup>
                      <m:sSupPr>
                        <m:ctrlPr>
                          <a:rPr lang="en-US" sz="2600" b="1" i="1">
                            <a:latin typeface="Cambria Math"/>
                            <a:cs typeface="Arial" pitchFamily="34" charset="0"/>
                          </a:rPr>
                        </m:ctrlPr>
                      </m:sSupPr>
                      <m:e>
                        <m:r>
                          <a:rPr lang="en-US" sz="2600" b="1" i="1">
                            <a:latin typeface="Cambria Math"/>
                            <a:cs typeface="Arial" pitchFamily="34" charset="0"/>
                          </a:rPr>
                          <m:t>𝒙</m:t>
                        </m:r>
                      </m:e>
                      <m:sup>
                        <m:r>
                          <a:rPr lang="en-US" sz="2600" b="1" i="1">
                            <a:latin typeface="Cambria Math"/>
                            <a:cs typeface="Arial" pitchFamily="34" charset="0"/>
                          </a:rPr>
                          <m:t>𝟐</m:t>
                        </m:r>
                      </m:sup>
                    </m:sSup>
                    <m:r>
                      <a:rPr lang="en-US" sz="2600" b="1" i="1">
                        <a:latin typeface="Cambria Math"/>
                        <a:cs typeface="Arial" pitchFamily="34" charset="0"/>
                      </a:rPr>
                      <m:t>+</m:t>
                    </m:r>
                    <m:r>
                      <a:rPr lang="en-US" sz="2600" b="1" i="1">
                        <a:latin typeface="Cambria Math"/>
                        <a:cs typeface="Arial" pitchFamily="34" charset="0"/>
                      </a:rPr>
                      <m:t>𝟐</m:t>
                    </m:r>
                    <m:rad>
                      <m:radPr>
                        <m:degHide m:val="on"/>
                        <m:ctrlPr>
                          <a:rPr lang="en-US" sz="2600" b="1" i="1">
                            <a:latin typeface="Cambria Math"/>
                            <a:cs typeface="Arial" pitchFamily="34" charset="0"/>
                          </a:rPr>
                        </m:ctrlPr>
                      </m:radPr>
                      <m:deg/>
                      <m:e>
                        <m:r>
                          <a:rPr lang="en-US" sz="2600" b="1" i="1">
                            <a:latin typeface="Cambria Math"/>
                            <a:cs typeface="Arial" pitchFamily="34" charset="0"/>
                          </a:rPr>
                          <m:t>𝟑</m:t>
                        </m:r>
                      </m:e>
                    </m:rad>
                    <m:r>
                      <a:rPr lang="en-US" sz="2600" b="1" i="1">
                        <a:latin typeface="Cambria Math"/>
                        <a:cs typeface="Arial" pitchFamily="34" charset="0"/>
                      </a:rPr>
                      <m:t>𝒙</m:t>
                    </m:r>
                    <m:r>
                      <a:rPr lang="en-US" sz="2600" b="1" i="1">
                        <a:latin typeface="Cambria Math"/>
                        <a:cs typeface="Arial" pitchFamily="34" charset="0"/>
                      </a:rPr>
                      <m:t>−</m:t>
                    </m:r>
                    <m:r>
                      <a:rPr lang="en-US" sz="2600" b="1" i="1">
                        <a:latin typeface="Cambria Math"/>
                        <a:cs typeface="Arial" pitchFamily="34" charset="0"/>
                      </a:rPr>
                      <m:t>𝟏</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𝟎</m:t>
                    </m:r>
                  </m:oMath>
                </a14:m>
                <a:r>
                  <a:rPr lang="en-US" sz="2600" b="1" smtClean="0">
                    <a:latin typeface="Arial" pitchFamily="34" charset="0"/>
                    <a:cs typeface="Arial" pitchFamily="34" charset="0"/>
                  </a:rPr>
                  <a:t> có nghiệm duy nhất </a:t>
                </a:r>
                <a14:m>
                  <m:oMath xmlns:m="http://schemas.openxmlformats.org/officeDocument/2006/math">
                    <m:r>
                      <a:rPr lang="en-US" sz="2600" b="1" i="1" smtClean="0">
                        <a:solidFill>
                          <a:schemeClr val="accent2">
                            <a:lumMod val="75000"/>
                          </a:schemeClr>
                        </a:solidFill>
                        <a:latin typeface="Cambria Math"/>
                        <a:cs typeface="Arial" pitchFamily="34" charset="0"/>
                      </a:rPr>
                      <m:t>𝒙</m:t>
                    </m:r>
                    <m:r>
                      <a:rPr lang="en-US" sz="2600" b="1" i="1" smtClean="0">
                        <a:solidFill>
                          <a:schemeClr val="accent2">
                            <a:lumMod val="75000"/>
                          </a:schemeClr>
                        </a:solidFill>
                        <a:latin typeface="Cambria Math"/>
                        <a:cs typeface="Arial" pitchFamily="34" charset="0"/>
                      </a:rPr>
                      <m:t>=</m:t>
                    </m:r>
                    <m:f>
                      <m:fPr>
                        <m:ctrlPr>
                          <a:rPr lang="en-US" sz="2600" b="1" i="1">
                            <a:solidFill>
                              <a:schemeClr val="accent2">
                                <a:lumMod val="75000"/>
                              </a:schemeClr>
                            </a:solidFill>
                            <a:latin typeface="Cambria Math"/>
                            <a:ea typeface="Cambria Math"/>
                            <a:cs typeface="Arial" pitchFamily="34" charset="0"/>
                          </a:rPr>
                        </m:ctrlPr>
                      </m:fPr>
                      <m:num>
                        <m:rad>
                          <m:radPr>
                            <m:degHide m:val="on"/>
                            <m:ctrlPr>
                              <a:rPr lang="en-US" sz="2600" b="1" i="1">
                                <a:solidFill>
                                  <a:schemeClr val="accent2">
                                    <a:lumMod val="75000"/>
                                  </a:schemeClr>
                                </a:solidFill>
                                <a:latin typeface="Cambria Math"/>
                                <a:ea typeface="Cambria Math"/>
                                <a:cs typeface="Arial" pitchFamily="34" charset="0"/>
                              </a:rPr>
                            </m:ctrlPr>
                          </m:radPr>
                          <m:deg/>
                          <m:e>
                            <m:r>
                              <a:rPr lang="en-US" sz="2600" b="1" i="1">
                                <a:solidFill>
                                  <a:schemeClr val="accent2">
                                    <a:lumMod val="75000"/>
                                  </a:schemeClr>
                                </a:solidFill>
                                <a:latin typeface="Cambria Math"/>
                                <a:ea typeface="Cambria Math"/>
                                <a:cs typeface="Arial" pitchFamily="34" charset="0"/>
                              </a:rPr>
                              <m:t>𝟑</m:t>
                            </m:r>
                          </m:e>
                        </m:rad>
                      </m:num>
                      <m:den>
                        <m:r>
                          <a:rPr lang="en-US" sz="2600" b="1" i="1">
                            <a:solidFill>
                              <a:schemeClr val="accent2">
                                <a:lumMod val="75000"/>
                              </a:schemeClr>
                            </a:solidFill>
                            <a:latin typeface="Cambria Math"/>
                            <a:ea typeface="Cambria Math"/>
                            <a:cs typeface="Arial" pitchFamily="34" charset="0"/>
                          </a:rPr>
                          <m:t>𝟑</m:t>
                        </m:r>
                      </m:den>
                    </m:f>
                  </m:oMath>
                </a14:m>
                <a:endParaRPr lang="vi-VN" sz="2600" b="1">
                  <a:solidFill>
                    <a:schemeClr val="accent2">
                      <a:lumMod val="75000"/>
                    </a:schemeClr>
                  </a:solidFill>
                  <a:latin typeface="Arial" pitchFamily="34" charset="0"/>
                  <a:cs typeface="Arial"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031926" y="6122093"/>
                <a:ext cx="9223902" cy="735907"/>
              </a:xfrm>
              <a:prstGeom prst="rect">
                <a:avLst/>
              </a:prstGeom>
              <a:blipFill rotWithShape="1">
                <a:blip r:embed="rId22"/>
                <a:stretch>
                  <a:fillRect l="-1124" b="-6612"/>
                </a:stretch>
              </a:blipFill>
            </p:spPr>
            <p:txBody>
              <a:bodyPr/>
              <a:lstStyle/>
              <a:p>
                <a:r>
                  <a:rPr lang="en-US">
                    <a:noFill/>
                  </a:rPr>
                  <a:t> </a:t>
                </a:r>
              </a:p>
            </p:txBody>
          </p:sp>
        </mc:Fallback>
      </mc:AlternateContent>
      <p:sp>
        <p:nvSpPr>
          <p:cNvPr id="32" name="TextBox 31"/>
          <p:cNvSpPr txBox="1"/>
          <p:nvPr/>
        </p:nvSpPr>
        <p:spPr>
          <a:xfrm>
            <a:off x="5016498" y="3965727"/>
            <a:ext cx="6716713" cy="492443"/>
          </a:xfrm>
          <a:prstGeom prst="rect">
            <a:avLst/>
          </a:prstGeom>
          <a:noFill/>
        </p:spPr>
        <p:txBody>
          <a:bodyPr wrap="square" rtlCol="0">
            <a:spAutoFit/>
          </a:bodyPr>
          <a:lstStyle/>
          <a:p>
            <a:r>
              <a:rPr lang="en-US" sz="2600" b="1" smtClean="0">
                <a:latin typeface="Arial" pitchFamily="34" charset="0"/>
                <a:cs typeface="Arial" pitchFamily="34" charset="0"/>
              </a:rPr>
              <a:t>Suy ra b</a:t>
            </a:r>
            <a:r>
              <a:rPr lang="vi-VN" sz="2600" b="1" smtClean="0">
                <a:latin typeface="Arial" pitchFamily="34" charset="0"/>
                <a:cs typeface="Arial" pitchFamily="34" charset="0"/>
              </a:rPr>
              <a:t>ất phương trình</a:t>
            </a:r>
            <a:r>
              <a:rPr lang="en-US" sz="2600" b="1" smtClean="0">
                <a:latin typeface="Arial" pitchFamily="34" charset="0"/>
                <a:cs typeface="Arial" pitchFamily="34" charset="0"/>
              </a:rPr>
              <a:t> </a:t>
            </a:r>
            <a:r>
              <a:rPr lang="en-US" sz="2600" b="1" smtClean="0">
                <a:solidFill>
                  <a:schemeClr val="accent2">
                    <a:lumMod val="75000"/>
                  </a:schemeClr>
                </a:solidFill>
                <a:latin typeface="Arial" pitchFamily="34" charset="0"/>
                <a:cs typeface="Arial" pitchFamily="34" charset="0"/>
              </a:rPr>
              <a:t>vô nghiệm</a:t>
            </a:r>
            <a:endParaRPr lang="vi-VN" sz="26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1520599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771" name="Picture 1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200"/>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1021293" y="723118"/>
            <a:ext cx="11006086" cy="1656174"/>
          </a:xfrm>
          <a:prstGeom prst="roundRect">
            <a:avLst>
              <a:gd name="adj" fmla="val 9218"/>
            </a:avLst>
          </a:prstGeom>
          <a:gradFill flip="none" rotWithShape="1">
            <a:gsLst>
              <a:gs pos="0">
                <a:srgbClr val="B1B9AF"/>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84242" y="608817"/>
            <a:ext cx="1895369" cy="1905783"/>
          </a:xfrm>
          <a:prstGeom prst="rect">
            <a:avLst/>
          </a:prstGeom>
        </p:spPr>
      </p:pic>
      <p:sp>
        <p:nvSpPr>
          <p:cNvPr id="13" name="Rectangle 12"/>
          <p:cNvSpPr/>
          <p:nvPr/>
        </p:nvSpPr>
        <p:spPr>
          <a:xfrm>
            <a:off x="663049" y="1055852"/>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5" name="Picture 14"/>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196692" y="929929"/>
            <a:ext cx="1554320" cy="46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204330" y="762000"/>
            <a:ext cx="9757482" cy="523220"/>
          </a:xfrm>
          <a:prstGeom prst="rect">
            <a:avLst/>
          </a:prstGeom>
          <a:noFill/>
        </p:spPr>
        <p:txBody>
          <a:bodyPr wrap="square" rtlCol="0">
            <a:spAutoFit/>
          </a:bodyPr>
          <a:lstStyle/>
          <a:p>
            <a:pPr algn="just"/>
            <a:r>
              <a:rPr lang="en-US" sz="2800" b="1" smtClean="0">
                <a:latin typeface="Arial" pitchFamily="34" charset="0"/>
                <a:cs typeface="Arial" pitchFamily="34" charset="0"/>
              </a:rPr>
              <a:t>Giải các b</a:t>
            </a:r>
            <a:r>
              <a:rPr lang="vi-VN" sz="2800" b="1" smtClean="0">
                <a:latin typeface="Arial" pitchFamily="34" charset="0"/>
                <a:cs typeface="Arial" pitchFamily="34" charset="0"/>
              </a:rPr>
              <a:t>ất phương trình</a:t>
            </a:r>
            <a:r>
              <a:rPr lang="en-US" sz="2800" b="1" smtClean="0">
                <a:latin typeface="Arial" pitchFamily="34" charset="0"/>
                <a:cs typeface="Arial" pitchFamily="34" charset="0"/>
              </a:rPr>
              <a:t> sau :</a:t>
            </a:r>
            <a:endParaRPr lang="vi-VN" sz="2800"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679063677"/>
              </p:ext>
            </p:extLst>
          </p:nvPr>
        </p:nvGraphicFramePr>
        <p:xfrm>
          <a:off x="2665412" y="1235447"/>
          <a:ext cx="2997200" cy="592138"/>
        </p:xfrm>
        <a:graphic>
          <a:graphicData uri="http://schemas.openxmlformats.org/presentationml/2006/ole">
            <mc:AlternateContent xmlns:mc="http://schemas.openxmlformats.org/markup-compatibility/2006">
              <mc:Choice xmlns:v="urn:schemas-microsoft-com:vml" Requires="v">
                <p:oleObj spid="_x0000_s723985" name="Equation" r:id="rId7" imgW="1155600" imgH="228600" progId="Equation.DSMT4">
                  <p:embed/>
                </p:oleObj>
              </mc:Choice>
              <mc:Fallback>
                <p:oleObj name="Equation" r:id="rId7" imgW="1155600" imgH="228600" progId="Equation.DSMT4">
                  <p:embed/>
                  <p:pic>
                    <p:nvPicPr>
                      <p:cNvPr id="0" name=""/>
                      <p:cNvPicPr/>
                      <p:nvPr/>
                    </p:nvPicPr>
                    <p:blipFill>
                      <a:blip r:embed="rId8"/>
                      <a:stretch>
                        <a:fillRect/>
                      </a:stretch>
                    </p:blipFill>
                    <p:spPr>
                      <a:xfrm>
                        <a:off x="2665412" y="1235447"/>
                        <a:ext cx="2997200" cy="592138"/>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867618458"/>
              </p:ext>
            </p:extLst>
          </p:nvPr>
        </p:nvGraphicFramePr>
        <p:xfrm>
          <a:off x="7164387" y="1235447"/>
          <a:ext cx="3852863" cy="625475"/>
        </p:xfrm>
        <a:graphic>
          <a:graphicData uri="http://schemas.openxmlformats.org/presentationml/2006/ole">
            <mc:AlternateContent xmlns:mc="http://schemas.openxmlformats.org/markup-compatibility/2006">
              <mc:Choice xmlns:v="urn:schemas-microsoft-com:vml" Requires="v">
                <p:oleObj spid="_x0000_s723986" name="Equation" r:id="rId9" imgW="1485720" imgH="241200" progId="Equation.DSMT4">
                  <p:embed/>
                </p:oleObj>
              </mc:Choice>
              <mc:Fallback>
                <p:oleObj name="Equation" r:id="rId9" imgW="1485720" imgH="241200" progId="Equation.DSMT4">
                  <p:embed/>
                  <p:pic>
                    <p:nvPicPr>
                      <p:cNvPr id="0" name=""/>
                      <p:cNvPicPr/>
                      <p:nvPr/>
                    </p:nvPicPr>
                    <p:blipFill>
                      <a:blip r:embed="rId10"/>
                      <a:stretch>
                        <a:fillRect/>
                      </a:stretch>
                    </p:blipFill>
                    <p:spPr>
                      <a:xfrm>
                        <a:off x="7164387" y="1235447"/>
                        <a:ext cx="3852863" cy="62547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369986997"/>
              </p:ext>
            </p:extLst>
          </p:nvPr>
        </p:nvGraphicFramePr>
        <p:xfrm>
          <a:off x="2665412" y="1811149"/>
          <a:ext cx="3260725" cy="593725"/>
        </p:xfrm>
        <a:graphic>
          <a:graphicData uri="http://schemas.openxmlformats.org/presentationml/2006/ole">
            <mc:AlternateContent xmlns:mc="http://schemas.openxmlformats.org/markup-compatibility/2006">
              <mc:Choice xmlns:v="urn:schemas-microsoft-com:vml" Requires="v">
                <p:oleObj spid="_x0000_s723987" name="Equation" r:id="rId11" imgW="1257120" imgH="228600" progId="Equation.DSMT4">
                  <p:embed/>
                </p:oleObj>
              </mc:Choice>
              <mc:Fallback>
                <p:oleObj name="Equation" r:id="rId11" imgW="1257120" imgH="228600" progId="Equation.DSMT4">
                  <p:embed/>
                  <p:pic>
                    <p:nvPicPr>
                      <p:cNvPr id="0" name=""/>
                      <p:cNvPicPr/>
                      <p:nvPr/>
                    </p:nvPicPr>
                    <p:blipFill>
                      <a:blip r:embed="rId12"/>
                      <a:stretch>
                        <a:fillRect/>
                      </a:stretch>
                    </p:blipFill>
                    <p:spPr>
                      <a:xfrm>
                        <a:off x="2665412" y="1811149"/>
                        <a:ext cx="3260725" cy="5937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3" name="TextBox 22"/>
              <p:cNvSpPr txBox="1"/>
              <p:nvPr/>
            </p:nvSpPr>
            <p:spPr>
              <a:xfrm>
                <a:off x="912812" y="2514600"/>
                <a:ext cx="6170259" cy="501484"/>
              </a:xfrm>
              <a:prstGeom prst="rect">
                <a:avLst/>
              </a:prstGeom>
              <a:noFill/>
            </p:spPr>
            <p:txBody>
              <a:bodyPr wrap="square" rtlCol="0">
                <a:spAutoFit/>
              </a:bodyPr>
              <a:lstStyle/>
              <a:p>
                <a:r>
                  <a:rPr lang="en-US" sz="2600" b="1" smtClean="0">
                    <a:latin typeface="Arial" pitchFamily="34" charset="0"/>
                    <a:cs typeface="Arial" pitchFamily="34" charset="0"/>
                  </a:rPr>
                  <a:t>c. Tam thức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𝟏</m:t>
                    </m:r>
                  </m:oMath>
                </a14:m>
                <a:r>
                  <a:rPr lang="en-US" sz="2600" b="1" smtClean="0">
                    <a:solidFill>
                      <a:schemeClr val="tx1"/>
                    </a:solidFill>
                    <a:latin typeface="Arial" pitchFamily="34" charset="0"/>
                    <a:cs typeface="Arial" pitchFamily="34" charset="0"/>
                  </a:rPr>
                  <a:t> có :</a:t>
                </a:r>
                <a:endParaRPr lang="vi-VN" sz="2600" b="1">
                  <a:solidFill>
                    <a:schemeClr val="tx1"/>
                  </a:solidFill>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12812" y="2514600"/>
                <a:ext cx="6170259" cy="501484"/>
              </a:xfrm>
              <a:prstGeom prst="rect">
                <a:avLst/>
              </a:prstGeom>
              <a:blipFill rotWithShape="1">
                <a:blip r:embed="rId13"/>
                <a:stretch>
                  <a:fillRect l="-1779" t="-9756" b="-28049"/>
                </a:stretch>
              </a:blipFill>
            </p:spPr>
            <p:txBody>
              <a:bodyPr/>
              <a:lstStyle/>
              <a:p>
                <a:r>
                  <a:rPr lang="en-US">
                    <a:noFill/>
                  </a:rPr>
                  <a:t> </a:t>
                </a:r>
              </a:p>
            </p:txBody>
          </p:sp>
        </mc:Fallback>
      </mc:AlternateContent>
      <p:graphicFrame>
        <p:nvGraphicFramePr>
          <p:cNvPr id="25" name="Object 24"/>
          <p:cNvGraphicFramePr>
            <a:graphicFrameLocks noChangeAspect="1"/>
          </p:cNvGraphicFramePr>
          <p:nvPr>
            <p:extLst>
              <p:ext uri="{D42A27DB-BD31-4B8C-83A1-F6EECF244321}">
                <p14:modId xmlns:p14="http://schemas.microsoft.com/office/powerpoint/2010/main" val="1872099125"/>
              </p:ext>
            </p:extLst>
          </p:nvPr>
        </p:nvGraphicFramePr>
        <p:xfrm>
          <a:off x="2665412" y="3158292"/>
          <a:ext cx="1857375" cy="1076325"/>
        </p:xfrm>
        <a:graphic>
          <a:graphicData uri="http://schemas.openxmlformats.org/presentationml/2006/ole">
            <mc:AlternateContent xmlns:mc="http://schemas.openxmlformats.org/markup-compatibility/2006">
              <mc:Choice xmlns:v="urn:schemas-microsoft-com:vml" Requires="v">
                <p:oleObj spid="_x0000_s723988" name="Equation" r:id="rId14" imgW="787320" imgH="457200" progId="Equation.DSMT4">
                  <p:embed/>
                </p:oleObj>
              </mc:Choice>
              <mc:Fallback>
                <p:oleObj name="Equation" r:id="rId14" imgW="787320" imgH="457200" progId="Equation.DSMT4">
                  <p:embed/>
                  <p:pic>
                    <p:nvPicPr>
                      <p:cNvPr id="0" name=""/>
                      <p:cNvPicPr/>
                      <p:nvPr/>
                    </p:nvPicPr>
                    <p:blipFill>
                      <a:blip r:embed="rId15"/>
                      <a:stretch>
                        <a:fillRect/>
                      </a:stretch>
                    </p:blipFill>
                    <p:spPr>
                      <a:xfrm>
                        <a:off x="2665412" y="3158292"/>
                        <a:ext cx="1857375" cy="10763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7" name="TextBox 26"/>
              <p:cNvSpPr txBox="1"/>
              <p:nvPr/>
            </p:nvSpPr>
            <p:spPr>
              <a:xfrm>
                <a:off x="5256212" y="3190208"/>
                <a:ext cx="6553200" cy="970522"/>
              </a:xfrm>
              <a:prstGeom prst="rect">
                <a:avLst/>
              </a:prstGeom>
              <a:noFill/>
            </p:spPr>
            <p:txBody>
              <a:bodyPr wrap="square" rtlCol="0">
                <a:spAutoFit/>
              </a:bodyPr>
              <a:lstStyle/>
              <a:p>
                <a:r>
                  <a:rPr lang="en-US" sz="2600" b="1" smtClean="0">
                    <a:latin typeface="Arial" pitchFamily="34" charset="0"/>
                    <a:cs typeface="Arial" pitchFamily="34" charset="0"/>
                  </a:rPr>
                  <a:t>Nên </a:t>
                </a:r>
                <a14:m>
                  <m:oMath xmlns:m="http://schemas.openxmlformats.org/officeDocument/2006/math">
                    <m:r>
                      <a:rPr lang="en-US" sz="2600" b="1" i="1" smtClean="0">
                        <a:solidFill>
                          <a:schemeClr val="tx1"/>
                        </a:solidFill>
                        <a:latin typeface="Cambria Math"/>
                        <a:cs typeface="Arial" pitchFamily="34" charset="0"/>
                      </a:rPr>
                      <m:t>𝒇</m:t>
                    </m:r>
                    <m:d>
                      <m:dPr>
                        <m:ctrlPr>
                          <a:rPr lang="en-US" sz="2600" b="1" i="1" smtClean="0">
                            <a:solidFill>
                              <a:schemeClr val="tx1"/>
                            </a:solidFill>
                            <a:latin typeface="Cambria Math"/>
                            <a:cs typeface="Arial" pitchFamily="34" charset="0"/>
                          </a:rPr>
                        </m:ctrlPr>
                      </m:dPr>
                      <m:e>
                        <m:r>
                          <a:rPr lang="en-US" sz="2600" b="1" i="1" smtClean="0">
                            <a:solidFill>
                              <a:schemeClr val="tx1"/>
                            </a:solidFill>
                            <a:latin typeface="Cambria Math"/>
                            <a:cs typeface="Arial" pitchFamily="34" charset="0"/>
                          </a:rPr>
                          <m:t>𝒙</m:t>
                        </m:r>
                      </m:e>
                    </m:d>
                  </m:oMath>
                </a14:m>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có 2 nghiệm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𝒙</m:t>
                        </m:r>
                      </m:e>
                      <m:sub>
                        <m:r>
                          <a:rPr lang="en-US" sz="2600" b="1" i="1" smtClean="0">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rad>
                      <m:radPr>
                        <m:degHide m:val="on"/>
                        <m:ctrlPr>
                          <a:rPr lang="en-US" sz="2600" b="1" i="1" smtClean="0">
                            <a:latin typeface="Cambria Math"/>
                            <a:cs typeface="Arial" pitchFamily="34" charset="0"/>
                          </a:rPr>
                        </m:ctrlPr>
                      </m:radPr>
                      <m:deg/>
                      <m:e>
                        <m:r>
                          <a:rPr lang="en-US" sz="2600" b="1" i="1" smtClean="0">
                            <a:latin typeface="Cambria Math"/>
                            <a:cs typeface="Arial" pitchFamily="34" charset="0"/>
                          </a:rPr>
                          <m:t>𝟐</m:t>
                        </m:r>
                      </m:e>
                    </m:rad>
                  </m:oMath>
                </a14:m>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smtClean="0">
                    <a:latin typeface="Arial" pitchFamily="34" charset="0"/>
                    <a:cs typeface="Arial" pitchFamily="34" charset="0"/>
                  </a:rPr>
                  <a:t>                                 và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𝒙</m:t>
                        </m:r>
                      </m:e>
                      <m:sub>
                        <m:r>
                          <a:rPr lang="en-US" sz="2600" b="1" i="1" smtClean="0">
                            <a:latin typeface="Cambria Math"/>
                            <a:cs typeface="Arial" pitchFamily="34" charset="0"/>
                          </a:rPr>
                          <m:t>𝟐</m:t>
                        </m:r>
                      </m:sub>
                    </m:sSub>
                    <m:r>
                      <a:rPr lang="en-US" sz="2600" b="1" i="1">
                        <a:latin typeface="Cambria Math"/>
                        <a:cs typeface="Arial" pitchFamily="34" charset="0"/>
                      </a:rPr>
                      <m:t>=</m:t>
                    </m:r>
                    <m:r>
                      <a:rPr lang="en-US" sz="2600" b="1" i="1">
                        <a:latin typeface="Cambria Math"/>
                        <a:cs typeface="Arial" pitchFamily="34" charset="0"/>
                      </a:rPr>
                      <m:t>𝟏</m:t>
                    </m:r>
                    <m:r>
                      <a:rPr lang="en-US" sz="2600" b="1" i="1" smtClean="0">
                        <a:latin typeface="Cambria Math"/>
                        <a:cs typeface="Arial" pitchFamily="34" charset="0"/>
                      </a:rPr>
                      <m:t>+</m:t>
                    </m:r>
                    <m:rad>
                      <m:radPr>
                        <m:degHide m:val="on"/>
                        <m:ctrlPr>
                          <a:rPr lang="en-US" sz="2600" b="1" i="1">
                            <a:latin typeface="Cambria Math"/>
                            <a:cs typeface="Arial" pitchFamily="34" charset="0"/>
                          </a:rPr>
                        </m:ctrlPr>
                      </m:radPr>
                      <m:deg/>
                      <m:e>
                        <m:r>
                          <a:rPr lang="en-US" sz="2600" b="1" i="1">
                            <a:latin typeface="Cambria Math"/>
                            <a:cs typeface="Arial" pitchFamily="34" charset="0"/>
                          </a:rPr>
                          <m:t>𝟐</m:t>
                        </m:r>
                      </m:e>
                    </m:rad>
                  </m:oMath>
                </a14:m>
                <a:endParaRPr lang="vi-VN" sz="2600"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256212" y="3190208"/>
                <a:ext cx="6553200" cy="970522"/>
              </a:xfrm>
              <a:prstGeom prst="rect">
                <a:avLst/>
              </a:prstGeom>
              <a:blipFill rotWithShape="1">
                <a:blip r:embed="rId16"/>
                <a:stretch>
                  <a:fillRect l="-1581" t="-1875" b="-1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84212" y="4551364"/>
                <a:ext cx="3352800" cy="492443"/>
              </a:xfrm>
              <a:prstGeom prst="rect">
                <a:avLst/>
              </a:prstGeom>
              <a:noFill/>
            </p:spPr>
            <p:txBody>
              <a:bodyPr wrap="square" rtlCol="0">
                <a:spAutoFit/>
              </a:bodyPr>
              <a:lstStyle/>
              <a:p>
                <a:r>
                  <a:rPr lang="en-US" sz="2600" b="1" smtClean="0">
                    <a:latin typeface="Arial" pitchFamily="34" charset="0"/>
                    <a:cs typeface="Arial" pitchFamily="34" charset="0"/>
                  </a:rPr>
                  <a:t>Bảng xét dấu </a:t>
                </a:r>
                <a14:m>
                  <m:oMath xmlns:m="http://schemas.openxmlformats.org/officeDocument/2006/math">
                    <m:r>
                      <a:rPr lang="en-US" sz="2600" b="1" i="1" smtClean="0">
                        <a:solidFill>
                          <a:schemeClr val="tx1"/>
                        </a:solidFill>
                        <a:latin typeface="Cambria Math"/>
                        <a:cs typeface="Arial" pitchFamily="34" charset="0"/>
                      </a:rPr>
                      <m:t>𝒇</m:t>
                    </m:r>
                    <m:d>
                      <m:dPr>
                        <m:ctrlPr>
                          <a:rPr lang="en-US" sz="2600" b="1" i="1" smtClean="0">
                            <a:solidFill>
                              <a:schemeClr val="tx1"/>
                            </a:solidFill>
                            <a:latin typeface="Cambria Math"/>
                            <a:cs typeface="Arial" pitchFamily="34" charset="0"/>
                          </a:rPr>
                        </m:ctrlPr>
                      </m:dPr>
                      <m:e>
                        <m:r>
                          <a:rPr lang="en-US" sz="2600" b="1" i="1" smtClean="0">
                            <a:solidFill>
                              <a:schemeClr val="tx1"/>
                            </a:solidFill>
                            <a:latin typeface="Cambria Math"/>
                            <a:cs typeface="Arial" pitchFamily="34" charset="0"/>
                          </a:rPr>
                          <m:t>𝒙</m:t>
                        </m:r>
                      </m:e>
                    </m:d>
                  </m:oMath>
                </a14:m>
                <a:r>
                  <a:rPr lang="en-US" sz="2600" b="1" smtClean="0">
                    <a:solidFill>
                      <a:schemeClr val="tx1"/>
                    </a:solidFill>
                    <a:latin typeface="Arial" pitchFamily="34" charset="0"/>
                    <a:cs typeface="Arial" pitchFamily="34" charset="0"/>
                  </a:rPr>
                  <a:t> </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84212" y="4551364"/>
                <a:ext cx="3352800" cy="492443"/>
              </a:xfrm>
              <a:prstGeom prst="rect">
                <a:avLst/>
              </a:prstGeom>
              <a:blipFill rotWithShape="1">
                <a:blip r:embed="rId17"/>
                <a:stretch>
                  <a:fillRect l="-3091" t="-11250"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63048" y="6096000"/>
                <a:ext cx="9469963" cy="548676"/>
              </a:xfrm>
              <a:prstGeom prst="rect">
                <a:avLst/>
              </a:prstGeom>
              <a:noFill/>
            </p:spPr>
            <p:txBody>
              <a:bodyPr wrap="square" rtlCol="0">
                <a:spAutoFit/>
              </a:bodyPr>
              <a:lstStyle/>
              <a:p>
                <a:r>
                  <a:rPr lang="en-US" sz="2600" b="1" smtClean="0">
                    <a:latin typeface="Arial" pitchFamily="34" charset="0"/>
                    <a:cs typeface="Arial" pitchFamily="34" charset="0"/>
                  </a:rPr>
                  <a:t>Tập nghiệm của b</a:t>
                </a:r>
                <a:r>
                  <a:rPr lang="vi-VN" sz="2600" b="1" smtClean="0">
                    <a:latin typeface="Arial" pitchFamily="34" charset="0"/>
                    <a:cs typeface="Arial" pitchFamily="34" charset="0"/>
                  </a:rPr>
                  <a:t>ất phương trình</a:t>
                </a:r>
                <a:r>
                  <a:rPr lang="en-US" sz="2600" b="1" smtClean="0">
                    <a:latin typeface="Arial" pitchFamily="34" charset="0"/>
                    <a:cs typeface="Arial" pitchFamily="34" charset="0"/>
                  </a:rPr>
                  <a:t> là </a:t>
                </a:r>
                <a14:m>
                  <m:oMath xmlns:m="http://schemas.openxmlformats.org/officeDocument/2006/math">
                    <m:r>
                      <a:rPr lang="en-US" sz="2600" b="1" i="1" smtClean="0">
                        <a:solidFill>
                          <a:schemeClr val="accent2">
                            <a:lumMod val="75000"/>
                          </a:schemeClr>
                        </a:solidFill>
                        <a:latin typeface="Cambria Math"/>
                        <a:cs typeface="Arial" pitchFamily="34" charset="0"/>
                      </a:rPr>
                      <m:t>𝑺</m:t>
                    </m:r>
                    <m:r>
                      <a:rPr lang="en-US" sz="2600" b="1" i="1" smtClean="0">
                        <a:solidFill>
                          <a:schemeClr val="accent2">
                            <a:lumMod val="75000"/>
                          </a:schemeClr>
                        </a:solidFill>
                        <a:latin typeface="Cambria Math"/>
                        <a:cs typeface="Arial" pitchFamily="34" charset="0"/>
                      </a:rPr>
                      <m:t>=(</m:t>
                    </m:r>
                    <m:r>
                      <a:rPr lang="en-US" sz="2600" b="1" i="1" smtClean="0">
                        <a:solidFill>
                          <a:schemeClr val="accent2">
                            <a:lumMod val="75000"/>
                          </a:schemeClr>
                        </a:solidFill>
                        <a:latin typeface="Cambria Math"/>
                        <a:cs typeface="Arial" pitchFamily="34" charset="0"/>
                      </a:rPr>
                      <m:t>𝟏</m:t>
                    </m:r>
                    <m:r>
                      <a:rPr lang="en-US" sz="2600" b="1" i="1" smtClean="0">
                        <a:solidFill>
                          <a:schemeClr val="accent2">
                            <a:lumMod val="75000"/>
                          </a:schemeClr>
                        </a:solidFill>
                        <a:latin typeface="Cambria Math"/>
                        <a:cs typeface="Arial" pitchFamily="34" charset="0"/>
                      </a:rPr>
                      <m:t>−</m:t>
                    </m:r>
                    <m:rad>
                      <m:radPr>
                        <m:degHide m:val="on"/>
                        <m:ctrlPr>
                          <a:rPr lang="en-US" sz="2600" b="1" i="1" smtClean="0">
                            <a:solidFill>
                              <a:schemeClr val="accent2">
                                <a:lumMod val="75000"/>
                              </a:schemeClr>
                            </a:solidFill>
                            <a:latin typeface="Cambria Math"/>
                            <a:cs typeface="Arial" pitchFamily="34" charset="0"/>
                          </a:rPr>
                        </m:ctrlPr>
                      </m:radPr>
                      <m:deg/>
                      <m:e>
                        <m:r>
                          <a:rPr lang="en-US" sz="2600" b="1" i="1" smtClean="0">
                            <a:solidFill>
                              <a:schemeClr val="accent2">
                                <a:lumMod val="75000"/>
                              </a:schemeClr>
                            </a:solidFill>
                            <a:latin typeface="Cambria Math"/>
                            <a:cs typeface="Arial" pitchFamily="34" charset="0"/>
                          </a:rPr>
                          <m:t>𝟐</m:t>
                        </m:r>
                      </m:e>
                    </m:rad>
                    <m:r>
                      <a:rPr lang="en-US" sz="2600" b="1" i="1">
                        <a:solidFill>
                          <a:schemeClr val="accent2">
                            <a:lumMod val="75000"/>
                          </a:schemeClr>
                        </a:solidFill>
                        <a:latin typeface="Cambria Math"/>
                        <a:cs typeface="Arial" pitchFamily="34" charset="0"/>
                      </a:rPr>
                      <m:t>;</m:t>
                    </m:r>
                    <m:r>
                      <a:rPr lang="en-US" sz="2600" b="1" i="1">
                        <a:solidFill>
                          <a:schemeClr val="accent2">
                            <a:lumMod val="75000"/>
                          </a:schemeClr>
                        </a:solidFill>
                        <a:latin typeface="Cambria Math"/>
                        <a:cs typeface="Arial" pitchFamily="34" charset="0"/>
                      </a:rPr>
                      <m:t>𝟏</m:t>
                    </m:r>
                    <m:r>
                      <a:rPr lang="en-US" sz="2600" b="1" i="1" smtClean="0">
                        <a:solidFill>
                          <a:schemeClr val="accent2">
                            <a:lumMod val="75000"/>
                          </a:schemeClr>
                        </a:solidFill>
                        <a:latin typeface="Cambria Math"/>
                        <a:cs typeface="Arial" pitchFamily="34" charset="0"/>
                      </a:rPr>
                      <m:t>+</m:t>
                    </m:r>
                    <m:rad>
                      <m:radPr>
                        <m:degHide m:val="on"/>
                        <m:ctrlPr>
                          <a:rPr lang="en-US" sz="2600" b="1" i="1">
                            <a:solidFill>
                              <a:schemeClr val="accent2">
                                <a:lumMod val="75000"/>
                              </a:schemeClr>
                            </a:solidFill>
                            <a:latin typeface="Cambria Math"/>
                            <a:cs typeface="Arial" pitchFamily="34" charset="0"/>
                          </a:rPr>
                        </m:ctrlPr>
                      </m:radPr>
                      <m:deg/>
                      <m:e>
                        <m:r>
                          <a:rPr lang="en-US" sz="2600" b="1" i="1">
                            <a:solidFill>
                              <a:schemeClr val="accent2">
                                <a:lumMod val="75000"/>
                              </a:schemeClr>
                            </a:solidFill>
                            <a:latin typeface="Cambria Math"/>
                            <a:cs typeface="Arial" pitchFamily="34" charset="0"/>
                          </a:rPr>
                          <m:t>𝟐</m:t>
                        </m:r>
                      </m:e>
                    </m:rad>
                    <m:r>
                      <a:rPr lang="en-US" sz="2600" b="1" i="1" smtClean="0">
                        <a:solidFill>
                          <a:schemeClr val="accent2">
                            <a:lumMod val="75000"/>
                          </a:schemeClr>
                        </a:solidFill>
                        <a:latin typeface="Cambria Math"/>
                        <a:cs typeface="Arial" pitchFamily="34" charset="0"/>
                      </a:rPr>
                      <m:t>)</m:t>
                    </m:r>
                  </m:oMath>
                </a14:m>
                <a:endParaRPr lang="vi-VN" sz="2600" b="1">
                  <a:solidFill>
                    <a:schemeClr val="accent2">
                      <a:lumMod val="75000"/>
                    </a:schemeClr>
                  </a:solidFill>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63048" y="6096000"/>
                <a:ext cx="9469963" cy="548676"/>
              </a:xfrm>
              <a:prstGeom prst="rect">
                <a:avLst/>
              </a:prstGeom>
              <a:blipFill rotWithShape="1">
                <a:blip r:embed="rId18"/>
                <a:stretch>
                  <a:fillRect l="-1159" t="-3333" b="-23333"/>
                </a:stretch>
              </a:blipFill>
            </p:spPr>
            <p:txBody>
              <a:bodyPr/>
              <a:lstStyle/>
              <a:p>
                <a:r>
                  <a:rPr lang="en-US">
                    <a:noFill/>
                  </a:rPr>
                  <a:t> </a:t>
                </a:r>
              </a:p>
            </p:txBody>
          </p:sp>
        </mc:Fallback>
      </mc:AlternateContent>
      <p:grpSp>
        <p:nvGrpSpPr>
          <p:cNvPr id="26" name="Group 25"/>
          <p:cNvGrpSpPr/>
          <p:nvPr/>
        </p:nvGrpSpPr>
        <p:grpSpPr>
          <a:xfrm>
            <a:off x="4037012" y="4551363"/>
            <a:ext cx="5638800" cy="1163637"/>
            <a:chOff x="4418012" y="4876799"/>
            <a:chExt cx="5638800" cy="1163637"/>
          </a:xfrm>
        </p:grpSpPr>
        <p:sp>
          <p:nvSpPr>
            <p:cNvPr id="33" name="Rectangle 32"/>
            <p:cNvSpPr/>
            <p:nvPr/>
          </p:nvSpPr>
          <p:spPr>
            <a:xfrm>
              <a:off x="4418012" y="4876799"/>
              <a:ext cx="5638800" cy="1163637"/>
            </a:xfrm>
            <a:prstGeom prst="rect">
              <a:avLst/>
            </a:prstGeom>
            <a:solidFill>
              <a:srgbClr val="FEF2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4418012" y="5583237"/>
              <a:ext cx="563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332412" y="4876800"/>
              <a:ext cx="0" cy="116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extLst>
                <p:ext uri="{D42A27DB-BD31-4B8C-83A1-F6EECF244321}">
                  <p14:modId xmlns:p14="http://schemas.microsoft.com/office/powerpoint/2010/main" val="4100596436"/>
                </p:ext>
              </p:extLst>
            </p:nvPr>
          </p:nvGraphicFramePr>
          <p:xfrm>
            <a:off x="4646612" y="5109129"/>
            <a:ext cx="299461" cy="329407"/>
          </p:xfrm>
          <a:graphic>
            <a:graphicData uri="http://schemas.openxmlformats.org/presentationml/2006/ole">
              <mc:AlternateContent xmlns:mc="http://schemas.openxmlformats.org/markup-compatibility/2006">
                <mc:Choice xmlns:v="urn:schemas-microsoft-com:vml" Requires="v">
                  <p:oleObj spid="_x0000_s723989" name="Equation" r:id="rId19" imgW="126720" imgH="139680" progId="Equation.DSMT4">
                    <p:embed/>
                  </p:oleObj>
                </mc:Choice>
                <mc:Fallback>
                  <p:oleObj name="Equation" r:id="rId19" imgW="126720" imgH="139680" progId="Equation.DSMT4">
                    <p:embed/>
                    <p:pic>
                      <p:nvPicPr>
                        <p:cNvPr id="0" name=""/>
                        <p:cNvPicPr/>
                        <p:nvPr/>
                      </p:nvPicPr>
                      <p:blipFill>
                        <a:blip r:embed="rId20"/>
                        <a:stretch>
                          <a:fillRect/>
                        </a:stretch>
                      </p:blipFill>
                      <p:spPr>
                        <a:xfrm>
                          <a:off x="4646612" y="5109129"/>
                          <a:ext cx="299461" cy="329407"/>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91630387"/>
                </p:ext>
              </p:extLst>
            </p:nvPr>
          </p:nvGraphicFramePr>
          <p:xfrm>
            <a:off x="4548188" y="5625432"/>
            <a:ext cx="668337" cy="393700"/>
          </p:xfrm>
          <a:graphic>
            <a:graphicData uri="http://schemas.openxmlformats.org/presentationml/2006/ole">
              <mc:AlternateContent xmlns:mc="http://schemas.openxmlformats.org/markup-compatibility/2006">
                <mc:Choice xmlns:v="urn:schemas-microsoft-com:vml" Requires="v">
                  <p:oleObj spid="_x0000_s723990" name="Equation" r:id="rId21" imgW="342720" imgH="203040" progId="Equation.DSMT4">
                    <p:embed/>
                  </p:oleObj>
                </mc:Choice>
                <mc:Fallback>
                  <p:oleObj name="Equation" r:id="rId21" imgW="342720" imgH="203040" progId="Equation.DSMT4">
                    <p:embed/>
                    <p:pic>
                      <p:nvPicPr>
                        <p:cNvPr id="0" name=""/>
                        <p:cNvPicPr/>
                        <p:nvPr/>
                      </p:nvPicPr>
                      <p:blipFill>
                        <a:blip r:embed="rId22"/>
                        <a:stretch>
                          <a:fillRect/>
                        </a:stretch>
                      </p:blipFill>
                      <p:spPr>
                        <a:xfrm>
                          <a:off x="4548188" y="5625432"/>
                          <a:ext cx="668337" cy="39370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1653891955"/>
                </p:ext>
              </p:extLst>
            </p:nvPr>
          </p:nvGraphicFramePr>
          <p:xfrm>
            <a:off x="5414005" y="5148899"/>
            <a:ext cx="595641" cy="247965"/>
          </p:xfrm>
          <a:graphic>
            <a:graphicData uri="http://schemas.openxmlformats.org/presentationml/2006/ole">
              <mc:AlternateContent xmlns:mc="http://schemas.openxmlformats.org/markup-compatibility/2006">
                <mc:Choice xmlns:v="urn:schemas-microsoft-com:vml" Requires="v">
                  <p:oleObj spid="_x0000_s723991" name="Equation" r:id="rId23" imgW="304560" imgH="126720" progId="Equation.DSMT4">
                    <p:embed/>
                  </p:oleObj>
                </mc:Choice>
                <mc:Fallback>
                  <p:oleObj name="Equation" r:id="rId23" imgW="304560" imgH="126720" progId="Equation.DSMT4">
                    <p:embed/>
                    <p:pic>
                      <p:nvPicPr>
                        <p:cNvPr id="0" name=""/>
                        <p:cNvPicPr/>
                        <p:nvPr/>
                      </p:nvPicPr>
                      <p:blipFill>
                        <a:blip r:embed="rId24"/>
                        <a:stretch>
                          <a:fillRect/>
                        </a:stretch>
                      </p:blipFill>
                      <p:spPr>
                        <a:xfrm>
                          <a:off x="5414005" y="5148899"/>
                          <a:ext cx="595641" cy="247965"/>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992499177"/>
                </p:ext>
              </p:extLst>
            </p:nvPr>
          </p:nvGraphicFramePr>
          <p:xfrm>
            <a:off x="9358313" y="5113337"/>
            <a:ext cx="620712" cy="322263"/>
          </p:xfrm>
          <a:graphic>
            <a:graphicData uri="http://schemas.openxmlformats.org/presentationml/2006/ole">
              <mc:AlternateContent xmlns:mc="http://schemas.openxmlformats.org/markup-compatibility/2006">
                <mc:Choice xmlns:v="urn:schemas-microsoft-com:vml" Requires="v">
                  <p:oleObj spid="_x0000_s723992" name="Equation" r:id="rId25" imgW="317160" imgH="164880" progId="Equation.DSMT4">
                    <p:embed/>
                  </p:oleObj>
                </mc:Choice>
                <mc:Fallback>
                  <p:oleObj name="Equation" r:id="rId25" imgW="317160" imgH="164880" progId="Equation.DSMT4">
                    <p:embed/>
                    <p:pic>
                      <p:nvPicPr>
                        <p:cNvPr id="0" name=""/>
                        <p:cNvPicPr/>
                        <p:nvPr/>
                      </p:nvPicPr>
                      <p:blipFill>
                        <a:blip r:embed="rId26"/>
                        <a:stretch>
                          <a:fillRect/>
                        </a:stretch>
                      </p:blipFill>
                      <p:spPr>
                        <a:xfrm>
                          <a:off x="9358313" y="5113337"/>
                          <a:ext cx="620712" cy="322263"/>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1126782534"/>
                </p:ext>
              </p:extLst>
            </p:nvPr>
          </p:nvGraphicFramePr>
          <p:xfrm>
            <a:off x="6551612" y="5053932"/>
            <a:ext cx="765175" cy="384175"/>
          </p:xfrm>
          <a:graphic>
            <a:graphicData uri="http://schemas.openxmlformats.org/presentationml/2006/ole">
              <mc:AlternateContent xmlns:mc="http://schemas.openxmlformats.org/markup-compatibility/2006">
                <mc:Choice xmlns:v="urn:schemas-microsoft-com:vml" Requires="v">
                  <p:oleObj spid="_x0000_s723993" name="Equation" r:id="rId27" imgW="431640" imgH="215640" progId="Equation.DSMT4">
                    <p:embed/>
                  </p:oleObj>
                </mc:Choice>
                <mc:Fallback>
                  <p:oleObj name="Equation" r:id="rId27" imgW="431640" imgH="215640" progId="Equation.DSMT4">
                    <p:embed/>
                    <p:pic>
                      <p:nvPicPr>
                        <p:cNvPr id="0" name=""/>
                        <p:cNvPicPr/>
                        <p:nvPr/>
                      </p:nvPicPr>
                      <p:blipFill>
                        <a:blip r:embed="rId28"/>
                        <a:stretch>
                          <a:fillRect/>
                        </a:stretch>
                      </p:blipFill>
                      <p:spPr>
                        <a:xfrm>
                          <a:off x="6551612" y="5053932"/>
                          <a:ext cx="765175" cy="384175"/>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501562829"/>
                </p:ext>
              </p:extLst>
            </p:nvPr>
          </p:nvGraphicFramePr>
          <p:xfrm>
            <a:off x="7861300" y="5039644"/>
            <a:ext cx="876300" cy="420688"/>
          </p:xfrm>
          <a:graphic>
            <a:graphicData uri="http://schemas.openxmlformats.org/presentationml/2006/ole">
              <mc:AlternateContent xmlns:mc="http://schemas.openxmlformats.org/markup-compatibility/2006">
                <mc:Choice xmlns:v="urn:schemas-microsoft-com:vml" Requires="v">
                  <p:oleObj spid="_x0000_s723994" name="Equation" r:id="rId29" imgW="444240" imgH="215640" progId="Equation.DSMT4">
                    <p:embed/>
                  </p:oleObj>
                </mc:Choice>
                <mc:Fallback>
                  <p:oleObj name="Equation" r:id="rId29" imgW="444240" imgH="215640" progId="Equation.DSMT4">
                    <p:embed/>
                    <p:pic>
                      <p:nvPicPr>
                        <p:cNvPr id="0" name=""/>
                        <p:cNvPicPr/>
                        <p:nvPr/>
                      </p:nvPicPr>
                      <p:blipFill>
                        <a:blip r:embed="rId30"/>
                        <a:stretch>
                          <a:fillRect/>
                        </a:stretch>
                      </p:blipFill>
                      <p:spPr>
                        <a:xfrm>
                          <a:off x="7861300" y="5039644"/>
                          <a:ext cx="876300" cy="420688"/>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386173619"/>
                </p:ext>
              </p:extLst>
            </p:nvPr>
          </p:nvGraphicFramePr>
          <p:xfrm>
            <a:off x="6704012" y="5607049"/>
            <a:ext cx="247650" cy="347663"/>
          </p:xfrm>
          <a:graphic>
            <a:graphicData uri="http://schemas.openxmlformats.org/presentationml/2006/ole">
              <mc:AlternateContent xmlns:mc="http://schemas.openxmlformats.org/markup-compatibility/2006">
                <mc:Choice xmlns:v="urn:schemas-microsoft-com:vml" Requires="v">
                  <p:oleObj spid="_x0000_s723995" name="Equation" r:id="rId31" imgW="126720" imgH="177480" progId="Equation.DSMT4">
                    <p:embed/>
                  </p:oleObj>
                </mc:Choice>
                <mc:Fallback>
                  <p:oleObj name="Equation" r:id="rId31" imgW="126720" imgH="177480" progId="Equation.DSMT4">
                    <p:embed/>
                    <p:pic>
                      <p:nvPicPr>
                        <p:cNvPr id="0" name=""/>
                        <p:cNvPicPr/>
                        <p:nvPr/>
                      </p:nvPicPr>
                      <p:blipFill>
                        <a:blip r:embed="rId32"/>
                        <a:stretch>
                          <a:fillRect/>
                        </a:stretch>
                      </p:blipFill>
                      <p:spPr>
                        <a:xfrm>
                          <a:off x="6704012" y="5607049"/>
                          <a:ext cx="247650" cy="347663"/>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2242667190"/>
                </p:ext>
              </p:extLst>
            </p:nvPr>
          </p:nvGraphicFramePr>
          <p:xfrm>
            <a:off x="8075612" y="5616574"/>
            <a:ext cx="247650" cy="347663"/>
          </p:xfrm>
          <a:graphic>
            <a:graphicData uri="http://schemas.openxmlformats.org/presentationml/2006/ole">
              <mc:AlternateContent xmlns:mc="http://schemas.openxmlformats.org/markup-compatibility/2006">
                <mc:Choice xmlns:v="urn:schemas-microsoft-com:vml" Requires="v">
                  <p:oleObj spid="_x0000_s723996" name="Equation" r:id="rId33" imgW="126720" imgH="177480" progId="Equation.DSMT4">
                    <p:embed/>
                  </p:oleObj>
                </mc:Choice>
                <mc:Fallback>
                  <p:oleObj name="Equation" r:id="rId33" imgW="126720" imgH="177480" progId="Equation.DSMT4">
                    <p:embed/>
                    <p:pic>
                      <p:nvPicPr>
                        <p:cNvPr id="0" name=""/>
                        <p:cNvPicPr/>
                        <p:nvPr/>
                      </p:nvPicPr>
                      <p:blipFill>
                        <a:blip r:embed="rId32"/>
                        <a:stretch>
                          <a:fillRect/>
                        </a:stretch>
                      </p:blipFill>
                      <p:spPr>
                        <a:xfrm>
                          <a:off x="8075612" y="5616574"/>
                          <a:ext cx="247650" cy="347663"/>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2039739282"/>
                </p:ext>
              </p:extLst>
            </p:nvPr>
          </p:nvGraphicFramePr>
          <p:xfrm>
            <a:off x="8905875" y="5714999"/>
            <a:ext cx="298450" cy="198438"/>
          </p:xfrm>
          <a:graphic>
            <a:graphicData uri="http://schemas.openxmlformats.org/presentationml/2006/ole">
              <mc:AlternateContent xmlns:mc="http://schemas.openxmlformats.org/markup-compatibility/2006">
                <mc:Choice xmlns:v="urn:schemas-microsoft-com:vml" Requires="v">
                  <p:oleObj spid="_x0000_s723997" name="Equation" r:id="rId34" imgW="152280" imgH="101520" progId="Equation.DSMT4">
                    <p:embed/>
                  </p:oleObj>
                </mc:Choice>
                <mc:Fallback>
                  <p:oleObj name="Equation" r:id="rId34" imgW="152280" imgH="101520" progId="Equation.DSMT4">
                    <p:embed/>
                    <p:pic>
                      <p:nvPicPr>
                        <p:cNvPr id="0" name=""/>
                        <p:cNvPicPr/>
                        <p:nvPr/>
                      </p:nvPicPr>
                      <p:blipFill>
                        <a:blip r:embed="rId35"/>
                        <a:stretch>
                          <a:fillRect/>
                        </a:stretch>
                      </p:blipFill>
                      <p:spPr>
                        <a:xfrm>
                          <a:off x="8905875" y="5714999"/>
                          <a:ext cx="298450" cy="198438"/>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2928545417"/>
                </p:ext>
              </p:extLst>
            </p:nvPr>
          </p:nvGraphicFramePr>
          <p:xfrm>
            <a:off x="6105525" y="5718174"/>
            <a:ext cx="298450" cy="198438"/>
          </p:xfrm>
          <a:graphic>
            <a:graphicData uri="http://schemas.openxmlformats.org/presentationml/2006/ole">
              <mc:AlternateContent xmlns:mc="http://schemas.openxmlformats.org/markup-compatibility/2006">
                <mc:Choice xmlns:v="urn:schemas-microsoft-com:vml" Requires="v">
                  <p:oleObj spid="_x0000_s723998" name="Equation" r:id="rId36" imgW="152280" imgH="101520" progId="Equation.DSMT4">
                    <p:embed/>
                  </p:oleObj>
                </mc:Choice>
                <mc:Fallback>
                  <p:oleObj name="Equation" r:id="rId36" imgW="152280" imgH="101520" progId="Equation.DSMT4">
                    <p:embed/>
                    <p:pic>
                      <p:nvPicPr>
                        <p:cNvPr id="0" name=""/>
                        <p:cNvPicPr/>
                        <p:nvPr/>
                      </p:nvPicPr>
                      <p:blipFill>
                        <a:blip r:embed="rId37"/>
                        <a:stretch>
                          <a:fillRect/>
                        </a:stretch>
                      </p:blipFill>
                      <p:spPr>
                        <a:xfrm>
                          <a:off x="6105525" y="5718174"/>
                          <a:ext cx="298450" cy="198438"/>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3747394277"/>
                </p:ext>
              </p:extLst>
            </p:nvPr>
          </p:nvGraphicFramePr>
          <p:xfrm>
            <a:off x="7389812" y="5583237"/>
            <a:ext cx="320675" cy="319088"/>
          </p:xfrm>
          <a:graphic>
            <a:graphicData uri="http://schemas.openxmlformats.org/presentationml/2006/ole">
              <mc:AlternateContent xmlns:mc="http://schemas.openxmlformats.org/markup-compatibility/2006">
                <mc:Choice xmlns:v="urn:schemas-microsoft-com:vml" Requires="v">
                  <p:oleObj spid="_x0000_s723999" name="Equation" r:id="rId38" imgW="164880" imgH="164880" progId="Equation.DSMT4">
                    <p:embed/>
                  </p:oleObj>
                </mc:Choice>
                <mc:Fallback>
                  <p:oleObj name="Equation" r:id="rId38" imgW="164880" imgH="164880" progId="Equation.DSMT4">
                    <p:embed/>
                    <p:pic>
                      <p:nvPicPr>
                        <p:cNvPr id="0" name=""/>
                        <p:cNvPicPr/>
                        <p:nvPr/>
                      </p:nvPicPr>
                      <p:blipFill>
                        <a:blip r:embed="rId39"/>
                        <a:stretch>
                          <a:fillRect/>
                        </a:stretch>
                      </p:blipFill>
                      <p:spPr>
                        <a:xfrm>
                          <a:off x="7389812" y="5583237"/>
                          <a:ext cx="320675" cy="319088"/>
                        </a:xfrm>
                        <a:prstGeom prst="rect">
                          <a:avLst/>
                        </a:prstGeom>
                      </p:spPr>
                    </p:pic>
                  </p:oleObj>
                </mc:Fallback>
              </mc:AlternateContent>
            </a:graphicData>
          </a:graphic>
        </p:graphicFrame>
      </p:grpSp>
    </p:spTree>
    <p:extLst>
      <p:ext uri="{BB962C8B-B14F-4D97-AF65-F5344CB8AC3E}">
        <p14:creationId xmlns:p14="http://schemas.microsoft.com/office/powerpoint/2010/main" val="8158601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2"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021293" y="114301"/>
            <a:ext cx="11006086" cy="1656174"/>
          </a:xfrm>
          <a:prstGeom prst="roundRect">
            <a:avLst>
              <a:gd name="adj" fmla="val 9218"/>
            </a:avLst>
          </a:prstGeom>
          <a:gradFill flip="none" rotWithShape="1">
            <a:gsLst>
              <a:gs pos="0">
                <a:srgbClr val="B1B9AF"/>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84242" y="0"/>
            <a:ext cx="1895369" cy="1905783"/>
          </a:xfrm>
          <a:prstGeom prst="rect">
            <a:avLst/>
          </a:prstGeom>
        </p:spPr>
      </p:pic>
      <p:sp>
        <p:nvSpPr>
          <p:cNvPr id="13" name="Rectangle 12"/>
          <p:cNvSpPr/>
          <p:nvPr/>
        </p:nvSpPr>
        <p:spPr>
          <a:xfrm>
            <a:off x="663049" y="447035"/>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5"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196692" y="321112"/>
            <a:ext cx="1554320" cy="46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7" name="TextBox 16"/>
              <p:cNvSpPr txBox="1"/>
              <p:nvPr/>
            </p:nvSpPr>
            <p:spPr>
              <a:xfrm>
                <a:off x="2204330" y="229383"/>
                <a:ext cx="9757482" cy="1394741"/>
              </a:xfrm>
              <a:prstGeom prst="rect">
                <a:avLst/>
              </a:prstGeom>
              <a:noFill/>
            </p:spPr>
            <p:txBody>
              <a:bodyPr wrap="square" rtlCol="0">
                <a:spAutoFit/>
              </a:bodyPr>
              <a:lstStyle/>
              <a:p>
                <a:pPr algn="just"/>
                <a:r>
                  <a:rPr lang="en-US" sz="2800" b="1" smtClean="0">
                    <a:latin typeface="Arial" pitchFamily="34" charset="0"/>
                    <a:cs typeface="Arial" pitchFamily="34" charset="0"/>
                  </a:rPr>
                  <a:t>Giải b</a:t>
                </a:r>
                <a:r>
                  <a:rPr lang="vi-VN" sz="2800" b="1" smtClean="0">
                    <a:latin typeface="Arial" pitchFamily="34" charset="0"/>
                    <a:cs typeface="Arial" pitchFamily="34" charset="0"/>
                  </a:rPr>
                  <a:t>ất phương trình</a:t>
                </a:r>
                <a:r>
                  <a:rPr lang="en-US" sz="2800" b="1" smtClean="0">
                    <a:latin typeface="Arial" pitchFamily="34" charset="0"/>
                    <a:cs typeface="Arial" pitchFamily="34" charset="0"/>
                  </a:rPr>
                  <a:t> : </a:t>
                </a:r>
                <a14:m>
                  <m:oMath xmlns:m="http://schemas.openxmlformats.org/officeDocument/2006/math">
                    <m:r>
                      <a:rPr lang="en-US" sz="2800" b="1" i="1">
                        <a:solidFill>
                          <a:schemeClr val="accent2">
                            <a:lumMod val="75000"/>
                          </a:schemeClr>
                        </a:solidFill>
                        <a:latin typeface="Cambria Math"/>
                        <a:cs typeface="Arial" pitchFamily="34" charset="0"/>
                      </a:rPr>
                      <m:t>−</m:t>
                    </m:r>
                    <m:r>
                      <a:rPr lang="en-US" sz="2800" b="1" i="1">
                        <a:solidFill>
                          <a:schemeClr val="accent2">
                            <a:lumMod val="75000"/>
                          </a:schemeClr>
                        </a:solidFill>
                        <a:latin typeface="Cambria Math"/>
                        <a:cs typeface="Arial" pitchFamily="34" charset="0"/>
                      </a:rPr>
                      <m:t>𝟐</m:t>
                    </m:r>
                    <m:sSup>
                      <m:sSupPr>
                        <m:ctrlPr>
                          <a:rPr lang="en-US" sz="2800" b="1" i="1">
                            <a:solidFill>
                              <a:schemeClr val="accent2">
                                <a:lumMod val="75000"/>
                              </a:schemeClr>
                            </a:solidFill>
                            <a:latin typeface="Cambria Math"/>
                            <a:cs typeface="Arial" pitchFamily="34" charset="0"/>
                          </a:rPr>
                        </m:ctrlPr>
                      </m:sSupPr>
                      <m:e>
                        <m:r>
                          <a:rPr lang="en-US" sz="2800" b="1" i="1">
                            <a:solidFill>
                              <a:schemeClr val="accent2">
                                <a:lumMod val="75000"/>
                              </a:schemeClr>
                            </a:solidFill>
                            <a:latin typeface="Cambria Math"/>
                            <a:cs typeface="Arial" pitchFamily="34" charset="0"/>
                          </a:rPr>
                          <m:t>𝒙</m:t>
                        </m:r>
                      </m:e>
                      <m:sup>
                        <m:r>
                          <a:rPr lang="en-US" sz="2800" b="1" i="1">
                            <a:solidFill>
                              <a:schemeClr val="accent2">
                                <a:lumMod val="75000"/>
                              </a:schemeClr>
                            </a:solidFill>
                            <a:latin typeface="Cambria Math"/>
                            <a:cs typeface="Arial" pitchFamily="34" charset="0"/>
                          </a:rPr>
                          <m:t>𝟐</m:t>
                        </m:r>
                      </m:sup>
                    </m:sSup>
                    <m:r>
                      <a:rPr lang="en-US" sz="2800" b="1" i="1">
                        <a:solidFill>
                          <a:schemeClr val="accent2">
                            <a:lumMod val="75000"/>
                          </a:schemeClr>
                        </a:solidFill>
                        <a:latin typeface="Cambria Math"/>
                        <a:cs typeface="Arial" pitchFamily="34" charset="0"/>
                      </a:rPr>
                      <m:t>+</m:t>
                    </m:r>
                    <m:r>
                      <a:rPr lang="en-US" sz="2800" b="1" i="1">
                        <a:solidFill>
                          <a:schemeClr val="accent2">
                            <a:lumMod val="75000"/>
                          </a:schemeClr>
                        </a:solidFill>
                        <a:latin typeface="Cambria Math"/>
                        <a:cs typeface="Arial" pitchFamily="34" charset="0"/>
                      </a:rPr>
                      <m:t>𝟐𝟎</m:t>
                    </m:r>
                    <m:r>
                      <a:rPr lang="en-US" sz="2800" b="1" i="1">
                        <a:solidFill>
                          <a:schemeClr val="accent2">
                            <a:lumMod val="75000"/>
                          </a:schemeClr>
                        </a:solidFill>
                        <a:latin typeface="Cambria Math"/>
                        <a:cs typeface="Arial" pitchFamily="34" charset="0"/>
                      </a:rPr>
                      <m:t>𝒙</m:t>
                    </m:r>
                    <m:r>
                      <a:rPr lang="en-US" sz="2800" b="1" i="1" smtClean="0">
                        <a:solidFill>
                          <a:schemeClr val="accent2">
                            <a:lumMod val="75000"/>
                          </a:schemeClr>
                        </a:solidFill>
                        <a:latin typeface="Cambria Math"/>
                        <a:ea typeface="Cambria Math"/>
                        <a:cs typeface="Arial" pitchFamily="34" charset="0"/>
                      </a:rPr>
                      <m:t>−</m:t>
                    </m:r>
                    <m:r>
                      <a:rPr lang="en-US" sz="2800" b="1" i="1">
                        <a:solidFill>
                          <a:schemeClr val="accent2">
                            <a:lumMod val="75000"/>
                          </a:schemeClr>
                        </a:solidFill>
                        <a:latin typeface="Cambria Math"/>
                        <a:ea typeface="Cambria Math"/>
                        <a:cs typeface="Arial" pitchFamily="34" charset="0"/>
                      </a:rPr>
                      <m:t>𝟒𝟖</m:t>
                    </m:r>
                    <m:r>
                      <a:rPr lang="en-US" sz="2800" b="1" i="1" smtClean="0">
                        <a:solidFill>
                          <a:schemeClr val="accent2">
                            <a:lumMod val="75000"/>
                          </a:schemeClr>
                        </a:solidFill>
                        <a:latin typeface="Cambria Math"/>
                        <a:ea typeface="Cambria Math"/>
                        <a:cs typeface="Arial" pitchFamily="34" charset="0"/>
                      </a:rPr>
                      <m:t>≥</m:t>
                    </m:r>
                    <m:r>
                      <a:rPr lang="en-US" sz="2800" b="1" i="1" smtClean="0">
                        <a:solidFill>
                          <a:schemeClr val="accent2">
                            <a:lumMod val="75000"/>
                          </a:schemeClr>
                        </a:solidFill>
                        <a:latin typeface="Cambria Math"/>
                        <a:ea typeface="Cambria Math"/>
                        <a:cs typeface="Arial" pitchFamily="34" charset="0"/>
                      </a:rPr>
                      <m:t>𝟎</m:t>
                    </m:r>
                  </m:oMath>
                </a14:m>
                <a:r>
                  <a:rPr lang="en-US" sz="2800" b="1" smtClean="0">
                    <a:latin typeface="Arial" pitchFamily="34" charset="0"/>
                    <a:cs typeface="Arial" pitchFamily="34" charset="0"/>
                  </a:rPr>
                  <a:t> </a:t>
                </a:r>
              </a:p>
              <a:p>
                <a:pPr algn="just"/>
                <a:r>
                  <a:rPr lang="en-US" sz="2800" b="1" smtClean="0">
                    <a:latin typeface="Arial" pitchFamily="34" charset="0"/>
                    <a:cs typeface="Arial" pitchFamily="34" charset="0"/>
                  </a:rPr>
                  <a:t>Từ đó suy ra lời giải cho bài toán rào vườn ở tình huống mở đầu.</a:t>
                </a:r>
                <a:endParaRPr lang="vi-VN" sz="28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204330" y="229383"/>
                <a:ext cx="9757482" cy="1394741"/>
              </a:xfrm>
              <a:prstGeom prst="rect">
                <a:avLst/>
              </a:prstGeom>
              <a:blipFill rotWithShape="1">
                <a:blip r:embed="rId6"/>
                <a:stretch>
                  <a:fillRect l="-1313" t="-3947" r="-1313" b="-11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31812" y="2241716"/>
                <a:ext cx="11430000" cy="501484"/>
              </a:xfrm>
              <a:prstGeom prst="rect">
                <a:avLst/>
              </a:prstGeom>
              <a:noFill/>
            </p:spPr>
            <p:txBody>
              <a:bodyPr wrap="square" rtlCol="0">
                <a:spAutoFit/>
              </a:bodyPr>
              <a:lstStyle/>
              <a:p>
                <a:r>
                  <a:rPr lang="en-US" sz="2600" b="1" smtClean="0">
                    <a:latin typeface="Arial" pitchFamily="34" charset="0"/>
                    <a:cs typeface="Arial" pitchFamily="34" charset="0"/>
                  </a:rPr>
                  <a:t>Tam thức bậc hai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𝟐</m:t>
                        </m:r>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𝟐𝟎</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𝟒𝟖</m:t>
                    </m:r>
                  </m:oMath>
                </a14:m>
                <a:r>
                  <a:rPr lang="en-US" sz="2600" b="1" smtClean="0">
                    <a:solidFill>
                      <a:schemeClr val="tx1"/>
                    </a:solidFill>
                    <a:latin typeface="Arial" pitchFamily="34" charset="0"/>
                    <a:cs typeface="Arial" pitchFamily="34" charset="0"/>
                  </a:rPr>
                  <a:t> có :</a:t>
                </a:r>
                <a:endParaRPr lang="vi-VN" sz="2600" b="1">
                  <a:solidFill>
                    <a:schemeClr val="tx1"/>
                  </a:solidFill>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1812" y="2241716"/>
                <a:ext cx="11430000" cy="501484"/>
              </a:xfrm>
              <a:prstGeom prst="rect">
                <a:avLst/>
              </a:prstGeom>
              <a:blipFill rotWithShape="1">
                <a:blip r:embed="rId7"/>
                <a:stretch>
                  <a:fillRect l="-907" t="-9756" b="-29268"/>
                </a:stretch>
              </a:blipFill>
            </p:spPr>
            <p:txBody>
              <a:bodyPr/>
              <a:lstStyle/>
              <a:p>
                <a:r>
                  <a:rPr lang="en-US">
                    <a:noFill/>
                  </a:rPr>
                  <a:t> </a:t>
                </a:r>
              </a:p>
            </p:txBody>
          </p:sp>
        </mc:Fallback>
      </mc:AlternateContent>
      <p:pic>
        <p:nvPicPr>
          <p:cNvPr id="32"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5617" y="1771903"/>
            <a:ext cx="1618395" cy="38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Object 46"/>
          <p:cNvGraphicFramePr>
            <a:graphicFrameLocks noChangeAspect="1"/>
          </p:cNvGraphicFramePr>
          <p:nvPr>
            <p:extLst>
              <p:ext uri="{D42A27DB-BD31-4B8C-83A1-F6EECF244321}">
                <p14:modId xmlns:p14="http://schemas.microsoft.com/office/powerpoint/2010/main" val="752262260"/>
              </p:ext>
            </p:extLst>
          </p:nvPr>
        </p:nvGraphicFramePr>
        <p:xfrm>
          <a:off x="1720849" y="2743200"/>
          <a:ext cx="1887538" cy="1076325"/>
        </p:xfrm>
        <a:graphic>
          <a:graphicData uri="http://schemas.openxmlformats.org/presentationml/2006/ole">
            <mc:AlternateContent xmlns:mc="http://schemas.openxmlformats.org/markup-compatibility/2006">
              <mc:Choice xmlns:v="urn:schemas-microsoft-com:vml" Requires="v">
                <p:oleObj spid="_x0000_s725006" name="Equation" r:id="rId9" imgW="799920" imgH="457200" progId="Equation.DSMT4">
                  <p:embed/>
                </p:oleObj>
              </mc:Choice>
              <mc:Fallback>
                <p:oleObj name="Equation" r:id="rId9" imgW="799920" imgH="457200" progId="Equation.DSMT4">
                  <p:embed/>
                  <p:pic>
                    <p:nvPicPr>
                      <p:cNvPr id="0" name=""/>
                      <p:cNvPicPr/>
                      <p:nvPr/>
                    </p:nvPicPr>
                    <p:blipFill>
                      <a:blip r:embed="rId10"/>
                      <a:stretch>
                        <a:fillRect/>
                      </a:stretch>
                    </p:blipFill>
                    <p:spPr>
                      <a:xfrm>
                        <a:off x="1720849" y="2743200"/>
                        <a:ext cx="1887538" cy="10763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8" name="TextBox 47"/>
              <p:cNvSpPr txBox="1"/>
              <p:nvPr/>
            </p:nvSpPr>
            <p:spPr>
              <a:xfrm>
                <a:off x="4263084" y="2913469"/>
                <a:ext cx="6860528" cy="492443"/>
              </a:xfrm>
              <a:prstGeom prst="rect">
                <a:avLst/>
              </a:prstGeom>
              <a:noFill/>
            </p:spPr>
            <p:txBody>
              <a:bodyPr wrap="square" rtlCol="0">
                <a:spAutoFit/>
              </a:bodyPr>
              <a:lstStyle/>
              <a:p>
                <a:r>
                  <a:rPr lang="en-US" sz="2600" b="1" smtClean="0">
                    <a:latin typeface="Arial" pitchFamily="34" charset="0"/>
                    <a:cs typeface="Arial" pitchFamily="34" charset="0"/>
                  </a:rPr>
                  <a:t>Nên </a:t>
                </a:r>
                <a14:m>
                  <m:oMath xmlns:m="http://schemas.openxmlformats.org/officeDocument/2006/math">
                    <m:r>
                      <a:rPr lang="en-US" sz="2600" b="1" i="1" smtClean="0">
                        <a:solidFill>
                          <a:schemeClr val="tx1"/>
                        </a:solidFill>
                        <a:latin typeface="Cambria Math"/>
                        <a:cs typeface="Arial" pitchFamily="34" charset="0"/>
                      </a:rPr>
                      <m:t>𝒇</m:t>
                    </m:r>
                    <m:d>
                      <m:dPr>
                        <m:ctrlPr>
                          <a:rPr lang="en-US" sz="2600" b="1" i="1" smtClean="0">
                            <a:solidFill>
                              <a:schemeClr val="tx1"/>
                            </a:solidFill>
                            <a:latin typeface="Cambria Math"/>
                            <a:cs typeface="Arial" pitchFamily="34" charset="0"/>
                          </a:rPr>
                        </m:ctrlPr>
                      </m:dPr>
                      <m:e>
                        <m:r>
                          <a:rPr lang="en-US" sz="2600" b="1" i="1" smtClean="0">
                            <a:solidFill>
                              <a:schemeClr val="tx1"/>
                            </a:solidFill>
                            <a:latin typeface="Cambria Math"/>
                            <a:cs typeface="Arial" pitchFamily="34" charset="0"/>
                          </a:rPr>
                          <m:t>𝒙</m:t>
                        </m:r>
                      </m:e>
                    </m:d>
                  </m:oMath>
                </a14:m>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có 2 nghiệm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𝒙</m:t>
                        </m:r>
                      </m:e>
                      <m:sub>
                        <m:r>
                          <a:rPr lang="en-US" sz="2600" b="1" i="1" smtClean="0">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𝟒</m:t>
                    </m:r>
                    <m:r>
                      <a:rPr lang="en-US" sz="2600" b="1" i="0" smtClean="0">
                        <a:latin typeface="Cambria Math"/>
                        <a:cs typeface="Arial" pitchFamily="34" charset="0"/>
                      </a:rPr>
                      <m:t> ;</m:t>
                    </m:r>
                    <m:sSub>
                      <m:sSubPr>
                        <m:ctrlPr>
                          <a:rPr lang="en-US" sz="2600" b="1" i="1">
                            <a:latin typeface="Cambria Math"/>
                            <a:cs typeface="Arial" pitchFamily="34" charset="0"/>
                          </a:rPr>
                        </m:ctrlPr>
                      </m:sSubPr>
                      <m:e>
                        <m:r>
                          <a:rPr lang="en-US" sz="2600" b="1" i="1">
                            <a:latin typeface="Cambria Math"/>
                            <a:cs typeface="Arial" pitchFamily="34" charset="0"/>
                          </a:rPr>
                          <m:t>𝒙</m:t>
                        </m:r>
                      </m:e>
                      <m:sub>
                        <m:r>
                          <a:rPr lang="en-US" sz="2600" b="1" i="1" smtClean="0">
                            <a:latin typeface="Cambria Math"/>
                            <a:cs typeface="Arial" pitchFamily="34" charset="0"/>
                          </a:rPr>
                          <m:t>𝟐</m:t>
                        </m:r>
                      </m:sub>
                    </m:sSub>
                    <m:r>
                      <a:rPr lang="en-US" sz="2600" b="1" i="1">
                        <a:latin typeface="Cambria Math"/>
                        <a:cs typeface="Arial" pitchFamily="34" charset="0"/>
                      </a:rPr>
                      <m:t>=</m:t>
                    </m:r>
                    <m:r>
                      <a:rPr lang="en-US" sz="2600" b="1" i="1" smtClean="0">
                        <a:latin typeface="Cambria Math"/>
                        <a:cs typeface="Arial" pitchFamily="34" charset="0"/>
                      </a:rPr>
                      <m:t>𝟔</m:t>
                    </m:r>
                  </m:oMath>
                </a14:m>
                <a:endParaRPr lang="vi-VN" sz="2600" b="1">
                  <a:latin typeface="Arial" pitchFamily="34" charset="0"/>
                  <a:cs typeface="Arial" pitchFamily="34"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263084" y="2913469"/>
                <a:ext cx="6860528" cy="492443"/>
              </a:xfrm>
              <a:prstGeom prst="rect">
                <a:avLst/>
              </a:prstGeom>
              <a:blipFill rotWithShape="1">
                <a:blip r:embed="rId11"/>
                <a:stretch>
                  <a:fillRect l="-1510" t="-11111" b="-29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31812" y="3810001"/>
                <a:ext cx="3352800" cy="492443"/>
              </a:xfrm>
              <a:prstGeom prst="rect">
                <a:avLst/>
              </a:prstGeom>
              <a:noFill/>
            </p:spPr>
            <p:txBody>
              <a:bodyPr wrap="square" rtlCol="0">
                <a:spAutoFit/>
              </a:bodyPr>
              <a:lstStyle/>
              <a:p>
                <a:r>
                  <a:rPr lang="en-US" sz="2600" b="1" smtClean="0">
                    <a:latin typeface="Arial" pitchFamily="34" charset="0"/>
                    <a:cs typeface="Arial" pitchFamily="34" charset="0"/>
                  </a:rPr>
                  <a:t>Bảng xét dấu </a:t>
                </a:r>
                <a14:m>
                  <m:oMath xmlns:m="http://schemas.openxmlformats.org/officeDocument/2006/math">
                    <m:r>
                      <a:rPr lang="en-US" sz="2600" b="1" i="1" smtClean="0">
                        <a:solidFill>
                          <a:schemeClr val="tx1"/>
                        </a:solidFill>
                        <a:latin typeface="Cambria Math"/>
                        <a:cs typeface="Arial" pitchFamily="34" charset="0"/>
                      </a:rPr>
                      <m:t>𝒇</m:t>
                    </m:r>
                    <m:d>
                      <m:dPr>
                        <m:ctrlPr>
                          <a:rPr lang="en-US" sz="2600" b="1" i="1" smtClean="0">
                            <a:solidFill>
                              <a:schemeClr val="tx1"/>
                            </a:solidFill>
                            <a:latin typeface="Cambria Math"/>
                            <a:cs typeface="Arial" pitchFamily="34" charset="0"/>
                          </a:rPr>
                        </m:ctrlPr>
                      </m:dPr>
                      <m:e>
                        <m:r>
                          <a:rPr lang="en-US" sz="2600" b="1" i="1" smtClean="0">
                            <a:solidFill>
                              <a:schemeClr val="tx1"/>
                            </a:solidFill>
                            <a:latin typeface="Cambria Math"/>
                            <a:cs typeface="Arial" pitchFamily="34" charset="0"/>
                          </a:rPr>
                          <m:t>𝒙</m:t>
                        </m:r>
                      </m:e>
                    </m:d>
                  </m:oMath>
                </a14:m>
                <a:r>
                  <a:rPr lang="en-US" sz="2600" b="1" smtClean="0">
                    <a:solidFill>
                      <a:schemeClr val="tx1"/>
                    </a:solidFill>
                    <a:latin typeface="Arial" pitchFamily="34" charset="0"/>
                    <a:cs typeface="Arial" pitchFamily="34" charset="0"/>
                  </a:rPr>
                  <a:t> </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31812" y="3810001"/>
                <a:ext cx="3352800" cy="492443"/>
              </a:xfrm>
              <a:prstGeom prst="rect">
                <a:avLst/>
              </a:prstGeom>
              <a:blipFill rotWithShape="1">
                <a:blip r:embed="rId12"/>
                <a:stretch>
                  <a:fillRect l="-3091" t="-11111" b="-29630"/>
                </a:stretch>
              </a:blipFill>
            </p:spPr>
            <p:txBody>
              <a:bodyPr/>
              <a:lstStyle/>
              <a:p>
                <a:r>
                  <a:rPr lang="en-US">
                    <a:noFill/>
                  </a:rPr>
                  <a:t> </a:t>
                </a:r>
              </a:p>
            </p:txBody>
          </p:sp>
        </mc:Fallback>
      </mc:AlternateContent>
      <p:grpSp>
        <p:nvGrpSpPr>
          <p:cNvPr id="50" name="Group 49"/>
          <p:cNvGrpSpPr/>
          <p:nvPr/>
        </p:nvGrpSpPr>
        <p:grpSpPr>
          <a:xfrm>
            <a:off x="3884612" y="3810000"/>
            <a:ext cx="5638800" cy="1163637"/>
            <a:chOff x="4418012" y="4876799"/>
            <a:chExt cx="5638800" cy="1163637"/>
          </a:xfrm>
        </p:grpSpPr>
        <p:sp>
          <p:nvSpPr>
            <p:cNvPr id="51" name="Rectangle 50"/>
            <p:cNvSpPr/>
            <p:nvPr/>
          </p:nvSpPr>
          <p:spPr>
            <a:xfrm>
              <a:off x="4418012" y="4876799"/>
              <a:ext cx="5638800" cy="1163637"/>
            </a:xfrm>
            <a:prstGeom prst="rect">
              <a:avLst/>
            </a:prstGeom>
            <a:solidFill>
              <a:srgbClr val="FEF2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4418012" y="5583237"/>
              <a:ext cx="563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332412" y="4876800"/>
              <a:ext cx="0" cy="116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4" name="Object 53"/>
            <p:cNvGraphicFramePr>
              <a:graphicFrameLocks noChangeAspect="1"/>
            </p:cNvGraphicFramePr>
            <p:nvPr>
              <p:extLst>
                <p:ext uri="{D42A27DB-BD31-4B8C-83A1-F6EECF244321}">
                  <p14:modId xmlns:p14="http://schemas.microsoft.com/office/powerpoint/2010/main" val="1935404003"/>
                </p:ext>
              </p:extLst>
            </p:nvPr>
          </p:nvGraphicFramePr>
          <p:xfrm>
            <a:off x="4646612" y="5109129"/>
            <a:ext cx="299461" cy="329407"/>
          </p:xfrm>
          <a:graphic>
            <a:graphicData uri="http://schemas.openxmlformats.org/presentationml/2006/ole">
              <mc:AlternateContent xmlns:mc="http://schemas.openxmlformats.org/markup-compatibility/2006">
                <mc:Choice xmlns:v="urn:schemas-microsoft-com:vml" Requires="v">
                  <p:oleObj spid="_x0000_s725007" name="Equation" r:id="rId13" imgW="126720" imgH="139680" progId="Equation.DSMT4">
                    <p:embed/>
                  </p:oleObj>
                </mc:Choice>
                <mc:Fallback>
                  <p:oleObj name="Equation" r:id="rId13" imgW="126720" imgH="139680" progId="Equation.DSMT4">
                    <p:embed/>
                    <p:pic>
                      <p:nvPicPr>
                        <p:cNvPr id="0" name=""/>
                        <p:cNvPicPr/>
                        <p:nvPr/>
                      </p:nvPicPr>
                      <p:blipFill>
                        <a:blip r:embed="rId14"/>
                        <a:stretch>
                          <a:fillRect/>
                        </a:stretch>
                      </p:blipFill>
                      <p:spPr>
                        <a:xfrm>
                          <a:off x="4646612" y="5109129"/>
                          <a:ext cx="299461" cy="329407"/>
                        </a:xfrm>
                        <a:prstGeom prst="rect">
                          <a:avLst/>
                        </a:prstGeom>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4280601886"/>
                </p:ext>
              </p:extLst>
            </p:nvPr>
          </p:nvGraphicFramePr>
          <p:xfrm>
            <a:off x="4548188" y="5625432"/>
            <a:ext cx="668337" cy="393700"/>
          </p:xfrm>
          <a:graphic>
            <a:graphicData uri="http://schemas.openxmlformats.org/presentationml/2006/ole">
              <mc:AlternateContent xmlns:mc="http://schemas.openxmlformats.org/markup-compatibility/2006">
                <mc:Choice xmlns:v="urn:schemas-microsoft-com:vml" Requires="v">
                  <p:oleObj spid="_x0000_s725008" name="Equation" r:id="rId15" imgW="342720" imgH="203040" progId="Equation.DSMT4">
                    <p:embed/>
                  </p:oleObj>
                </mc:Choice>
                <mc:Fallback>
                  <p:oleObj name="Equation" r:id="rId15" imgW="342720" imgH="203040" progId="Equation.DSMT4">
                    <p:embed/>
                    <p:pic>
                      <p:nvPicPr>
                        <p:cNvPr id="0" name=""/>
                        <p:cNvPicPr/>
                        <p:nvPr/>
                      </p:nvPicPr>
                      <p:blipFill>
                        <a:blip r:embed="rId16"/>
                        <a:stretch>
                          <a:fillRect/>
                        </a:stretch>
                      </p:blipFill>
                      <p:spPr>
                        <a:xfrm>
                          <a:off x="4548188" y="5625432"/>
                          <a:ext cx="668337" cy="393700"/>
                        </a:xfrm>
                        <a:prstGeom prst="rect">
                          <a:avLst/>
                        </a:prstGeom>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1697288851"/>
                </p:ext>
              </p:extLst>
            </p:nvPr>
          </p:nvGraphicFramePr>
          <p:xfrm>
            <a:off x="5414005" y="5148899"/>
            <a:ext cx="595641" cy="247965"/>
          </p:xfrm>
          <a:graphic>
            <a:graphicData uri="http://schemas.openxmlformats.org/presentationml/2006/ole">
              <mc:AlternateContent xmlns:mc="http://schemas.openxmlformats.org/markup-compatibility/2006">
                <mc:Choice xmlns:v="urn:schemas-microsoft-com:vml" Requires="v">
                  <p:oleObj spid="_x0000_s725009" name="Equation" r:id="rId17" imgW="304560" imgH="126720" progId="Equation.DSMT4">
                    <p:embed/>
                  </p:oleObj>
                </mc:Choice>
                <mc:Fallback>
                  <p:oleObj name="Equation" r:id="rId17" imgW="304560" imgH="126720" progId="Equation.DSMT4">
                    <p:embed/>
                    <p:pic>
                      <p:nvPicPr>
                        <p:cNvPr id="0" name=""/>
                        <p:cNvPicPr/>
                        <p:nvPr/>
                      </p:nvPicPr>
                      <p:blipFill>
                        <a:blip r:embed="rId18"/>
                        <a:stretch>
                          <a:fillRect/>
                        </a:stretch>
                      </p:blipFill>
                      <p:spPr>
                        <a:xfrm>
                          <a:off x="5414005" y="5148899"/>
                          <a:ext cx="595641" cy="247965"/>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3051042345"/>
                </p:ext>
              </p:extLst>
            </p:nvPr>
          </p:nvGraphicFramePr>
          <p:xfrm>
            <a:off x="9358313" y="5113337"/>
            <a:ext cx="620712" cy="322263"/>
          </p:xfrm>
          <a:graphic>
            <a:graphicData uri="http://schemas.openxmlformats.org/presentationml/2006/ole">
              <mc:AlternateContent xmlns:mc="http://schemas.openxmlformats.org/markup-compatibility/2006">
                <mc:Choice xmlns:v="urn:schemas-microsoft-com:vml" Requires="v">
                  <p:oleObj spid="_x0000_s725010" name="Equation" r:id="rId19" imgW="317160" imgH="164880" progId="Equation.DSMT4">
                    <p:embed/>
                  </p:oleObj>
                </mc:Choice>
                <mc:Fallback>
                  <p:oleObj name="Equation" r:id="rId19" imgW="317160" imgH="164880" progId="Equation.DSMT4">
                    <p:embed/>
                    <p:pic>
                      <p:nvPicPr>
                        <p:cNvPr id="0" name=""/>
                        <p:cNvPicPr/>
                        <p:nvPr/>
                      </p:nvPicPr>
                      <p:blipFill>
                        <a:blip r:embed="rId20"/>
                        <a:stretch>
                          <a:fillRect/>
                        </a:stretch>
                      </p:blipFill>
                      <p:spPr>
                        <a:xfrm>
                          <a:off x="9358313" y="5113337"/>
                          <a:ext cx="620712" cy="322263"/>
                        </a:xfrm>
                        <a:prstGeom prst="rect">
                          <a:avLst/>
                        </a:prstGeom>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3591451958"/>
                </p:ext>
              </p:extLst>
            </p:nvPr>
          </p:nvGraphicFramePr>
          <p:xfrm>
            <a:off x="6704012" y="5098889"/>
            <a:ext cx="225425" cy="293687"/>
          </p:xfrm>
          <a:graphic>
            <a:graphicData uri="http://schemas.openxmlformats.org/presentationml/2006/ole">
              <mc:AlternateContent xmlns:mc="http://schemas.openxmlformats.org/markup-compatibility/2006">
                <mc:Choice xmlns:v="urn:schemas-microsoft-com:vml" Requires="v">
                  <p:oleObj spid="_x0000_s725011" name="Equation" r:id="rId21" imgW="126720" imgH="164880" progId="Equation.DSMT4">
                    <p:embed/>
                  </p:oleObj>
                </mc:Choice>
                <mc:Fallback>
                  <p:oleObj name="Equation" r:id="rId21" imgW="126720" imgH="164880" progId="Equation.DSMT4">
                    <p:embed/>
                    <p:pic>
                      <p:nvPicPr>
                        <p:cNvPr id="0" name=""/>
                        <p:cNvPicPr/>
                        <p:nvPr/>
                      </p:nvPicPr>
                      <p:blipFill>
                        <a:blip r:embed="rId22"/>
                        <a:stretch>
                          <a:fillRect/>
                        </a:stretch>
                      </p:blipFill>
                      <p:spPr>
                        <a:xfrm>
                          <a:off x="6704012" y="5098889"/>
                          <a:ext cx="225425" cy="293687"/>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3424864983"/>
                </p:ext>
              </p:extLst>
            </p:nvPr>
          </p:nvGraphicFramePr>
          <p:xfrm>
            <a:off x="8075612" y="5076664"/>
            <a:ext cx="250825" cy="347662"/>
          </p:xfrm>
          <a:graphic>
            <a:graphicData uri="http://schemas.openxmlformats.org/presentationml/2006/ole">
              <mc:AlternateContent xmlns:mc="http://schemas.openxmlformats.org/markup-compatibility/2006">
                <mc:Choice xmlns:v="urn:schemas-microsoft-com:vml" Requires="v">
                  <p:oleObj spid="_x0000_s725012" name="Equation" r:id="rId23" imgW="126720" imgH="177480" progId="Equation.DSMT4">
                    <p:embed/>
                  </p:oleObj>
                </mc:Choice>
                <mc:Fallback>
                  <p:oleObj name="Equation" r:id="rId23" imgW="126720" imgH="177480" progId="Equation.DSMT4">
                    <p:embed/>
                    <p:pic>
                      <p:nvPicPr>
                        <p:cNvPr id="0" name=""/>
                        <p:cNvPicPr/>
                        <p:nvPr/>
                      </p:nvPicPr>
                      <p:blipFill>
                        <a:blip r:embed="rId24"/>
                        <a:stretch>
                          <a:fillRect/>
                        </a:stretch>
                      </p:blipFill>
                      <p:spPr>
                        <a:xfrm>
                          <a:off x="8075612" y="5076664"/>
                          <a:ext cx="250825" cy="347662"/>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1538434625"/>
                </p:ext>
              </p:extLst>
            </p:nvPr>
          </p:nvGraphicFramePr>
          <p:xfrm>
            <a:off x="6704012" y="5607049"/>
            <a:ext cx="247650" cy="347663"/>
          </p:xfrm>
          <a:graphic>
            <a:graphicData uri="http://schemas.openxmlformats.org/presentationml/2006/ole">
              <mc:AlternateContent xmlns:mc="http://schemas.openxmlformats.org/markup-compatibility/2006">
                <mc:Choice xmlns:v="urn:schemas-microsoft-com:vml" Requires="v">
                  <p:oleObj spid="_x0000_s725013" name="Equation" r:id="rId25" imgW="126720" imgH="177480" progId="Equation.DSMT4">
                    <p:embed/>
                  </p:oleObj>
                </mc:Choice>
                <mc:Fallback>
                  <p:oleObj name="Equation" r:id="rId25" imgW="126720" imgH="177480" progId="Equation.DSMT4">
                    <p:embed/>
                    <p:pic>
                      <p:nvPicPr>
                        <p:cNvPr id="0" name=""/>
                        <p:cNvPicPr/>
                        <p:nvPr/>
                      </p:nvPicPr>
                      <p:blipFill>
                        <a:blip r:embed="rId26"/>
                        <a:stretch>
                          <a:fillRect/>
                        </a:stretch>
                      </p:blipFill>
                      <p:spPr>
                        <a:xfrm>
                          <a:off x="6704012" y="5607049"/>
                          <a:ext cx="247650" cy="347663"/>
                        </a:xfrm>
                        <a:prstGeom prst="rect">
                          <a:avLst/>
                        </a:prstGeom>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80997341"/>
                </p:ext>
              </p:extLst>
            </p:nvPr>
          </p:nvGraphicFramePr>
          <p:xfrm>
            <a:off x="8075612" y="5616574"/>
            <a:ext cx="247650" cy="347663"/>
          </p:xfrm>
          <a:graphic>
            <a:graphicData uri="http://schemas.openxmlformats.org/presentationml/2006/ole">
              <mc:AlternateContent xmlns:mc="http://schemas.openxmlformats.org/markup-compatibility/2006">
                <mc:Choice xmlns:v="urn:schemas-microsoft-com:vml" Requires="v">
                  <p:oleObj spid="_x0000_s725014" name="Equation" r:id="rId27" imgW="126720" imgH="177480" progId="Equation.DSMT4">
                    <p:embed/>
                  </p:oleObj>
                </mc:Choice>
                <mc:Fallback>
                  <p:oleObj name="Equation" r:id="rId27" imgW="126720" imgH="177480" progId="Equation.DSMT4">
                    <p:embed/>
                    <p:pic>
                      <p:nvPicPr>
                        <p:cNvPr id="0" name=""/>
                        <p:cNvPicPr/>
                        <p:nvPr/>
                      </p:nvPicPr>
                      <p:blipFill>
                        <a:blip r:embed="rId26"/>
                        <a:stretch>
                          <a:fillRect/>
                        </a:stretch>
                      </p:blipFill>
                      <p:spPr>
                        <a:xfrm>
                          <a:off x="8075612" y="5616574"/>
                          <a:ext cx="247650" cy="347663"/>
                        </a:xfrm>
                        <a:prstGeom prst="rect">
                          <a:avLst/>
                        </a:prstGeom>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2942384875"/>
                </p:ext>
              </p:extLst>
            </p:nvPr>
          </p:nvGraphicFramePr>
          <p:xfrm>
            <a:off x="8905875" y="5714999"/>
            <a:ext cx="298450" cy="198438"/>
          </p:xfrm>
          <a:graphic>
            <a:graphicData uri="http://schemas.openxmlformats.org/presentationml/2006/ole">
              <mc:AlternateContent xmlns:mc="http://schemas.openxmlformats.org/markup-compatibility/2006">
                <mc:Choice xmlns:v="urn:schemas-microsoft-com:vml" Requires="v">
                  <p:oleObj spid="_x0000_s725015" name="Equation" r:id="rId28" imgW="152280" imgH="101520" progId="Equation.DSMT4">
                    <p:embed/>
                  </p:oleObj>
                </mc:Choice>
                <mc:Fallback>
                  <p:oleObj name="Equation" r:id="rId28" imgW="152280" imgH="101520" progId="Equation.DSMT4">
                    <p:embed/>
                    <p:pic>
                      <p:nvPicPr>
                        <p:cNvPr id="0" name=""/>
                        <p:cNvPicPr/>
                        <p:nvPr/>
                      </p:nvPicPr>
                      <p:blipFill>
                        <a:blip r:embed="rId29"/>
                        <a:stretch>
                          <a:fillRect/>
                        </a:stretch>
                      </p:blipFill>
                      <p:spPr>
                        <a:xfrm>
                          <a:off x="8905875" y="5714999"/>
                          <a:ext cx="298450" cy="198438"/>
                        </a:xfrm>
                        <a:prstGeom prst="rect">
                          <a:avLst/>
                        </a:prstGeom>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3831645233"/>
                </p:ext>
              </p:extLst>
            </p:nvPr>
          </p:nvGraphicFramePr>
          <p:xfrm>
            <a:off x="6105525" y="5718174"/>
            <a:ext cx="298450" cy="198438"/>
          </p:xfrm>
          <a:graphic>
            <a:graphicData uri="http://schemas.openxmlformats.org/presentationml/2006/ole">
              <mc:AlternateContent xmlns:mc="http://schemas.openxmlformats.org/markup-compatibility/2006">
                <mc:Choice xmlns:v="urn:schemas-microsoft-com:vml" Requires="v">
                  <p:oleObj spid="_x0000_s725016" name="Equation" r:id="rId30" imgW="152280" imgH="101520" progId="Equation.DSMT4">
                    <p:embed/>
                  </p:oleObj>
                </mc:Choice>
                <mc:Fallback>
                  <p:oleObj name="Equation" r:id="rId30" imgW="152280" imgH="101520" progId="Equation.DSMT4">
                    <p:embed/>
                    <p:pic>
                      <p:nvPicPr>
                        <p:cNvPr id="0" name=""/>
                        <p:cNvPicPr/>
                        <p:nvPr/>
                      </p:nvPicPr>
                      <p:blipFill>
                        <a:blip r:embed="rId31"/>
                        <a:stretch>
                          <a:fillRect/>
                        </a:stretch>
                      </p:blipFill>
                      <p:spPr>
                        <a:xfrm>
                          <a:off x="6105525" y="5718174"/>
                          <a:ext cx="298450" cy="198438"/>
                        </a:xfrm>
                        <a:prstGeom prst="rect">
                          <a:avLst/>
                        </a:prstGeom>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3805108136"/>
                </p:ext>
              </p:extLst>
            </p:nvPr>
          </p:nvGraphicFramePr>
          <p:xfrm>
            <a:off x="7389812" y="5583237"/>
            <a:ext cx="320675" cy="319088"/>
          </p:xfrm>
          <a:graphic>
            <a:graphicData uri="http://schemas.openxmlformats.org/presentationml/2006/ole">
              <mc:AlternateContent xmlns:mc="http://schemas.openxmlformats.org/markup-compatibility/2006">
                <mc:Choice xmlns:v="urn:schemas-microsoft-com:vml" Requires="v">
                  <p:oleObj spid="_x0000_s725017" name="Equation" r:id="rId32" imgW="164880" imgH="164880" progId="Equation.DSMT4">
                    <p:embed/>
                  </p:oleObj>
                </mc:Choice>
                <mc:Fallback>
                  <p:oleObj name="Equation" r:id="rId32" imgW="164880" imgH="164880" progId="Equation.DSMT4">
                    <p:embed/>
                    <p:pic>
                      <p:nvPicPr>
                        <p:cNvPr id="0" name=""/>
                        <p:cNvPicPr/>
                        <p:nvPr/>
                      </p:nvPicPr>
                      <p:blipFill>
                        <a:blip r:embed="rId33"/>
                        <a:stretch>
                          <a:fillRect/>
                        </a:stretch>
                      </p:blipFill>
                      <p:spPr>
                        <a:xfrm>
                          <a:off x="7389812" y="5583237"/>
                          <a:ext cx="320675" cy="319088"/>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65" name="TextBox 64"/>
              <p:cNvSpPr txBox="1"/>
              <p:nvPr/>
            </p:nvSpPr>
            <p:spPr>
              <a:xfrm>
                <a:off x="527930" y="5071902"/>
                <a:ext cx="9909882" cy="532966"/>
              </a:xfrm>
              <a:prstGeom prst="rect">
                <a:avLst/>
              </a:prstGeom>
              <a:noFill/>
            </p:spPr>
            <p:txBody>
              <a:bodyPr wrap="square" rtlCol="0">
                <a:spAutoFit/>
              </a:bodyPr>
              <a:lstStyle/>
              <a:p>
                <a:r>
                  <a:rPr lang="en-US" sz="2600" b="1" smtClean="0">
                    <a:latin typeface="Arial" pitchFamily="34" charset="0"/>
                    <a:cs typeface="Arial" pitchFamily="34" charset="0"/>
                  </a:rPr>
                  <a:t>Tập nghiệm của Bpt  </a:t>
                </a:r>
                <a14:m>
                  <m:oMath xmlns:m="http://schemas.openxmlformats.org/officeDocument/2006/math">
                    <m:r>
                      <a:rPr lang="en-US" sz="2800" b="1" i="1" smtClean="0">
                        <a:solidFill>
                          <a:schemeClr val="tx1"/>
                        </a:solidFill>
                        <a:latin typeface="Cambria Math"/>
                        <a:cs typeface="Arial" pitchFamily="34" charset="0"/>
                      </a:rPr>
                      <m:t>−</m:t>
                    </m:r>
                    <m:r>
                      <a:rPr lang="en-US" sz="2800" b="1" i="1" smtClean="0">
                        <a:solidFill>
                          <a:schemeClr val="tx1"/>
                        </a:solidFill>
                        <a:latin typeface="Cambria Math"/>
                        <a:cs typeface="Arial" pitchFamily="34" charset="0"/>
                      </a:rPr>
                      <m:t>𝟐</m:t>
                    </m:r>
                    <m:sSup>
                      <m:sSupPr>
                        <m:ctrlPr>
                          <a:rPr lang="en-US" sz="2800" b="1" i="1">
                            <a:solidFill>
                              <a:schemeClr val="tx1"/>
                            </a:solidFill>
                            <a:latin typeface="Cambria Math"/>
                            <a:cs typeface="Arial" pitchFamily="34" charset="0"/>
                          </a:rPr>
                        </m:ctrlPr>
                      </m:sSupPr>
                      <m:e>
                        <m:r>
                          <a:rPr lang="en-US" sz="2800" b="1" i="1">
                            <a:solidFill>
                              <a:schemeClr val="tx1"/>
                            </a:solidFill>
                            <a:latin typeface="Cambria Math"/>
                            <a:cs typeface="Arial" pitchFamily="34" charset="0"/>
                          </a:rPr>
                          <m:t>𝒙</m:t>
                        </m:r>
                      </m:e>
                      <m:sup>
                        <m:r>
                          <a:rPr lang="en-US" sz="2800" b="1" i="1">
                            <a:solidFill>
                              <a:schemeClr val="tx1"/>
                            </a:solidFill>
                            <a:latin typeface="Cambria Math"/>
                            <a:cs typeface="Arial" pitchFamily="34" charset="0"/>
                          </a:rPr>
                          <m:t>𝟐</m:t>
                        </m:r>
                      </m:sup>
                    </m:sSup>
                    <m:r>
                      <a:rPr lang="en-US" sz="2800" b="1" i="1">
                        <a:solidFill>
                          <a:schemeClr val="tx1"/>
                        </a:solidFill>
                        <a:latin typeface="Cambria Math"/>
                        <a:cs typeface="Arial" pitchFamily="34" charset="0"/>
                      </a:rPr>
                      <m:t>+</m:t>
                    </m:r>
                    <m:r>
                      <a:rPr lang="en-US" sz="2800" b="1" i="1">
                        <a:solidFill>
                          <a:schemeClr val="tx1"/>
                        </a:solidFill>
                        <a:latin typeface="Cambria Math"/>
                        <a:cs typeface="Arial" pitchFamily="34" charset="0"/>
                      </a:rPr>
                      <m:t>𝟐𝟎</m:t>
                    </m:r>
                    <m:r>
                      <a:rPr lang="en-US" sz="2800" b="1" i="1">
                        <a:solidFill>
                          <a:schemeClr val="tx1"/>
                        </a:solidFill>
                        <a:latin typeface="Cambria Math"/>
                        <a:cs typeface="Arial" pitchFamily="34" charset="0"/>
                      </a:rPr>
                      <m:t>𝒙</m:t>
                    </m:r>
                    <m:r>
                      <a:rPr lang="en-US" sz="2800" b="1" i="1">
                        <a:solidFill>
                          <a:schemeClr val="tx1"/>
                        </a:solidFill>
                        <a:latin typeface="Cambria Math"/>
                        <a:ea typeface="Cambria Math"/>
                        <a:cs typeface="Arial" pitchFamily="34" charset="0"/>
                      </a:rPr>
                      <m:t>−</m:t>
                    </m:r>
                    <m:r>
                      <a:rPr lang="en-US" sz="2800" b="1" i="1">
                        <a:solidFill>
                          <a:schemeClr val="tx1"/>
                        </a:solidFill>
                        <a:latin typeface="Cambria Math"/>
                        <a:ea typeface="Cambria Math"/>
                        <a:cs typeface="Arial" pitchFamily="34" charset="0"/>
                      </a:rPr>
                      <m:t>𝟒𝟖</m:t>
                    </m:r>
                    <m:r>
                      <a:rPr lang="en-US" sz="2800" b="1" i="1">
                        <a:solidFill>
                          <a:schemeClr val="tx1"/>
                        </a:solidFill>
                        <a:latin typeface="Cambria Math"/>
                        <a:ea typeface="Cambria Math"/>
                        <a:cs typeface="Arial" pitchFamily="34" charset="0"/>
                      </a:rPr>
                      <m:t>≥</m:t>
                    </m:r>
                    <m:r>
                      <a:rPr lang="en-US" sz="2800" b="1" i="1">
                        <a:solidFill>
                          <a:schemeClr val="tx1"/>
                        </a:solidFill>
                        <a:latin typeface="Cambria Math"/>
                        <a:ea typeface="Cambria Math"/>
                        <a:cs typeface="Arial" pitchFamily="34" charset="0"/>
                      </a:rPr>
                      <m:t>𝟎</m:t>
                    </m:r>
                  </m:oMath>
                </a14:m>
                <a:r>
                  <a:rPr lang="en-US" sz="2600" b="1" smtClean="0">
                    <a:solidFill>
                      <a:schemeClr val="tx1"/>
                    </a:solidFill>
                    <a:latin typeface="Arial" pitchFamily="34" charset="0"/>
                    <a:cs typeface="Arial" pitchFamily="34" charset="0"/>
                  </a:rPr>
                  <a:t>  </a:t>
                </a:r>
                <a:r>
                  <a:rPr lang="en-US" sz="2600" b="1" smtClean="0">
                    <a:latin typeface="Arial" pitchFamily="34" charset="0"/>
                    <a:cs typeface="Arial" pitchFamily="34" charset="0"/>
                  </a:rPr>
                  <a:t>là : </a:t>
                </a:r>
                <a14:m>
                  <m:oMath xmlns:m="http://schemas.openxmlformats.org/officeDocument/2006/math">
                    <m:r>
                      <a:rPr lang="en-US" sz="2600" b="1" i="1" smtClean="0">
                        <a:solidFill>
                          <a:srgbClr val="C00000"/>
                        </a:solidFill>
                        <a:latin typeface="Cambria Math"/>
                        <a:cs typeface="Arial" pitchFamily="34" charset="0"/>
                      </a:rPr>
                      <m:t>𝑺</m:t>
                    </m:r>
                    <m:r>
                      <a:rPr lang="en-US" sz="2600" b="1" i="1" smtClean="0">
                        <a:solidFill>
                          <a:srgbClr val="C00000"/>
                        </a:solidFill>
                        <a:latin typeface="Cambria Math"/>
                        <a:cs typeface="Arial" pitchFamily="34" charset="0"/>
                      </a:rPr>
                      <m:t>=</m:t>
                    </m:r>
                    <m:d>
                      <m:dPr>
                        <m:begChr m:val="["/>
                        <m:endChr m:val="]"/>
                        <m:ctrlPr>
                          <a:rPr lang="en-US" sz="2600" b="1" i="1" smtClean="0">
                            <a:solidFill>
                              <a:srgbClr val="C00000"/>
                            </a:solidFill>
                            <a:latin typeface="Cambria Math"/>
                            <a:cs typeface="Arial" pitchFamily="34" charset="0"/>
                          </a:rPr>
                        </m:ctrlPr>
                      </m:dPr>
                      <m:e>
                        <m:r>
                          <a:rPr lang="en-US" sz="2600" b="1" i="1" smtClean="0">
                            <a:solidFill>
                              <a:srgbClr val="C00000"/>
                            </a:solidFill>
                            <a:latin typeface="Cambria Math"/>
                            <a:cs typeface="Arial" pitchFamily="34" charset="0"/>
                          </a:rPr>
                          <m:t>𝟒</m:t>
                        </m:r>
                        <m:r>
                          <a:rPr lang="en-US" sz="2600" b="1" i="1" smtClean="0">
                            <a:solidFill>
                              <a:srgbClr val="C00000"/>
                            </a:solidFill>
                            <a:latin typeface="Cambria Math"/>
                            <a:cs typeface="Arial" pitchFamily="34" charset="0"/>
                          </a:rPr>
                          <m:t>;</m:t>
                        </m:r>
                        <m:r>
                          <a:rPr lang="en-US" sz="2600" b="1" i="1" smtClean="0">
                            <a:solidFill>
                              <a:srgbClr val="C00000"/>
                            </a:solidFill>
                            <a:latin typeface="Cambria Math"/>
                            <a:cs typeface="Arial" pitchFamily="34" charset="0"/>
                          </a:rPr>
                          <m:t>𝟔</m:t>
                        </m:r>
                      </m:e>
                    </m:d>
                  </m:oMath>
                </a14:m>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527930" y="5071902"/>
                <a:ext cx="9909882" cy="532966"/>
              </a:xfrm>
              <a:prstGeom prst="rect">
                <a:avLst/>
              </a:prstGeom>
              <a:blipFill rotWithShape="1">
                <a:blip r:embed="rId34"/>
                <a:stretch>
                  <a:fillRect l="-1108" t="-3448" b="-27586"/>
                </a:stretch>
              </a:blipFill>
            </p:spPr>
            <p:txBody>
              <a:bodyPr/>
              <a:lstStyle/>
              <a:p>
                <a:r>
                  <a:rPr lang="en-US">
                    <a:noFill/>
                  </a:rPr>
                  <a:t> </a:t>
                </a:r>
              </a:p>
            </p:txBody>
          </p:sp>
        </mc:Fallback>
      </mc:AlternateContent>
      <p:sp>
        <p:nvSpPr>
          <p:cNvPr id="66" name="TextBox 65"/>
          <p:cNvSpPr txBox="1"/>
          <p:nvPr/>
        </p:nvSpPr>
        <p:spPr>
          <a:xfrm>
            <a:off x="527929" y="5603557"/>
            <a:ext cx="11499449" cy="1292662"/>
          </a:xfrm>
          <a:prstGeom prst="rect">
            <a:avLst/>
          </a:prstGeom>
          <a:noFill/>
        </p:spPr>
        <p:txBody>
          <a:bodyPr wrap="square" rtlCol="0">
            <a:spAutoFit/>
          </a:bodyPr>
          <a:lstStyle/>
          <a:p>
            <a:r>
              <a:rPr lang="en-US" sz="2600" b="1" smtClean="0">
                <a:latin typeface="Arial" pitchFamily="34" charset="0"/>
                <a:cs typeface="Arial" pitchFamily="34" charset="0"/>
              </a:rPr>
              <a:t>Vậy khoảng cách từ điểm cắm cột đến bờ tường phải lớn hơn hoặc bằng 4m và nhỏ hơn hoặc bằng 6m thì mảnh đất sẽ có diện tích không nhỏ hơn </a:t>
            </a:r>
            <a:r>
              <a:rPr lang="en-US" sz="2600" b="1" smtClean="0">
                <a:solidFill>
                  <a:schemeClr val="accent2">
                    <a:lumMod val="75000"/>
                  </a:schemeClr>
                </a:solidFill>
                <a:latin typeface="Arial" pitchFamily="34" charset="0"/>
                <a:cs typeface="Arial" pitchFamily="34" charset="0"/>
              </a:rPr>
              <a:t>48</a:t>
            </a:r>
            <a:r>
              <a:rPr lang="en-US" sz="2600" b="1" smtClean="0">
                <a:latin typeface="Arial" pitchFamily="34" charset="0"/>
                <a:cs typeface="Arial" pitchFamily="34" charset="0"/>
              </a:rPr>
              <a:t>m</a:t>
            </a:r>
            <a:r>
              <a:rPr lang="en-US" sz="2600" b="1" baseline="30000" smtClean="0">
                <a:latin typeface="Arial" pitchFamily="34" charset="0"/>
                <a:cs typeface="Arial" pitchFamily="34" charset="0"/>
              </a:rPr>
              <a:t>2</a:t>
            </a:r>
            <a:endParaRPr lang="vi-VN" sz="2600" b="1">
              <a:latin typeface="Arial" pitchFamily="34" charset="0"/>
              <a:cs typeface="Arial" pitchFamily="34" charset="0"/>
            </a:endParaRPr>
          </a:p>
        </p:txBody>
      </p:sp>
    </p:spTree>
    <p:extLst>
      <p:ext uri="{BB962C8B-B14F-4D97-AF65-F5344CB8AC3E}">
        <p14:creationId xmlns:p14="http://schemas.microsoft.com/office/powerpoint/2010/main" val="194016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left)">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500"/>
                                        <p:tgtEl>
                                          <p:spTgt spid="6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left)">
                                      <p:cBhvr>
                                        <p:cTn id="4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8" grpId="0"/>
      <p:bldP spid="49" grpId="0"/>
      <p:bldP spid="65"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531812" y="2308391"/>
                <a:ext cx="11430000" cy="501484"/>
              </a:xfrm>
              <a:prstGeom prst="rect">
                <a:avLst/>
              </a:prstGeom>
              <a:noFill/>
            </p:spPr>
            <p:txBody>
              <a:bodyPr wrap="square" rtlCol="0">
                <a:spAutoFit/>
              </a:bodyPr>
              <a:lstStyle/>
              <a:p>
                <a:r>
                  <a:rPr lang="en-US" sz="2600" b="1" smtClean="0">
                    <a:latin typeface="Arial" pitchFamily="34" charset="0"/>
                    <a:cs typeface="Arial" pitchFamily="34" charset="0"/>
                  </a:rPr>
                  <a:t>a) Tam thức bậc hai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𝟓</m:t>
                        </m:r>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𝟏</m:t>
                    </m:r>
                  </m:oMath>
                </a14:m>
                <a:r>
                  <a:rPr lang="en-US" sz="2600" b="1" smtClean="0">
                    <a:solidFill>
                      <a:schemeClr val="tx1"/>
                    </a:solidFill>
                    <a:latin typeface="Arial" pitchFamily="34" charset="0"/>
                    <a:cs typeface="Arial" pitchFamily="34" charset="0"/>
                  </a:rPr>
                  <a:t> có :</a:t>
                </a:r>
                <a:endParaRPr lang="vi-VN" sz="2600" b="1">
                  <a:solidFill>
                    <a:schemeClr val="tx1"/>
                  </a:solidFill>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1812" y="2308391"/>
                <a:ext cx="11430000" cy="501484"/>
              </a:xfrm>
              <a:prstGeom prst="rect">
                <a:avLst/>
              </a:prstGeom>
              <a:blipFill rotWithShape="1">
                <a:blip r:embed="rId4"/>
                <a:stretch>
                  <a:fillRect l="-907" t="-9756" b="-29268"/>
                </a:stretch>
              </a:blipFill>
            </p:spPr>
            <p:txBody>
              <a:bodyPr/>
              <a:lstStyle/>
              <a:p>
                <a:r>
                  <a:rPr lang="en-US">
                    <a:noFill/>
                  </a:rPr>
                  <a:t> </a:t>
                </a:r>
              </a:p>
            </p:txBody>
          </p:sp>
        </mc:Fallback>
      </mc:AlternateContent>
      <p:graphicFrame>
        <p:nvGraphicFramePr>
          <p:cNvPr id="47" name="Object 46"/>
          <p:cNvGraphicFramePr>
            <a:graphicFrameLocks noChangeAspect="1"/>
          </p:cNvGraphicFramePr>
          <p:nvPr>
            <p:extLst>
              <p:ext uri="{D42A27DB-BD31-4B8C-83A1-F6EECF244321}">
                <p14:modId xmlns:p14="http://schemas.microsoft.com/office/powerpoint/2010/main" val="2717064855"/>
              </p:ext>
            </p:extLst>
          </p:nvPr>
        </p:nvGraphicFramePr>
        <p:xfrm>
          <a:off x="1522412" y="2886075"/>
          <a:ext cx="2157412" cy="1076325"/>
        </p:xfrm>
        <a:graphic>
          <a:graphicData uri="http://schemas.openxmlformats.org/presentationml/2006/ole">
            <mc:AlternateContent xmlns:mc="http://schemas.openxmlformats.org/markup-compatibility/2006">
              <mc:Choice xmlns:v="urn:schemas-microsoft-com:vml" Requires="v">
                <p:oleObj spid="_x0000_s726023" name="Equation" r:id="rId5" imgW="914400" imgH="457200" progId="Equation.DSMT4">
                  <p:embed/>
                </p:oleObj>
              </mc:Choice>
              <mc:Fallback>
                <p:oleObj name="Equation" r:id="rId5" imgW="914400" imgH="457200" progId="Equation.DSMT4">
                  <p:embed/>
                  <p:pic>
                    <p:nvPicPr>
                      <p:cNvPr id="0" name=""/>
                      <p:cNvPicPr/>
                      <p:nvPr/>
                    </p:nvPicPr>
                    <p:blipFill>
                      <a:blip r:embed="rId6"/>
                      <a:stretch>
                        <a:fillRect/>
                      </a:stretch>
                    </p:blipFill>
                    <p:spPr>
                      <a:xfrm>
                        <a:off x="1522412" y="2886075"/>
                        <a:ext cx="2157412" cy="10763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8" name="TextBox 47"/>
              <p:cNvSpPr txBox="1"/>
              <p:nvPr/>
            </p:nvSpPr>
            <p:spPr>
              <a:xfrm>
                <a:off x="4175661" y="2837269"/>
                <a:ext cx="4650728" cy="492443"/>
              </a:xfrm>
              <a:prstGeom prst="rect">
                <a:avLst/>
              </a:prstGeom>
              <a:noFill/>
            </p:spPr>
            <p:txBody>
              <a:bodyPr wrap="square" rtlCol="0">
                <a:spAutoFit/>
              </a:bodyPr>
              <a:lstStyle/>
              <a:p>
                <a:r>
                  <a:rPr lang="en-US" sz="2600" b="1" smtClean="0">
                    <a:latin typeface="Arial" pitchFamily="34" charset="0"/>
                    <a:cs typeface="Arial" pitchFamily="34" charset="0"/>
                  </a:rPr>
                  <a:t>Nên </a:t>
                </a:r>
                <a14:m>
                  <m:oMath xmlns:m="http://schemas.openxmlformats.org/officeDocument/2006/math">
                    <m:r>
                      <a:rPr lang="en-US" sz="2600" b="1" i="1" smtClean="0">
                        <a:solidFill>
                          <a:schemeClr val="tx1"/>
                        </a:solidFill>
                        <a:latin typeface="Cambria Math"/>
                        <a:cs typeface="Arial" pitchFamily="34" charset="0"/>
                      </a:rPr>
                      <m:t>𝒇</m:t>
                    </m:r>
                    <m:d>
                      <m:dPr>
                        <m:ctrlPr>
                          <a:rPr lang="en-US" sz="2600" b="1" i="1" smtClean="0">
                            <a:solidFill>
                              <a:schemeClr val="tx1"/>
                            </a:solidFill>
                            <a:latin typeface="Cambria Math"/>
                            <a:cs typeface="Arial" pitchFamily="34" charset="0"/>
                          </a:rPr>
                        </m:ctrlPr>
                      </m:dPr>
                      <m:e>
                        <m:r>
                          <a:rPr lang="en-US" sz="2600" b="1" i="1" smtClean="0">
                            <a:solidFill>
                              <a:schemeClr val="tx1"/>
                            </a:solidFill>
                            <a:latin typeface="Cambria Math"/>
                            <a:cs typeface="Arial" pitchFamily="34" charset="0"/>
                          </a:rPr>
                          <m:t>𝒙</m:t>
                        </m:r>
                      </m:e>
                    </m:d>
                    <m:r>
                      <a:rPr lang="en-US" sz="2600" b="1" i="0" smtClean="0">
                        <a:solidFill>
                          <a:schemeClr val="tx1"/>
                        </a:solidFill>
                        <a:latin typeface="Cambria Math"/>
                        <a:cs typeface="Arial" pitchFamily="34" charset="0"/>
                      </a:rPr>
                      <m:t>&lt;</m:t>
                    </m:r>
                    <m:r>
                      <a:rPr lang="en-US" sz="2600" b="1" i="0" smtClean="0">
                        <a:solidFill>
                          <a:schemeClr val="tx1"/>
                        </a:solidFill>
                        <a:latin typeface="Cambria Math"/>
                        <a:cs typeface="Arial" pitchFamily="34" charset="0"/>
                      </a:rPr>
                      <m:t>𝟎</m:t>
                    </m:r>
                  </m:oMath>
                </a14:m>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với mọi </a:t>
                </a:r>
                <a14:m>
                  <m:oMath xmlns:m="http://schemas.openxmlformats.org/officeDocument/2006/math">
                    <m:r>
                      <a:rPr lang="en-US" sz="2600" b="1" i="1" smtClean="0">
                        <a:latin typeface="Cambria Math"/>
                        <a:cs typeface="Arial" pitchFamily="34" charset="0"/>
                      </a:rPr>
                      <m:t>𝒙</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𝑹</m:t>
                    </m:r>
                  </m:oMath>
                </a14:m>
                <a:endParaRPr lang="vi-VN" sz="2600" b="1">
                  <a:latin typeface="Arial" pitchFamily="34" charset="0"/>
                  <a:cs typeface="Arial" pitchFamily="34"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175661" y="2837269"/>
                <a:ext cx="4650728" cy="492443"/>
              </a:xfrm>
              <a:prstGeom prst="rect">
                <a:avLst/>
              </a:prstGeom>
              <a:blipFill rotWithShape="1">
                <a:blip r:embed="rId7"/>
                <a:stretch>
                  <a:fillRect l="-2359" t="-11111" b="-29630"/>
                </a:stretch>
              </a:blipFill>
            </p:spPr>
            <p:txBody>
              <a:bodyPr/>
              <a:lstStyle/>
              <a:p>
                <a:r>
                  <a:rPr lang="en-US">
                    <a:noFill/>
                  </a:rPr>
                  <a:t> </a:t>
                </a:r>
              </a:p>
            </p:txBody>
          </p:sp>
        </mc:Fallback>
      </mc:AlternateContent>
      <p:pic>
        <p:nvPicPr>
          <p:cNvPr id="29" name="Picture 2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60908" y="1889408"/>
            <a:ext cx="1390704" cy="33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29"/>
          <p:cNvGrpSpPr/>
          <p:nvPr/>
        </p:nvGrpSpPr>
        <p:grpSpPr>
          <a:xfrm>
            <a:off x="95878" y="76200"/>
            <a:ext cx="11942134" cy="1838849"/>
            <a:chOff x="95878" y="643852"/>
            <a:chExt cx="11942134" cy="1838849"/>
          </a:xfrm>
        </p:grpSpPr>
        <p:sp>
          <p:nvSpPr>
            <p:cNvPr id="31" name="Rounded Rectangle 30"/>
            <p:cNvSpPr/>
            <p:nvPr/>
          </p:nvSpPr>
          <p:spPr>
            <a:xfrm>
              <a:off x="1172864" y="726394"/>
              <a:ext cx="10865148" cy="1602138"/>
            </a:xfrm>
            <a:prstGeom prst="roundRect">
              <a:avLst>
                <a:gd name="adj" fmla="val 366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3" name="TextBox 32"/>
            <p:cNvSpPr txBox="1"/>
            <p:nvPr/>
          </p:nvSpPr>
          <p:spPr>
            <a:xfrm>
              <a:off x="2055812" y="848380"/>
              <a:ext cx="9982200" cy="523220"/>
            </a:xfrm>
            <a:prstGeom prst="rect">
              <a:avLst/>
            </a:prstGeom>
            <a:noFill/>
          </p:spPr>
          <p:txBody>
            <a:bodyPr wrap="square" rtlCol="0">
              <a:spAutoFit/>
            </a:bodyPr>
            <a:lstStyle/>
            <a:p>
              <a:r>
                <a:rPr lang="vi-VN" sz="2800" b="1">
                  <a:latin typeface="Arial" pitchFamily="34" charset="0"/>
                  <a:cs typeface="Arial" pitchFamily="34" charset="0"/>
                </a:rPr>
                <a:t>Giải các bất phương trình bậc hai sau: </a:t>
              </a:r>
              <a:endParaRPr lang="vi-VN" sz="3200" b="1">
                <a:latin typeface="Arial" pitchFamily="34" charset="0"/>
                <a:cs typeface="Arial" pitchFamily="34" charset="0"/>
              </a:endParaRPr>
            </a:p>
          </p:txBody>
        </p:sp>
        <p:pic>
          <p:nvPicPr>
            <p:cNvPr id="34" name="Picture 33"/>
            <p:cNvPicPr>
              <a:picLocks noChangeAspect="1"/>
            </p:cNvPicPr>
            <p:nvPr/>
          </p:nvPicPr>
          <p:blipFill rotWithShape="1">
            <a:blip r:embed="rId9" cstate="print">
              <a:extLst>
                <a:ext uri="{28A0092B-C50C-407E-A947-70E740481C1C}">
                  <a14:useLocalDpi xmlns:a14="http://schemas.microsoft.com/office/drawing/2010/main" val="0"/>
                </a:ext>
              </a:extLst>
            </a:blip>
            <a:srcRect l="13493" t="12538" r="16345" b="11211"/>
            <a:stretch/>
          </p:blipFill>
          <p:spPr>
            <a:xfrm>
              <a:off x="95878" y="643852"/>
              <a:ext cx="1828800" cy="1838849"/>
            </a:xfrm>
            <a:prstGeom prst="rect">
              <a:avLst/>
            </a:prstGeom>
          </p:spPr>
        </p:pic>
        <p:sp>
          <p:nvSpPr>
            <p:cNvPr id="35" name="Rectangle 34"/>
            <p:cNvSpPr/>
            <p:nvPr/>
          </p:nvSpPr>
          <p:spPr>
            <a:xfrm>
              <a:off x="648730" y="1128203"/>
              <a:ext cx="72385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6" name="Picture 31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493" r="9819" b="20455"/>
            <a:stretch/>
          </p:blipFill>
          <p:spPr bwMode="auto">
            <a:xfrm>
              <a:off x="227012" y="1020473"/>
              <a:ext cx="1447800" cy="50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7" name="Object 36"/>
          <p:cNvGraphicFramePr>
            <a:graphicFrameLocks noChangeAspect="1"/>
          </p:cNvGraphicFramePr>
          <p:nvPr>
            <p:extLst>
              <p:ext uri="{D42A27DB-BD31-4B8C-83A1-F6EECF244321}">
                <p14:modId xmlns:p14="http://schemas.microsoft.com/office/powerpoint/2010/main" val="584255399"/>
              </p:ext>
            </p:extLst>
          </p:nvPr>
        </p:nvGraphicFramePr>
        <p:xfrm>
          <a:off x="2000250" y="974725"/>
          <a:ext cx="3228975" cy="593725"/>
        </p:xfrm>
        <a:graphic>
          <a:graphicData uri="http://schemas.openxmlformats.org/presentationml/2006/ole">
            <mc:AlternateContent xmlns:mc="http://schemas.openxmlformats.org/markup-compatibility/2006">
              <mc:Choice xmlns:v="urn:schemas-microsoft-com:vml" Requires="v">
                <p:oleObj spid="_x0000_s726024" name="Equation" r:id="rId11" imgW="1244520" imgH="228600" progId="Equation.DSMT4">
                  <p:embed/>
                </p:oleObj>
              </mc:Choice>
              <mc:Fallback>
                <p:oleObj name="Equation" r:id="rId11" imgW="1244520" imgH="228600" progId="Equation.DSMT4">
                  <p:embed/>
                  <p:pic>
                    <p:nvPicPr>
                      <p:cNvPr id="0" name=""/>
                      <p:cNvPicPr>
                        <a:picLocks noChangeAspect="1" noChangeArrowheads="1"/>
                      </p:cNvPicPr>
                      <p:nvPr/>
                    </p:nvPicPr>
                    <p:blipFill>
                      <a:blip r:embed="rId12"/>
                      <a:srcRect/>
                      <a:stretch>
                        <a:fillRect/>
                      </a:stretch>
                    </p:blipFill>
                    <p:spPr bwMode="auto">
                      <a:xfrm>
                        <a:off x="2000250" y="974725"/>
                        <a:ext cx="32289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489088082"/>
              </p:ext>
            </p:extLst>
          </p:nvPr>
        </p:nvGraphicFramePr>
        <p:xfrm>
          <a:off x="5599906" y="995624"/>
          <a:ext cx="3130550" cy="595312"/>
        </p:xfrm>
        <a:graphic>
          <a:graphicData uri="http://schemas.openxmlformats.org/presentationml/2006/ole">
            <mc:AlternateContent xmlns:mc="http://schemas.openxmlformats.org/markup-compatibility/2006">
              <mc:Choice xmlns:v="urn:schemas-microsoft-com:vml" Requires="v">
                <p:oleObj spid="_x0000_s726025" name="Equation" r:id="rId13" imgW="1206360" imgH="228600" progId="Equation.DSMT4">
                  <p:embed/>
                </p:oleObj>
              </mc:Choice>
              <mc:Fallback>
                <p:oleObj name="Equation" r:id="rId13" imgW="1206360" imgH="228600" progId="Equation.DSMT4">
                  <p:embed/>
                  <p:pic>
                    <p:nvPicPr>
                      <p:cNvPr id="0" name=""/>
                      <p:cNvPicPr>
                        <a:picLocks noChangeAspect="1" noChangeArrowheads="1"/>
                      </p:cNvPicPr>
                      <p:nvPr/>
                    </p:nvPicPr>
                    <p:blipFill>
                      <a:blip r:embed="rId14"/>
                      <a:srcRect/>
                      <a:stretch>
                        <a:fillRect/>
                      </a:stretch>
                    </p:blipFill>
                    <p:spPr bwMode="auto">
                      <a:xfrm>
                        <a:off x="5599906" y="995624"/>
                        <a:ext cx="313055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3001320749"/>
              </p:ext>
            </p:extLst>
          </p:nvPr>
        </p:nvGraphicFramePr>
        <p:xfrm>
          <a:off x="9115425" y="985838"/>
          <a:ext cx="2770187" cy="595312"/>
        </p:xfrm>
        <a:graphic>
          <a:graphicData uri="http://schemas.openxmlformats.org/presentationml/2006/ole">
            <mc:AlternateContent xmlns:mc="http://schemas.openxmlformats.org/markup-compatibility/2006">
              <mc:Choice xmlns:v="urn:schemas-microsoft-com:vml" Requires="v">
                <p:oleObj spid="_x0000_s726026" name="Equation" r:id="rId15" imgW="1066680" imgH="228600" progId="Equation.DSMT4">
                  <p:embed/>
                </p:oleObj>
              </mc:Choice>
              <mc:Fallback>
                <p:oleObj name="Equation" r:id="rId15" imgW="1066680" imgH="228600" progId="Equation.DSMT4">
                  <p:embed/>
                  <p:pic>
                    <p:nvPicPr>
                      <p:cNvPr id="0" name=""/>
                      <p:cNvPicPr>
                        <a:picLocks noChangeAspect="1" noChangeArrowheads="1"/>
                      </p:cNvPicPr>
                      <p:nvPr/>
                    </p:nvPicPr>
                    <p:blipFill>
                      <a:blip r:embed="rId16"/>
                      <a:srcRect/>
                      <a:stretch>
                        <a:fillRect/>
                      </a:stretch>
                    </p:blipFill>
                    <p:spPr bwMode="auto">
                      <a:xfrm>
                        <a:off x="9115425" y="985838"/>
                        <a:ext cx="2770187"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41" name="TextBox 40"/>
              <p:cNvSpPr txBox="1"/>
              <p:nvPr/>
            </p:nvSpPr>
            <p:spPr>
              <a:xfrm>
                <a:off x="4175661" y="3362325"/>
                <a:ext cx="6783064" cy="501484"/>
              </a:xfrm>
              <a:prstGeom prst="rect">
                <a:avLst/>
              </a:prstGeom>
              <a:noFill/>
            </p:spPr>
            <p:txBody>
              <a:bodyPr wrap="square" rtlCol="0">
                <a:spAutoFit/>
              </a:bodyPr>
              <a:lstStyle/>
              <a:p>
                <a:r>
                  <a:rPr lang="en-US" sz="2600" b="1" smtClean="0">
                    <a:latin typeface="Arial" pitchFamily="34" charset="0"/>
                    <a:cs typeface="Arial" pitchFamily="34" charset="0"/>
                  </a:rPr>
                  <a:t>Vậy </a:t>
                </a:r>
                <a14:m>
                  <m:oMath xmlns:m="http://schemas.openxmlformats.org/officeDocument/2006/math">
                    <m:r>
                      <a:rPr lang="en-US" sz="2600" b="1" i="1">
                        <a:latin typeface="Cambria Math"/>
                        <a:cs typeface="Arial" pitchFamily="34" charset="0"/>
                      </a:rPr>
                      <m:t>−</m:t>
                    </m:r>
                    <m:sSup>
                      <m:sSupPr>
                        <m:ctrlPr>
                          <a:rPr lang="en-US" sz="2600" b="1" i="1">
                            <a:latin typeface="Cambria Math"/>
                            <a:cs typeface="Arial" pitchFamily="34" charset="0"/>
                          </a:rPr>
                        </m:ctrlPr>
                      </m:sSupPr>
                      <m:e>
                        <m:r>
                          <a:rPr lang="en-US" sz="2600" b="1" i="1">
                            <a:latin typeface="Cambria Math"/>
                            <a:cs typeface="Arial" pitchFamily="34" charset="0"/>
                          </a:rPr>
                          <m:t>𝟓</m:t>
                        </m:r>
                        <m:r>
                          <a:rPr lang="en-US" sz="2600" b="1" i="1">
                            <a:latin typeface="Cambria Math"/>
                            <a:cs typeface="Arial" pitchFamily="34" charset="0"/>
                          </a:rPr>
                          <m:t>𝒙</m:t>
                        </m:r>
                      </m:e>
                      <m:sup>
                        <m:r>
                          <a:rPr lang="en-US" sz="2600" b="1" i="1">
                            <a:latin typeface="Cambria Math"/>
                            <a:cs typeface="Arial" pitchFamily="34" charset="0"/>
                          </a:rPr>
                          <m:t>𝟐</m:t>
                        </m:r>
                      </m:sup>
                    </m:sSup>
                    <m:r>
                      <a:rPr lang="en-US" sz="2600" b="1" i="1">
                        <a:latin typeface="Cambria Math"/>
                        <a:cs typeface="Arial" pitchFamily="34" charset="0"/>
                      </a:rPr>
                      <m:t>+</m:t>
                    </m:r>
                    <m:r>
                      <a:rPr lang="en-US" sz="2600" b="1" i="1">
                        <a:latin typeface="Cambria Math"/>
                        <a:cs typeface="Arial" pitchFamily="34" charset="0"/>
                      </a:rPr>
                      <m:t>𝒙</m:t>
                    </m:r>
                    <m:r>
                      <a:rPr lang="en-US" sz="2600" b="1" i="1">
                        <a:latin typeface="Cambria Math"/>
                        <a:cs typeface="Arial" pitchFamily="34" charset="0"/>
                      </a:rPr>
                      <m:t>−</m:t>
                    </m:r>
                    <m:r>
                      <a:rPr lang="en-US" sz="2600" b="1" i="1">
                        <a:latin typeface="Cambria Math"/>
                        <a:cs typeface="Arial" pitchFamily="34" charset="0"/>
                      </a:rPr>
                      <m:t>𝟏</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𝟎</m:t>
                    </m:r>
                  </m:oMath>
                </a14:m>
                <a:r>
                  <a:rPr lang="en-US" sz="2600" b="1">
                    <a:latin typeface="Arial" pitchFamily="34" charset="0"/>
                    <a:cs typeface="Arial" pitchFamily="34" charset="0"/>
                  </a:rPr>
                  <a:t> </a:t>
                </a:r>
                <a:r>
                  <a:rPr lang="en-US" sz="2600" b="1" smtClean="0">
                    <a:latin typeface="Arial" pitchFamily="34" charset="0"/>
                    <a:cs typeface="Arial" pitchFamily="34" charset="0"/>
                  </a:rPr>
                  <a:t>có tập nghiệm là </a:t>
                </a:r>
                <a:r>
                  <a:rPr lang="en-US" sz="2600" b="1" smtClean="0">
                    <a:solidFill>
                      <a:srgbClr val="C00000"/>
                    </a:solidFill>
                    <a:latin typeface="Arial" pitchFamily="34" charset="0"/>
                    <a:cs typeface="Arial" pitchFamily="34" charset="0"/>
                  </a:rPr>
                  <a:t>R</a:t>
                </a:r>
                <a:endParaRPr lang="vi-VN" sz="2600" b="1">
                  <a:solidFill>
                    <a:srgbClr val="C00000"/>
                  </a:solidFill>
                  <a:latin typeface="Arial" pitchFamily="34" charset="0"/>
                  <a:cs typeface="Arial" pitchFamily="34"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4175661" y="3362325"/>
                <a:ext cx="6783064" cy="501484"/>
              </a:xfrm>
              <a:prstGeom prst="rect">
                <a:avLst/>
              </a:prstGeom>
              <a:blipFill rotWithShape="1">
                <a:blip r:embed="rId17"/>
                <a:stretch>
                  <a:fillRect l="-1617" t="-9756" b="-29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01649" y="4114800"/>
                <a:ext cx="11430000" cy="501484"/>
              </a:xfrm>
              <a:prstGeom prst="rect">
                <a:avLst/>
              </a:prstGeom>
              <a:noFill/>
            </p:spPr>
            <p:txBody>
              <a:bodyPr wrap="square" rtlCol="0">
                <a:spAutoFit/>
              </a:bodyPr>
              <a:lstStyle/>
              <a:p>
                <a:r>
                  <a:rPr lang="en-US" sz="2600" b="1" smtClean="0">
                    <a:latin typeface="Arial" pitchFamily="34" charset="0"/>
                    <a:cs typeface="Arial" pitchFamily="34" charset="0"/>
                  </a:rPr>
                  <a:t>b) Tam thức bậc hai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𝟖</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𝟏𝟔</m:t>
                    </m:r>
                  </m:oMath>
                </a14:m>
                <a:r>
                  <a:rPr lang="en-US" sz="2600" b="1" smtClean="0">
                    <a:solidFill>
                      <a:schemeClr val="tx1"/>
                    </a:solidFill>
                    <a:latin typeface="Arial" pitchFamily="34" charset="0"/>
                    <a:cs typeface="Arial" pitchFamily="34" charset="0"/>
                  </a:rPr>
                  <a:t> có :</a:t>
                </a:r>
                <a:endParaRPr lang="vi-VN" sz="2600" b="1">
                  <a:solidFill>
                    <a:schemeClr val="tx1"/>
                  </a:solidFill>
                  <a:latin typeface="Arial" pitchFamily="34" charset="0"/>
                  <a:cs typeface="Arial"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501649" y="4114800"/>
                <a:ext cx="11430000" cy="501484"/>
              </a:xfrm>
              <a:prstGeom prst="rect">
                <a:avLst/>
              </a:prstGeom>
              <a:blipFill rotWithShape="1">
                <a:blip r:embed="rId18"/>
                <a:stretch>
                  <a:fillRect l="-907" t="-9756" b="-29268"/>
                </a:stretch>
              </a:blipFill>
            </p:spPr>
            <p:txBody>
              <a:bodyPr/>
              <a:lstStyle/>
              <a:p>
                <a:r>
                  <a:rPr lang="en-US">
                    <a:noFill/>
                  </a:rPr>
                  <a:t> </a:t>
                </a:r>
              </a:p>
            </p:txBody>
          </p:sp>
        </mc:Fallback>
      </mc:AlternateContent>
      <p:graphicFrame>
        <p:nvGraphicFramePr>
          <p:cNvPr id="44" name="Object 43"/>
          <p:cNvGraphicFramePr>
            <a:graphicFrameLocks noChangeAspect="1"/>
          </p:cNvGraphicFramePr>
          <p:nvPr>
            <p:extLst>
              <p:ext uri="{D42A27DB-BD31-4B8C-83A1-F6EECF244321}">
                <p14:modId xmlns:p14="http://schemas.microsoft.com/office/powerpoint/2010/main" val="2990494326"/>
              </p:ext>
            </p:extLst>
          </p:nvPr>
        </p:nvGraphicFramePr>
        <p:xfrm>
          <a:off x="1822450" y="4714875"/>
          <a:ext cx="1557338" cy="1076325"/>
        </p:xfrm>
        <a:graphic>
          <a:graphicData uri="http://schemas.openxmlformats.org/presentationml/2006/ole">
            <mc:AlternateContent xmlns:mc="http://schemas.openxmlformats.org/markup-compatibility/2006">
              <mc:Choice xmlns:v="urn:schemas-microsoft-com:vml" Requires="v">
                <p:oleObj spid="_x0000_s726027" name="Equation" r:id="rId19" imgW="660240" imgH="457200" progId="Equation.DSMT4">
                  <p:embed/>
                </p:oleObj>
              </mc:Choice>
              <mc:Fallback>
                <p:oleObj name="Equation" r:id="rId19" imgW="660240" imgH="457200" progId="Equation.DSMT4">
                  <p:embed/>
                  <p:pic>
                    <p:nvPicPr>
                      <p:cNvPr id="0" name=""/>
                      <p:cNvPicPr/>
                      <p:nvPr/>
                    </p:nvPicPr>
                    <p:blipFill>
                      <a:blip r:embed="rId20"/>
                      <a:stretch>
                        <a:fillRect/>
                      </a:stretch>
                    </p:blipFill>
                    <p:spPr>
                      <a:xfrm>
                        <a:off x="1822450" y="4714875"/>
                        <a:ext cx="1557338" cy="10763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5" name="TextBox 44"/>
              <p:cNvSpPr txBox="1"/>
              <p:nvPr/>
            </p:nvSpPr>
            <p:spPr>
              <a:xfrm>
                <a:off x="4043363" y="4808537"/>
                <a:ext cx="6783064" cy="892552"/>
              </a:xfrm>
              <a:prstGeom prst="rect">
                <a:avLst/>
              </a:prstGeom>
              <a:noFill/>
            </p:spPr>
            <p:txBody>
              <a:bodyPr wrap="square" rtlCol="0">
                <a:spAutoFit/>
              </a:bodyPr>
              <a:lstStyle/>
              <a:p>
                <a14:m>
                  <m:oMath xmlns:m="http://schemas.openxmlformats.org/officeDocument/2006/math">
                    <m:r>
                      <a:rPr lang="en-US" sz="2600" b="1" i="1" smtClean="0">
                        <a:solidFill>
                          <a:schemeClr val="tx1"/>
                        </a:solidFill>
                        <a:latin typeface="Cambria Math"/>
                        <a:cs typeface="Arial" pitchFamily="34" charset="0"/>
                      </a:rPr>
                      <m:t>𝒇</m:t>
                    </m:r>
                    <m:r>
                      <a:rPr lang="en-US" sz="2600" b="1" i="1" smtClean="0">
                        <a:solidFill>
                          <a:schemeClr val="tx1"/>
                        </a:solidFill>
                        <a:latin typeface="Cambria Math"/>
                        <a:cs typeface="Arial" pitchFamily="34" charset="0"/>
                      </a:rPr>
                      <m:t>(</m:t>
                    </m:r>
                    <m:r>
                      <a:rPr lang="en-US" sz="2600" b="1" i="1" smtClean="0">
                        <a:solidFill>
                          <a:schemeClr val="tx1"/>
                        </a:solidFill>
                        <a:latin typeface="Cambria Math"/>
                        <a:cs typeface="Arial" pitchFamily="34" charset="0"/>
                      </a:rPr>
                      <m:t>𝒙</m:t>
                    </m:r>
                    <m:r>
                      <a:rPr lang="en-US" sz="2600" b="1" i="1" smtClean="0">
                        <a:solidFill>
                          <a:schemeClr val="tx1"/>
                        </a:solidFill>
                        <a:latin typeface="Cambria Math"/>
                        <a:cs typeface="Arial" pitchFamily="34" charset="0"/>
                      </a:rPr>
                      <m:t>)</m:t>
                    </m:r>
                  </m:oMath>
                </a14:m>
                <a:r>
                  <a:rPr lang="en-US" sz="2600" b="1" smtClean="0">
                    <a:solidFill>
                      <a:schemeClr val="tx1"/>
                    </a:solidFill>
                    <a:latin typeface="Arial" pitchFamily="34" charset="0"/>
                    <a:cs typeface="Arial" pitchFamily="34" charset="0"/>
                  </a:rPr>
                  <a:t> có nghiệm kép </a:t>
                </a:r>
                <a14:m>
                  <m:oMath xmlns:m="http://schemas.openxmlformats.org/officeDocument/2006/math">
                    <m:r>
                      <a:rPr lang="en-US" sz="2600" b="1" i="1" smtClean="0">
                        <a:solidFill>
                          <a:schemeClr val="tx1"/>
                        </a:solidFill>
                        <a:latin typeface="Cambria Math"/>
                        <a:cs typeface="Arial" pitchFamily="34" charset="0"/>
                      </a:rPr>
                      <m:t>𝒙</m:t>
                    </m:r>
                    <m:r>
                      <a:rPr lang="en-US" sz="2600" b="1" i="1" smtClean="0">
                        <a:solidFill>
                          <a:schemeClr val="tx1"/>
                        </a:solidFill>
                        <a:latin typeface="Cambria Math"/>
                        <a:cs typeface="Arial" pitchFamily="34" charset="0"/>
                      </a:rPr>
                      <m:t>=</m:t>
                    </m:r>
                    <m:r>
                      <a:rPr lang="en-US" sz="2600" b="1" i="1" smtClean="0">
                        <a:solidFill>
                          <a:schemeClr val="tx1"/>
                        </a:solidFill>
                        <a:latin typeface="Cambria Math"/>
                        <a:cs typeface="Arial" pitchFamily="34" charset="0"/>
                      </a:rPr>
                      <m:t>𝟒</m:t>
                    </m:r>
                    <m:r>
                      <a:rPr lang="en-US" sz="2600" b="1" i="1" smtClean="0">
                        <a:solidFill>
                          <a:schemeClr val="tx1"/>
                        </a:solidFill>
                        <a:latin typeface="Cambria Math"/>
                        <a:cs typeface="Arial" pitchFamily="34" charset="0"/>
                      </a:rPr>
                      <m:t> </m:t>
                    </m:r>
                  </m:oMath>
                </a14:m>
                <a:r>
                  <a:rPr lang="en-US" sz="2600" b="1" smtClean="0">
                    <a:solidFill>
                      <a:schemeClr val="tx1"/>
                    </a:solidFill>
                    <a:latin typeface="Arial" pitchFamily="34" charset="0"/>
                    <a:cs typeface="Arial" pitchFamily="34" charset="0"/>
                  </a:rPr>
                  <a:t> và </a:t>
                </a:r>
                <a14:m>
                  <m:oMath xmlns:m="http://schemas.openxmlformats.org/officeDocument/2006/math">
                    <m:r>
                      <a:rPr lang="en-US" sz="2600" b="1" i="1" smtClean="0">
                        <a:solidFill>
                          <a:schemeClr val="tx1"/>
                        </a:solidFill>
                        <a:latin typeface="Cambria Math"/>
                        <a:cs typeface="Arial" pitchFamily="34" charset="0"/>
                      </a:rPr>
                      <m:t>𝒇</m:t>
                    </m:r>
                    <m:d>
                      <m:dPr>
                        <m:ctrlPr>
                          <a:rPr lang="en-US" sz="2600" b="1" i="1" smtClean="0">
                            <a:solidFill>
                              <a:schemeClr val="tx1"/>
                            </a:solidFill>
                            <a:latin typeface="Cambria Math"/>
                            <a:cs typeface="Arial" pitchFamily="34" charset="0"/>
                          </a:rPr>
                        </m:ctrlPr>
                      </m:dPr>
                      <m:e>
                        <m:r>
                          <a:rPr lang="en-US" sz="2600" b="1" i="1" smtClean="0">
                            <a:solidFill>
                              <a:schemeClr val="tx1"/>
                            </a:solidFill>
                            <a:latin typeface="Cambria Math"/>
                            <a:cs typeface="Arial" pitchFamily="34" charset="0"/>
                          </a:rPr>
                          <m:t>𝒙</m:t>
                        </m:r>
                      </m:e>
                    </m:d>
                    <m:r>
                      <a:rPr lang="en-US" sz="2600" b="1" i="1" smtClean="0">
                        <a:solidFill>
                          <a:schemeClr val="tx1"/>
                        </a:solidFill>
                        <a:latin typeface="Cambria Math"/>
                        <a:cs typeface="Arial" pitchFamily="34" charset="0"/>
                      </a:rPr>
                      <m:t>&gt;</m:t>
                    </m:r>
                    <m:r>
                      <a:rPr lang="en-US" sz="2600" b="1" i="1" smtClean="0">
                        <a:solidFill>
                          <a:schemeClr val="tx1"/>
                        </a:solidFill>
                        <a:latin typeface="Cambria Math"/>
                        <a:cs typeface="Arial" pitchFamily="34" charset="0"/>
                      </a:rPr>
                      <m:t>𝟎</m:t>
                    </m:r>
                  </m:oMath>
                </a14:m>
                <a:r>
                  <a:rPr lang="en-US" sz="2600" b="1" smtClean="0">
                    <a:solidFill>
                      <a:schemeClr val="tx1"/>
                    </a:solidFill>
                    <a:latin typeface="Arial" pitchFamily="34" charset="0"/>
                    <a:cs typeface="Arial" pitchFamily="34" charset="0"/>
                  </a:rPr>
                  <a:t> với mọi </a:t>
                </a:r>
                <a14:m>
                  <m:oMath xmlns:m="http://schemas.openxmlformats.org/officeDocument/2006/math">
                    <m:r>
                      <a:rPr lang="en-US" sz="2600" b="1" i="1" smtClean="0">
                        <a:solidFill>
                          <a:schemeClr val="tx1"/>
                        </a:solidFill>
                        <a:latin typeface="Cambria Math"/>
                        <a:cs typeface="Arial" pitchFamily="34" charset="0"/>
                      </a:rPr>
                      <m:t>𝒙</m:t>
                    </m:r>
                    <m:r>
                      <a:rPr lang="en-US" sz="2600" b="1" i="1" smtClean="0">
                        <a:solidFill>
                          <a:schemeClr val="tx1"/>
                        </a:solidFill>
                        <a:latin typeface="Cambria Math"/>
                        <a:ea typeface="Cambria Math"/>
                        <a:cs typeface="Arial" pitchFamily="34" charset="0"/>
                      </a:rPr>
                      <m:t>≠</m:t>
                    </m:r>
                    <m:r>
                      <a:rPr lang="en-US" sz="2600" b="1" i="1" smtClean="0">
                        <a:solidFill>
                          <a:schemeClr val="tx1"/>
                        </a:solidFill>
                        <a:latin typeface="Cambria Math"/>
                        <a:ea typeface="Cambria Math"/>
                        <a:cs typeface="Arial" pitchFamily="34" charset="0"/>
                      </a:rPr>
                      <m:t>𝟒</m:t>
                    </m:r>
                  </m:oMath>
                </a14:m>
                <a:endParaRPr lang="vi-VN" sz="2600" b="1">
                  <a:solidFill>
                    <a:schemeClr val="tx1"/>
                  </a:solidFill>
                  <a:latin typeface="Arial" pitchFamily="34" charset="0"/>
                  <a:cs typeface="Arial"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043363" y="4808537"/>
                <a:ext cx="6783064" cy="892552"/>
              </a:xfrm>
              <a:prstGeom prst="rect">
                <a:avLst/>
              </a:prstGeom>
              <a:blipFill rotWithShape="1">
                <a:blip r:embed="rId21"/>
                <a:stretch>
                  <a:fillRect l="-1527" t="-6164" r="-1258" b="-16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811116" y="5943600"/>
                <a:ext cx="8712296" cy="501484"/>
              </a:xfrm>
              <a:prstGeom prst="rect">
                <a:avLst/>
              </a:prstGeom>
              <a:noFill/>
            </p:spPr>
            <p:txBody>
              <a:bodyPr wrap="square" rtlCol="0">
                <a:spAutoFit/>
              </a:bodyPr>
              <a:lstStyle/>
              <a:p>
                <a:r>
                  <a:rPr lang="en-US" sz="2600" b="1" smtClean="0">
                    <a:latin typeface="Arial" pitchFamily="34" charset="0"/>
                    <a:cs typeface="Arial" pitchFamily="34" charset="0"/>
                  </a:rPr>
                  <a:t>Vậy </a:t>
                </a:r>
                <a14:m>
                  <m:oMath xmlns:m="http://schemas.openxmlformats.org/officeDocument/2006/math">
                    <m:sSup>
                      <m:sSupPr>
                        <m:ctrlPr>
                          <a:rPr lang="en-US" sz="2600" b="1" i="1">
                            <a:latin typeface="Cambria Math"/>
                            <a:cs typeface="Arial" pitchFamily="34" charset="0"/>
                          </a:rPr>
                        </m:ctrlPr>
                      </m:sSupPr>
                      <m:e>
                        <m:r>
                          <a:rPr lang="en-US" sz="2600" b="1" i="1">
                            <a:latin typeface="Cambria Math"/>
                            <a:cs typeface="Arial" pitchFamily="34" charset="0"/>
                          </a:rPr>
                          <m:t>𝒙</m:t>
                        </m:r>
                      </m:e>
                      <m:sup>
                        <m:r>
                          <a:rPr lang="en-US" sz="2600" b="1" i="1">
                            <a:latin typeface="Cambria Math"/>
                            <a:cs typeface="Arial" pitchFamily="34" charset="0"/>
                          </a:rPr>
                          <m:t>𝟐</m:t>
                        </m:r>
                      </m:sup>
                    </m:sSup>
                    <m:r>
                      <a:rPr lang="en-US" sz="2600" b="1" i="1">
                        <a:latin typeface="Cambria Math"/>
                        <a:cs typeface="Arial" pitchFamily="34" charset="0"/>
                      </a:rPr>
                      <m:t>−</m:t>
                    </m:r>
                    <m:r>
                      <a:rPr lang="en-US" sz="2600" b="1" i="1">
                        <a:latin typeface="Cambria Math"/>
                        <a:cs typeface="Arial" pitchFamily="34" charset="0"/>
                      </a:rPr>
                      <m:t>𝟖</m:t>
                    </m:r>
                    <m:r>
                      <a:rPr lang="en-US" sz="2600" b="1" i="1">
                        <a:latin typeface="Cambria Math"/>
                        <a:cs typeface="Arial" pitchFamily="34" charset="0"/>
                      </a:rPr>
                      <m:t>𝒙</m:t>
                    </m:r>
                    <m:r>
                      <a:rPr lang="en-US" sz="2600" b="1" i="1">
                        <a:latin typeface="Cambria Math"/>
                        <a:cs typeface="Arial" pitchFamily="34" charset="0"/>
                      </a:rPr>
                      <m:t>+</m:t>
                    </m:r>
                    <m:r>
                      <a:rPr lang="en-US" sz="2600" b="1" i="1">
                        <a:latin typeface="Cambria Math"/>
                        <a:cs typeface="Arial" pitchFamily="34" charset="0"/>
                      </a:rPr>
                      <m:t>𝟏𝟔</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𝟎</m:t>
                    </m:r>
                  </m:oMath>
                </a14:m>
                <a:r>
                  <a:rPr lang="en-US" sz="2600" b="1">
                    <a:latin typeface="Arial" pitchFamily="34" charset="0"/>
                    <a:cs typeface="Arial" pitchFamily="34" charset="0"/>
                  </a:rPr>
                  <a:t> </a:t>
                </a:r>
                <a:r>
                  <a:rPr lang="en-US" sz="2600" b="1" smtClean="0">
                    <a:latin typeface="Arial" pitchFamily="34" charset="0"/>
                    <a:cs typeface="Arial" pitchFamily="34" charset="0"/>
                  </a:rPr>
                  <a:t>có nghiệm duy nhất </a:t>
                </a:r>
                <a14:m>
                  <m:oMath xmlns:m="http://schemas.openxmlformats.org/officeDocument/2006/math">
                    <m:r>
                      <a:rPr lang="en-US" sz="2600" b="1" i="1" smtClean="0">
                        <a:solidFill>
                          <a:schemeClr val="accent2">
                            <a:lumMod val="75000"/>
                          </a:schemeClr>
                        </a:solidFill>
                        <a:latin typeface="Cambria Math"/>
                        <a:cs typeface="Arial" pitchFamily="34" charset="0"/>
                      </a:rPr>
                      <m:t>𝒙</m:t>
                    </m:r>
                    <m:r>
                      <a:rPr lang="en-US" sz="2600" b="1" i="1" smtClean="0">
                        <a:solidFill>
                          <a:schemeClr val="accent2">
                            <a:lumMod val="75000"/>
                          </a:schemeClr>
                        </a:solidFill>
                        <a:latin typeface="Cambria Math"/>
                        <a:cs typeface="Arial" pitchFamily="34" charset="0"/>
                      </a:rPr>
                      <m:t>=</m:t>
                    </m:r>
                    <m:r>
                      <a:rPr lang="en-US" sz="2600" b="1" i="1" smtClean="0">
                        <a:solidFill>
                          <a:schemeClr val="accent2">
                            <a:lumMod val="75000"/>
                          </a:schemeClr>
                        </a:solidFill>
                        <a:latin typeface="Cambria Math"/>
                        <a:cs typeface="Arial" pitchFamily="34" charset="0"/>
                      </a:rPr>
                      <m:t>𝟒</m:t>
                    </m:r>
                  </m:oMath>
                </a14:m>
                <a:endParaRPr lang="vi-VN" sz="2600" b="1">
                  <a:solidFill>
                    <a:schemeClr val="accent2">
                      <a:lumMod val="75000"/>
                    </a:schemeClr>
                  </a:solidFill>
                  <a:latin typeface="Arial" pitchFamily="34" charset="0"/>
                  <a:cs typeface="Arial" pitchFamily="34"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811116" y="5943600"/>
                <a:ext cx="8712296" cy="501484"/>
              </a:xfrm>
              <a:prstGeom prst="rect">
                <a:avLst/>
              </a:prstGeom>
              <a:blipFill rotWithShape="1">
                <a:blip r:embed="rId22"/>
                <a:stretch>
                  <a:fillRect l="-1190" t="-9756" b="-29268"/>
                </a:stretch>
              </a:blipFill>
            </p:spPr>
            <p:txBody>
              <a:bodyPr/>
              <a:lstStyle/>
              <a:p>
                <a:r>
                  <a:rPr lang="en-US">
                    <a:noFill/>
                  </a:rPr>
                  <a:t> </a:t>
                </a:r>
              </a:p>
            </p:txBody>
          </p:sp>
        </mc:Fallback>
      </mc:AlternateContent>
    </p:spTree>
    <p:extLst>
      <p:ext uri="{BB962C8B-B14F-4D97-AF65-F5344CB8AC3E}">
        <p14:creationId xmlns:p14="http://schemas.microsoft.com/office/powerpoint/2010/main" val="38378748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left)">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8" grpId="0"/>
      <p:bldP spid="41" grpId="0"/>
      <p:bldP spid="43"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531812" y="2308391"/>
                <a:ext cx="11430000" cy="501484"/>
              </a:xfrm>
              <a:prstGeom prst="rect">
                <a:avLst/>
              </a:prstGeom>
              <a:noFill/>
            </p:spPr>
            <p:txBody>
              <a:bodyPr wrap="square" rtlCol="0">
                <a:spAutoFit/>
              </a:bodyPr>
              <a:lstStyle/>
              <a:p>
                <a:r>
                  <a:rPr lang="en-US" sz="2600" b="1" smtClean="0">
                    <a:latin typeface="Arial" pitchFamily="34" charset="0"/>
                    <a:cs typeface="Arial" pitchFamily="34" charset="0"/>
                  </a:rPr>
                  <a:t>c) Tam thức bậc hai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𝟔</m:t>
                    </m:r>
                  </m:oMath>
                </a14:m>
                <a:r>
                  <a:rPr lang="en-US" sz="2600" b="1" smtClean="0">
                    <a:solidFill>
                      <a:schemeClr val="tx1"/>
                    </a:solidFill>
                    <a:latin typeface="Arial" pitchFamily="34" charset="0"/>
                    <a:cs typeface="Arial" pitchFamily="34" charset="0"/>
                  </a:rPr>
                  <a:t> có :</a:t>
                </a:r>
                <a:endParaRPr lang="vi-VN" sz="2600" b="1">
                  <a:solidFill>
                    <a:schemeClr val="tx1"/>
                  </a:solidFill>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1812" y="2308391"/>
                <a:ext cx="11430000" cy="501484"/>
              </a:xfrm>
              <a:prstGeom prst="rect">
                <a:avLst/>
              </a:prstGeom>
              <a:blipFill rotWithShape="1">
                <a:blip r:embed="rId4"/>
                <a:stretch>
                  <a:fillRect l="-907" t="-9756" b="-29268"/>
                </a:stretch>
              </a:blipFill>
            </p:spPr>
            <p:txBody>
              <a:bodyPr/>
              <a:lstStyle/>
              <a:p>
                <a:r>
                  <a:rPr lang="en-US">
                    <a:noFill/>
                  </a:rPr>
                  <a:t> </a:t>
                </a:r>
              </a:p>
            </p:txBody>
          </p:sp>
        </mc:Fallback>
      </mc:AlternateContent>
      <p:graphicFrame>
        <p:nvGraphicFramePr>
          <p:cNvPr id="47" name="Object 46"/>
          <p:cNvGraphicFramePr>
            <a:graphicFrameLocks noChangeAspect="1"/>
          </p:cNvGraphicFramePr>
          <p:nvPr>
            <p:extLst>
              <p:ext uri="{D42A27DB-BD31-4B8C-83A1-F6EECF244321}">
                <p14:modId xmlns:p14="http://schemas.microsoft.com/office/powerpoint/2010/main" val="3591262987"/>
              </p:ext>
            </p:extLst>
          </p:nvPr>
        </p:nvGraphicFramePr>
        <p:xfrm>
          <a:off x="1657350" y="2895600"/>
          <a:ext cx="1887538" cy="1076325"/>
        </p:xfrm>
        <a:graphic>
          <a:graphicData uri="http://schemas.openxmlformats.org/presentationml/2006/ole">
            <mc:AlternateContent xmlns:mc="http://schemas.openxmlformats.org/markup-compatibility/2006">
              <mc:Choice xmlns:v="urn:schemas-microsoft-com:vml" Requires="v">
                <p:oleObj spid="_x0000_s727057" name="Equation" r:id="rId5" imgW="799920" imgH="457200" progId="Equation.DSMT4">
                  <p:embed/>
                </p:oleObj>
              </mc:Choice>
              <mc:Fallback>
                <p:oleObj name="Equation" r:id="rId5" imgW="799920" imgH="457200" progId="Equation.DSMT4">
                  <p:embed/>
                  <p:pic>
                    <p:nvPicPr>
                      <p:cNvPr id="0" name=""/>
                      <p:cNvPicPr/>
                      <p:nvPr/>
                    </p:nvPicPr>
                    <p:blipFill>
                      <a:blip r:embed="rId6"/>
                      <a:stretch>
                        <a:fillRect/>
                      </a:stretch>
                    </p:blipFill>
                    <p:spPr>
                      <a:xfrm>
                        <a:off x="1657350" y="2895600"/>
                        <a:ext cx="1887538" cy="10763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8" name="TextBox 47"/>
              <p:cNvSpPr txBox="1"/>
              <p:nvPr/>
            </p:nvSpPr>
            <p:spPr>
              <a:xfrm>
                <a:off x="4175660" y="3088957"/>
                <a:ext cx="7557551" cy="492443"/>
              </a:xfrm>
              <a:prstGeom prst="rect">
                <a:avLst/>
              </a:prstGeom>
              <a:noFill/>
            </p:spPr>
            <p:txBody>
              <a:bodyPr wrap="square" rtlCol="0">
                <a:spAutoFit/>
              </a:bodyPr>
              <a:lstStyle/>
              <a:p>
                <a:r>
                  <a:rPr lang="en-US" sz="2600" b="1" smtClean="0">
                    <a:latin typeface="Arial" pitchFamily="34" charset="0"/>
                    <a:cs typeface="Arial" pitchFamily="34" charset="0"/>
                  </a:rPr>
                  <a:t>Nên </a:t>
                </a:r>
                <a14:m>
                  <m:oMath xmlns:m="http://schemas.openxmlformats.org/officeDocument/2006/math">
                    <m:r>
                      <a:rPr lang="en-US" sz="2600" b="1" i="1">
                        <a:latin typeface="Cambria Math"/>
                        <a:cs typeface="Arial" pitchFamily="34" charset="0"/>
                      </a:rPr>
                      <m:t>𝒇</m:t>
                    </m:r>
                    <m:d>
                      <m:dPr>
                        <m:ctrlPr>
                          <a:rPr lang="en-US" sz="2600" b="1" i="1">
                            <a:latin typeface="Cambria Math"/>
                            <a:cs typeface="Arial" pitchFamily="34" charset="0"/>
                          </a:rPr>
                        </m:ctrlPr>
                      </m:dPr>
                      <m:e>
                        <m:r>
                          <a:rPr lang="en-US" sz="2600" b="1" i="1">
                            <a:latin typeface="Cambria Math"/>
                            <a:cs typeface="Arial" pitchFamily="34" charset="0"/>
                          </a:rPr>
                          <m:t>𝒙</m:t>
                        </m:r>
                      </m:e>
                    </m:d>
                  </m:oMath>
                </a14:m>
                <a:r>
                  <a:rPr lang="en-US" sz="2600" b="1">
                    <a:solidFill>
                      <a:srgbClr val="C00000"/>
                    </a:solidFill>
                    <a:latin typeface="Arial" pitchFamily="34" charset="0"/>
                    <a:cs typeface="Arial" pitchFamily="34" charset="0"/>
                  </a:rPr>
                  <a:t> </a:t>
                </a:r>
                <a:r>
                  <a:rPr lang="en-US" sz="2600" b="1">
                    <a:latin typeface="Arial" pitchFamily="34" charset="0"/>
                    <a:cs typeface="Arial" pitchFamily="34" charset="0"/>
                  </a:rPr>
                  <a:t>có 2 nghiệm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𝒙</m:t>
                        </m:r>
                      </m:e>
                      <m:sub>
                        <m:r>
                          <a:rPr lang="en-US" sz="2600" b="1" i="1">
                            <a:latin typeface="Cambria Math"/>
                            <a:cs typeface="Arial" pitchFamily="34" charset="0"/>
                          </a:rPr>
                          <m:t>𝟏</m:t>
                        </m:r>
                      </m:sub>
                    </m:sSub>
                    <m:r>
                      <a:rPr lang="en-US" sz="2600" b="1" i="1">
                        <a:latin typeface="Cambria Math"/>
                        <a:cs typeface="Arial" pitchFamily="34" charset="0"/>
                      </a:rPr>
                      <m:t>=</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a:latin typeface="Cambria Math"/>
                        <a:cs typeface="Arial" pitchFamily="34" charset="0"/>
                      </a:rPr>
                      <m:t> ;</m:t>
                    </m:r>
                    <m:sSub>
                      <m:sSubPr>
                        <m:ctrlPr>
                          <a:rPr lang="en-US" sz="2600" b="1" i="1">
                            <a:latin typeface="Cambria Math"/>
                            <a:cs typeface="Arial" pitchFamily="34" charset="0"/>
                          </a:rPr>
                        </m:ctrlPr>
                      </m:sSubPr>
                      <m:e>
                        <m:r>
                          <a:rPr lang="en-US" sz="2600" b="1" i="1">
                            <a:latin typeface="Cambria Math"/>
                            <a:cs typeface="Arial" pitchFamily="34" charset="0"/>
                          </a:rPr>
                          <m:t>𝒙</m:t>
                        </m:r>
                      </m:e>
                      <m:sub>
                        <m:r>
                          <a:rPr lang="en-US" sz="2600" b="1" i="1">
                            <a:latin typeface="Cambria Math"/>
                            <a:cs typeface="Arial" pitchFamily="34" charset="0"/>
                          </a:rPr>
                          <m:t>𝟐</m:t>
                        </m:r>
                      </m:sub>
                    </m:sSub>
                    <m:r>
                      <a:rPr lang="en-US" sz="2600" b="1" i="1">
                        <a:latin typeface="Cambria Math"/>
                        <a:cs typeface="Arial" pitchFamily="34" charset="0"/>
                      </a:rPr>
                      <m:t>=</m:t>
                    </m:r>
                    <m:r>
                      <a:rPr lang="en-US" sz="2600" b="1" i="1" smtClean="0">
                        <a:latin typeface="Cambria Math"/>
                        <a:cs typeface="Arial" pitchFamily="34" charset="0"/>
                      </a:rPr>
                      <m:t>𝟑</m:t>
                    </m:r>
                  </m:oMath>
                </a14:m>
                <a:endParaRPr lang="vi-VN" sz="2600" b="1">
                  <a:latin typeface="Arial" pitchFamily="34" charset="0"/>
                  <a:cs typeface="Arial" pitchFamily="34"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175660" y="3088957"/>
                <a:ext cx="7557551" cy="492443"/>
              </a:xfrm>
              <a:prstGeom prst="rect">
                <a:avLst/>
              </a:prstGeom>
              <a:blipFill rotWithShape="1">
                <a:blip r:embed="rId7"/>
                <a:stretch>
                  <a:fillRect l="-1452" t="-11111" b="-29630"/>
                </a:stretch>
              </a:blipFill>
            </p:spPr>
            <p:txBody>
              <a:bodyPr/>
              <a:lstStyle/>
              <a:p>
                <a:r>
                  <a:rPr lang="en-US">
                    <a:noFill/>
                  </a:rPr>
                  <a:t> </a:t>
                </a:r>
              </a:p>
            </p:txBody>
          </p:sp>
        </mc:Fallback>
      </mc:AlternateContent>
      <p:pic>
        <p:nvPicPr>
          <p:cNvPr id="29"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5638" y="1872821"/>
            <a:ext cx="1529774" cy="36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29"/>
          <p:cNvGrpSpPr/>
          <p:nvPr/>
        </p:nvGrpSpPr>
        <p:grpSpPr>
          <a:xfrm>
            <a:off x="95878" y="76200"/>
            <a:ext cx="11942134" cy="1838849"/>
            <a:chOff x="95878" y="643852"/>
            <a:chExt cx="11942134" cy="1838849"/>
          </a:xfrm>
        </p:grpSpPr>
        <p:sp>
          <p:nvSpPr>
            <p:cNvPr id="31" name="Rounded Rectangle 30"/>
            <p:cNvSpPr/>
            <p:nvPr/>
          </p:nvSpPr>
          <p:spPr>
            <a:xfrm>
              <a:off x="1172864" y="726394"/>
              <a:ext cx="10865148" cy="1602138"/>
            </a:xfrm>
            <a:prstGeom prst="roundRect">
              <a:avLst>
                <a:gd name="adj" fmla="val 366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3" name="TextBox 32"/>
            <p:cNvSpPr txBox="1"/>
            <p:nvPr/>
          </p:nvSpPr>
          <p:spPr>
            <a:xfrm>
              <a:off x="2055812" y="848380"/>
              <a:ext cx="9982200" cy="523220"/>
            </a:xfrm>
            <a:prstGeom prst="rect">
              <a:avLst/>
            </a:prstGeom>
            <a:noFill/>
          </p:spPr>
          <p:txBody>
            <a:bodyPr wrap="square" rtlCol="0">
              <a:spAutoFit/>
            </a:bodyPr>
            <a:lstStyle/>
            <a:p>
              <a:r>
                <a:rPr lang="vi-VN" sz="2800" b="1">
                  <a:latin typeface="Arial" pitchFamily="34" charset="0"/>
                  <a:cs typeface="Arial" pitchFamily="34" charset="0"/>
                </a:rPr>
                <a:t>Giải các bất phương trình bậc hai sau: </a:t>
              </a:r>
              <a:endParaRPr lang="vi-VN" sz="3200" b="1">
                <a:latin typeface="Arial" pitchFamily="34" charset="0"/>
                <a:cs typeface="Arial" pitchFamily="34" charset="0"/>
              </a:endParaRPr>
            </a:p>
          </p:txBody>
        </p:sp>
        <p:pic>
          <p:nvPicPr>
            <p:cNvPr id="34" name="Picture 33"/>
            <p:cNvPicPr>
              <a:picLocks noChangeAspect="1"/>
            </p:cNvPicPr>
            <p:nvPr/>
          </p:nvPicPr>
          <p:blipFill rotWithShape="1">
            <a:blip r:embed="rId9" cstate="print">
              <a:extLst>
                <a:ext uri="{28A0092B-C50C-407E-A947-70E740481C1C}">
                  <a14:useLocalDpi xmlns:a14="http://schemas.microsoft.com/office/drawing/2010/main" val="0"/>
                </a:ext>
              </a:extLst>
            </a:blip>
            <a:srcRect l="13493" t="12538" r="16345" b="11211"/>
            <a:stretch/>
          </p:blipFill>
          <p:spPr>
            <a:xfrm>
              <a:off x="95878" y="643852"/>
              <a:ext cx="1828800" cy="1838849"/>
            </a:xfrm>
            <a:prstGeom prst="rect">
              <a:avLst/>
            </a:prstGeom>
          </p:spPr>
        </p:pic>
        <p:sp>
          <p:nvSpPr>
            <p:cNvPr id="35" name="Rectangle 34"/>
            <p:cNvSpPr/>
            <p:nvPr/>
          </p:nvSpPr>
          <p:spPr>
            <a:xfrm>
              <a:off x="648730" y="1128203"/>
              <a:ext cx="72385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6" name="Picture 31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493" r="9819" b="20455"/>
            <a:stretch/>
          </p:blipFill>
          <p:spPr bwMode="auto">
            <a:xfrm>
              <a:off x="227012" y="1020473"/>
              <a:ext cx="1447800" cy="50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7" name="Object 36"/>
          <p:cNvGraphicFramePr>
            <a:graphicFrameLocks noChangeAspect="1"/>
          </p:cNvGraphicFramePr>
          <p:nvPr>
            <p:extLst>
              <p:ext uri="{D42A27DB-BD31-4B8C-83A1-F6EECF244321}">
                <p14:modId xmlns:p14="http://schemas.microsoft.com/office/powerpoint/2010/main" val="309842020"/>
              </p:ext>
            </p:extLst>
          </p:nvPr>
        </p:nvGraphicFramePr>
        <p:xfrm>
          <a:off x="2000250" y="974725"/>
          <a:ext cx="3228975" cy="593725"/>
        </p:xfrm>
        <a:graphic>
          <a:graphicData uri="http://schemas.openxmlformats.org/presentationml/2006/ole">
            <mc:AlternateContent xmlns:mc="http://schemas.openxmlformats.org/markup-compatibility/2006">
              <mc:Choice xmlns:v="urn:schemas-microsoft-com:vml" Requires="v">
                <p:oleObj spid="_x0000_s727058" name="Equation" r:id="rId11" imgW="1244520" imgH="228600" progId="Equation.DSMT4">
                  <p:embed/>
                </p:oleObj>
              </mc:Choice>
              <mc:Fallback>
                <p:oleObj name="Equation" r:id="rId11" imgW="1244520" imgH="228600" progId="Equation.DSMT4">
                  <p:embed/>
                  <p:pic>
                    <p:nvPicPr>
                      <p:cNvPr id="0" name=""/>
                      <p:cNvPicPr>
                        <a:picLocks noChangeAspect="1" noChangeArrowheads="1"/>
                      </p:cNvPicPr>
                      <p:nvPr/>
                    </p:nvPicPr>
                    <p:blipFill>
                      <a:blip r:embed="rId12"/>
                      <a:srcRect/>
                      <a:stretch>
                        <a:fillRect/>
                      </a:stretch>
                    </p:blipFill>
                    <p:spPr bwMode="auto">
                      <a:xfrm>
                        <a:off x="2000250" y="974725"/>
                        <a:ext cx="32289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570702074"/>
              </p:ext>
            </p:extLst>
          </p:nvPr>
        </p:nvGraphicFramePr>
        <p:xfrm>
          <a:off x="5599906" y="995624"/>
          <a:ext cx="3130550" cy="595312"/>
        </p:xfrm>
        <a:graphic>
          <a:graphicData uri="http://schemas.openxmlformats.org/presentationml/2006/ole">
            <mc:AlternateContent xmlns:mc="http://schemas.openxmlformats.org/markup-compatibility/2006">
              <mc:Choice xmlns:v="urn:schemas-microsoft-com:vml" Requires="v">
                <p:oleObj spid="_x0000_s727059" name="Equation" r:id="rId13" imgW="1206360" imgH="228600" progId="Equation.DSMT4">
                  <p:embed/>
                </p:oleObj>
              </mc:Choice>
              <mc:Fallback>
                <p:oleObj name="Equation" r:id="rId13" imgW="1206360" imgH="228600" progId="Equation.DSMT4">
                  <p:embed/>
                  <p:pic>
                    <p:nvPicPr>
                      <p:cNvPr id="0" name=""/>
                      <p:cNvPicPr>
                        <a:picLocks noChangeAspect="1" noChangeArrowheads="1"/>
                      </p:cNvPicPr>
                      <p:nvPr/>
                    </p:nvPicPr>
                    <p:blipFill>
                      <a:blip r:embed="rId14"/>
                      <a:srcRect/>
                      <a:stretch>
                        <a:fillRect/>
                      </a:stretch>
                    </p:blipFill>
                    <p:spPr bwMode="auto">
                      <a:xfrm>
                        <a:off x="5599906" y="995624"/>
                        <a:ext cx="313055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374129505"/>
              </p:ext>
            </p:extLst>
          </p:nvPr>
        </p:nvGraphicFramePr>
        <p:xfrm>
          <a:off x="9115425" y="985838"/>
          <a:ext cx="2770187" cy="595312"/>
        </p:xfrm>
        <a:graphic>
          <a:graphicData uri="http://schemas.openxmlformats.org/presentationml/2006/ole">
            <mc:AlternateContent xmlns:mc="http://schemas.openxmlformats.org/markup-compatibility/2006">
              <mc:Choice xmlns:v="urn:schemas-microsoft-com:vml" Requires="v">
                <p:oleObj spid="_x0000_s727060" name="Equation" r:id="rId15" imgW="1066680" imgH="228600" progId="Equation.DSMT4">
                  <p:embed/>
                </p:oleObj>
              </mc:Choice>
              <mc:Fallback>
                <p:oleObj name="Equation" r:id="rId15" imgW="1066680" imgH="228600" progId="Equation.DSMT4">
                  <p:embed/>
                  <p:pic>
                    <p:nvPicPr>
                      <p:cNvPr id="0" name=""/>
                      <p:cNvPicPr>
                        <a:picLocks noChangeAspect="1" noChangeArrowheads="1"/>
                      </p:cNvPicPr>
                      <p:nvPr/>
                    </p:nvPicPr>
                    <p:blipFill>
                      <a:blip r:embed="rId16"/>
                      <a:srcRect/>
                      <a:stretch>
                        <a:fillRect/>
                      </a:stretch>
                    </p:blipFill>
                    <p:spPr bwMode="auto">
                      <a:xfrm>
                        <a:off x="9115425" y="985838"/>
                        <a:ext cx="2770187"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760412" y="4135121"/>
                <a:ext cx="3352800" cy="492443"/>
              </a:xfrm>
              <a:prstGeom prst="rect">
                <a:avLst/>
              </a:prstGeom>
              <a:noFill/>
            </p:spPr>
            <p:txBody>
              <a:bodyPr wrap="square" rtlCol="0">
                <a:spAutoFit/>
              </a:bodyPr>
              <a:lstStyle/>
              <a:p>
                <a:r>
                  <a:rPr lang="en-US" sz="2600" b="1" smtClean="0">
                    <a:latin typeface="Arial" pitchFamily="34" charset="0"/>
                    <a:cs typeface="Arial" pitchFamily="34" charset="0"/>
                  </a:rPr>
                  <a:t>Bảng xét dấu </a:t>
                </a:r>
                <a14:m>
                  <m:oMath xmlns:m="http://schemas.openxmlformats.org/officeDocument/2006/math">
                    <m:r>
                      <a:rPr lang="en-US" sz="2600" b="1" i="1" smtClean="0">
                        <a:solidFill>
                          <a:schemeClr val="tx1"/>
                        </a:solidFill>
                        <a:latin typeface="Cambria Math"/>
                        <a:cs typeface="Arial" pitchFamily="34" charset="0"/>
                      </a:rPr>
                      <m:t>𝒇</m:t>
                    </m:r>
                    <m:d>
                      <m:dPr>
                        <m:ctrlPr>
                          <a:rPr lang="en-US" sz="2600" b="1" i="1" smtClean="0">
                            <a:solidFill>
                              <a:schemeClr val="tx1"/>
                            </a:solidFill>
                            <a:latin typeface="Cambria Math"/>
                            <a:cs typeface="Arial" pitchFamily="34" charset="0"/>
                          </a:rPr>
                        </m:ctrlPr>
                      </m:dPr>
                      <m:e>
                        <m:r>
                          <a:rPr lang="en-US" sz="2600" b="1" i="1" smtClean="0">
                            <a:solidFill>
                              <a:schemeClr val="tx1"/>
                            </a:solidFill>
                            <a:latin typeface="Cambria Math"/>
                            <a:cs typeface="Arial" pitchFamily="34" charset="0"/>
                          </a:rPr>
                          <m:t>𝒙</m:t>
                        </m:r>
                      </m:e>
                    </m:d>
                  </m:oMath>
                </a14:m>
                <a:r>
                  <a:rPr lang="en-US" sz="2600" b="1" smtClean="0">
                    <a:solidFill>
                      <a:schemeClr val="tx1"/>
                    </a:solidFill>
                    <a:latin typeface="Arial" pitchFamily="34" charset="0"/>
                    <a:cs typeface="Arial" pitchFamily="34" charset="0"/>
                  </a:rPr>
                  <a:t> </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60412" y="4135121"/>
                <a:ext cx="3352800" cy="492443"/>
              </a:xfrm>
              <a:prstGeom prst="rect">
                <a:avLst/>
              </a:prstGeom>
              <a:blipFill rotWithShape="1">
                <a:blip r:embed="rId17"/>
                <a:stretch>
                  <a:fillRect l="-3273" t="-11111" b="-29630"/>
                </a:stretch>
              </a:blipFill>
            </p:spPr>
            <p:txBody>
              <a:bodyPr/>
              <a:lstStyle/>
              <a:p>
                <a:r>
                  <a:rPr lang="en-US">
                    <a:noFill/>
                  </a:rPr>
                  <a:t> </a:t>
                </a:r>
              </a:p>
            </p:txBody>
          </p:sp>
        </mc:Fallback>
      </mc:AlternateContent>
      <p:grpSp>
        <p:nvGrpSpPr>
          <p:cNvPr id="22" name="Group 21"/>
          <p:cNvGrpSpPr/>
          <p:nvPr/>
        </p:nvGrpSpPr>
        <p:grpSpPr>
          <a:xfrm>
            <a:off x="4113212" y="4135120"/>
            <a:ext cx="5638800" cy="1163637"/>
            <a:chOff x="4418012" y="4876799"/>
            <a:chExt cx="5638800" cy="1163637"/>
          </a:xfrm>
        </p:grpSpPr>
        <p:sp>
          <p:nvSpPr>
            <p:cNvPr id="24" name="Rectangle 23"/>
            <p:cNvSpPr/>
            <p:nvPr/>
          </p:nvSpPr>
          <p:spPr>
            <a:xfrm>
              <a:off x="4418012" y="4876799"/>
              <a:ext cx="5638800" cy="1163637"/>
            </a:xfrm>
            <a:prstGeom prst="rect">
              <a:avLst/>
            </a:prstGeom>
            <a:solidFill>
              <a:srgbClr val="FEF2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418012" y="5583237"/>
              <a:ext cx="563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2412" y="4876800"/>
              <a:ext cx="0" cy="116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2660993541"/>
                </p:ext>
              </p:extLst>
            </p:nvPr>
          </p:nvGraphicFramePr>
          <p:xfrm>
            <a:off x="4646612" y="5109129"/>
            <a:ext cx="299461" cy="329407"/>
          </p:xfrm>
          <a:graphic>
            <a:graphicData uri="http://schemas.openxmlformats.org/presentationml/2006/ole">
              <mc:AlternateContent xmlns:mc="http://schemas.openxmlformats.org/markup-compatibility/2006">
                <mc:Choice xmlns:v="urn:schemas-microsoft-com:vml" Requires="v">
                  <p:oleObj spid="_x0000_s727061" name="Equation" r:id="rId18" imgW="126720" imgH="139680" progId="Equation.DSMT4">
                    <p:embed/>
                  </p:oleObj>
                </mc:Choice>
                <mc:Fallback>
                  <p:oleObj name="Equation" r:id="rId18" imgW="126720" imgH="139680" progId="Equation.DSMT4">
                    <p:embed/>
                    <p:pic>
                      <p:nvPicPr>
                        <p:cNvPr id="0" name=""/>
                        <p:cNvPicPr/>
                        <p:nvPr/>
                      </p:nvPicPr>
                      <p:blipFill>
                        <a:blip r:embed="rId19"/>
                        <a:stretch>
                          <a:fillRect/>
                        </a:stretch>
                      </p:blipFill>
                      <p:spPr>
                        <a:xfrm>
                          <a:off x="4646612" y="5109129"/>
                          <a:ext cx="299461" cy="329407"/>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188293650"/>
                </p:ext>
              </p:extLst>
            </p:nvPr>
          </p:nvGraphicFramePr>
          <p:xfrm>
            <a:off x="4548188" y="5625432"/>
            <a:ext cx="668337" cy="393700"/>
          </p:xfrm>
          <a:graphic>
            <a:graphicData uri="http://schemas.openxmlformats.org/presentationml/2006/ole">
              <mc:AlternateContent xmlns:mc="http://schemas.openxmlformats.org/markup-compatibility/2006">
                <mc:Choice xmlns:v="urn:schemas-microsoft-com:vml" Requires="v">
                  <p:oleObj spid="_x0000_s727062" name="Equation" r:id="rId20" imgW="342720" imgH="203040" progId="Equation.DSMT4">
                    <p:embed/>
                  </p:oleObj>
                </mc:Choice>
                <mc:Fallback>
                  <p:oleObj name="Equation" r:id="rId20" imgW="342720" imgH="203040" progId="Equation.DSMT4">
                    <p:embed/>
                    <p:pic>
                      <p:nvPicPr>
                        <p:cNvPr id="0" name=""/>
                        <p:cNvPicPr/>
                        <p:nvPr/>
                      </p:nvPicPr>
                      <p:blipFill>
                        <a:blip r:embed="rId21"/>
                        <a:stretch>
                          <a:fillRect/>
                        </a:stretch>
                      </p:blipFill>
                      <p:spPr>
                        <a:xfrm>
                          <a:off x="4548188" y="5625432"/>
                          <a:ext cx="668337" cy="39370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166051038"/>
                </p:ext>
              </p:extLst>
            </p:nvPr>
          </p:nvGraphicFramePr>
          <p:xfrm>
            <a:off x="5414005" y="5148899"/>
            <a:ext cx="595641" cy="247965"/>
          </p:xfrm>
          <a:graphic>
            <a:graphicData uri="http://schemas.openxmlformats.org/presentationml/2006/ole">
              <mc:AlternateContent xmlns:mc="http://schemas.openxmlformats.org/markup-compatibility/2006">
                <mc:Choice xmlns:v="urn:schemas-microsoft-com:vml" Requires="v">
                  <p:oleObj spid="_x0000_s727063" name="Equation" r:id="rId22" imgW="304560" imgH="126720" progId="Equation.DSMT4">
                    <p:embed/>
                  </p:oleObj>
                </mc:Choice>
                <mc:Fallback>
                  <p:oleObj name="Equation" r:id="rId22" imgW="304560" imgH="126720" progId="Equation.DSMT4">
                    <p:embed/>
                    <p:pic>
                      <p:nvPicPr>
                        <p:cNvPr id="0" name=""/>
                        <p:cNvPicPr/>
                        <p:nvPr/>
                      </p:nvPicPr>
                      <p:blipFill>
                        <a:blip r:embed="rId23"/>
                        <a:stretch>
                          <a:fillRect/>
                        </a:stretch>
                      </p:blipFill>
                      <p:spPr>
                        <a:xfrm>
                          <a:off x="5414005" y="5148899"/>
                          <a:ext cx="595641" cy="247965"/>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278566572"/>
                </p:ext>
              </p:extLst>
            </p:nvPr>
          </p:nvGraphicFramePr>
          <p:xfrm>
            <a:off x="9358313" y="5113337"/>
            <a:ext cx="620712" cy="322263"/>
          </p:xfrm>
          <a:graphic>
            <a:graphicData uri="http://schemas.openxmlformats.org/presentationml/2006/ole">
              <mc:AlternateContent xmlns:mc="http://schemas.openxmlformats.org/markup-compatibility/2006">
                <mc:Choice xmlns:v="urn:schemas-microsoft-com:vml" Requires="v">
                  <p:oleObj spid="_x0000_s727064" name="Equation" r:id="rId24" imgW="317160" imgH="164880" progId="Equation.DSMT4">
                    <p:embed/>
                  </p:oleObj>
                </mc:Choice>
                <mc:Fallback>
                  <p:oleObj name="Equation" r:id="rId24" imgW="317160" imgH="164880" progId="Equation.DSMT4">
                    <p:embed/>
                    <p:pic>
                      <p:nvPicPr>
                        <p:cNvPr id="0" name=""/>
                        <p:cNvPicPr/>
                        <p:nvPr/>
                      </p:nvPicPr>
                      <p:blipFill>
                        <a:blip r:embed="rId25"/>
                        <a:stretch>
                          <a:fillRect/>
                        </a:stretch>
                      </p:blipFill>
                      <p:spPr>
                        <a:xfrm>
                          <a:off x="9358313" y="5113337"/>
                          <a:ext cx="620712" cy="322263"/>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628163713"/>
                </p:ext>
              </p:extLst>
            </p:nvPr>
          </p:nvGraphicFramePr>
          <p:xfrm>
            <a:off x="6615113" y="5099049"/>
            <a:ext cx="404812" cy="293687"/>
          </p:xfrm>
          <a:graphic>
            <a:graphicData uri="http://schemas.openxmlformats.org/presentationml/2006/ole">
              <mc:AlternateContent xmlns:mc="http://schemas.openxmlformats.org/markup-compatibility/2006">
                <mc:Choice xmlns:v="urn:schemas-microsoft-com:vml" Requires="v">
                  <p:oleObj spid="_x0000_s727065" name="Equation" r:id="rId26" imgW="228600" imgH="164880" progId="Equation.DSMT4">
                    <p:embed/>
                  </p:oleObj>
                </mc:Choice>
                <mc:Fallback>
                  <p:oleObj name="Equation" r:id="rId26" imgW="228600" imgH="164880" progId="Equation.DSMT4">
                    <p:embed/>
                    <p:pic>
                      <p:nvPicPr>
                        <p:cNvPr id="0" name=""/>
                        <p:cNvPicPr/>
                        <p:nvPr/>
                      </p:nvPicPr>
                      <p:blipFill>
                        <a:blip r:embed="rId27"/>
                        <a:stretch>
                          <a:fillRect/>
                        </a:stretch>
                      </p:blipFill>
                      <p:spPr>
                        <a:xfrm>
                          <a:off x="6615113" y="5099049"/>
                          <a:ext cx="404812" cy="293687"/>
                        </a:xfrm>
                        <a:prstGeom prst="rect">
                          <a:avLst/>
                        </a:prstGeom>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490260243"/>
                </p:ext>
              </p:extLst>
            </p:nvPr>
          </p:nvGraphicFramePr>
          <p:xfrm>
            <a:off x="8088313" y="5076824"/>
            <a:ext cx="225425" cy="347662"/>
          </p:xfrm>
          <a:graphic>
            <a:graphicData uri="http://schemas.openxmlformats.org/presentationml/2006/ole">
              <mc:AlternateContent xmlns:mc="http://schemas.openxmlformats.org/markup-compatibility/2006">
                <mc:Choice xmlns:v="urn:schemas-microsoft-com:vml" Requires="v">
                  <p:oleObj spid="_x0000_s727066" name="Equation" r:id="rId28" imgW="114120" imgH="177480" progId="Equation.DSMT4">
                    <p:embed/>
                  </p:oleObj>
                </mc:Choice>
                <mc:Fallback>
                  <p:oleObj name="Equation" r:id="rId28" imgW="114120" imgH="177480" progId="Equation.DSMT4">
                    <p:embed/>
                    <p:pic>
                      <p:nvPicPr>
                        <p:cNvPr id="0" name=""/>
                        <p:cNvPicPr/>
                        <p:nvPr/>
                      </p:nvPicPr>
                      <p:blipFill>
                        <a:blip r:embed="rId29"/>
                        <a:stretch>
                          <a:fillRect/>
                        </a:stretch>
                      </p:blipFill>
                      <p:spPr>
                        <a:xfrm>
                          <a:off x="8088313" y="5076824"/>
                          <a:ext cx="225425" cy="347662"/>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1911364380"/>
                </p:ext>
              </p:extLst>
            </p:nvPr>
          </p:nvGraphicFramePr>
          <p:xfrm>
            <a:off x="6704012" y="5607049"/>
            <a:ext cx="247650" cy="347663"/>
          </p:xfrm>
          <a:graphic>
            <a:graphicData uri="http://schemas.openxmlformats.org/presentationml/2006/ole">
              <mc:AlternateContent xmlns:mc="http://schemas.openxmlformats.org/markup-compatibility/2006">
                <mc:Choice xmlns:v="urn:schemas-microsoft-com:vml" Requires="v">
                  <p:oleObj spid="_x0000_s727067" name="Equation" r:id="rId30" imgW="126720" imgH="177480" progId="Equation.DSMT4">
                    <p:embed/>
                  </p:oleObj>
                </mc:Choice>
                <mc:Fallback>
                  <p:oleObj name="Equation" r:id="rId30" imgW="126720" imgH="177480" progId="Equation.DSMT4">
                    <p:embed/>
                    <p:pic>
                      <p:nvPicPr>
                        <p:cNvPr id="0" name=""/>
                        <p:cNvPicPr/>
                        <p:nvPr/>
                      </p:nvPicPr>
                      <p:blipFill>
                        <a:blip r:embed="rId31"/>
                        <a:stretch>
                          <a:fillRect/>
                        </a:stretch>
                      </p:blipFill>
                      <p:spPr>
                        <a:xfrm>
                          <a:off x="6704012" y="5607049"/>
                          <a:ext cx="247650" cy="347663"/>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745700874"/>
                </p:ext>
              </p:extLst>
            </p:nvPr>
          </p:nvGraphicFramePr>
          <p:xfrm>
            <a:off x="8075612" y="5616574"/>
            <a:ext cx="247650" cy="347663"/>
          </p:xfrm>
          <a:graphic>
            <a:graphicData uri="http://schemas.openxmlformats.org/presentationml/2006/ole">
              <mc:AlternateContent xmlns:mc="http://schemas.openxmlformats.org/markup-compatibility/2006">
                <mc:Choice xmlns:v="urn:schemas-microsoft-com:vml" Requires="v">
                  <p:oleObj spid="_x0000_s727068" name="Equation" r:id="rId32" imgW="126720" imgH="177480" progId="Equation.DSMT4">
                    <p:embed/>
                  </p:oleObj>
                </mc:Choice>
                <mc:Fallback>
                  <p:oleObj name="Equation" r:id="rId32" imgW="126720" imgH="177480" progId="Equation.DSMT4">
                    <p:embed/>
                    <p:pic>
                      <p:nvPicPr>
                        <p:cNvPr id="0" name=""/>
                        <p:cNvPicPr/>
                        <p:nvPr/>
                      </p:nvPicPr>
                      <p:blipFill>
                        <a:blip r:embed="rId31"/>
                        <a:stretch>
                          <a:fillRect/>
                        </a:stretch>
                      </p:blipFill>
                      <p:spPr>
                        <a:xfrm>
                          <a:off x="8075612" y="5616574"/>
                          <a:ext cx="247650" cy="347663"/>
                        </a:xfrm>
                        <a:prstGeom prst="rect">
                          <a:avLst/>
                        </a:prstGeom>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4092255717"/>
                </p:ext>
              </p:extLst>
            </p:nvPr>
          </p:nvGraphicFramePr>
          <p:xfrm>
            <a:off x="8894763" y="5653086"/>
            <a:ext cx="322262" cy="322263"/>
          </p:xfrm>
          <a:graphic>
            <a:graphicData uri="http://schemas.openxmlformats.org/presentationml/2006/ole">
              <mc:AlternateContent xmlns:mc="http://schemas.openxmlformats.org/markup-compatibility/2006">
                <mc:Choice xmlns:v="urn:schemas-microsoft-com:vml" Requires="v">
                  <p:oleObj spid="_x0000_s727069" name="Equation" r:id="rId33" imgW="164880" imgH="164880" progId="Equation.DSMT4">
                    <p:embed/>
                  </p:oleObj>
                </mc:Choice>
                <mc:Fallback>
                  <p:oleObj name="Equation" r:id="rId33" imgW="164880" imgH="164880" progId="Equation.DSMT4">
                    <p:embed/>
                    <p:pic>
                      <p:nvPicPr>
                        <p:cNvPr id="0" name=""/>
                        <p:cNvPicPr/>
                        <p:nvPr/>
                      </p:nvPicPr>
                      <p:blipFill>
                        <a:blip r:embed="rId34"/>
                        <a:stretch>
                          <a:fillRect/>
                        </a:stretch>
                      </p:blipFill>
                      <p:spPr>
                        <a:xfrm>
                          <a:off x="8894763" y="5653086"/>
                          <a:ext cx="322262" cy="322263"/>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2596248400"/>
                </p:ext>
              </p:extLst>
            </p:nvPr>
          </p:nvGraphicFramePr>
          <p:xfrm>
            <a:off x="6094413" y="5656261"/>
            <a:ext cx="322262" cy="322263"/>
          </p:xfrm>
          <a:graphic>
            <a:graphicData uri="http://schemas.openxmlformats.org/presentationml/2006/ole">
              <mc:AlternateContent xmlns:mc="http://schemas.openxmlformats.org/markup-compatibility/2006">
                <mc:Choice xmlns:v="urn:schemas-microsoft-com:vml" Requires="v">
                  <p:oleObj spid="_x0000_s727070" name="Equation" r:id="rId35" imgW="164880" imgH="164880" progId="Equation.DSMT4">
                    <p:embed/>
                  </p:oleObj>
                </mc:Choice>
                <mc:Fallback>
                  <p:oleObj name="Equation" r:id="rId35" imgW="164880" imgH="164880" progId="Equation.DSMT4">
                    <p:embed/>
                    <p:pic>
                      <p:nvPicPr>
                        <p:cNvPr id="0" name=""/>
                        <p:cNvPicPr/>
                        <p:nvPr/>
                      </p:nvPicPr>
                      <p:blipFill>
                        <a:blip r:embed="rId36"/>
                        <a:stretch>
                          <a:fillRect/>
                        </a:stretch>
                      </p:blipFill>
                      <p:spPr>
                        <a:xfrm>
                          <a:off x="6094413" y="5656261"/>
                          <a:ext cx="322262" cy="322263"/>
                        </a:xfrm>
                        <a:prstGeom prst="rect">
                          <a:avLst/>
                        </a:prstGeom>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1060205183"/>
                </p:ext>
              </p:extLst>
            </p:nvPr>
          </p:nvGraphicFramePr>
          <p:xfrm>
            <a:off x="7402513" y="5767386"/>
            <a:ext cx="295275" cy="196850"/>
          </p:xfrm>
          <a:graphic>
            <a:graphicData uri="http://schemas.openxmlformats.org/presentationml/2006/ole">
              <mc:AlternateContent xmlns:mc="http://schemas.openxmlformats.org/markup-compatibility/2006">
                <mc:Choice xmlns:v="urn:schemas-microsoft-com:vml" Requires="v">
                  <p:oleObj spid="_x0000_s727071" name="Equation" r:id="rId37" imgW="152280" imgH="101520" progId="Equation.DSMT4">
                    <p:embed/>
                  </p:oleObj>
                </mc:Choice>
                <mc:Fallback>
                  <p:oleObj name="Equation" r:id="rId37" imgW="152280" imgH="101520" progId="Equation.DSMT4">
                    <p:embed/>
                    <p:pic>
                      <p:nvPicPr>
                        <p:cNvPr id="0" name=""/>
                        <p:cNvPicPr/>
                        <p:nvPr/>
                      </p:nvPicPr>
                      <p:blipFill>
                        <a:blip r:embed="rId38"/>
                        <a:stretch>
                          <a:fillRect/>
                        </a:stretch>
                      </p:blipFill>
                      <p:spPr>
                        <a:xfrm>
                          <a:off x="7402513" y="5767386"/>
                          <a:ext cx="295275" cy="196850"/>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55" name="TextBox 54"/>
              <p:cNvSpPr txBox="1"/>
              <p:nvPr/>
            </p:nvSpPr>
            <p:spPr>
              <a:xfrm>
                <a:off x="749299" y="5603557"/>
                <a:ext cx="10221913" cy="492443"/>
              </a:xfrm>
              <a:prstGeom prst="rect">
                <a:avLst/>
              </a:prstGeom>
              <a:noFill/>
            </p:spPr>
            <p:txBody>
              <a:bodyPr wrap="square" rtlCol="0">
                <a:spAutoFit/>
              </a:bodyPr>
              <a:lstStyle/>
              <a:p>
                <a:r>
                  <a:rPr lang="en-US" sz="2600" b="1" smtClean="0">
                    <a:latin typeface="Arial" pitchFamily="34" charset="0"/>
                    <a:cs typeface="Arial" pitchFamily="34" charset="0"/>
                  </a:rPr>
                  <a:t>Tập nghiệm của b</a:t>
                </a:r>
                <a:r>
                  <a:rPr lang="vi-VN" sz="2600" b="1" smtClean="0">
                    <a:latin typeface="Arial" pitchFamily="34" charset="0"/>
                    <a:cs typeface="Arial" pitchFamily="34" charset="0"/>
                  </a:rPr>
                  <a:t>ất phương trình</a:t>
                </a:r>
                <a:r>
                  <a:rPr lang="en-US" sz="2600" b="1" smtClean="0">
                    <a:latin typeface="Arial" pitchFamily="34" charset="0"/>
                    <a:cs typeface="Arial" pitchFamily="34" charset="0"/>
                  </a:rPr>
                  <a:t> là </a:t>
                </a:r>
                <a14:m>
                  <m:oMath xmlns:m="http://schemas.openxmlformats.org/officeDocument/2006/math">
                    <m:r>
                      <a:rPr lang="en-US" sz="2600" b="1" i="1" smtClean="0">
                        <a:solidFill>
                          <a:schemeClr val="accent2">
                            <a:lumMod val="75000"/>
                          </a:schemeClr>
                        </a:solidFill>
                        <a:latin typeface="Cambria Math"/>
                        <a:cs typeface="Arial" pitchFamily="34" charset="0"/>
                      </a:rPr>
                      <m:t>𝑺</m:t>
                    </m:r>
                    <m:r>
                      <a:rPr lang="en-US" sz="2600" b="1" i="1" smtClean="0">
                        <a:solidFill>
                          <a:schemeClr val="accent2">
                            <a:lumMod val="75000"/>
                          </a:schemeClr>
                        </a:solidFill>
                        <a:latin typeface="Cambria Math"/>
                        <a:cs typeface="Arial" pitchFamily="34" charset="0"/>
                      </a:rPr>
                      <m:t>=(−∞;−</m:t>
                    </m:r>
                    <m:r>
                      <a:rPr lang="en-US" sz="2600" b="1" i="1" smtClean="0">
                        <a:solidFill>
                          <a:schemeClr val="accent2">
                            <a:lumMod val="75000"/>
                          </a:schemeClr>
                        </a:solidFill>
                        <a:latin typeface="Cambria Math"/>
                        <a:cs typeface="Arial" pitchFamily="34" charset="0"/>
                      </a:rPr>
                      <m:t>𝟐</m:t>
                    </m:r>
                    <m:r>
                      <a:rPr lang="en-US" sz="2600" b="1" i="1" smtClean="0">
                        <a:solidFill>
                          <a:schemeClr val="accent2">
                            <a:lumMod val="75000"/>
                          </a:schemeClr>
                        </a:solidFill>
                        <a:latin typeface="Cambria Math"/>
                        <a:cs typeface="Arial" pitchFamily="34" charset="0"/>
                      </a:rPr>
                      <m:t>)∪(</m:t>
                    </m:r>
                    <m:r>
                      <a:rPr lang="en-US" sz="2600" b="1" i="1" smtClean="0">
                        <a:solidFill>
                          <a:schemeClr val="accent2">
                            <a:lumMod val="75000"/>
                          </a:schemeClr>
                        </a:solidFill>
                        <a:latin typeface="Cambria Math"/>
                        <a:cs typeface="Arial" pitchFamily="34" charset="0"/>
                      </a:rPr>
                      <m:t>𝟑</m:t>
                    </m:r>
                    <m:r>
                      <a:rPr lang="en-US" sz="2600" b="1" i="1" smtClean="0">
                        <a:solidFill>
                          <a:schemeClr val="accent2">
                            <a:lumMod val="75000"/>
                          </a:schemeClr>
                        </a:solidFill>
                        <a:latin typeface="Cambria Math"/>
                        <a:cs typeface="Arial" pitchFamily="34" charset="0"/>
                      </a:rPr>
                      <m:t>;+∞)</m:t>
                    </m:r>
                  </m:oMath>
                </a14:m>
                <a:endParaRPr lang="vi-VN" sz="2600" b="1">
                  <a:solidFill>
                    <a:schemeClr val="accent2">
                      <a:lumMod val="75000"/>
                    </a:schemeClr>
                  </a:solidFill>
                  <a:latin typeface="Arial" pitchFamily="34" charset="0"/>
                  <a:cs typeface="Arial" pitchFamily="34"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49299" y="5603557"/>
                <a:ext cx="10221913" cy="492443"/>
              </a:xfrm>
              <a:prstGeom prst="rect">
                <a:avLst/>
              </a:prstGeom>
              <a:blipFill rotWithShape="1">
                <a:blip r:embed="rId39"/>
                <a:stretch>
                  <a:fillRect l="-1073" t="-11111" b="-29630"/>
                </a:stretch>
              </a:blipFill>
            </p:spPr>
            <p:txBody>
              <a:bodyPr/>
              <a:lstStyle/>
              <a:p>
                <a:r>
                  <a:rPr lang="en-US">
                    <a:noFill/>
                  </a:rPr>
                  <a:t> </a:t>
                </a:r>
              </a:p>
            </p:txBody>
          </p:sp>
        </mc:Fallback>
      </mc:AlternateContent>
    </p:spTree>
    <p:extLst>
      <p:ext uri="{BB962C8B-B14F-4D97-AF65-F5344CB8AC3E}">
        <p14:creationId xmlns:p14="http://schemas.microsoft.com/office/powerpoint/2010/main" val="5216247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8" grpId="0"/>
      <p:bldP spid="21" grpId="0"/>
      <p:bldP spid="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875" y="2302727"/>
            <a:ext cx="1622137" cy="38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36611" y="2789415"/>
            <a:ext cx="11125201" cy="492443"/>
          </a:xfrm>
          <a:prstGeom prst="rect">
            <a:avLst/>
          </a:prstGeom>
          <a:noFill/>
        </p:spPr>
        <p:txBody>
          <a:bodyPr wrap="square" rtlCol="0">
            <a:spAutoFit/>
          </a:bodyPr>
          <a:lstStyle/>
          <a:p>
            <a:r>
              <a:rPr lang="vi-VN" sz="2600" b="1">
                <a:latin typeface="Arial" pitchFamily="34" charset="0"/>
                <a:cs typeface="Arial" pitchFamily="34" charset="0"/>
              </a:rPr>
              <a:t>Bóng đạt ở độ cao trên 5 m so với mặt đất, nghĩa là h(t) &gt; 5. </a:t>
            </a:r>
          </a:p>
        </p:txBody>
      </p:sp>
      <p:sp>
        <p:nvSpPr>
          <p:cNvPr id="19" name="Rounded Rectangle 18"/>
          <p:cNvSpPr/>
          <p:nvPr/>
        </p:nvSpPr>
        <p:spPr>
          <a:xfrm>
            <a:off x="1014183" y="57411"/>
            <a:ext cx="11023829" cy="2187869"/>
          </a:xfrm>
          <a:prstGeom prst="roundRect">
            <a:avLst>
              <a:gd name="adj" fmla="val 366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2" name="TextBox 21"/>
          <p:cNvSpPr txBox="1"/>
          <p:nvPr/>
        </p:nvSpPr>
        <p:spPr>
          <a:xfrm>
            <a:off x="2208212" y="155764"/>
            <a:ext cx="9829800" cy="2015936"/>
          </a:xfrm>
          <a:prstGeom prst="rect">
            <a:avLst/>
          </a:prstGeom>
          <a:noFill/>
        </p:spPr>
        <p:txBody>
          <a:bodyPr wrap="square" rtlCol="0">
            <a:spAutoFit/>
          </a:bodyPr>
          <a:lstStyle/>
          <a:p>
            <a:r>
              <a:rPr lang="vi-VN" sz="2500" b="1">
                <a:latin typeface="Arial" pitchFamily="34" charset="0"/>
                <a:cs typeface="Arial" pitchFamily="34" charset="0"/>
              </a:rPr>
              <a:t>Độ cao so với mặt đất của một quả bóng được ném lên theo phương thẳng đứng được mô tả bởi hàm số bậc hai </a:t>
            </a:r>
            <a:r>
              <a:rPr lang="en-US" sz="2500" b="1" smtClean="0">
                <a:latin typeface="Arial" pitchFamily="34" charset="0"/>
                <a:cs typeface="Arial" pitchFamily="34" charset="0"/>
              </a:rPr>
              <a:t/>
            </a:r>
            <a:br>
              <a:rPr lang="en-US" sz="2500" b="1" smtClean="0">
                <a:latin typeface="Arial" pitchFamily="34" charset="0"/>
                <a:cs typeface="Arial" pitchFamily="34" charset="0"/>
              </a:rPr>
            </a:br>
            <a:r>
              <a:rPr lang="vi-VN" sz="2500" b="1" smtClean="0">
                <a:solidFill>
                  <a:schemeClr val="accent2">
                    <a:lumMod val="75000"/>
                  </a:schemeClr>
                </a:solidFill>
                <a:latin typeface="Arial" pitchFamily="34" charset="0"/>
                <a:cs typeface="Arial" pitchFamily="34" charset="0"/>
              </a:rPr>
              <a:t>h(t</a:t>
            </a:r>
            <a:r>
              <a:rPr lang="vi-VN" sz="2500" b="1">
                <a:solidFill>
                  <a:schemeClr val="accent2">
                    <a:lumMod val="75000"/>
                  </a:schemeClr>
                </a:solidFill>
                <a:latin typeface="Arial" pitchFamily="34" charset="0"/>
                <a:cs typeface="Arial" pitchFamily="34" charset="0"/>
              </a:rPr>
              <a:t>) = – 4,9t</a:t>
            </a:r>
            <a:r>
              <a:rPr lang="vi-VN" sz="2500" b="1" baseline="30000">
                <a:solidFill>
                  <a:schemeClr val="accent2">
                    <a:lumMod val="75000"/>
                  </a:schemeClr>
                </a:solidFill>
                <a:latin typeface="Arial" pitchFamily="34" charset="0"/>
                <a:cs typeface="Arial" pitchFamily="34" charset="0"/>
              </a:rPr>
              <a:t>2</a:t>
            </a:r>
            <a:r>
              <a:rPr lang="vi-VN" sz="2500" b="1">
                <a:solidFill>
                  <a:schemeClr val="accent2">
                    <a:lumMod val="75000"/>
                  </a:schemeClr>
                </a:solidFill>
                <a:latin typeface="Arial" pitchFamily="34" charset="0"/>
                <a:cs typeface="Arial" pitchFamily="34" charset="0"/>
              </a:rPr>
              <a:t> + 20t + 1</a:t>
            </a:r>
            <a:r>
              <a:rPr lang="vi-VN" sz="2500" b="1">
                <a:latin typeface="Arial" pitchFamily="34" charset="0"/>
                <a:cs typeface="Arial" pitchFamily="34" charset="0"/>
              </a:rPr>
              <a:t>, ở độ cao h(t) tính bằng mét và thời gian t tính bằng giây. Trong khoảng thời điểm nào trong quá trình bay của nó, quả bóng sẽ ở độ cao trên 5 m so với mặt đất? </a:t>
            </a:r>
          </a:p>
        </p:txBody>
      </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74612" y="19024"/>
            <a:ext cx="2027237" cy="2038376"/>
          </a:xfrm>
          <a:prstGeom prst="rect">
            <a:avLst/>
          </a:prstGeom>
        </p:spPr>
      </p:pic>
      <p:grpSp>
        <p:nvGrpSpPr>
          <p:cNvPr id="25" name="Group 24"/>
          <p:cNvGrpSpPr/>
          <p:nvPr/>
        </p:nvGrpSpPr>
        <p:grpSpPr>
          <a:xfrm>
            <a:off x="531812" y="494846"/>
            <a:ext cx="1225675" cy="1029154"/>
            <a:chOff x="1170950" y="3597959"/>
            <a:chExt cx="1225675" cy="1029154"/>
          </a:xfrm>
        </p:grpSpPr>
        <p:pic>
          <p:nvPicPr>
            <p:cNvPr id="28" name="Picture 1034"/>
            <p:cNvPicPr>
              <a:picLocks noChangeAspect="1" noChangeArrowheads="1"/>
            </p:cNvPicPr>
            <p:nvPr/>
          </p:nvPicPr>
          <p:blipFill rotWithShape="1">
            <a:blip r:embed="rId6">
              <a:extLst>
                <a:ext uri="{28A0092B-C50C-407E-A947-70E740481C1C}">
                  <a14:useLocalDpi xmlns:a14="http://schemas.microsoft.com/office/drawing/2010/main" val="0"/>
                </a:ext>
              </a:extLst>
            </a:blip>
            <a:srcRect l="1" r="56609"/>
            <a:stretch/>
          </p:blipFill>
          <p:spPr bwMode="auto">
            <a:xfrm>
              <a:off x="1170950" y="3597959"/>
              <a:ext cx="961763" cy="61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034"/>
            <p:cNvPicPr>
              <a:picLocks noChangeAspect="1" noChangeArrowheads="1"/>
            </p:cNvPicPr>
            <p:nvPr/>
          </p:nvPicPr>
          <p:blipFill rotWithShape="1">
            <a:blip r:embed="rId6">
              <a:extLst>
                <a:ext uri="{28A0092B-C50C-407E-A947-70E740481C1C}">
                  <a14:useLocalDpi xmlns:a14="http://schemas.microsoft.com/office/drawing/2010/main" val="0"/>
                </a:ext>
              </a:extLst>
            </a:blip>
            <a:srcRect l="44703"/>
            <a:stretch/>
          </p:blipFill>
          <p:spPr bwMode="auto">
            <a:xfrm>
              <a:off x="1170950" y="3930295"/>
              <a:ext cx="1225675" cy="69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TextBox 25"/>
          <p:cNvSpPr txBox="1"/>
          <p:nvPr/>
        </p:nvSpPr>
        <p:spPr>
          <a:xfrm>
            <a:off x="836611" y="3296641"/>
            <a:ext cx="1801038" cy="492443"/>
          </a:xfrm>
          <a:prstGeom prst="rect">
            <a:avLst/>
          </a:prstGeom>
          <a:noFill/>
        </p:spPr>
        <p:txBody>
          <a:bodyPr wrap="square" rtlCol="0">
            <a:spAutoFit/>
          </a:bodyPr>
          <a:lstStyle/>
          <a:p>
            <a:r>
              <a:rPr lang="en-US" sz="2600" b="1" smtClean="0">
                <a:latin typeface="Arial" pitchFamily="34" charset="0"/>
                <a:cs typeface="Arial" pitchFamily="34" charset="0"/>
              </a:rPr>
              <a:t>Khi đó :</a:t>
            </a:r>
            <a:endParaRPr lang="vi-VN" sz="26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38220156"/>
              </p:ext>
            </p:extLst>
          </p:nvPr>
        </p:nvGraphicFramePr>
        <p:xfrm>
          <a:off x="2970212" y="3325216"/>
          <a:ext cx="3565525" cy="538162"/>
        </p:xfrm>
        <a:graphic>
          <a:graphicData uri="http://schemas.openxmlformats.org/presentationml/2006/ole">
            <mc:AlternateContent xmlns:mc="http://schemas.openxmlformats.org/markup-compatibility/2006">
              <mc:Choice xmlns:v="urn:schemas-microsoft-com:vml" Requires="v">
                <p:oleObj spid="_x0000_s728069" name="Equation" r:id="rId7" imgW="1511280" imgH="228600" progId="Equation.DSMT4">
                  <p:embed/>
                </p:oleObj>
              </mc:Choice>
              <mc:Fallback>
                <p:oleObj name="Equation" r:id="rId7" imgW="1511280" imgH="228600" progId="Equation.DSMT4">
                  <p:embed/>
                  <p:pic>
                    <p:nvPicPr>
                      <p:cNvPr id="0" name=""/>
                      <p:cNvPicPr>
                        <a:picLocks noChangeAspect="1" noChangeArrowheads="1"/>
                      </p:cNvPicPr>
                      <p:nvPr/>
                    </p:nvPicPr>
                    <p:blipFill>
                      <a:blip r:embed="rId8"/>
                      <a:srcRect/>
                      <a:stretch>
                        <a:fillRect/>
                      </a:stretch>
                    </p:blipFill>
                    <p:spPr bwMode="auto">
                      <a:xfrm>
                        <a:off x="2970212" y="3325216"/>
                        <a:ext cx="35655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318310214"/>
              </p:ext>
            </p:extLst>
          </p:nvPr>
        </p:nvGraphicFramePr>
        <p:xfrm>
          <a:off x="2513012" y="3962400"/>
          <a:ext cx="3505200" cy="538162"/>
        </p:xfrm>
        <a:graphic>
          <a:graphicData uri="http://schemas.openxmlformats.org/presentationml/2006/ole">
            <mc:AlternateContent xmlns:mc="http://schemas.openxmlformats.org/markup-compatibility/2006">
              <mc:Choice xmlns:v="urn:schemas-microsoft-com:vml" Requires="v">
                <p:oleObj spid="_x0000_s728070" name="Equation" r:id="rId9" imgW="1485720" imgH="228600" progId="Equation.DSMT4">
                  <p:embed/>
                </p:oleObj>
              </mc:Choice>
              <mc:Fallback>
                <p:oleObj name="Equation" r:id="rId9" imgW="1485720" imgH="228600" progId="Equation.DSMT4">
                  <p:embed/>
                  <p:pic>
                    <p:nvPicPr>
                      <p:cNvPr id="0" name=""/>
                      <p:cNvPicPr>
                        <a:picLocks noChangeAspect="1" noChangeArrowheads="1"/>
                      </p:cNvPicPr>
                      <p:nvPr/>
                    </p:nvPicPr>
                    <p:blipFill>
                      <a:blip r:embed="rId10"/>
                      <a:srcRect/>
                      <a:stretch>
                        <a:fillRect/>
                      </a:stretch>
                    </p:blipFill>
                    <p:spPr bwMode="auto">
                      <a:xfrm>
                        <a:off x="2513012" y="3962400"/>
                        <a:ext cx="3505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30" name="TextBox 29"/>
              <p:cNvSpPr txBox="1"/>
              <p:nvPr/>
            </p:nvSpPr>
            <p:spPr>
              <a:xfrm>
                <a:off x="836610" y="4572000"/>
                <a:ext cx="8305802" cy="501484"/>
              </a:xfrm>
              <a:prstGeom prst="rect">
                <a:avLst/>
              </a:prstGeom>
              <a:noFill/>
            </p:spPr>
            <p:txBody>
              <a:bodyPr wrap="square" rtlCol="0">
                <a:spAutoFit/>
              </a:bodyPr>
              <a:lstStyle/>
              <a:p>
                <a:r>
                  <a:rPr lang="en-US" sz="2600" b="1" smtClean="0">
                    <a:latin typeface="Arial" pitchFamily="34" charset="0"/>
                    <a:cs typeface="Arial" pitchFamily="34" charset="0"/>
                  </a:rPr>
                  <a:t>Tam thức bậc hai </a:t>
                </a:r>
                <a14:m>
                  <m:oMath xmlns:m="http://schemas.openxmlformats.org/officeDocument/2006/math">
                    <m:r>
                      <a:rPr lang="en-US" sz="2600" b="1" i="0" smtClean="0">
                        <a:latin typeface="Cambria Math"/>
                        <a:cs typeface="Arial" pitchFamily="34" charset="0"/>
                      </a:rPr>
                      <m:t>𝐟</m:t>
                    </m:r>
                    <m:r>
                      <a:rPr lang="en-US" sz="2600" b="1" i="1" smtClean="0">
                        <a:latin typeface="Cambria Math"/>
                        <a:cs typeface="Arial" pitchFamily="34" charset="0"/>
                      </a:rPr>
                      <m:t>(</m:t>
                    </m:r>
                    <m:r>
                      <a:rPr lang="en-US" sz="2600" b="1" i="1" smtClean="0">
                        <a:latin typeface="Cambria Math"/>
                        <a:cs typeface="Arial" pitchFamily="34" charset="0"/>
                      </a:rPr>
                      <m:t>𝒕</m:t>
                    </m:r>
                    <m:r>
                      <a:rPr lang="en-US" sz="2600" b="1" i="1" smtClean="0">
                        <a:latin typeface="Cambria Math"/>
                        <a:cs typeface="Arial" pitchFamily="34" charset="0"/>
                      </a:rPr>
                      <m:t>)=−</m:t>
                    </m:r>
                    <m:r>
                      <a:rPr lang="en-US" sz="2600" b="1" i="1" smtClean="0">
                        <a:latin typeface="Cambria Math"/>
                        <a:cs typeface="Arial" pitchFamily="34" charset="0"/>
                      </a:rPr>
                      <m:t>𝟒</m:t>
                    </m:r>
                    <m:r>
                      <a:rPr lang="en-US" sz="2600" b="1" i="1" smtClean="0">
                        <a:latin typeface="Cambria Math"/>
                        <a:cs typeface="Arial" pitchFamily="34" charset="0"/>
                      </a:rPr>
                      <m:t>,</m:t>
                    </m:r>
                    <m:r>
                      <a:rPr lang="en-US" sz="2600" b="1" i="1" smtClean="0">
                        <a:latin typeface="Cambria Math"/>
                        <a:cs typeface="Arial" pitchFamily="34" charset="0"/>
                      </a:rPr>
                      <m:t>𝟗</m:t>
                    </m:r>
                    <m:sSup>
                      <m:sSupPr>
                        <m:ctrlPr>
                          <a:rPr lang="en-US" sz="2600" b="1" i="1" smtClean="0">
                            <a:latin typeface="Cambria Math"/>
                            <a:cs typeface="Arial" pitchFamily="34" charset="0"/>
                          </a:rPr>
                        </m:ctrlPr>
                      </m:sSupPr>
                      <m:e>
                        <m:r>
                          <a:rPr lang="en-US" sz="2600" b="1" i="1" smtClean="0">
                            <a:latin typeface="Cambria Math"/>
                            <a:cs typeface="Arial" pitchFamily="34" charset="0"/>
                          </a:rPr>
                          <m:t>𝒕</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𝟐𝟎</m:t>
                    </m:r>
                    <m:r>
                      <a:rPr lang="en-US" sz="2600" b="1" i="1" smtClean="0">
                        <a:latin typeface="Cambria Math"/>
                        <a:cs typeface="Arial" pitchFamily="34" charset="0"/>
                      </a:rPr>
                      <m:t>𝒕</m:t>
                    </m:r>
                    <m:r>
                      <a:rPr lang="en-US" sz="2600" b="1" i="1" smtClean="0">
                        <a:latin typeface="Cambria Math"/>
                        <a:cs typeface="Arial" pitchFamily="34" charset="0"/>
                      </a:rPr>
                      <m:t>−</m:t>
                    </m:r>
                    <m:r>
                      <a:rPr lang="en-US" sz="2600" b="1" i="1" smtClean="0">
                        <a:latin typeface="Cambria Math"/>
                        <a:cs typeface="Arial" pitchFamily="34" charset="0"/>
                      </a:rPr>
                      <m:t>𝟒</m:t>
                    </m:r>
                  </m:oMath>
                </a14:m>
                <a:r>
                  <a:rPr lang="en-US" sz="2600" b="1" smtClean="0">
                    <a:latin typeface="Arial" pitchFamily="34" charset="0"/>
                    <a:cs typeface="Arial" pitchFamily="34" charset="0"/>
                  </a:rPr>
                  <a:t>  có :</a:t>
                </a:r>
                <a:endParaRPr lang="vi-VN" sz="2600" b="1">
                  <a:latin typeface="Arial" pitchFamily="34" charset="0"/>
                  <a:cs typeface="Arial"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836610" y="4572000"/>
                <a:ext cx="8305802" cy="501484"/>
              </a:xfrm>
              <a:prstGeom prst="rect">
                <a:avLst/>
              </a:prstGeom>
              <a:blipFill rotWithShape="1">
                <a:blip r:embed="rId11"/>
                <a:stretch>
                  <a:fillRect l="-1247" t="-9756" b="-29268"/>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4128497894"/>
              </p:ext>
            </p:extLst>
          </p:nvPr>
        </p:nvGraphicFramePr>
        <p:xfrm>
          <a:off x="1527049" y="5324475"/>
          <a:ext cx="2308225" cy="1076325"/>
        </p:xfrm>
        <a:graphic>
          <a:graphicData uri="http://schemas.openxmlformats.org/presentationml/2006/ole">
            <mc:AlternateContent xmlns:mc="http://schemas.openxmlformats.org/markup-compatibility/2006">
              <mc:Choice xmlns:v="urn:schemas-microsoft-com:vml" Requires="v">
                <p:oleObj spid="_x0000_s728071" name="Equation" r:id="rId12" imgW="977760" imgH="457200" progId="Equation.DSMT4">
                  <p:embed/>
                </p:oleObj>
              </mc:Choice>
              <mc:Fallback>
                <p:oleObj name="Equation" r:id="rId12" imgW="977760" imgH="457200" progId="Equation.DSMT4">
                  <p:embed/>
                  <p:pic>
                    <p:nvPicPr>
                      <p:cNvPr id="0" name=""/>
                      <p:cNvPicPr>
                        <a:picLocks noChangeAspect="1" noChangeArrowheads="1"/>
                      </p:cNvPicPr>
                      <p:nvPr/>
                    </p:nvPicPr>
                    <p:blipFill>
                      <a:blip r:embed="rId13"/>
                      <a:srcRect/>
                      <a:stretch>
                        <a:fillRect/>
                      </a:stretch>
                    </p:blipFill>
                    <p:spPr bwMode="auto">
                      <a:xfrm>
                        <a:off x="1527049" y="5324475"/>
                        <a:ext cx="23082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31" name="TextBox 30"/>
              <p:cNvSpPr txBox="1"/>
              <p:nvPr/>
            </p:nvSpPr>
            <p:spPr>
              <a:xfrm>
                <a:off x="4251861" y="5400675"/>
                <a:ext cx="7557551" cy="747577"/>
              </a:xfrm>
              <a:prstGeom prst="rect">
                <a:avLst/>
              </a:prstGeom>
              <a:noFill/>
            </p:spPr>
            <p:txBody>
              <a:bodyPr wrap="square" rtlCol="0">
                <a:spAutoFit/>
              </a:bodyPr>
              <a:lstStyle/>
              <a:p>
                <a:r>
                  <a:rPr lang="en-US" sz="2600" b="1" smtClean="0">
                    <a:latin typeface="Arial" pitchFamily="34" charset="0"/>
                    <a:cs typeface="Arial" pitchFamily="34" charset="0"/>
                  </a:rPr>
                  <a:t>Nên </a:t>
                </a:r>
                <a14:m>
                  <m:oMath xmlns:m="http://schemas.openxmlformats.org/officeDocument/2006/math">
                    <m:r>
                      <a:rPr lang="en-US" sz="2600" b="1" i="1">
                        <a:latin typeface="Cambria Math"/>
                        <a:cs typeface="Arial" pitchFamily="34" charset="0"/>
                      </a:rPr>
                      <m:t>𝒇</m:t>
                    </m:r>
                    <m:d>
                      <m:dPr>
                        <m:ctrlPr>
                          <a:rPr lang="en-US" sz="2600" b="1" i="1">
                            <a:latin typeface="Cambria Math"/>
                            <a:cs typeface="Arial" pitchFamily="34" charset="0"/>
                          </a:rPr>
                        </m:ctrlPr>
                      </m:dPr>
                      <m:e>
                        <m:r>
                          <a:rPr lang="en-US" sz="2600" b="1" i="1" smtClean="0">
                            <a:latin typeface="Cambria Math"/>
                            <a:cs typeface="Arial" pitchFamily="34" charset="0"/>
                          </a:rPr>
                          <m:t>𝒕</m:t>
                        </m:r>
                      </m:e>
                    </m:d>
                  </m:oMath>
                </a14:m>
                <a:r>
                  <a:rPr lang="en-US" sz="2600" b="1">
                    <a:solidFill>
                      <a:srgbClr val="C00000"/>
                    </a:solidFill>
                    <a:latin typeface="Arial" pitchFamily="34" charset="0"/>
                    <a:cs typeface="Arial" pitchFamily="34" charset="0"/>
                  </a:rPr>
                  <a:t> </a:t>
                </a:r>
                <a:r>
                  <a:rPr lang="en-US" sz="2600" b="1">
                    <a:latin typeface="Arial" pitchFamily="34" charset="0"/>
                    <a:cs typeface="Arial" pitchFamily="34" charset="0"/>
                  </a:rPr>
                  <a:t>có 2 nghiệm </a:t>
                </a:r>
                <a14:m>
                  <m:oMath xmlns:m="http://schemas.openxmlformats.org/officeDocument/2006/math">
                    <m:sSub>
                      <m:sSubPr>
                        <m:ctrlPr>
                          <a:rPr lang="en-US" sz="2600" b="1" i="1">
                            <a:latin typeface="Cambria Math"/>
                            <a:cs typeface="Arial" pitchFamily="34" charset="0"/>
                          </a:rPr>
                        </m:ctrlPr>
                      </m:sSubPr>
                      <m:e>
                        <m:r>
                          <a:rPr lang="en-US" sz="2600" b="1" i="1" smtClean="0">
                            <a:latin typeface="Cambria Math"/>
                            <a:cs typeface="Arial" pitchFamily="34" charset="0"/>
                          </a:rPr>
                          <m:t>𝒕</m:t>
                        </m:r>
                      </m:e>
                      <m:sub>
                        <m:r>
                          <a:rPr lang="en-US" sz="2600" b="1" i="1">
                            <a:latin typeface="Cambria Math"/>
                            <a:cs typeface="Arial" pitchFamily="34" charset="0"/>
                          </a:rPr>
                          <m:t>𝟏</m:t>
                        </m:r>
                        <m:r>
                          <a:rPr lang="en-US" sz="2600" b="1" i="1" smtClean="0">
                            <a:latin typeface="Cambria Math"/>
                            <a:cs typeface="Arial" pitchFamily="34" charset="0"/>
                          </a:rPr>
                          <m:t>,</m:t>
                        </m:r>
                        <m:r>
                          <a:rPr lang="en-US" sz="2600" b="1" i="1" smtClean="0">
                            <a:latin typeface="Cambria Math"/>
                            <a:cs typeface="Arial" pitchFamily="34" charset="0"/>
                          </a:rPr>
                          <m:t>𝟐</m:t>
                        </m:r>
                      </m:sub>
                    </m:sSub>
                    <m:r>
                      <a:rPr lang="en-US" sz="2600" b="1" i="1">
                        <a:latin typeface="Cambria Math"/>
                        <a:cs typeface="Arial" pitchFamily="34" charset="0"/>
                      </a:rPr>
                      <m:t>=</m:t>
                    </m:r>
                    <m:f>
                      <m:fPr>
                        <m:ctrlPr>
                          <a:rPr lang="en-US" sz="2600" b="1" i="1" smtClean="0">
                            <a:latin typeface="Cambria Math"/>
                            <a:cs typeface="Arial" pitchFamily="34" charset="0"/>
                          </a:rPr>
                        </m:ctrlPr>
                      </m:fPr>
                      <m:num>
                        <m:r>
                          <a:rPr lang="en-US" sz="2600" b="1" i="1" smtClean="0">
                            <a:latin typeface="Cambria Math"/>
                            <a:cs typeface="Arial" pitchFamily="34" charset="0"/>
                          </a:rPr>
                          <m:t>−</m:t>
                        </m:r>
                        <m:r>
                          <a:rPr lang="en-US" sz="2600" b="1" i="1" smtClean="0">
                            <a:latin typeface="Cambria Math"/>
                            <a:cs typeface="Arial" pitchFamily="34" charset="0"/>
                          </a:rPr>
                          <m:t>𝟏𝟎</m:t>
                        </m:r>
                        <m:r>
                          <a:rPr lang="en-US" sz="2600" b="1" i="1" smtClean="0">
                            <a:latin typeface="Cambria Math"/>
                            <a:ea typeface="Cambria Math"/>
                            <a:cs typeface="Arial" pitchFamily="34" charset="0"/>
                          </a:rPr>
                          <m:t>±</m:t>
                        </m:r>
                        <m:rad>
                          <m:radPr>
                            <m:degHide m:val="on"/>
                            <m:ctrlPr>
                              <a:rPr lang="en-US" sz="2600" b="1" i="1" smtClean="0">
                                <a:latin typeface="Cambria Math"/>
                                <a:ea typeface="Cambria Math"/>
                                <a:cs typeface="Arial" pitchFamily="34" charset="0"/>
                              </a:rPr>
                            </m:ctrlPr>
                          </m:radPr>
                          <m:deg/>
                          <m:e>
                            <m:r>
                              <a:rPr lang="en-US" sz="2600" b="1" i="1" smtClean="0">
                                <a:latin typeface="Cambria Math"/>
                                <a:ea typeface="Cambria Math"/>
                                <a:cs typeface="Arial" pitchFamily="34" charset="0"/>
                              </a:rPr>
                              <m:t>𝟖𝟎</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𝟒</m:t>
                            </m:r>
                          </m:e>
                        </m:rad>
                      </m:num>
                      <m:den>
                        <m:r>
                          <a:rPr lang="en-US" sz="2600" b="1" i="1" smtClean="0">
                            <a:latin typeface="Cambria Math"/>
                            <a:cs typeface="Arial" pitchFamily="34" charset="0"/>
                          </a:rPr>
                          <m:t>−</m:t>
                        </m:r>
                        <m:r>
                          <a:rPr lang="en-US" sz="2600" b="1" i="1" smtClean="0">
                            <a:latin typeface="Cambria Math"/>
                            <a:cs typeface="Arial" pitchFamily="34" charset="0"/>
                          </a:rPr>
                          <m:t>𝟒</m:t>
                        </m:r>
                        <m:r>
                          <a:rPr lang="en-US" sz="2600" b="1" i="1" smtClean="0">
                            <a:latin typeface="Cambria Math"/>
                            <a:cs typeface="Arial" pitchFamily="34" charset="0"/>
                          </a:rPr>
                          <m:t>,</m:t>
                        </m:r>
                        <m:r>
                          <a:rPr lang="en-US" sz="2600" b="1" i="1" smtClean="0">
                            <a:latin typeface="Cambria Math"/>
                            <a:cs typeface="Arial" pitchFamily="34" charset="0"/>
                          </a:rPr>
                          <m:t>𝟗</m:t>
                        </m:r>
                      </m:den>
                    </m:f>
                  </m:oMath>
                </a14:m>
                <a:endParaRPr lang="vi-VN" sz="2600" b="1">
                  <a:latin typeface="Arial" pitchFamily="34" charset="0"/>
                  <a:cs typeface="Arial" pitchFamily="34"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4251861" y="5400675"/>
                <a:ext cx="7557551" cy="747577"/>
              </a:xfrm>
              <a:prstGeom prst="rect">
                <a:avLst/>
              </a:prstGeom>
              <a:blipFill rotWithShape="1">
                <a:blip r:embed="rId14"/>
                <a:stretch>
                  <a:fillRect l="-1371" b="-3252"/>
                </a:stretch>
              </a:blipFill>
            </p:spPr>
            <p:txBody>
              <a:bodyPr/>
              <a:lstStyle/>
              <a:p>
                <a:r>
                  <a:rPr lang="en-US">
                    <a:noFill/>
                  </a:rPr>
                  <a:t> </a:t>
                </a:r>
              </a:p>
            </p:txBody>
          </p:sp>
        </mc:Fallback>
      </mc:AlternateContent>
    </p:spTree>
    <p:extLst>
      <p:ext uri="{BB962C8B-B14F-4D97-AF65-F5344CB8AC3E}">
        <p14:creationId xmlns:p14="http://schemas.microsoft.com/office/powerpoint/2010/main" val="5017965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91681" y="2493963"/>
            <a:ext cx="2607131" cy="492443"/>
          </a:xfrm>
          <a:prstGeom prst="rect">
            <a:avLst/>
          </a:prstGeom>
          <a:noFill/>
        </p:spPr>
        <p:txBody>
          <a:bodyPr wrap="square" rtlCol="0">
            <a:spAutoFit/>
          </a:bodyPr>
          <a:lstStyle/>
          <a:p>
            <a:r>
              <a:rPr lang="en-US" sz="2600" b="1" smtClean="0">
                <a:latin typeface="Arial" pitchFamily="34" charset="0"/>
                <a:cs typeface="Arial" pitchFamily="34" charset="0"/>
              </a:rPr>
              <a:t>Bảng xét dấu :</a:t>
            </a:r>
            <a:endParaRPr lang="vi-VN" sz="2600" b="1">
              <a:latin typeface="Arial" pitchFamily="34" charset="0"/>
              <a:cs typeface="Arial" pitchFamily="34" charset="0"/>
            </a:endParaRPr>
          </a:p>
        </p:txBody>
      </p:sp>
      <p:sp>
        <p:nvSpPr>
          <p:cNvPr id="19" name="Rounded Rectangle 18"/>
          <p:cNvSpPr/>
          <p:nvPr/>
        </p:nvSpPr>
        <p:spPr>
          <a:xfrm>
            <a:off x="1014183" y="57411"/>
            <a:ext cx="11023829" cy="2187869"/>
          </a:xfrm>
          <a:prstGeom prst="roundRect">
            <a:avLst>
              <a:gd name="adj" fmla="val 366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2" name="TextBox 21"/>
          <p:cNvSpPr txBox="1"/>
          <p:nvPr/>
        </p:nvSpPr>
        <p:spPr>
          <a:xfrm>
            <a:off x="2208212" y="155764"/>
            <a:ext cx="9829800" cy="2015936"/>
          </a:xfrm>
          <a:prstGeom prst="rect">
            <a:avLst/>
          </a:prstGeom>
          <a:noFill/>
        </p:spPr>
        <p:txBody>
          <a:bodyPr wrap="square" rtlCol="0">
            <a:spAutoFit/>
          </a:bodyPr>
          <a:lstStyle/>
          <a:p>
            <a:r>
              <a:rPr lang="vi-VN" sz="2500" b="1">
                <a:latin typeface="Arial" pitchFamily="34" charset="0"/>
                <a:cs typeface="Arial" pitchFamily="34" charset="0"/>
              </a:rPr>
              <a:t>Độ cao so với mặt đất của một quả bóng được ném lên theo phương thẳng đứng được mô tả bởi hàm số bậc hai </a:t>
            </a:r>
            <a:r>
              <a:rPr lang="en-US" sz="2500" b="1" smtClean="0">
                <a:latin typeface="Arial" pitchFamily="34" charset="0"/>
                <a:cs typeface="Arial" pitchFamily="34" charset="0"/>
              </a:rPr>
              <a:t/>
            </a:r>
            <a:br>
              <a:rPr lang="en-US" sz="2500" b="1" smtClean="0">
                <a:latin typeface="Arial" pitchFamily="34" charset="0"/>
                <a:cs typeface="Arial" pitchFamily="34" charset="0"/>
              </a:rPr>
            </a:br>
            <a:r>
              <a:rPr lang="vi-VN" sz="2500" b="1" smtClean="0">
                <a:solidFill>
                  <a:schemeClr val="accent2">
                    <a:lumMod val="75000"/>
                  </a:schemeClr>
                </a:solidFill>
                <a:latin typeface="Arial" pitchFamily="34" charset="0"/>
                <a:cs typeface="Arial" pitchFamily="34" charset="0"/>
              </a:rPr>
              <a:t>h(t</a:t>
            </a:r>
            <a:r>
              <a:rPr lang="vi-VN" sz="2500" b="1">
                <a:solidFill>
                  <a:schemeClr val="accent2">
                    <a:lumMod val="75000"/>
                  </a:schemeClr>
                </a:solidFill>
                <a:latin typeface="Arial" pitchFamily="34" charset="0"/>
                <a:cs typeface="Arial" pitchFamily="34" charset="0"/>
              </a:rPr>
              <a:t>) = – 4,9t</a:t>
            </a:r>
            <a:r>
              <a:rPr lang="vi-VN" sz="2500" b="1" baseline="30000">
                <a:solidFill>
                  <a:schemeClr val="accent2">
                    <a:lumMod val="75000"/>
                  </a:schemeClr>
                </a:solidFill>
                <a:latin typeface="Arial" pitchFamily="34" charset="0"/>
                <a:cs typeface="Arial" pitchFamily="34" charset="0"/>
              </a:rPr>
              <a:t>2</a:t>
            </a:r>
            <a:r>
              <a:rPr lang="vi-VN" sz="2500" b="1">
                <a:solidFill>
                  <a:schemeClr val="accent2">
                    <a:lumMod val="75000"/>
                  </a:schemeClr>
                </a:solidFill>
                <a:latin typeface="Arial" pitchFamily="34" charset="0"/>
                <a:cs typeface="Arial" pitchFamily="34" charset="0"/>
              </a:rPr>
              <a:t> + 20t + 1</a:t>
            </a:r>
            <a:r>
              <a:rPr lang="vi-VN" sz="2500" b="1">
                <a:latin typeface="Arial" pitchFamily="34" charset="0"/>
                <a:cs typeface="Arial" pitchFamily="34" charset="0"/>
              </a:rPr>
              <a:t>, ở độ cao h(t) tính bằng mét và thời gian t tính bằng giây. Trong khoảng thời điểm nào trong quá trình bay của nó, quả bóng sẽ ở độ cao trên 5 m so với mặt đất? </a:t>
            </a:r>
          </a:p>
        </p:txBody>
      </p:sp>
      <p:grpSp>
        <p:nvGrpSpPr>
          <p:cNvPr id="21" name="Group 20"/>
          <p:cNvGrpSpPr/>
          <p:nvPr/>
        </p:nvGrpSpPr>
        <p:grpSpPr>
          <a:xfrm>
            <a:off x="3579812" y="2570163"/>
            <a:ext cx="5638800" cy="1163637"/>
            <a:chOff x="4418012" y="4876799"/>
            <a:chExt cx="5638800" cy="1163637"/>
          </a:xfrm>
        </p:grpSpPr>
        <p:sp>
          <p:nvSpPr>
            <p:cNvPr id="32" name="Rectangle 31"/>
            <p:cNvSpPr/>
            <p:nvPr/>
          </p:nvSpPr>
          <p:spPr>
            <a:xfrm>
              <a:off x="4418012" y="4876799"/>
              <a:ext cx="5638800" cy="1163637"/>
            </a:xfrm>
            <a:prstGeom prst="rect">
              <a:avLst/>
            </a:prstGeom>
            <a:solidFill>
              <a:srgbClr val="FEF2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4418012" y="5583237"/>
              <a:ext cx="563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32412" y="4876800"/>
              <a:ext cx="0" cy="116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5" name="Object 34"/>
            <p:cNvGraphicFramePr>
              <a:graphicFrameLocks noChangeAspect="1"/>
            </p:cNvGraphicFramePr>
            <p:nvPr>
              <p:extLst>
                <p:ext uri="{D42A27DB-BD31-4B8C-83A1-F6EECF244321}">
                  <p14:modId xmlns:p14="http://schemas.microsoft.com/office/powerpoint/2010/main" val="2133154499"/>
                </p:ext>
              </p:extLst>
            </p:nvPr>
          </p:nvGraphicFramePr>
          <p:xfrm>
            <a:off x="4691063" y="5094287"/>
            <a:ext cx="211137" cy="360362"/>
          </p:xfrm>
          <a:graphic>
            <a:graphicData uri="http://schemas.openxmlformats.org/presentationml/2006/ole">
              <mc:AlternateContent xmlns:mc="http://schemas.openxmlformats.org/markup-compatibility/2006">
                <mc:Choice xmlns:v="urn:schemas-microsoft-com:vml" Requires="v">
                  <p:oleObj spid="_x0000_s729101" name="Equation" r:id="rId4" imgW="88560" imgH="152280" progId="Equation.DSMT4">
                    <p:embed/>
                  </p:oleObj>
                </mc:Choice>
                <mc:Fallback>
                  <p:oleObj name="Equation" r:id="rId4" imgW="88560" imgH="152280" progId="Equation.DSMT4">
                    <p:embed/>
                    <p:pic>
                      <p:nvPicPr>
                        <p:cNvPr id="0" name=""/>
                        <p:cNvPicPr/>
                        <p:nvPr/>
                      </p:nvPicPr>
                      <p:blipFill>
                        <a:blip r:embed="rId5"/>
                        <a:stretch>
                          <a:fillRect/>
                        </a:stretch>
                      </p:blipFill>
                      <p:spPr>
                        <a:xfrm>
                          <a:off x="4691063" y="5094287"/>
                          <a:ext cx="211137" cy="360362"/>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372545436"/>
                </p:ext>
              </p:extLst>
            </p:nvPr>
          </p:nvGraphicFramePr>
          <p:xfrm>
            <a:off x="4584700" y="5626099"/>
            <a:ext cx="595313" cy="393700"/>
          </p:xfrm>
          <a:graphic>
            <a:graphicData uri="http://schemas.openxmlformats.org/presentationml/2006/ole">
              <mc:AlternateContent xmlns:mc="http://schemas.openxmlformats.org/markup-compatibility/2006">
                <mc:Choice xmlns:v="urn:schemas-microsoft-com:vml" Requires="v">
                  <p:oleObj spid="_x0000_s729102" name="Equation" r:id="rId6" imgW="304560" imgH="203040" progId="Equation.DSMT4">
                    <p:embed/>
                  </p:oleObj>
                </mc:Choice>
                <mc:Fallback>
                  <p:oleObj name="Equation" r:id="rId6" imgW="304560" imgH="203040" progId="Equation.DSMT4">
                    <p:embed/>
                    <p:pic>
                      <p:nvPicPr>
                        <p:cNvPr id="0" name=""/>
                        <p:cNvPicPr/>
                        <p:nvPr/>
                      </p:nvPicPr>
                      <p:blipFill>
                        <a:blip r:embed="rId7"/>
                        <a:stretch>
                          <a:fillRect/>
                        </a:stretch>
                      </p:blipFill>
                      <p:spPr>
                        <a:xfrm>
                          <a:off x="4584700" y="5626099"/>
                          <a:ext cx="595313" cy="393700"/>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612247822"/>
                </p:ext>
              </p:extLst>
            </p:nvPr>
          </p:nvGraphicFramePr>
          <p:xfrm>
            <a:off x="5332412" y="5148899"/>
            <a:ext cx="595641" cy="247965"/>
          </p:xfrm>
          <a:graphic>
            <a:graphicData uri="http://schemas.openxmlformats.org/presentationml/2006/ole">
              <mc:AlternateContent xmlns:mc="http://schemas.openxmlformats.org/markup-compatibility/2006">
                <mc:Choice xmlns:v="urn:schemas-microsoft-com:vml" Requires="v">
                  <p:oleObj spid="_x0000_s729103" name="Equation" r:id="rId8" imgW="304560" imgH="126720" progId="Equation.DSMT4">
                    <p:embed/>
                  </p:oleObj>
                </mc:Choice>
                <mc:Fallback>
                  <p:oleObj name="Equation" r:id="rId8" imgW="304560" imgH="126720" progId="Equation.DSMT4">
                    <p:embed/>
                    <p:pic>
                      <p:nvPicPr>
                        <p:cNvPr id="0" name=""/>
                        <p:cNvPicPr/>
                        <p:nvPr/>
                      </p:nvPicPr>
                      <p:blipFill>
                        <a:blip r:embed="rId9"/>
                        <a:stretch>
                          <a:fillRect/>
                        </a:stretch>
                      </p:blipFill>
                      <p:spPr>
                        <a:xfrm>
                          <a:off x="5332412" y="5148899"/>
                          <a:ext cx="595641" cy="247965"/>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945803944"/>
                </p:ext>
              </p:extLst>
            </p:nvPr>
          </p:nvGraphicFramePr>
          <p:xfrm>
            <a:off x="9358313" y="5113337"/>
            <a:ext cx="620712" cy="322263"/>
          </p:xfrm>
          <a:graphic>
            <a:graphicData uri="http://schemas.openxmlformats.org/presentationml/2006/ole">
              <mc:AlternateContent xmlns:mc="http://schemas.openxmlformats.org/markup-compatibility/2006">
                <mc:Choice xmlns:v="urn:schemas-microsoft-com:vml" Requires="v">
                  <p:oleObj spid="_x0000_s729104" name="Equation" r:id="rId10" imgW="317160" imgH="164880" progId="Equation.DSMT4">
                    <p:embed/>
                  </p:oleObj>
                </mc:Choice>
                <mc:Fallback>
                  <p:oleObj name="Equation" r:id="rId10" imgW="317160" imgH="164880" progId="Equation.DSMT4">
                    <p:embed/>
                    <p:pic>
                      <p:nvPicPr>
                        <p:cNvPr id="0" name=""/>
                        <p:cNvPicPr/>
                        <p:nvPr/>
                      </p:nvPicPr>
                      <p:blipFill>
                        <a:blip r:embed="rId11"/>
                        <a:stretch>
                          <a:fillRect/>
                        </a:stretch>
                      </p:blipFill>
                      <p:spPr>
                        <a:xfrm>
                          <a:off x="9358313" y="5113337"/>
                          <a:ext cx="620712" cy="322263"/>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4154964274"/>
                </p:ext>
              </p:extLst>
            </p:nvPr>
          </p:nvGraphicFramePr>
          <p:xfrm>
            <a:off x="6319760" y="4950737"/>
            <a:ext cx="997107" cy="611862"/>
          </p:xfrm>
          <a:graphic>
            <a:graphicData uri="http://schemas.openxmlformats.org/presentationml/2006/ole">
              <mc:AlternateContent xmlns:mc="http://schemas.openxmlformats.org/markup-compatibility/2006">
                <mc:Choice xmlns:v="urn:schemas-microsoft-com:vml" Requires="v">
                  <p:oleObj spid="_x0000_s729105" name="Equation" r:id="rId12" imgW="749160" imgH="457200" progId="Equation.DSMT4">
                    <p:embed/>
                  </p:oleObj>
                </mc:Choice>
                <mc:Fallback>
                  <p:oleObj name="Equation" r:id="rId12" imgW="749160" imgH="457200" progId="Equation.DSMT4">
                    <p:embed/>
                    <p:pic>
                      <p:nvPicPr>
                        <p:cNvPr id="0" name=""/>
                        <p:cNvPicPr/>
                        <p:nvPr/>
                      </p:nvPicPr>
                      <p:blipFill>
                        <a:blip r:embed="rId13"/>
                        <a:stretch>
                          <a:fillRect/>
                        </a:stretch>
                      </p:blipFill>
                      <p:spPr>
                        <a:xfrm>
                          <a:off x="6319760" y="4950737"/>
                          <a:ext cx="997107" cy="611862"/>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521049510"/>
                </p:ext>
              </p:extLst>
            </p:nvPr>
          </p:nvGraphicFramePr>
          <p:xfrm>
            <a:off x="7847012" y="4914907"/>
            <a:ext cx="1129498" cy="671497"/>
          </p:xfrm>
          <a:graphic>
            <a:graphicData uri="http://schemas.openxmlformats.org/presentationml/2006/ole">
              <mc:AlternateContent xmlns:mc="http://schemas.openxmlformats.org/markup-compatibility/2006">
                <mc:Choice xmlns:v="urn:schemas-microsoft-com:vml" Requires="v">
                  <p:oleObj spid="_x0000_s729106" name="Equation" r:id="rId14" imgW="761760" imgH="457200" progId="Equation.DSMT4">
                    <p:embed/>
                  </p:oleObj>
                </mc:Choice>
                <mc:Fallback>
                  <p:oleObj name="Equation" r:id="rId14" imgW="761760" imgH="457200" progId="Equation.DSMT4">
                    <p:embed/>
                    <p:pic>
                      <p:nvPicPr>
                        <p:cNvPr id="0" name=""/>
                        <p:cNvPicPr/>
                        <p:nvPr/>
                      </p:nvPicPr>
                      <p:blipFill>
                        <a:blip r:embed="rId15"/>
                        <a:stretch>
                          <a:fillRect/>
                        </a:stretch>
                      </p:blipFill>
                      <p:spPr>
                        <a:xfrm>
                          <a:off x="7847012" y="4914907"/>
                          <a:ext cx="1129498" cy="671497"/>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760919220"/>
                </p:ext>
              </p:extLst>
            </p:nvPr>
          </p:nvGraphicFramePr>
          <p:xfrm>
            <a:off x="6704012" y="5607049"/>
            <a:ext cx="247650" cy="347663"/>
          </p:xfrm>
          <a:graphic>
            <a:graphicData uri="http://schemas.openxmlformats.org/presentationml/2006/ole">
              <mc:AlternateContent xmlns:mc="http://schemas.openxmlformats.org/markup-compatibility/2006">
                <mc:Choice xmlns:v="urn:schemas-microsoft-com:vml" Requires="v">
                  <p:oleObj spid="_x0000_s729107" name="Equation" r:id="rId16" imgW="126720" imgH="177480" progId="Equation.DSMT4">
                    <p:embed/>
                  </p:oleObj>
                </mc:Choice>
                <mc:Fallback>
                  <p:oleObj name="Equation" r:id="rId16" imgW="126720" imgH="177480" progId="Equation.DSMT4">
                    <p:embed/>
                    <p:pic>
                      <p:nvPicPr>
                        <p:cNvPr id="0" name=""/>
                        <p:cNvPicPr/>
                        <p:nvPr/>
                      </p:nvPicPr>
                      <p:blipFill>
                        <a:blip r:embed="rId17"/>
                        <a:stretch>
                          <a:fillRect/>
                        </a:stretch>
                      </p:blipFill>
                      <p:spPr>
                        <a:xfrm>
                          <a:off x="6704012" y="5607049"/>
                          <a:ext cx="247650" cy="347663"/>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739839137"/>
                </p:ext>
              </p:extLst>
            </p:nvPr>
          </p:nvGraphicFramePr>
          <p:xfrm>
            <a:off x="8208962" y="5616574"/>
            <a:ext cx="247650" cy="347663"/>
          </p:xfrm>
          <a:graphic>
            <a:graphicData uri="http://schemas.openxmlformats.org/presentationml/2006/ole">
              <mc:AlternateContent xmlns:mc="http://schemas.openxmlformats.org/markup-compatibility/2006">
                <mc:Choice xmlns:v="urn:schemas-microsoft-com:vml" Requires="v">
                  <p:oleObj spid="_x0000_s729108" name="Equation" r:id="rId18" imgW="126720" imgH="177480" progId="Equation.DSMT4">
                    <p:embed/>
                  </p:oleObj>
                </mc:Choice>
                <mc:Fallback>
                  <p:oleObj name="Equation" r:id="rId18" imgW="126720" imgH="177480" progId="Equation.DSMT4">
                    <p:embed/>
                    <p:pic>
                      <p:nvPicPr>
                        <p:cNvPr id="0" name=""/>
                        <p:cNvPicPr/>
                        <p:nvPr/>
                      </p:nvPicPr>
                      <p:blipFill>
                        <a:blip r:embed="rId17"/>
                        <a:stretch>
                          <a:fillRect/>
                        </a:stretch>
                      </p:blipFill>
                      <p:spPr>
                        <a:xfrm>
                          <a:off x="8208962" y="5616574"/>
                          <a:ext cx="247650" cy="347663"/>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499211170"/>
                </p:ext>
              </p:extLst>
            </p:nvPr>
          </p:nvGraphicFramePr>
          <p:xfrm>
            <a:off x="8907463" y="5714999"/>
            <a:ext cx="296862" cy="198438"/>
          </p:xfrm>
          <a:graphic>
            <a:graphicData uri="http://schemas.openxmlformats.org/presentationml/2006/ole">
              <mc:AlternateContent xmlns:mc="http://schemas.openxmlformats.org/markup-compatibility/2006">
                <mc:Choice xmlns:v="urn:schemas-microsoft-com:vml" Requires="v">
                  <p:oleObj spid="_x0000_s729109" name="Equation" r:id="rId19" imgW="152280" imgH="101520" progId="Equation.DSMT4">
                    <p:embed/>
                  </p:oleObj>
                </mc:Choice>
                <mc:Fallback>
                  <p:oleObj name="Equation" r:id="rId19" imgW="152280" imgH="101520" progId="Equation.DSMT4">
                    <p:embed/>
                    <p:pic>
                      <p:nvPicPr>
                        <p:cNvPr id="0" name=""/>
                        <p:cNvPicPr/>
                        <p:nvPr/>
                      </p:nvPicPr>
                      <p:blipFill>
                        <a:blip r:embed="rId20"/>
                        <a:stretch>
                          <a:fillRect/>
                        </a:stretch>
                      </p:blipFill>
                      <p:spPr>
                        <a:xfrm>
                          <a:off x="8907463" y="5714999"/>
                          <a:ext cx="296862" cy="198438"/>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468669096"/>
                </p:ext>
              </p:extLst>
            </p:nvPr>
          </p:nvGraphicFramePr>
          <p:xfrm>
            <a:off x="6018212" y="5745161"/>
            <a:ext cx="298450" cy="198438"/>
          </p:xfrm>
          <a:graphic>
            <a:graphicData uri="http://schemas.openxmlformats.org/presentationml/2006/ole">
              <mc:AlternateContent xmlns:mc="http://schemas.openxmlformats.org/markup-compatibility/2006">
                <mc:Choice xmlns:v="urn:schemas-microsoft-com:vml" Requires="v">
                  <p:oleObj spid="_x0000_s729110" name="Equation" r:id="rId21" imgW="152280" imgH="101520" progId="Equation.DSMT4">
                    <p:embed/>
                  </p:oleObj>
                </mc:Choice>
                <mc:Fallback>
                  <p:oleObj name="Equation" r:id="rId21" imgW="152280" imgH="101520" progId="Equation.DSMT4">
                    <p:embed/>
                    <p:pic>
                      <p:nvPicPr>
                        <p:cNvPr id="0" name=""/>
                        <p:cNvPicPr/>
                        <p:nvPr/>
                      </p:nvPicPr>
                      <p:blipFill>
                        <a:blip r:embed="rId22"/>
                        <a:stretch>
                          <a:fillRect/>
                        </a:stretch>
                      </p:blipFill>
                      <p:spPr>
                        <a:xfrm>
                          <a:off x="6018212" y="5745161"/>
                          <a:ext cx="298450" cy="198438"/>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2374432871"/>
                </p:ext>
              </p:extLst>
            </p:nvPr>
          </p:nvGraphicFramePr>
          <p:xfrm>
            <a:off x="7391400" y="5638799"/>
            <a:ext cx="319088" cy="319087"/>
          </p:xfrm>
          <a:graphic>
            <a:graphicData uri="http://schemas.openxmlformats.org/presentationml/2006/ole">
              <mc:AlternateContent xmlns:mc="http://schemas.openxmlformats.org/markup-compatibility/2006">
                <mc:Choice xmlns:v="urn:schemas-microsoft-com:vml" Requires="v">
                  <p:oleObj spid="_x0000_s729111" name="Equation" r:id="rId23" imgW="164880" imgH="164880" progId="Equation.DSMT4">
                    <p:embed/>
                  </p:oleObj>
                </mc:Choice>
                <mc:Fallback>
                  <p:oleObj name="Equation" r:id="rId23" imgW="164880" imgH="164880" progId="Equation.DSMT4">
                    <p:embed/>
                    <p:pic>
                      <p:nvPicPr>
                        <p:cNvPr id="0" name=""/>
                        <p:cNvPicPr/>
                        <p:nvPr/>
                      </p:nvPicPr>
                      <p:blipFill>
                        <a:blip r:embed="rId24"/>
                        <a:stretch>
                          <a:fillRect/>
                        </a:stretch>
                      </p:blipFill>
                      <p:spPr>
                        <a:xfrm>
                          <a:off x="7391400" y="5638799"/>
                          <a:ext cx="319088" cy="319087"/>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46" name="TextBox 45"/>
              <p:cNvSpPr txBox="1"/>
              <p:nvPr/>
            </p:nvSpPr>
            <p:spPr>
              <a:xfrm>
                <a:off x="607555" y="4038600"/>
                <a:ext cx="11179631" cy="752450"/>
              </a:xfrm>
              <a:prstGeom prst="rect">
                <a:avLst/>
              </a:prstGeom>
              <a:noFill/>
            </p:spPr>
            <p:txBody>
              <a:bodyPr wrap="square" rtlCol="0">
                <a:spAutoFit/>
              </a:bodyPr>
              <a:lstStyle/>
              <a:p>
                <a:r>
                  <a:rPr lang="en-US" sz="2600" b="1" smtClean="0">
                    <a:latin typeface="Arial" pitchFamily="34" charset="0"/>
                    <a:cs typeface="Arial" pitchFamily="34" charset="0"/>
                  </a:rPr>
                  <a:t>Tập nghiệm của Bpt </a:t>
                </a:r>
                <a14:m>
                  <m:oMath xmlns:m="http://schemas.openxmlformats.org/officeDocument/2006/math">
                    <m:r>
                      <a:rPr lang="en-US" sz="2600" b="1" i="1">
                        <a:latin typeface="Cambria Math"/>
                        <a:cs typeface="Arial" pitchFamily="34" charset="0"/>
                      </a:rPr>
                      <m:t>−</m:t>
                    </m:r>
                    <m:r>
                      <a:rPr lang="en-US" sz="2600" b="1" i="1">
                        <a:latin typeface="Cambria Math"/>
                        <a:cs typeface="Arial" pitchFamily="34" charset="0"/>
                      </a:rPr>
                      <m:t>𝟒</m:t>
                    </m:r>
                    <m:r>
                      <a:rPr lang="en-US" sz="2600" b="1" i="1">
                        <a:latin typeface="Cambria Math"/>
                        <a:cs typeface="Arial" pitchFamily="34" charset="0"/>
                      </a:rPr>
                      <m:t>,</m:t>
                    </m:r>
                    <m:r>
                      <a:rPr lang="en-US" sz="2600" b="1" i="1">
                        <a:latin typeface="Cambria Math"/>
                        <a:cs typeface="Arial" pitchFamily="34" charset="0"/>
                      </a:rPr>
                      <m:t>𝟗</m:t>
                    </m:r>
                    <m:sSup>
                      <m:sSupPr>
                        <m:ctrlPr>
                          <a:rPr lang="en-US" sz="2600" b="1" i="1">
                            <a:latin typeface="Cambria Math"/>
                            <a:cs typeface="Arial" pitchFamily="34" charset="0"/>
                          </a:rPr>
                        </m:ctrlPr>
                      </m:sSupPr>
                      <m:e>
                        <m:r>
                          <a:rPr lang="en-US" sz="2600" b="1" i="1">
                            <a:latin typeface="Cambria Math"/>
                            <a:cs typeface="Arial" pitchFamily="34" charset="0"/>
                          </a:rPr>
                          <m:t>𝒕</m:t>
                        </m:r>
                      </m:e>
                      <m:sup>
                        <m:r>
                          <a:rPr lang="en-US" sz="2600" b="1" i="1">
                            <a:latin typeface="Cambria Math"/>
                            <a:cs typeface="Arial" pitchFamily="34" charset="0"/>
                          </a:rPr>
                          <m:t>𝟐</m:t>
                        </m:r>
                      </m:sup>
                    </m:sSup>
                    <m:r>
                      <a:rPr lang="en-US" sz="2600" b="1" i="1">
                        <a:latin typeface="Cambria Math"/>
                        <a:cs typeface="Arial" pitchFamily="34" charset="0"/>
                      </a:rPr>
                      <m:t>+</m:t>
                    </m:r>
                    <m:r>
                      <a:rPr lang="en-US" sz="2600" b="1" i="1">
                        <a:latin typeface="Cambria Math"/>
                        <a:cs typeface="Arial" pitchFamily="34" charset="0"/>
                      </a:rPr>
                      <m:t>𝟐𝟎</m:t>
                    </m:r>
                    <m:r>
                      <a:rPr lang="en-US" sz="2600" b="1" i="1">
                        <a:latin typeface="Cambria Math"/>
                        <a:cs typeface="Arial" pitchFamily="34" charset="0"/>
                      </a:rPr>
                      <m:t>𝒕</m:t>
                    </m:r>
                    <m:r>
                      <a:rPr lang="en-US" sz="2600" b="1" i="1">
                        <a:latin typeface="Cambria Math"/>
                        <a:cs typeface="Arial" pitchFamily="34" charset="0"/>
                      </a:rPr>
                      <m:t>−</m:t>
                    </m:r>
                    <m:r>
                      <a:rPr lang="en-US" sz="2600" b="1" i="1">
                        <a:latin typeface="Cambria Math"/>
                        <a:cs typeface="Arial" pitchFamily="34" charset="0"/>
                      </a:rPr>
                      <m:t>𝟒</m:t>
                    </m:r>
                    <m:r>
                      <a:rPr lang="en-US" sz="2600" b="1" i="1" smtClean="0">
                        <a:latin typeface="Cambria Math"/>
                        <a:cs typeface="Arial" pitchFamily="34" charset="0"/>
                      </a:rPr>
                      <m:t>&gt;</m:t>
                    </m:r>
                    <m:r>
                      <a:rPr lang="en-US" sz="2600" b="1" i="1" smtClean="0">
                        <a:latin typeface="Cambria Math"/>
                        <a:cs typeface="Arial" pitchFamily="34" charset="0"/>
                      </a:rPr>
                      <m:t>𝟎</m:t>
                    </m:r>
                  </m:oMath>
                </a14:m>
                <a:r>
                  <a:rPr lang="en-US" sz="2600" b="1" smtClean="0">
                    <a:latin typeface="Arial" pitchFamily="34" charset="0"/>
                    <a:cs typeface="Arial" pitchFamily="34" charset="0"/>
                  </a:rPr>
                  <a:t>  là </a:t>
                </a:r>
                <a:r>
                  <a:rPr lang="en-US" sz="2600" b="1">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𝑺</m:t>
                    </m:r>
                    <m:r>
                      <a:rPr lang="en-US" sz="2600" b="1" i="1" smtClean="0">
                        <a:latin typeface="Cambria Math"/>
                        <a:cs typeface="Arial" pitchFamily="34" charset="0"/>
                      </a:rPr>
                      <m:t>=</m:t>
                    </m:r>
                    <m:d>
                      <m:dPr>
                        <m:ctrlPr>
                          <a:rPr lang="en-US" sz="2600" b="1" i="1" smtClean="0">
                            <a:latin typeface="Cambria Math"/>
                            <a:cs typeface="Arial" pitchFamily="34" charset="0"/>
                          </a:rPr>
                        </m:ctrlPr>
                      </m:dPr>
                      <m:e>
                        <m:f>
                          <m:fPr>
                            <m:ctrlPr>
                              <a:rPr lang="en-US" sz="2600" b="1" i="1" smtClean="0">
                                <a:latin typeface="Cambria Math"/>
                                <a:cs typeface="Arial" pitchFamily="34" charset="0"/>
                              </a:rPr>
                            </m:ctrlPr>
                          </m:fPr>
                          <m:num>
                            <m:r>
                              <a:rPr lang="en-US" sz="2600" b="1" i="1" smtClean="0">
                                <a:latin typeface="Cambria Math"/>
                                <a:cs typeface="Arial" pitchFamily="34" charset="0"/>
                              </a:rPr>
                              <m:t>𝟏𝟎</m:t>
                            </m:r>
                            <m:r>
                              <a:rPr lang="en-US" sz="2600" b="1" i="1" smtClean="0">
                                <a:latin typeface="Cambria Math"/>
                                <a:cs typeface="Arial" pitchFamily="34" charset="0"/>
                              </a:rPr>
                              <m:t>−</m:t>
                            </m:r>
                            <m:rad>
                              <m:radPr>
                                <m:degHide m:val="on"/>
                                <m:ctrlPr>
                                  <a:rPr lang="en-US" sz="2600" b="1" i="1" smtClean="0">
                                    <a:latin typeface="Cambria Math"/>
                                    <a:cs typeface="Arial" pitchFamily="34" charset="0"/>
                                  </a:rPr>
                                </m:ctrlPr>
                              </m:radPr>
                              <m:deg/>
                              <m:e>
                                <m:r>
                                  <a:rPr lang="en-US" sz="2600" b="1" i="1" smtClean="0">
                                    <a:latin typeface="Cambria Math"/>
                                    <a:cs typeface="Arial" pitchFamily="34" charset="0"/>
                                  </a:rPr>
                                  <m:t>𝟖𝟎</m:t>
                                </m:r>
                                <m:r>
                                  <a:rPr lang="en-US" sz="2600" b="1" i="1" smtClean="0">
                                    <a:latin typeface="Cambria Math"/>
                                    <a:cs typeface="Arial" pitchFamily="34" charset="0"/>
                                  </a:rPr>
                                  <m:t>,</m:t>
                                </m:r>
                                <m:r>
                                  <a:rPr lang="en-US" sz="2600" b="1" i="1" smtClean="0">
                                    <a:latin typeface="Cambria Math"/>
                                    <a:cs typeface="Arial" pitchFamily="34" charset="0"/>
                                  </a:rPr>
                                  <m:t>𝟒</m:t>
                                </m:r>
                              </m:e>
                            </m:rad>
                          </m:num>
                          <m:den>
                            <m:r>
                              <a:rPr lang="en-US" sz="2600" b="1" i="1" smtClean="0">
                                <a:latin typeface="Cambria Math"/>
                                <a:cs typeface="Arial" pitchFamily="34" charset="0"/>
                              </a:rPr>
                              <m:t>𝟒</m:t>
                            </m:r>
                            <m:r>
                              <a:rPr lang="en-US" sz="2600" b="1" i="1" smtClean="0">
                                <a:latin typeface="Cambria Math"/>
                                <a:cs typeface="Arial" pitchFamily="34" charset="0"/>
                              </a:rPr>
                              <m:t>,</m:t>
                            </m:r>
                            <m:r>
                              <a:rPr lang="en-US" sz="2600" b="1" i="1" smtClean="0">
                                <a:latin typeface="Cambria Math"/>
                                <a:cs typeface="Arial" pitchFamily="34" charset="0"/>
                              </a:rPr>
                              <m:t>𝟗</m:t>
                            </m:r>
                          </m:den>
                        </m:f>
                        <m:r>
                          <a:rPr lang="en-US" sz="2600" b="1" i="1" smtClean="0">
                            <a:latin typeface="Cambria Math"/>
                            <a:cs typeface="Arial" pitchFamily="34" charset="0"/>
                          </a:rPr>
                          <m:t>;</m:t>
                        </m:r>
                        <m:f>
                          <m:fPr>
                            <m:ctrlPr>
                              <a:rPr lang="en-US" sz="2600" b="1" i="1">
                                <a:latin typeface="Cambria Math"/>
                                <a:cs typeface="Arial" pitchFamily="34" charset="0"/>
                              </a:rPr>
                            </m:ctrlPr>
                          </m:fPr>
                          <m:num>
                            <m:r>
                              <a:rPr lang="en-US" sz="2600" b="1" i="1">
                                <a:latin typeface="Cambria Math"/>
                                <a:cs typeface="Arial" pitchFamily="34" charset="0"/>
                              </a:rPr>
                              <m:t>𝟏𝟎</m:t>
                            </m:r>
                            <m:r>
                              <a:rPr lang="en-US" sz="2600" b="1" i="1" smtClean="0">
                                <a:latin typeface="Cambria Math"/>
                                <a:cs typeface="Arial" pitchFamily="34" charset="0"/>
                              </a:rPr>
                              <m:t>+</m:t>
                            </m:r>
                            <m:rad>
                              <m:radPr>
                                <m:degHide m:val="on"/>
                                <m:ctrlPr>
                                  <a:rPr lang="en-US" sz="2600" b="1" i="1">
                                    <a:latin typeface="Cambria Math"/>
                                    <a:cs typeface="Arial" pitchFamily="34" charset="0"/>
                                  </a:rPr>
                                </m:ctrlPr>
                              </m:radPr>
                              <m:deg/>
                              <m:e>
                                <m:r>
                                  <a:rPr lang="en-US" sz="2600" b="1" i="1">
                                    <a:latin typeface="Cambria Math"/>
                                    <a:cs typeface="Arial" pitchFamily="34" charset="0"/>
                                  </a:rPr>
                                  <m:t>𝟖𝟎</m:t>
                                </m:r>
                                <m:r>
                                  <a:rPr lang="en-US" sz="2600" b="1" i="1">
                                    <a:latin typeface="Cambria Math"/>
                                    <a:cs typeface="Arial" pitchFamily="34" charset="0"/>
                                  </a:rPr>
                                  <m:t>,</m:t>
                                </m:r>
                                <m:r>
                                  <a:rPr lang="en-US" sz="2600" b="1" i="1">
                                    <a:latin typeface="Cambria Math"/>
                                    <a:cs typeface="Arial" pitchFamily="34" charset="0"/>
                                  </a:rPr>
                                  <m:t>𝟒</m:t>
                                </m:r>
                              </m:e>
                            </m:rad>
                          </m:num>
                          <m:den>
                            <m:r>
                              <a:rPr lang="en-US" sz="2600" b="1" i="1">
                                <a:latin typeface="Cambria Math"/>
                                <a:cs typeface="Arial" pitchFamily="34" charset="0"/>
                              </a:rPr>
                              <m:t>𝟒</m:t>
                            </m:r>
                            <m:r>
                              <a:rPr lang="en-US" sz="2600" b="1" i="1">
                                <a:latin typeface="Cambria Math"/>
                                <a:cs typeface="Arial" pitchFamily="34" charset="0"/>
                              </a:rPr>
                              <m:t>,</m:t>
                            </m:r>
                            <m:r>
                              <a:rPr lang="en-US" sz="2600" b="1" i="1">
                                <a:latin typeface="Cambria Math"/>
                                <a:cs typeface="Arial" pitchFamily="34" charset="0"/>
                              </a:rPr>
                              <m:t>𝟗</m:t>
                            </m:r>
                          </m:den>
                        </m:f>
                      </m:e>
                    </m:d>
                  </m:oMath>
                </a14:m>
                <a:endParaRPr lang="en-US" sz="2600" b="1">
                  <a:latin typeface="Arial" pitchFamily="34" charset="0"/>
                  <a:cs typeface="Arial" pitchFamily="34"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07555" y="4038600"/>
                <a:ext cx="11179631" cy="752450"/>
              </a:xfrm>
              <a:prstGeom prst="rect">
                <a:avLst/>
              </a:prstGeom>
              <a:blipFill rotWithShape="1">
                <a:blip r:embed="rId25"/>
                <a:stretch>
                  <a:fillRect l="-981"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90093" y="4876800"/>
                <a:ext cx="11179631" cy="1152560"/>
              </a:xfrm>
              <a:prstGeom prst="rect">
                <a:avLst/>
              </a:prstGeom>
              <a:noFill/>
            </p:spPr>
            <p:txBody>
              <a:bodyPr wrap="square" rtlCol="0">
                <a:spAutoFit/>
              </a:bodyPr>
              <a:lstStyle/>
              <a:p>
                <a:r>
                  <a:rPr lang="vi-VN" sz="2600" b="1" smtClean="0">
                    <a:latin typeface="Arial" pitchFamily="34" charset="0"/>
                    <a:cs typeface="Arial" pitchFamily="34" charset="0"/>
                  </a:rPr>
                  <a:t>Vậy trong khoảng thời điểm</a:t>
                </a:r>
                <a14:m>
                  <m:oMath xmlns:m="http://schemas.openxmlformats.org/officeDocument/2006/math">
                    <m:r>
                      <a:rPr lang="en-US" sz="2600" b="1" i="0" smtClean="0">
                        <a:latin typeface="Cambria Math"/>
                        <a:cs typeface="Arial" pitchFamily="34" charset="0"/>
                      </a:rPr>
                      <m:t> </m:t>
                    </m:r>
                    <m:d>
                      <m:dPr>
                        <m:ctrlPr>
                          <a:rPr lang="en-US" sz="2600" b="1" i="1" smtClean="0">
                            <a:latin typeface="Cambria Math"/>
                            <a:cs typeface="Arial" pitchFamily="34" charset="0"/>
                          </a:rPr>
                        </m:ctrlPr>
                      </m:dPr>
                      <m:e>
                        <m:f>
                          <m:fPr>
                            <m:ctrlPr>
                              <a:rPr lang="en-US" sz="2600" b="1" i="1" smtClean="0">
                                <a:latin typeface="Cambria Math"/>
                                <a:cs typeface="Arial" pitchFamily="34" charset="0"/>
                              </a:rPr>
                            </m:ctrlPr>
                          </m:fPr>
                          <m:num>
                            <m:r>
                              <a:rPr lang="en-US" sz="2600" b="1" i="1" smtClean="0">
                                <a:latin typeface="Cambria Math"/>
                                <a:cs typeface="Arial" pitchFamily="34" charset="0"/>
                              </a:rPr>
                              <m:t>𝟏𝟎</m:t>
                            </m:r>
                            <m:r>
                              <a:rPr lang="en-US" sz="2600" b="1" i="1" smtClean="0">
                                <a:latin typeface="Cambria Math"/>
                                <a:cs typeface="Arial" pitchFamily="34" charset="0"/>
                              </a:rPr>
                              <m:t>−</m:t>
                            </m:r>
                            <m:rad>
                              <m:radPr>
                                <m:degHide m:val="on"/>
                                <m:ctrlPr>
                                  <a:rPr lang="en-US" sz="2600" b="1" i="1" smtClean="0">
                                    <a:latin typeface="Cambria Math"/>
                                    <a:cs typeface="Arial" pitchFamily="34" charset="0"/>
                                  </a:rPr>
                                </m:ctrlPr>
                              </m:radPr>
                              <m:deg/>
                              <m:e>
                                <m:r>
                                  <a:rPr lang="en-US" sz="2600" b="1" i="1" smtClean="0">
                                    <a:latin typeface="Cambria Math"/>
                                    <a:cs typeface="Arial" pitchFamily="34" charset="0"/>
                                  </a:rPr>
                                  <m:t>𝟖𝟎</m:t>
                                </m:r>
                                <m:r>
                                  <a:rPr lang="en-US" sz="2600" b="1" i="1" smtClean="0">
                                    <a:latin typeface="Cambria Math"/>
                                    <a:cs typeface="Arial" pitchFamily="34" charset="0"/>
                                  </a:rPr>
                                  <m:t>,</m:t>
                                </m:r>
                                <m:r>
                                  <a:rPr lang="en-US" sz="2600" b="1" i="1" smtClean="0">
                                    <a:latin typeface="Cambria Math"/>
                                    <a:cs typeface="Arial" pitchFamily="34" charset="0"/>
                                  </a:rPr>
                                  <m:t>𝟒</m:t>
                                </m:r>
                              </m:e>
                            </m:rad>
                          </m:num>
                          <m:den>
                            <m:r>
                              <a:rPr lang="en-US" sz="2600" b="1" i="1" smtClean="0">
                                <a:latin typeface="Cambria Math"/>
                                <a:cs typeface="Arial" pitchFamily="34" charset="0"/>
                              </a:rPr>
                              <m:t>𝟒</m:t>
                            </m:r>
                            <m:r>
                              <a:rPr lang="en-US" sz="2600" b="1" i="1" smtClean="0">
                                <a:latin typeface="Cambria Math"/>
                                <a:cs typeface="Arial" pitchFamily="34" charset="0"/>
                              </a:rPr>
                              <m:t>,</m:t>
                            </m:r>
                            <m:r>
                              <a:rPr lang="en-US" sz="2600" b="1" i="1" smtClean="0">
                                <a:latin typeface="Cambria Math"/>
                                <a:cs typeface="Arial" pitchFamily="34" charset="0"/>
                              </a:rPr>
                              <m:t>𝟗</m:t>
                            </m:r>
                          </m:den>
                        </m:f>
                        <m:r>
                          <a:rPr lang="en-US" sz="2600" b="1" i="1" smtClean="0">
                            <a:latin typeface="Cambria Math"/>
                            <a:cs typeface="Arial" pitchFamily="34" charset="0"/>
                          </a:rPr>
                          <m:t>;</m:t>
                        </m:r>
                        <m:f>
                          <m:fPr>
                            <m:ctrlPr>
                              <a:rPr lang="en-US" sz="2600" b="1" i="1">
                                <a:latin typeface="Cambria Math"/>
                                <a:cs typeface="Arial" pitchFamily="34" charset="0"/>
                              </a:rPr>
                            </m:ctrlPr>
                          </m:fPr>
                          <m:num>
                            <m:r>
                              <a:rPr lang="en-US" sz="2600" b="1" i="1">
                                <a:latin typeface="Cambria Math"/>
                                <a:cs typeface="Arial" pitchFamily="34" charset="0"/>
                              </a:rPr>
                              <m:t>𝟏𝟎</m:t>
                            </m:r>
                            <m:r>
                              <a:rPr lang="en-US" sz="2600" b="1" i="1" smtClean="0">
                                <a:latin typeface="Cambria Math"/>
                                <a:cs typeface="Arial" pitchFamily="34" charset="0"/>
                              </a:rPr>
                              <m:t>+</m:t>
                            </m:r>
                            <m:rad>
                              <m:radPr>
                                <m:degHide m:val="on"/>
                                <m:ctrlPr>
                                  <a:rPr lang="en-US" sz="2600" b="1" i="1">
                                    <a:latin typeface="Cambria Math"/>
                                    <a:cs typeface="Arial" pitchFamily="34" charset="0"/>
                                  </a:rPr>
                                </m:ctrlPr>
                              </m:radPr>
                              <m:deg/>
                              <m:e>
                                <m:r>
                                  <a:rPr lang="en-US" sz="2600" b="1" i="1">
                                    <a:latin typeface="Cambria Math"/>
                                    <a:cs typeface="Arial" pitchFamily="34" charset="0"/>
                                  </a:rPr>
                                  <m:t>𝟖𝟎</m:t>
                                </m:r>
                                <m:r>
                                  <a:rPr lang="en-US" sz="2600" b="1" i="1">
                                    <a:latin typeface="Cambria Math"/>
                                    <a:cs typeface="Arial" pitchFamily="34" charset="0"/>
                                  </a:rPr>
                                  <m:t>,</m:t>
                                </m:r>
                                <m:r>
                                  <a:rPr lang="en-US" sz="2600" b="1" i="1">
                                    <a:latin typeface="Cambria Math"/>
                                    <a:cs typeface="Arial" pitchFamily="34" charset="0"/>
                                  </a:rPr>
                                  <m:t>𝟒</m:t>
                                </m:r>
                              </m:e>
                            </m:rad>
                          </m:num>
                          <m:den>
                            <m:r>
                              <a:rPr lang="en-US" sz="2600" b="1" i="1">
                                <a:latin typeface="Cambria Math"/>
                                <a:cs typeface="Arial" pitchFamily="34" charset="0"/>
                              </a:rPr>
                              <m:t>𝟒</m:t>
                            </m:r>
                            <m:r>
                              <a:rPr lang="en-US" sz="2600" b="1" i="1">
                                <a:latin typeface="Cambria Math"/>
                                <a:cs typeface="Arial" pitchFamily="34" charset="0"/>
                              </a:rPr>
                              <m:t>,</m:t>
                            </m:r>
                            <m:r>
                              <a:rPr lang="en-US" sz="2600" b="1" i="1">
                                <a:latin typeface="Cambria Math"/>
                                <a:cs typeface="Arial" pitchFamily="34" charset="0"/>
                              </a:rPr>
                              <m:t>𝟗</m:t>
                            </m:r>
                          </m:den>
                        </m:f>
                      </m:e>
                    </m:d>
                    <m:r>
                      <a:rPr lang="en-US" sz="2600" b="1" i="1" smtClean="0">
                        <a:latin typeface="Cambria Math"/>
                        <a:ea typeface="Cambria Math"/>
                        <a:cs typeface="Arial" pitchFamily="34" charset="0"/>
                      </a:rPr>
                      <m:t>≈</m:t>
                    </m:r>
                    <m:d>
                      <m:dPr>
                        <m:ctrlPr>
                          <a:rPr lang="en-US" sz="2600" b="1" i="1" smtClean="0">
                            <a:solidFill>
                              <a:schemeClr val="accent2">
                                <a:lumMod val="75000"/>
                              </a:schemeClr>
                            </a:solidFill>
                            <a:latin typeface="Cambria Math"/>
                            <a:ea typeface="Cambria Math"/>
                            <a:cs typeface="Arial" pitchFamily="34" charset="0"/>
                          </a:rPr>
                        </m:ctrlPr>
                      </m:dPr>
                      <m:e>
                        <m:r>
                          <a:rPr lang="en-US" sz="2600" b="1" i="1" smtClean="0">
                            <a:solidFill>
                              <a:schemeClr val="accent2">
                                <a:lumMod val="75000"/>
                              </a:schemeClr>
                            </a:solidFill>
                            <a:latin typeface="Cambria Math"/>
                            <a:ea typeface="Cambria Math"/>
                            <a:cs typeface="Arial" pitchFamily="34" charset="0"/>
                          </a:rPr>
                          <m:t>𝟎</m:t>
                        </m:r>
                        <m:r>
                          <a:rPr lang="en-US" sz="2600" b="1" i="1" smtClean="0">
                            <a:solidFill>
                              <a:schemeClr val="accent2">
                                <a:lumMod val="75000"/>
                              </a:schemeClr>
                            </a:solidFill>
                            <a:latin typeface="Cambria Math"/>
                            <a:ea typeface="Cambria Math"/>
                            <a:cs typeface="Arial" pitchFamily="34" charset="0"/>
                          </a:rPr>
                          <m:t>,</m:t>
                        </m:r>
                        <m:r>
                          <a:rPr lang="en-US" sz="2600" b="1" i="1" smtClean="0">
                            <a:solidFill>
                              <a:schemeClr val="accent2">
                                <a:lumMod val="75000"/>
                              </a:schemeClr>
                            </a:solidFill>
                            <a:latin typeface="Cambria Math"/>
                            <a:ea typeface="Cambria Math"/>
                            <a:cs typeface="Arial" pitchFamily="34" charset="0"/>
                          </a:rPr>
                          <m:t>𝟐𝟏</m:t>
                        </m:r>
                        <m:r>
                          <a:rPr lang="en-US" sz="2600" b="1" i="1" smtClean="0">
                            <a:solidFill>
                              <a:schemeClr val="accent2">
                                <a:lumMod val="75000"/>
                              </a:schemeClr>
                            </a:solidFill>
                            <a:latin typeface="Cambria Math"/>
                            <a:ea typeface="Cambria Math"/>
                            <a:cs typeface="Arial" pitchFamily="34" charset="0"/>
                          </a:rPr>
                          <m:t>;</m:t>
                        </m:r>
                        <m:r>
                          <a:rPr lang="en-US" sz="2600" b="1" i="1" smtClean="0">
                            <a:solidFill>
                              <a:schemeClr val="accent2">
                                <a:lumMod val="75000"/>
                              </a:schemeClr>
                            </a:solidFill>
                            <a:latin typeface="Cambria Math"/>
                            <a:ea typeface="Cambria Math"/>
                            <a:cs typeface="Arial" pitchFamily="34" charset="0"/>
                          </a:rPr>
                          <m:t>𝟑</m:t>
                        </m:r>
                        <m:r>
                          <a:rPr lang="en-US" sz="2600" b="1" i="1" smtClean="0">
                            <a:solidFill>
                              <a:schemeClr val="accent2">
                                <a:lumMod val="75000"/>
                              </a:schemeClr>
                            </a:solidFill>
                            <a:latin typeface="Cambria Math"/>
                            <a:ea typeface="Cambria Math"/>
                            <a:cs typeface="Arial" pitchFamily="34" charset="0"/>
                          </a:rPr>
                          <m:t>,</m:t>
                        </m:r>
                        <m:r>
                          <a:rPr lang="en-US" sz="2600" b="1" i="1" smtClean="0">
                            <a:solidFill>
                              <a:schemeClr val="accent2">
                                <a:lumMod val="75000"/>
                              </a:schemeClr>
                            </a:solidFill>
                            <a:latin typeface="Cambria Math"/>
                            <a:ea typeface="Cambria Math"/>
                            <a:cs typeface="Arial" pitchFamily="34" charset="0"/>
                          </a:rPr>
                          <m:t>𝟖𝟕</m:t>
                        </m:r>
                      </m:e>
                    </m:d>
                  </m:oMath>
                </a14:m>
                <a:r>
                  <a:rPr lang="vi-VN" sz="2600" b="1">
                    <a:latin typeface="Arial" pitchFamily="34" charset="0"/>
                    <a:cs typeface="Arial" pitchFamily="34" charset="0"/>
                  </a:rPr>
                  <a:t>(giây) thì quả bóng sẽ ở độ cao trên 5 m so với mặt đất. </a:t>
                </a:r>
                <a:r>
                  <a:rPr lang="en-US" sz="2600" b="1" smtClean="0">
                    <a:latin typeface="Arial" pitchFamily="34" charset="0"/>
                    <a:cs typeface="Arial" pitchFamily="34" charset="0"/>
                  </a:rPr>
                  <a:t>  </a:t>
                </a:r>
                <a:endParaRPr lang="en-US" sz="2600" b="1">
                  <a:latin typeface="Arial" pitchFamily="34" charset="0"/>
                  <a:cs typeface="Arial" pitchFamily="34"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90093" y="4876800"/>
                <a:ext cx="11179631" cy="1152560"/>
              </a:xfrm>
              <a:prstGeom prst="rect">
                <a:avLst/>
              </a:prstGeom>
              <a:blipFill rotWithShape="1">
                <a:blip r:embed="rId26"/>
                <a:stretch>
                  <a:fillRect l="-981" r="-327" b="-12169"/>
                </a:stretch>
              </a:blipFill>
            </p:spPr>
            <p:txBody>
              <a:bodyPr/>
              <a:lstStyle/>
              <a:p>
                <a:r>
                  <a:rPr lang="en-US">
                    <a:noFill/>
                  </a:rPr>
                  <a:t> </a:t>
                </a:r>
              </a:p>
            </p:txBody>
          </p:sp>
        </mc:Fallback>
      </mc:AlternateContent>
      <p:pic>
        <p:nvPicPr>
          <p:cNvPr id="48" name="Picture 47"/>
          <p:cNvPicPr>
            <a:picLocks noChangeAspect="1"/>
          </p:cNvPicPr>
          <p:nvPr/>
        </p:nvPicPr>
        <p:blipFill rotWithShape="1">
          <a:blip r:embed="rId27" cstate="print">
            <a:extLst>
              <a:ext uri="{28A0092B-C50C-407E-A947-70E740481C1C}">
                <a14:useLocalDpi xmlns:a14="http://schemas.microsoft.com/office/drawing/2010/main" val="0"/>
              </a:ext>
            </a:extLst>
          </a:blip>
          <a:srcRect l="13493" t="12538" r="16345" b="11211"/>
          <a:stretch/>
        </p:blipFill>
        <p:spPr>
          <a:xfrm>
            <a:off x="74612" y="19024"/>
            <a:ext cx="2027237" cy="2038376"/>
          </a:xfrm>
          <a:prstGeom prst="rect">
            <a:avLst/>
          </a:prstGeom>
        </p:spPr>
      </p:pic>
      <p:grpSp>
        <p:nvGrpSpPr>
          <p:cNvPr id="49" name="Group 48"/>
          <p:cNvGrpSpPr/>
          <p:nvPr/>
        </p:nvGrpSpPr>
        <p:grpSpPr>
          <a:xfrm>
            <a:off x="531812" y="494846"/>
            <a:ext cx="1225675" cy="1029154"/>
            <a:chOff x="1170950" y="3597959"/>
            <a:chExt cx="1225675" cy="1029154"/>
          </a:xfrm>
        </p:grpSpPr>
        <p:pic>
          <p:nvPicPr>
            <p:cNvPr id="50" name="Picture 1034"/>
            <p:cNvPicPr>
              <a:picLocks noChangeAspect="1" noChangeArrowheads="1"/>
            </p:cNvPicPr>
            <p:nvPr/>
          </p:nvPicPr>
          <p:blipFill rotWithShape="1">
            <a:blip r:embed="rId28">
              <a:extLst>
                <a:ext uri="{28A0092B-C50C-407E-A947-70E740481C1C}">
                  <a14:useLocalDpi xmlns:a14="http://schemas.microsoft.com/office/drawing/2010/main" val="0"/>
                </a:ext>
              </a:extLst>
            </a:blip>
            <a:srcRect l="1" r="56609"/>
            <a:stretch/>
          </p:blipFill>
          <p:spPr bwMode="auto">
            <a:xfrm>
              <a:off x="1170950" y="3597959"/>
              <a:ext cx="961763" cy="61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034"/>
            <p:cNvPicPr>
              <a:picLocks noChangeAspect="1" noChangeArrowheads="1"/>
            </p:cNvPicPr>
            <p:nvPr/>
          </p:nvPicPr>
          <p:blipFill rotWithShape="1">
            <a:blip r:embed="rId28">
              <a:extLst>
                <a:ext uri="{28A0092B-C50C-407E-A947-70E740481C1C}">
                  <a14:useLocalDpi xmlns:a14="http://schemas.microsoft.com/office/drawing/2010/main" val="0"/>
                </a:ext>
              </a:extLst>
            </a:blip>
            <a:srcRect l="44703"/>
            <a:stretch/>
          </p:blipFill>
          <p:spPr bwMode="auto">
            <a:xfrm>
              <a:off x="1170950" y="3930295"/>
              <a:ext cx="1225675" cy="69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811759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270205" y="1909048"/>
            <a:ext cx="547607" cy="453152"/>
            <a:chOff x="1293812" y="1258917"/>
            <a:chExt cx="547607" cy="453152"/>
          </a:xfrm>
        </p:grpSpPr>
        <p:cxnSp>
          <p:nvCxnSpPr>
            <p:cNvPr id="8" name="Straight Connector 7"/>
            <p:cNvCxnSpPr/>
            <p:nvPr/>
          </p:nvCxnSpPr>
          <p:spPr>
            <a:xfrm flipV="1">
              <a:off x="1293812" y="1258918"/>
              <a:ext cx="228600" cy="453151"/>
            </a:xfrm>
            <a:prstGeom prst="line">
              <a:avLst/>
            </a:prstGeom>
            <a:ln w="19050">
              <a:solidFill>
                <a:srgbClr val="00460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22412" y="1258917"/>
              <a:ext cx="319007" cy="0"/>
            </a:xfrm>
            <a:prstGeom prst="line">
              <a:avLst/>
            </a:prstGeom>
            <a:ln w="28575">
              <a:solidFill>
                <a:srgbClr val="0046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265362" y="4583887"/>
            <a:ext cx="587450" cy="397688"/>
            <a:chOff x="2462463" y="5012514"/>
            <a:chExt cx="587450" cy="397688"/>
          </a:xfrm>
        </p:grpSpPr>
        <p:cxnSp>
          <p:nvCxnSpPr>
            <p:cNvPr id="58" name="Straight Connector 57"/>
            <p:cNvCxnSpPr/>
            <p:nvPr/>
          </p:nvCxnSpPr>
          <p:spPr>
            <a:xfrm>
              <a:off x="2462463" y="5012514"/>
              <a:ext cx="239849" cy="392636"/>
            </a:xfrm>
            <a:prstGeom prst="line">
              <a:avLst/>
            </a:prstGeom>
            <a:ln w="19050">
              <a:solidFill>
                <a:schemeClr val="tx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702312" y="5410202"/>
              <a:ext cx="347601" cy="0"/>
            </a:xfrm>
            <a:prstGeom prst="line">
              <a:avLst/>
            </a:prstGeom>
            <a:ln w="19050">
              <a:solidFill>
                <a:schemeClr val="tx2">
                  <a:lumMod val="7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5772314" y="533399"/>
            <a:ext cx="6189498" cy="1429511"/>
            <a:chOff x="6305713" y="228599"/>
            <a:chExt cx="6189498" cy="1429511"/>
          </a:xfrm>
        </p:grpSpPr>
        <p:sp>
          <p:nvSpPr>
            <p:cNvPr id="2" name="Rounded Rectangle 1"/>
            <p:cNvSpPr/>
            <p:nvPr/>
          </p:nvSpPr>
          <p:spPr>
            <a:xfrm>
              <a:off x="6305713" y="228599"/>
              <a:ext cx="6189498" cy="1429511"/>
            </a:xfrm>
            <a:prstGeom prst="roundRect">
              <a:avLst>
                <a:gd name="adj" fmla="val 8167"/>
              </a:avLst>
            </a:prstGeom>
            <a:solidFill>
              <a:srgbClr val="D3D8D2"/>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34" name="Rectangle 33"/>
                <p:cNvSpPr/>
                <p:nvPr/>
              </p:nvSpPr>
              <p:spPr>
                <a:xfrm>
                  <a:off x="6399211" y="298450"/>
                  <a:ext cx="6095999" cy="1330429"/>
                </a:xfrm>
                <a:prstGeom prst="rect">
                  <a:avLst/>
                </a:prstGeom>
              </p:spPr>
              <p:txBody>
                <a:bodyPr wrap="square">
                  <a:spAutoFit/>
                </a:bodyPr>
                <a:lstStyle/>
                <a:p>
                  <a:r>
                    <a:rPr lang="en-US" sz="2000" b="1">
                      <a:latin typeface="Arial" pitchFamily="34" charset="0"/>
                      <a:cs typeface="Arial" pitchFamily="34" charset="0"/>
                    </a:rPr>
                    <a:t>Tam thức bậc hai ( đối với x) là biểu thức có dạng </a:t>
                  </a:r>
                  <a14:m>
                    <m:oMath xmlns:m="http://schemas.openxmlformats.org/officeDocument/2006/math">
                      <m:r>
                        <a:rPr lang="en-US" sz="2000" b="1" i="1">
                          <a:solidFill>
                            <a:schemeClr val="accent2">
                              <a:lumMod val="75000"/>
                            </a:schemeClr>
                          </a:solidFill>
                          <a:latin typeface="Cambria Math"/>
                          <a:cs typeface="Arial" pitchFamily="34" charset="0"/>
                        </a:rPr>
                        <m:t>𝒂</m:t>
                      </m:r>
                      <m:sSup>
                        <m:sSupPr>
                          <m:ctrlPr>
                            <a:rPr lang="en-US" sz="2000" b="1" i="1">
                              <a:solidFill>
                                <a:schemeClr val="accent2">
                                  <a:lumMod val="75000"/>
                                </a:schemeClr>
                              </a:solidFill>
                              <a:latin typeface="Cambria Math"/>
                              <a:cs typeface="Arial" pitchFamily="34" charset="0"/>
                            </a:rPr>
                          </m:ctrlPr>
                        </m:sSupPr>
                        <m:e>
                          <m:r>
                            <a:rPr lang="en-US" sz="2000" b="1" i="1">
                              <a:solidFill>
                                <a:schemeClr val="accent2">
                                  <a:lumMod val="75000"/>
                                </a:schemeClr>
                              </a:solidFill>
                              <a:latin typeface="Cambria Math"/>
                              <a:cs typeface="Arial" pitchFamily="34" charset="0"/>
                            </a:rPr>
                            <m:t>𝒙</m:t>
                          </m:r>
                        </m:e>
                        <m:sup>
                          <m:r>
                            <a:rPr lang="en-US" sz="2000" b="1" i="1">
                              <a:solidFill>
                                <a:schemeClr val="accent2">
                                  <a:lumMod val="75000"/>
                                </a:schemeClr>
                              </a:solidFill>
                              <a:latin typeface="Cambria Math"/>
                              <a:cs typeface="Arial" pitchFamily="34" charset="0"/>
                            </a:rPr>
                            <m:t>𝟐</m:t>
                          </m:r>
                        </m:sup>
                      </m:sSup>
                      <m:r>
                        <a:rPr lang="en-US" sz="2000" b="1" i="1">
                          <a:solidFill>
                            <a:schemeClr val="accent2">
                              <a:lumMod val="75000"/>
                            </a:schemeClr>
                          </a:solidFill>
                          <a:latin typeface="Cambria Math"/>
                          <a:cs typeface="Arial" pitchFamily="34" charset="0"/>
                        </a:rPr>
                        <m:t>+</m:t>
                      </m:r>
                      <m:r>
                        <a:rPr lang="en-US" sz="2000" b="1" i="1">
                          <a:solidFill>
                            <a:schemeClr val="accent2">
                              <a:lumMod val="75000"/>
                            </a:schemeClr>
                          </a:solidFill>
                          <a:latin typeface="Cambria Math"/>
                          <a:cs typeface="Arial" pitchFamily="34" charset="0"/>
                        </a:rPr>
                        <m:t>𝒃𝒙</m:t>
                      </m:r>
                      <m:r>
                        <a:rPr lang="en-US" sz="2000" b="1" i="1">
                          <a:solidFill>
                            <a:schemeClr val="accent2">
                              <a:lumMod val="75000"/>
                            </a:schemeClr>
                          </a:solidFill>
                          <a:latin typeface="Cambria Math"/>
                          <a:cs typeface="Arial" pitchFamily="34" charset="0"/>
                        </a:rPr>
                        <m:t>+</m:t>
                      </m:r>
                      <m:r>
                        <a:rPr lang="en-US" sz="2000" b="1" i="1">
                          <a:solidFill>
                            <a:schemeClr val="accent2">
                              <a:lumMod val="75000"/>
                            </a:schemeClr>
                          </a:solidFill>
                          <a:latin typeface="Cambria Math"/>
                          <a:cs typeface="Arial" pitchFamily="34" charset="0"/>
                        </a:rPr>
                        <m:t>𝒄</m:t>
                      </m:r>
                    </m:oMath>
                  </a14:m>
                  <a:r>
                    <a:rPr lang="en-US" sz="2000" b="1">
                      <a:solidFill>
                        <a:schemeClr val="accent2">
                          <a:lumMod val="75000"/>
                        </a:schemeClr>
                      </a:solidFill>
                      <a:latin typeface="Arial" pitchFamily="34" charset="0"/>
                      <a:cs typeface="Arial" pitchFamily="34" charset="0"/>
                    </a:rPr>
                    <a:t>  </a:t>
                  </a:r>
                  <a:r>
                    <a:rPr lang="en-US" sz="2000" b="1">
                      <a:latin typeface="Arial" pitchFamily="34" charset="0"/>
                      <a:cs typeface="Arial" pitchFamily="34" charset="0"/>
                    </a:rPr>
                    <a:t>trong đó a, b, c là những số thực cho trước (với </a:t>
                  </a:r>
                  <a14:m>
                    <m:oMath xmlns:m="http://schemas.openxmlformats.org/officeDocument/2006/math">
                      <m:r>
                        <a:rPr lang="en-US" sz="2000" b="1" i="1">
                          <a:latin typeface="Cambria Math"/>
                          <a:cs typeface="Arial" pitchFamily="34" charset="0"/>
                        </a:rPr>
                        <m:t>𝒂</m:t>
                      </m:r>
                      <m:r>
                        <a:rPr lang="en-US" sz="2000" b="1" i="1">
                          <a:latin typeface="Cambria Math"/>
                          <a:ea typeface="Cambria Math"/>
                          <a:cs typeface="Arial" pitchFamily="34" charset="0"/>
                        </a:rPr>
                        <m:t>≠</m:t>
                      </m:r>
                      <m:r>
                        <a:rPr lang="en-US" sz="2000" b="1" i="1">
                          <a:latin typeface="Cambria Math"/>
                          <a:ea typeface="Cambria Math"/>
                          <a:cs typeface="Arial" pitchFamily="34" charset="0"/>
                        </a:rPr>
                        <m:t>𝟎</m:t>
                      </m:r>
                      <m:r>
                        <a:rPr lang="en-US" sz="2000" b="1" i="1">
                          <a:latin typeface="Cambria Math"/>
                          <a:ea typeface="Cambria Math"/>
                          <a:cs typeface="Arial" pitchFamily="34" charset="0"/>
                        </a:rPr>
                        <m:t>)</m:t>
                      </m:r>
                    </m:oMath>
                  </a14:m>
                  <a:r>
                    <a:rPr lang="en-US" sz="2000" b="1">
                      <a:latin typeface="Arial" pitchFamily="34" charset="0"/>
                      <a:cs typeface="Arial" pitchFamily="34" charset="0"/>
                    </a:rPr>
                    <a:t> được gọi là các hệ số của tam thức bậc hai </a:t>
                  </a:r>
                </a:p>
              </p:txBody>
            </p:sp>
          </mc:Choice>
          <mc:Fallback xmlns="">
            <p:sp>
              <p:nvSpPr>
                <p:cNvPr id="34" name="Rectangle 33"/>
                <p:cNvSpPr>
                  <a:spLocks noRot="1" noChangeAspect="1" noMove="1" noResize="1" noEditPoints="1" noAdjustHandles="1" noChangeArrowheads="1" noChangeShapeType="1" noTextEdit="1"/>
                </p:cNvSpPr>
                <p:nvPr/>
              </p:nvSpPr>
              <p:spPr>
                <a:xfrm>
                  <a:off x="6399211" y="298450"/>
                  <a:ext cx="6095999" cy="1330429"/>
                </a:xfrm>
                <a:prstGeom prst="rect">
                  <a:avLst/>
                </a:prstGeom>
                <a:blipFill rotWithShape="1">
                  <a:blip r:embed="rId2"/>
                  <a:stretch>
                    <a:fillRect l="-1000" t="-1835" r="-2000" b="-7798"/>
                  </a:stretch>
                </a:blipFill>
              </p:spPr>
              <p:txBody>
                <a:bodyPr/>
                <a:lstStyle/>
                <a:p>
                  <a:r>
                    <a:rPr lang="en-US">
                      <a:noFill/>
                    </a:rPr>
                    <a:t> </a:t>
                  </a:r>
                </a:p>
              </p:txBody>
            </p:sp>
          </mc:Fallback>
        </mc:AlternateContent>
      </p:grpSp>
      <p:grpSp>
        <p:nvGrpSpPr>
          <p:cNvPr id="70" name="Group 69"/>
          <p:cNvGrpSpPr/>
          <p:nvPr/>
        </p:nvGrpSpPr>
        <p:grpSpPr>
          <a:xfrm>
            <a:off x="5787284" y="3962094"/>
            <a:ext cx="6250728" cy="1085850"/>
            <a:chOff x="6805188" y="5404424"/>
            <a:chExt cx="6250728" cy="1085850"/>
          </a:xfrm>
        </p:grpSpPr>
        <p:sp>
          <p:nvSpPr>
            <p:cNvPr id="86" name="Rounded Rectangle 85"/>
            <p:cNvSpPr/>
            <p:nvPr/>
          </p:nvSpPr>
          <p:spPr>
            <a:xfrm>
              <a:off x="6805188" y="5404424"/>
              <a:ext cx="6190488" cy="1085850"/>
            </a:xfrm>
            <a:prstGeom prst="roundRect">
              <a:avLst>
                <a:gd name="adj" fmla="val 3622"/>
              </a:avLst>
            </a:prstGeom>
            <a:solidFill>
              <a:srgbClr val="FEF1E6"/>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8" name="Rectangle 87"/>
                <p:cNvSpPr/>
                <p:nvPr/>
              </p:nvSpPr>
              <p:spPr>
                <a:xfrm>
                  <a:off x="6898687" y="5426851"/>
                  <a:ext cx="6157229" cy="1029641"/>
                </a:xfrm>
                <a:prstGeom prst="rect">
                  <a:avLst/>
                </a:prstGeom>
              </p:spPr>
              <p:txBody>
                <a:bodyPr wrap="square">
                  <a:spAutoFit/>
                </a:bodyPr>
                <a:lstStyle/>
                <a:p>
                  <a:r>
                    <a:rPr lang="en-US" sz="2000" b="1" smtClean="0">
                      <a:latin typeface="26"/>
                      <a:cs typeface="Arial" pitchFamily="34" charset="0"/>
                    </a:rPr>
                    <a:t>B</a:t>
                  </a:r>
                  <a:r>
                    <a:rPr lang="vi-VN" sz="2000" b="1">
                      <a:latin typeface="26"/>
                      <a:cs typeface="Arial" pitchFamily="34" charset="0"/>
                    </a:rPr>
                    <a:t>ất phương trình</a:t>
                  </a:r>
                  <a:r>
                    <a:rPr lang="en-US" sz="2000" b="1">
                      <a:latin typeface="26"/>
                      <a:cs typeface="Arial" pitchFamily="34" charset="0"/>
                    </a:rPr>
                    <a:t> bậc hai ẩn </a:t>
                  </a:r>
                  <a14:m>
                    <m:oMath xmlns:m="http://schemas.openxmlformats.org/officeDocument/2006/math">
                      <m:r>
                        <a:rPr lang="en-US" sz="2000" b="1" i="1">
                          <a:latin typeface="Cambria Math"/>
                          <a:cs typeface="Arial" pitchFamily="34" charset="0"/>
                        </a:rPr>
                        <m:t>𝒙</m:t>
                      </m:r>
                    </m:oMath>
                  </a14:m>
                  <a:r>
                    <a:rPr lang="en-US" sz="2000" b="1">
                      <a:latin typeface="26"/>
                      <a:cs typeface="Arial" pitchFamily="34" charset="0"/>
                    </a:rPr>
                    <a:t> là b</a:t>
                  </a:r>
                  <a:r>
                    <a:rPr lang="vi-VN" sz="2000" b="1">
                      <a:latin typeface="26"/>
                      <a:cs typeface="Arial" pitchFamily="34" charset="0"/>
                    </a:rPr>
                    <a:t>ất phương trình</a:t>
                  </a:r>
                  <a:r>
                    <a:rPr lang="en-US" sz="2000" b="1">
                      <a:latin typeface="26"/>
                      <a:cs typeface="Arial" pitchFamily="34" charset="0"/>
                    </a:rPr>
                    <a:t> có </a:t>
                  </a:r>
                  <a:r>
                    <a:rPr lang="en-US" sz="2000" b="1" smtClean="0">
                      <a:latin typeface="26"/>
                      <a:cs typeface="Arial" pitchFamily="34" charset="0"/>
                    </a:rPr>
                    <a:t>dạng: </a:t>
                  </a:r>
                  <a14:m>
                    <m:oMath xmlns:m="http://schemas.openxmlformats.org/officeDocument/2006/math">
                      <m:r>
                        <a:rPr lang="en-US" sz="2000" b="1" i="1">
                          <a:solidFill>
                            <a:schemeClr val="accent2">
                              <a:lumMod val="75000"/>
                            </a:schemeClr>
                          </a:solidFill>
                          <a:latin typeface="Cambria Math"/>
                          <a:cs typeface="Arial" pitchFamily="34" charset="0"/>
                        </a:rPr>
                        <m:t>𝒂</m:t>
                      </m:r>
                      <m:sSup>
                        <m:sSupPr>
                          <m:ctrlPr>
                            <a:rPr lang="en-US" sz="2000" b="1" i="1">
                              <a:solidFill>
                                <a:schemeClr val="accent2">
                                  <a:lumMod val="75000"/>
                                </a:schemeClr>
                              </a:solidFill>
                              <a:latin typeface="Cambria Math"/>
                              <a:cs typeface="Arial" pitchFamily="34" charset="0"/>
                            </a:rPr>
                          </m:ctrlPr>
                        </m:sSupPr>
                        <m:e>
                          <m:r>
                            <a:rPr lang="en-US" sz="2000" b="1" i="1">
                              <a:solidFill>
                                <a:schemeClr val="accent2">
                                  <a:lumMod val="75000"/>
                                </a:schemeClr>
                              </a:solidFill>
                              <a:latin typeface="Cambria Math"/>
                              <a:cs typeface="Arial" pitchFamily="34" charset="0"/>
                            </a:rPr>
                            <m:t>𝒙</m:t>
                          </m:r>
                        </m:e>
                        <m:sup>
                          <m:r>
                            <a:rPr lang="en-US" sz="2000" b="1" i="1">
                              <a:solidFill>
                                <a:schemeClr val="accent2">
                                  <a:lumMod val="75000"/>
                                </a:schemeClr>
                              </a:solidFill>
                              <a:latin typeface="Cambria Math"/>
                              <a:cs typeface="Arial" pitchFamily="34" charset="0"/>
                            </a:rPr>
                            <m:t>𝟐</m:t>
                          </m:r>
                        </m:sup>
                      </m:sSup>
                      <m:r>
                        <a:rPr lang="en-US" sz="2000" b="1" i="1">
                          <a:solidFill>
                            <a:schemeClr val="accent2">
                              <a:lumMod val="75000"/>
                            </a:schemeClr>
                          </a:solidFill>
                          <a:latin typeface="Cambria Math"/>
                          <a:cs typeface="Arial" pitchFamily="34" charset="0"/>
                        </a:rPr>
                        <m:t>+</m:t>
                      </m:r>
                      <m:r>
                        <a:rPr lang="en-US" sz="2000" b="1" i="1">
                          <a:solidFill>
                            <a:schemeClr val="accent2">
                              <a:lumMod val="75000"/>
                            </a:schemeClr>
                          </a:solidFill>
                          <a:latin typeface="Cambria Math"/>
                          <a:cs typeface="Arial" pitchFamily="34" charset="0"/>
                        </a:rPr>
                        <m:t>𝒃𝒙</m:t>
                      </m:r>
                      <m:r>
                        <a:rPr lang="en-US" sz="2000" b="1" i="1">
                          <a:solidFill>
                            <a:schemeClr val="accent2">
                              <a:lumMod val="75000"/>
                            </a:schemeClr>
                          </a:solidFill>
                          <a:latin typeface="Cambria Math"/>
                          <a:cs typeface="Arial" pitchFamily="34" charset="0"/>
                        </a:rPr>
                        <m:t>+</m:t>
                      </m:r>
                      <m:r>
                        <a:rPr lang="en-US" sz="2000" b="1" i="1">
                          <a:solidFill>
                            <a:schemeClr val="accent2">
                              <a:lumMod val="75000"/>
                            </a:schemeClr>
                          </a:solidFill>
                          <a:latin typeface="Cambria Math"/>
                          <a:cs typeface="Arial" pitchFamily="34" charset="0"/>
                        </a:rPr>
                        <m:t>𝒄</m:t>
                      </m:r>
                      <m:r>
                        <a:rPr lang="en-US" sz="2000" b="1" i="1">
                          <a:solidFill>
                            <a:schemeClr val="accent2">
                              <a:lumMod val="75000"/>
                            </a:schemeClr>
                          </a:solidFill>
                          <a:latin typeface="Cambria Math"/>
                          <a:cs typeface="Arial" pitchFamily="34" charset="0"/>
                        </a:rPr>
                        <m:t>&gt;</m:t>
                      </m:r>
                      <m:r>
                        <a:rPr lang="en-US" sz="2000" b="1" i="1">
                          <a:solidFill>
                            <a:schemeClr val="accent2">
                              <a:lumMod val="75000"/>
                            </a:schemeClr>
                          </a:solidFill>
                          <a:latin typeface="Cambria Math"/>
                          <a:cs typeface="Arial" pitchFamily="34" charset="0"/>
                        </a:rPr>
                        <m:t>𝟎</m:t>
                      </m:r>
                    </m:oMath>
                  </a14:m>
                  <a:r>
                    <a:rPr lang="en-US" sz="2000" b="1" smtClean="0">
                      <a:solidFill>
                        <a:schemeClr val="accent2">
                          <a:lumMod val="75000"/>
                        </a:schemeClr>
                      </a:solidFill>
                      <a:latin typeface="26"/>
                      <a:cs typeface="Arial" pitchFamily="34" charset="0"/>
                    </a:rPr>
                    <a:t>,</a:t>
                  </a:r>
                  <a:r>
                    <a:rPr lang="en-US" sz="2000" b="1">
                      <a:solidFill>
                        <a:schemeClr val="accent2">
                          <a:lumMod val="75000"/>
                        </a:schemeClr>
                      </a:solidFill>
                      <a:latin typeface="26"/>
                      <a:cs typeface="Arial" pitchFamily="34" charset="0"/>
                    </a:rPr>
                    <a:t> </a:t>
                  </a:r>
                  <a14:m>
                    <m:oMath xmlns:m="http://schemas.openxmlformats.org/officeDocument/2006/math">
                      <m:r>
                        <a:rPr lang="en-US" sz="2000" b="1" i="1">
                          <a:latin typeface="Cambria Math"/>
                          <a:cs typeface="Arial" pitchFamily="34" charset="0"/>
                        </a:rPr>
                        <m:t>𝒂</m:t>
                      </m:r>
                      <m:sSup>
                        <m:sSupPr>
                          <m:ctrlPr>
                            <a:rPr lang="en-US" sz="2000" b="1" i="1">
                              <a:latin typeface="Cambria Math"/>
                              <a:cs typeface="Arial" pitchFamily="34" charset="0"/>
                            </a:rPr>
                          </m:ctrlPr>
                        </m:sSupPr>
                        <m:e>
                          <m:r>
                            <a:rPr lang="en-US" sz="2000" b="1" i="1">
                              <a:latin typeface="Cambria Math"/>
                              <a:cs typeface="Arial" pitchFamily="34" charset="0"/>
                            </a:rPr>
                            <m:t>𝒙</m:t>
                          </m:r>
                        </m:e>
                        <m:sup>
                          <m:r>
                            <a:rPr lang="en-US" sz="2000" b="1" i="1">
                              <a:latin typeface="Cambria Math"/>
                              <a:cs typeface="Arial" pitchFamily="34" charset="0"/>
                            </a:rPr>
                            <m:t>𝟐</m:t>
                          </m:r>
                        </m:sup>
                      </m:sSup>
                      <m:r>
                        <a:rPr lang="en-US" sz="2000" b="1" i="1">
                          <a:latin typeface="Cambria Math"/>
                          <a:cs typeface="Arial" pitchFamily="34" charset="0"/>
                        </a:rPr>
                        <m:t>+</m:t>
                      </m:r>
                      <m:r>
                        <a:rPr lang="en-US" sz="2000" b="1" i="1">
                          <a:latin typeface="Cambria Math"/>
                          <a:cs typeface="Arial" pitchFamily="34" charset="0"/>
                        </a:rPr>
                        <m:t>𝒃𝒙</m:t>
                      </m:r>
                      <m:r>
                        <a:rPr lang="en-US" sz="2000" b="1" i="1">
                          <a:latin typeface="Cambria Math"/>
                          <a:cs typeface="Arial" pitchFamily="34" charset="0"/>
                        </a:rPr>
                        <m:t>+</m:t>
                      </m:r>
                      <m:r>
                        <a:rPr lang="en-US" sz="2000" b="1" i="1">
                          <a:latin typeface="Cambria Math"/>
                          <a:cs typeface="Arial" pitchFamily="34" charset="0"/>
                        </a:rPr>
                        <m:t>𝒄</m:t>
                      </m:r>
                      <m:r>
                        <a:rPr lang="en-US" sz="2000" b="1" i="1">
                          <a:latin typeface="Cambria Math"/>
                          <a:ea typeface="Cambria Math"/>
                          <a:cs typeface="Arial" pitchFamily="34" charset="0"/>
                        </a:rPr>
                        <m:t>≥</m:t>
                      </m:r>
                      <m:r>
                        <a:rPr lang="en-US" sz="2000" b="1" i="1">
                          <a:latin typeface="Cambria Math"/>
                          <a:cs typeface="Arial" pitchFamily="34" charset="0"/>
                        </a:rPr>
                        <m:t>𝟎</m:t>
                      </m:r>
                      <m:r>
                        <a:rPr lang="en-US" sz="2000" b="1" i="1">
                          <a:latin typeface="Cambria Math"/>
                          <a:cs typeface="Arial" pitchFamily="34" charset="0"/>
                        </a:rPr>
                        <m:t>  </m:t>
                      </m:r>
                    </m:oMath>
                  </a14:m>
                  <a:r>
                    <a:rPr lang="en-US" sz="2000" b="1" i="1" smtClean="0">
                      <a:latin typeface="Cambria Math"/>
                      <a:cs typeface="Arial" pitchFamily="34" charset="0"/>
                    </a:rPr>
                    <a:t/>
                  </a:r>
                  <a:br>
                    <a:rPr lang="en-US" sz="2000" b="1" i="1" smtClean="0">
                      <a:latin typeface="Cambria Math"/>
                      <a:cs typeface="Arial" pitchFamily="34" charset="0"/>
                    </a:rPr>
                  </a:br>
                  <a14:m>
                    <m:oMath xmlns:m="http://schemas.openxmlformats.org/officeDocument/2006/math">
                      <m:r>
                        <a:rPr lang="en-US" sz="2000" b="1" i="1" smtClean="0">
                          <a:latin typeface="Cambria Math"/>
                          <a:cs typeface="Arial" pitchFamily="34" charset="0"/>
                        </a:rPr>
                        <m:t>                               </m:t>
                      </m:r>
                      <m:r>
                        <a:rPr lang="en-US" sz="2000" b="1" i="1">
                          <a:latin typeface="Cambria Math"/>
                          <a:cs typeface="Arial" pitchFamily="34" charset="0"/>
                        </a:rPr>
                        <m:t>𝒂</m:t>
                      </m:r>
                      <m:sSup>
                        <m:sSupPr>
                          <m:ctrlPr>
                            <a:rPr lang="en-US" sz="2000" b="1" i="1">
                              <a:latin typeface="Cambria Math"/>
                              <a:cs typeface="Arial" pitchFamily="34" charset="0"/>
                            </a:rPr>
                          </m:ctrlPr>
                        </m:sSupPr>
                        <m:e>
                          <m:r>
                            <a:rPr lang="en-US" sz="2000" b="1" i="1">
                              <a:latin typeface="Cambria Math"/>
                              <a:cs typeface="Arial" pitchFamily="34" charset="0"/>
                            </a:rPr>
                            <m:t>𝒙</m:t>
                          </m:r>
                        </m:e>
                        <m:sup>
                          <m:r>
                            <a:rPr lang="en-US" sz="2000" b="1" i="1">
                              <a:latin typeface="Cambria Math"/>
                              <a:cs typeface="Arial" pitchFamily="34" charset="0"/>
                            </a:rPr>
                            <m:t>𝟐</m:t>
                          </m:r>
                        </m:sup>
                      </m:sSup>
                      <m:r>
                        <a:rPr lang="en-US" sz="2000" b="1" i="1">
                          <a:latin typeface="Cambria Math"/>
                          <a:cs typeface="Arial" pitchFamily="34" charset="0"/>
                        </a:rPr>
                        <m:t>+</m:t>
                      </m:r>
                      <m:r>
                        <a:rPr lang="en-US" sz="2000" b="1" i="1">
                          <a:latin typeface="Cambria Math"/>
                          <a:cs typeface="Arial" pitchFamily="34" charset="0"/>
                        </a:rPr>
                        <m:t>𝒃𝒙</m:t>
                      </m:r>
                      <m:r>
                        <a:rPr lang="en-US" sz="2000" b="1" i="1">
                          <a:latin typeface="Cambria Math"/>
                          <a:cs typeface="Arial" pitchFamily="34" charset="0"/>
                        </a:rPr>
                        <m:t>+</m:t>
                      </m:r>
                      <m:r>
                        <a:rPr lang="en-US" sz="2000" b="1" i="1">
                          <a:latin typeface="Cambria Math"/>
                          <a:cs typeface="Arial" pitchFamily="34" charset="0"/>
                        </a:rPr>
                        <m:t>𝒄</m:t>
                      </m:r>
                      <m:r>
                        <a:rPr lang="en-US" sz="2000" b="1" i="1">
                          <a:latin typeface="Cambria Math"/>
                          <a:cs typeface="Arial" pitchFamily="34" charset="0"/>
                        </a:rPr>
                        <m:t>&lt;</m:t>
                      </m:r>
                      <m:r>
                        <a:rPr lang="en-US" sz="2000" b="1" i="1">
                          <a:latin typeface="Cambria Math"/>
                          <a:cs typeface="Arial" pitchFamily="34" charset="0"/>
                        </a:rPr>
                        <m:t>𝟎</m:t>
                      </m:r>
                      <m:r>
                        <a:rPr lang="en-US" sz="2000" b="1" i="1">
                          <a:latin typeface="Cambria Math"/>
                          <a:cs typeface="Arial" pitchFamily="34" charset="0"/>
                        </a:rPr>
                        <m:t> </m:t>
                      </m:r>
                    </m:oMath>
                  </a14:m>
                  <a:r>
                    <a:rPr lang="en-US" sz="2000" b="1" smtClean="0">
                      <a:latin typeface="26"/>
                      <a:cs typeface="Arial" pitchFamily="34" charset="0"/>
                    </a:rPr>
                    <a:t>,</a:t>
                  </a:r>
                  <a:r>
                    <a:rPr lang="en-US" sz="2000" b="1" smtClean="0">
                      <a:cs typeface="Arial" pitchFamily="34" charset="0"/>
                    </a:rPr>
                    <a:t> </a:t>
                  </a:r>
                  <a14:m>
                    <m:oMath xmlns:m="http://schemas.openxmlformats.org/officeDocument/2006/math">
                      <m:r>
                        <a:rPr lang="en-US" sz="2000" b="1" i="1">
                          <a:latin typeface="Cambria Math"/>
                          <a:cs typeface="Arial" pitchFamily="34" charset="0"/>
                        </a:rPr>
                        <m:t>𝒂</m:t>
                      </m:r>
                      <m:sSup>
                        <m:sSupPr>
                          <m:ctrlPr>
                            <a:rPr lang="en-US" sz="2000" b="1" i="1">
                              <a:latin typeface="Cambria Math"/>
                              <a:cs typeface="Arial" pitchFamily="34" charset="0"/>
                            </a:rPr>
                          </m:ctrlPr>
                        </m:sSupPr>
                        <m:e>
                          <m:r>
                            <a:rPr lang="en-US" sz="2000" b="1" i="1">
                              <a:latin typeface="Cambria Math"/>
                              <a:cs typeface="Arial" pitchFamily="34" charset="0"/>
                            </a:rPr>
                            <m:t>𝒙</m:t>
                          </m:r>
                        </m:e>
                        <m:sup>
                          <m:r>
                            <a:rPr lang="en-US" sz="2000" b="1" i="1">
                              <a:latin typeface="Cambria Math"/>
                              <a:cs typeface="Arial" pitchFamily="34" charset="0"/>
                            </a:rPr>
                            <m:t>𝟐</m:t>
                          </m:r>
                        </m:sup>
                      </m:sSup>
                      <m:r>
                        <a:rPr lang="en-US" sz="2000" b="1" i="1">
                          <a:latin typeface="Cambria Math"/>
                          <a:cs typeface="Arial" pitchFamily="34" charset="0"/>
                        </a:rPr>
                        <m:t>+</m:t>
                      </m:r>
                      <m:r>
                        <a:rPr lang="en-US" sz="2000" b="1" i="1">
                          <a:latin typeface="Cambria Math"/>
                          <a:cs typeface="Arial" pitchFamily="34" charset="0"/>
                        </a:rPr>
                        <m:t>𝒃𝒙</m:t>
                      </m:r>
                      <m:r>
                        <a:rPr lang="en-US" sz="2000" b="1" i="1">
                          <a:latin typeface="Cambria Math"/>
                          <a:cs typeface="Arial" pitchFamily="34" charset="0"/>
                        </a:rPr>
                        <m:t>+</m:t>
                      </m:r>
                      <m:r>
                        <a:rPr lang="en-US" sz="2000" b="1" i="1">
                          <a:latin typeface="Cambria Math"/>
                          <a:cs typeface="Arial" pitchFamily="34" charset="0"/>
                        </a:rPr>
                        <m:t>𝒄</m:t>
                      </m:r>
                      <m:r>
                        <a:rPr lang="en-US" sz="2000" b="1" i="1">
                          <a:latin typeface="Cambria Math"/>
                          <a:ea typeface="Cambria Math"/>
                          <a:cs typeface="Arial" pitchFamily="34" charset="0"/>
                        </a:rPr>
                        <m:t>≤</m:t>
                      </m:r>
                      <m:r>
                        <a:rPr lang="en-US" sz="2000" b="1" i="1">
                          <a:latin typeface="Cambria Math"/>
                          <a:cs typeface="Arial" pitchFamily="34" charset="0"/>
                        </a:rPr>
                        <m:t>𝟎</m:t>
                      </m:r>
                    </m:oMath>
                  </a14:m>
                  <a:endParaRPr lang="vi-VN" sz="2000" b="1">
                    <a:latin typeface="Arial" pitchFamily="34" charset="0"/>
                    <a:cs typeface="Arial" pitchFamily="34"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6898687" y="5426851"/>
                  <a:ext cx="6157229" cy="1029641"/>
                </a:xfrm>
                <a:prstGeom prst="rect">
                  <a:avLst/>
                </a:prstGeom>
                <a:blipFill rotWithShape="1">
                  <a:blip r:embed="rId3"/>
                  <a:stretch>
                    <a:fillRect l="-1089" t="-2367" b="-9467"/>
                  </a:stretch>
                </a:blipFill>
              </p:spPr>
              <p:txBody>
                <a:bodyPr/>
                <a:lstStyle/>
                <a:p>
                  <a:r>
                    <a:rPr lang="en-US">
                      <a:noFill/>
                    </a:rPr>
                    <a:t> </a:t>
                  </a:r>
                </a:p>
              </p:txBody>
            </p:sp>
          </mc:Fallback>
        </mc:AlternateContent>
      </p:grpSp>
      <p:grpSp>
        <p:nvGrpSpPr>
          <p:cNvPr id="15" name="Group 14"/>
          <p:cNvGrpSpPr/>
          <p:nvPr/>
        </p:nvGrpSpPr>
        <p:grpSpPr>
          <a:xfrm>
            <a:off x="4875212" y="1104899"/>
            <a:ext cx="852782" cy="800101"/>
            <a:chOff x="1065212" y="5638800"/>
            <a:chExt cx="852782" cy="800101"/>
          </a:xfrm>
        </p:grpSpPr>
        <p:cxnSp>
          <p:nvCxnSpPr>
            <p:cNvPr id="40" name="Straight Connector 39"/>
            <p:cNvCxnSpPr/>
            <p:nvPr/>
          </p:nvCxnSpPr>
          <p:spPr>
            <a:xfrm flipV="1">
              <a:off x="1065212" y="6429225"/>
              <a:ext cx="457200" cy="1"/>
            </a:xfrm>
            <a:prstGeom prst="line">
              <a:avLst/>
            </a:prstGeom>
            <a:ln w="28575">
              <a:solidFill>
                <a:srgbClr val="004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522413" y="5638800"/>
              <a:ext cx="1" cy="800101"/>
            </a:xfrm>
            <a:prstGeom prst="line">
              <a:avLst/>
            </a:prstGeom>
            <a:ln w="28575">
              <a:solidFill>
                <a:srgbClr val="004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511299" y="5650608"/>
              <a:ext cx="406695" cy="1"/>
            </a:xfrm>
            <a:prstGeom prst="line">
              <a:avLst/>
            </a:prstGeom>
            <a:ln w="28575">
              <a:solidFill>
                <a:srgbClr val="0046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4910932" y="4447100"/>
            <a:ext cx="871832" cy="533525"/>
            <a:chOff x="1065212" y="5905377"/>
            <a:chExt cx="871832" cy="533525"/>
          </a:xfrm>
        </p:grpSpPr>
        <p:cxnSp>
          <p:nvCxnSpPr>
            <p:cNvPr id="47" name="Straight Connector 46"/>
            <p:cNvCxnSpPr/>
            <p:nvPr/>
          </p:nvCxnSpPr>
          <p:spPr>
            <a:xfrm flipV="1">
              <a:off x="1065212" y="6429225"/>
              <a:ext cx="457200" cy="1"/>
            </a:xfrm>
            <a:prstGeom prst="line">
              <a:avLst/>
            </a:prstGeom>
            <a:ln w="28575">
              <a:solidFill>
                <a:schemeClr val="tx2">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522415" y="5905377"/>
              <a:ext cx="1" cy="533525"/>
            </a:xfrm>
            <a:prstGeom prst="line">
              <a:avLst/>
            </a:prstGeom>
            <a:ln w="28575">
              <a:solidFill>
                <a:schemeClr val="tx2">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530349" y="5915976"/>
              <a:ext cx="406695" cy="1"/>
            </a:xfrm>
            <a:prstGeom prst="line">
              <a:avLst/>
            </a:prstGeom>
            <a:ln w="28575">
              <a:solidFill>
                <a:schemeClr val="tx2">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368628" y="4970718"/>
            <a:ext cx="406695" cy="815922"/>
            <a:chOff x="5322889" y="4691813"/>
            <a:chExt cx="406695" cy="815922"/>
          </a:xfrm>
        </p:grpSpPr>
        <p:cxnSp>
          <p:nvCxnSpPr>
            <p:cNvPr id="54" name="Straight Connector 53"/>
            <p:cNvCxnSpPr/>
            <p:nvPr/>
          </p:nvCxnSpPr>
          <p:spPr>
            <a:xfrm flipV="1">
              <a:off x="5322889" y="4691813"/>
              <a:ext cx="0" cy="815922"/>
            </a:xfrm>
            <a:prstGeom prst="line">
              <a:avLst/>
            </a:prstGeom>
            <a:ln w="28575">
              <a:solidFill>
                <a:schemeClr val="tx2">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322889" y="5498005"/>
              <a:ext cx="406695" cy="1"/>
            </a:xfrm>
            <a:prstGeom prst="line">
              <a:avLst/>
            </a:prstGeom>
            <a:ln w="28575">
              <a:solidFill>
                <a:schemeClr val="tx2">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787285" y="2133600"/>
            <a:ext cx="6189498" cy="1447800"/>
            <a:chOff x="6305713" y="228599"/>
            <a:chExt cx="6189498" cy="1447800"/>
          </a:xfrm>
        </p:grpSpPr>
        <p:sp>
          <p:nvSpPr>
            <p:cNvPr id="37" name="Rounded Rectangle 36"/>
            <p:cNvSpPr/>
            <p:nvPr/>
          </p:nvSpPr>
          <p:spPr>
            <a:xfrm>
              <a:off x="6305713" y="228599"/>
              <a:ext cx="6189498" cy="1447800"/>
            </a:xfrm>
            <a:prstGeom prst="roundRect">
              <a:avLst>
                <a:gd name="adj" fmla="val 8167"/>
              </a:avLst>
            </a:prstGeom>
            <a:solidFill>
              <a:srgbClr val="D3D8D2"/>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43" name="Rectangle 42"/>
                <p:cNvSpPr/>
                <p:nvPr/>
              </p:nvSpPr>
              <p:spPr>
                <a:xfrm>
                  <a:off x="6399211" y="250825"/>
                  <a:ext cx="6095999" cy="1323439"/>
                </a:xfrm>
                <a:prstGeom prst="rect">
                  <a:avLst/>
                </a:prstGeom>
              </p:spPr>
              <p:txBody>
                <a:bodyPr wrap="square">
                  <a:spAutoFit/>
                </a:bodyPr>
                <a:lstStyle/>
                <a:p>
                  <a:r>
                    <a:rPr lang="en-US" sz="2000" b="1" smtClean="0">
                      <a:latin typeface="Arial" pitchFamily="34" charset="0"/>
                      <a:cs typeface="Arial" pitchFamily="34" charset="0"/>
                    </a:rPr>
                    <a:t>Nếu tam thức bậc </a:t>
                  </a:r>
                  <a:r>
                    <a:rPr lang="en-US" sz="2000" b="1">
                      <a:latin typeface="Arial" pitchFamily="34" charset="0"/>
                      <a:cs typeface="Arial" pitchFamily="34" charset="0"/>
                    </a:rPr>
                    <a:t>hai </a:t>
                  </a:r>
                  <a:r>
                    <a:rPr lang="en-US" sz="2000" b="1" smtClean="0">
                      <a:latin typeface="Arial" pitchFamily="34" charset="0"/>
                      <a:cs typeface="Arial" pitchFamily="34" charset="0"/>
                    </a:rPr>
                    <a:t>có </a:t>
                  </a:r>
                  <a:r>
                    <a:rPr lang="en-US" sz="2000" b="1">
                      <a:latin typeface="Arial" pitchFamily="34" charset="0"/>
                      <a:cs typeface="Arial" pitchFamily="34" charset="0"/>
                    </a:rPr>
                    <a:t>2 nghiệm phân biệt </a:t>
                  </a:r>
                  <a:r>
                    <a:rPr lang="en-US" sz="2000" b="1" smtClean="0">
                      <a:latin typeface="Arial" pitchFamily="34" charset="0"/>
                      <a:cs typeface="Arial" pitchFamily="34" charset="0"/>
                    </a:rPr>
                    <a:t/>
                  </a:r>
                  <a:br>
                    <a:rPr lang="en-US" sz="2000" b="1" smtClean="0">
                      <a:latin typeface="Arial" pitchFamily="34" charset="0"/>
                      <a:cs typeface="Arial" pitchFamily="34" charset="0"/>
                    </a:rPr>
                  </a:br>
                  <a14:m>
                    <m:oMath xmlns:m="http://schemas.openxmlformats.org/officeDocument/2006/math">
                      <m:sSub>
                        <m:sSubPr>
                          <m:ctrlPr>
                            <a:rPr lang="en-US" sz="2000" b="1" i="1">
                              <a:latin typeface="Cambria Math"/>
                              <a:cs typeface="Arial" pitchFamily="34" charset="0"/>
                            </a:rPr>
                          </m:ctrlPr>
                        </m:sSubPr>
                        <m:e>
                          <m:r>
                            <a:rPr lang="en-US" sz="2000" b="1" i="1">
                              <a:latin typeface="Cambria Math"/>
                              <a:cs typeface="Arial" pitchFamily="34" charset="0"/>
                            </a:rPr>
                            <m:t>𝒙</m:t>
                          </m:r>
                        </m:e>
                        <m:sub>
                          <m:r>
                            <a:rPr lang="en-US" sz="2000" b="1" i="1">
                              <a:latin typeface="Cambria Math"/>
                              <a:cs typeface="Arial" pitchFamily="34" charset="0"/>
                            </a:rPr>
                            <m:t>𝟏</m:t>
                          </m:r>
                        </m:sub>
                      </m:sSub>
                    </m:oMath>
                  </a14:m>
                  <a:r>
                    <a:rPr lang="en-US" sz="2000" b="1">
                      <a:latin typeface="Arial" pitchFamily="34" charset="0"/>
                      <a:cs typeface="Arial" pitchFamily="34" charset="0"/>
                    </a:rPr>
                    <a:t>,</a:t>
                  </a:r>
                  <a:r>
                    <a:rPr lang="en-US" sz="2000" b="1">
                      <a:cs typeface="Arial" pitchFamily="34" charset="0"/>
                    </a:rPr>
                    <a:t> </a:t>
                  </a:r>
                  <a14:m>
                    <m:oMath xmlns:m="http://schemas.openxmlformats.org/officeDocument/2006/math">
                      <m:sSub>
                        <m:sSubPr>
                          <m:ctrlPr>
                            <a:rPr lang="en-US" sz="2000" b="1" i="1">
                              <a:latin typeface="Cambria Math"/>
                              <a:cs typeface="Arial" pitchFamily="34" charset="0"/>
                            </a:rPr>
                          </m:ctrlPr>
                        </m:sSubPr>
                        <m:e>
                          <m:r>
                            <a:rPr lang="en-US" sz="2000" b="1" i="1">
                              <a:latin typeface="Cambria Math"/>
                              <a:cs typeface="Arial" pitchFamily="34" charset="0"/>
                            </a:rPr>
                            <m:t>𝒙</m:t>
                          </m:r>
                        </m:e>
                        <m:sub>
                          <m:r>
                            <a:rPr lang="en-US" sz="2000" b="1" i="1" smtClean="0">
                              <a:latin typeface="Cambria Math"/>
                              <a:cs typeface="Arial" pitchFamily="34" charset="0"/>
                            </a:rPr>
                            <m:t>𝟐</m:t>
                          </m:r>
                        </m:sub>
                      </m:sSub>
                      <m:r>
                        <a:rPr lang="en-US" sz="2000" b="1">
                          <a:latin typeface="Cambria Math"/>
                          <a:cs typeface="Arial" pitchFamily="34" charset="0"/>
                        </a:rPr>
                        <m:t>(</m:t>
                      </m:r>
                      <m:sSub>
                        <m:sSubPr>
                          <m:ctrlPr>
                            <a:rPr lang="en-US" sz="2000" b="1" i="1">
                              <a:latin typeface="Cambria Math"/>
                              <a:cs typeface="Arial" pitchFamily="34" charset="0"/>
                            </a:rPr>
                          </m:ctrlPr>
                        </m:sSubPr>
                        <m:e>
                          <m:r>
                            <a:rPr lang="en-US" sz="2000" b="1" i="1">
                              <a:latin typeface="Cambria Math"/>
                              <a:cs typeface="Arial" pitchFamily="34" charset="0"/>
                            </a:rPr>
                            <m:t>𝒙</m:t>
                          </m:r>
                        </m:e>
                        <m:sub>
                          <m:r>
                            <a:rPr lang="en-US" sz="2000" b="1" i="1">
                              <a:latin typeface="Cambria Math"/>
                              <a:cs typeface="Arial" pitchFamily="34" charset="0"/>
                            </a:rPr>
                            <m:t>𝟏</m:t>
                          </m:r>
                        </m:sub>
                      </m:sSub>
                      <m:sSub>
                        <m:sSubPr>
                          <m:ctrlPr>
                            <a:rPr lang="en-US" sz="2000" b="1" i="1">
                              <a:latin typeface="Cambria Math"/>
                              <a:cs typeface="Arial" pitchFamily="34" charset="0"/>
                            </a:rPr>
                          </m:ctrlPr>
                        </m:sSubPr>
                        <m:e>
                          <m:r>
                            <a:rPr lang="en-US" sz="2000" b="1" i="1">
                              <a:latin typeface="Cambria Math"/>
                              <a:cs typeface="Arial" pitchFamily="34" charset="0"/>
                            </a:rPr>
                            <m:t>&lt;</m:t>
                          </m:r>
                          <m:r>
                            <a:rPr lang="en-US" sz="2000" b="1" i="1">
                              <a:latin typeface="Cambria Math"/>
                              <a:cs typeface="Arial" pitchFamily="34" charset="0"/>
                            </a:rPr>
                            <m:t>𝒙</m:t>
                          </m:r>
                        </m:e>
                        <m:sub>
                          <m:r>
                            <a:rPr lang="en-US" sz="2000" b="1" i="1">
                              <a:latin typeface="Cambria Math"/>
                              <a:cs typeface="Arial" pitchFamily="34" charset="0"/>
                            </a:rPr>
                            <m:t>𝟐</m:t>
                          </m:r>
                        </m:sub>
                      </m:sSub>
                      <m:r>
                        <a:rPr lang="en-US" sz="2000" b="1" i="1">
                          <a:latin typeface="Cambria Math"/>
                          <a:cs typeface="Arial" pitchFamily="34" charset="0"/>
                        </a:rPr>
                        <m:t>)</m:t>
                      </m:r>
                    </m:oMath>
                  </a14:m>
                  <a:r>
                    <a:rPr lang="en-US" sz="2000" b="1">
                      <a:latin typeface="Arial" pitchFamily="34" charset="0"/>
                      <a:cs typeface="Arial" pitchFamily="34" charset="0"/>
                    </a:rPr>
                    <a:t> thì </a:t>
                  </a:r>
                  <a14:m>
                    <m:oMath xmlns:m="http://schemas.openxmlformats.org/officeDocument/2006/math">
                      <m:r>
                        <a:rPr lang="en-US" sz="2000" b="1" i="1">
                          <a:latin typeface="Cambria Math"/>
                          <a:cs typeface="Arial" pitchFamily="34" charset="0"/>
                        </a:rPr>
                        <m:t>𝒇</m:t>
                      </m:r>
                      <m:r>
                        <a:rPr lang="en-US" sz="2000" b="1" i="1">
                          <a:latin typeface="Cambria Math"/>
                          <a:cs typeface="Arial" pitchFamily="34" charset="0"/>
                        </a:rPr>
                        <m:t>(</m:t>
                      </m:r>
                      <m:r>
                        <a:rPr lang="en-US" sz="2000" b="1" i="1">
                          <a:latin typeface="Cambria Math"/>
                          <a:cs typeface="Arial" pitchFamily="34" charset="0"/>
                        </a:rPr>
                        <m:t>𝒙</m:t>
                      </m:r>
                      <m:r>
                        <a:rPr lang="en-US" sz="2000" b="1" i="1">
                          <a:latin typeface="Cambria Math"/>
                          <a:cs typeface="Arial" pitchFamily="34" charset="0"/>
                        </a:rPr>
                        <m:t>)</m:t>
                      </m:r>
                    </m:oMath>
                  </a14:m>
                  <a:r>
                    <a:rPr lang="en-US" sz="2000" b="1">
                      <a:latin typeface="Arial" pitchFamily="34" charset="0"/>
                      <a:cs typeface="Arial" pitchFamily="34" charset="0"/>
                    </a:rPr>
                    <a:t> luôn cùng dấu với hệ số a với mọi giá trị </a:t>
                  </a:r>
                  <a14:m>
                    <m:oMath xmlns:m="http://schemas.openxmlformats.org/officeDocument/2006/math">
                      <m:r>
                        <a:rPr lang="en-US" sz="2000" b="1" i="1" smtClean="0">
                          <a:solidFill>
                            <a:schemeClr val="accent2">
                              <a:lumMod val="75000"/>
                            </a:schemeClr>
                          </a:solidFill>
                          <a:latin typeface="Cambria Math"/>
                          <a:cs typeface="Arial" pitchFamily="34" charset="0"/>
                        </a:rPr>
                        <m:t>𝒙</m:t>
                      </m:r>
                      <m:r>
                        <a:rPr lang="en-US" sz="2000" b="1" i="1">
                          <a:solidFill>
                            <a:schemeClr val="accent2">
                              <a:lumMod val="75000"/>
                            </a:schemeClr>
                          </a:solidFill>
                          <a:latin typeface="Cambria Math"/>
                          <a:ea typeface="Cambria Math"/>
                          <a:cs typeface="Arial" pitchFamily="34" charset="0"/>
                        </a:rPr>
                        <m:t>∈</m:t>
                      </m:r>
                      <m:d>
                        <m:dPr>
                          <m:ctrlPr>
                            <a:rPr lang="en-US" sz="2000" b="1" i="1">
                              <a:solidFill>
                                <a:schemeClr val="accent2">
                                  <a:lumMod val="75000"/>
                                </a:schemeClr>
                              </a:solidFill>
                              <a:latin typeface="Cambria Math"/>
                              <a:ea typeface="Cambria Math"/>
                              <a:cs typeface="Arial" pitchFamily="34" charset="0"/>
                            </a:rPr>
                          </m:ctrlPr>
                        </m:dPr>
                        <m:e>
                          <m:r>
                            <a:rPr lang="en-US" sz="2000" b="1" i="1">
                              <a:solidFill>
                                <a:schemeClr val="accent2">
                                  <a:lumMod val="75000"/>
                                </a:schemeClr>
                              </a:solidFill>
                              <a:latin typeface="Cambria Math"/>
                              <a:ea typeface="Cambria Math"/>
                              <a:cs typeface="Arial" pitchFamily="34" charset="0"/>
                            </a:rPr>
                            <m:t>−∞;</m:t>
                          </m:r>
                          <m:sSub>
                            <m:sSubPr>
                              <m:ctrlPr>
                                <a:rPr lang="en-US" sz="2000" b="1" i="1">
                                  <a:solidFill>
                                    <a:schemeClr val="accent2">
                                      <a:lumMod val="75000"/>
                                    </a:schemeClr>
                                  </a:solidFill>
                                  <a:latin typeface="Cambria Math"/>
                                  <a:ea typeface="Cambria Math"/>
                                  <a:cs typeface="Arial" pitchFamily="34" charset="0"/>
                                </a:rPr>
                              </m:ctrlPr>
                            </m:sSubPr>
                            <m:e>
                              <m:r>
                                <a:rPr lang="en-US" sz="2000" b="1" i="1">
                                  <a:solidFill>
                                    <a:schemeClr val="accent2">
                                      <a:lumMod val="75000"/>
                                    </a:schemeClr>
                                  </a:solidFill>
                                  <a:latin typeface="Cambria Math"/>
                                  <a:ea typeface="Cambria Math"/>
                                  <a:cs typeface="Arial" pitchFamily="34" charset="0"/>
                                </a:rPr>
                                <m:t>𝒙</m:t>
                              </m:r>
                            </m:e>
                            <m:sub>
                              <m:r>
                                <a:rPr lang="en-US" sz="2000" b="1" i="1">
                                  <a:solidFill>
                                    <a:schemeClr val="accent2">
                                      <a:lumMod val="75000"/>
                                    </a:schemeClr>
                                  </a:solidFill>
                                  <a:latin typeface="Cambria Math"/>
                                  <a:ea typeface="Cambria Math"/>
                                  <a:cs typeface="Arial" pitchFamily="34" charset="0"/>
                                </a:rPr>
                                <m:t>𝟏</m:t>
                              </m:r>
                            </m:sub>
                          </m:sSub>
                        </m:e>
                      </m:d>
                      <m:r>
                        <a:rPr lang="en-US" sz="2000" b="1" i="1">
                          <a:solidFill>
                            <a:schemeClr val="accent2">
                              <a:lumMod val="75000"/>
                            </a:schemeClr>
                          </a:solidFill>
                          <a:latin typeface="Cambria Math"/>
                          <a:ea typeface="Cambria Math"/>
                          <a:cs typeface="Arial" pitchFamily="34" charset="0"/>
                        </a:rPr>
                        <m:t>∪</m:t>
                      </m:r>
                      <m:d>
                        <m:dPr>
                          <m:ctrlPr>
                            <a:rPr lang="en-US" sz="2000" b="1" i="1">
                              <a:solidFill>
                                <a:schemeClr val="accent2">
                                  <a:lumMod val="75000"/>
                                </a:schemeClr>
                              </a:solidFill>
                              <a:latin typeface="Cambria Math"/>
                              <a:ea typeface="Cambria Math"/>
                              <a:cs typeface="Arial" pitchFamily="34" charset="0"/>
                            </a:rPr>
                          </m:ctrlPr>
                        </m:dPr>
                        <m:e>
                          <m:sSub>
                            <m:sSubPr>
                              <m:ctrlPr>
                                <a:rPr lang="en-US" sz="2000" b="1" i="1">
                                  <a:solidFill>
                                    <a:schemeClr val="accent2">
                                      <a:lumMod val="75000"/>
                                    </a:schemeClr>
                                  </a:solidFill>
                                  <a:latin typeface="Cambria Math"/>
                                  <a:ea typeface="Cambria Math"/>
                                  <a:cs typeface="Arial" pitchFamily="34" charset="0"/>
                                </a:rPr>
                              </m:ctrlPr>
                            </m:sSubPr>
                            <m:e>
                              <m:r>
                                <a:rPr lang="en-US" sz="2000" b="1" i="1">
                                  <a:solidFill>
                                    <a:schemeClr val="accent2">
                                      <a:lumMod val="75000"/>
                                    </a:schemeClr>
                                  </a:solidFill>
                                  <a:latin typeface="Cambria Math"/>
                                  <a:ea typeface="Cambria Math"/>
                                  <a:cs typeface="Arial" pitchFamily="34" charset="0"/>
                                </a:rPr>
                                <m:t>𝒙</m:t>
                              </m:r>
                            </m:e>
                            <m:sub>
                              <m:r>
                                <a:rPr lang="en-US" sz="2000" b="1" i="1">
                                  <a:solidFill>
                                    <a:schemeClr val="accent2">
                                      <a:lumMod val="75000"/>
                                    </a:schemeClr>
                                  </a:solidFill>
                                  <a:latin typeface="Cambria Math"/>
                                  <a:ea typeface="Cambria Math"/>
                                  <a:cs typeface="Arial" pitchFamily="34" charset="0"/>
                                </a:rPr>
                                <m:t>𝟐</m:t>
                              </m:r>
                            </m:sub>
                          </m:sSub>
                          <m:r>
                            <a:rPr lang="en-US" sz="2000" b="1" i="1">
                              <a:solidFill>
                                <a:schemeClr val="accent2">
                                  <a:lumMod val="75000"/>
                                </a:schemeClr>
                              </a:solidFill>
                              <a:latin typeface="Cambria Math"/>
                              <a:ea typeface="Cambria Math"/>
                              <a:cs typeface="Arial" pitchFamily="34" charset="0"/>
                            </a:rPr>
                            <m:t>;+∞</m:t>
                          </m:r>
                        </m:e>
                      </m:d>
                    </m:oMath>
                  </a14:m>
                  <a:r>
                    <a:rPr lang="en-US" sz="2000" b="1" smtClean="0">
                      <a:latin typeface="Arial" pitchFamily="34" charset="0"/>
                      <a:ea typeface="Cambria Math"/>
                      <a:cs typeface="Arial" pitchFamily="34" charset="0"/>
                    </a:rPr>
                    <a:t/>
                  </a:r>
                  <a:br>
                    <a:rPr lang="en-US" sz="2000" b="1" smtClean="0">
                      <a:latin typeface="Arial" pitchFamily="34" charset="0"/>
                      <a:ea typeface="Cambria Math"/>
                      <a:cs typeface="Arial" pitchFamily="34" charset="0"/>
                    </a:rPr>
                  </a:br>
                  <a:r>
                    <a:rPr lang="en-US" sz="2000" b="1" smtClean="0">
                      <a:latin typeface="Arial" pitchFamily="34" charset="0"/>
                      <a:cs typeface="Arial" pitchFamily="34" charset="0"/>
                    </a:rPr>
                    <a:t>và trái </a:t>
                  </a:r>
                  <a:r>
                    <a:rPr lang="en-US" sz="2000" b="1">
                      <a:latin typeface="Arial" pitchFamily="34" charset="0"/>
                      <a:cs typeface="Arial" pitchFamily="34" charset="0"/>
                    </a:rPr>
                    <a:t>dấu với a với mọi giá trị </a:t>
                  </a:r>
                  <a14:m>
                    <m:oMath xmlns:m="http://schemas.openxmlformats.org/officeDocument/2006/math">
                      <m:r>
                        <a:rPr lang="en-US" sz="2000" b="1" i="1" smtClean="0">
                          <a:solidFill>
                            <a:schemeClr val="accent2">
                              <a:lumMod val="75000"/>
                            </a:schemeClr>
                          </a:solidFill>
                          <a:latin typeface="Cambria Math"/>
                          <a:cs typeface="Arial" pitchFamily="34" charset="0"/>
                        </a:rPr>
                        <m:t>𝒙</m:t>
                      </m:r>
                      <m:r>
                        <a:rPr lang="en-US" sz="2000" b="1" i="1">
                          <a:solidFill>
                            <a:schemeClr val="accent2">
                              <a:lumMod val="75000"/>
                            </a:schemeClr>
                          </a:solidFill>
                          <a:latin typeface="Cambria Math"/>
                          <a:ea typeface="Cambria Math"/>
                          <a:cs typeface="Arial" pitchFamily="34" charset="0"/>
                        </a:rPr>
                        <m:t>∈(</m:t>
                      </m:r>
                      <m:sSub>
                        <m:sSubPr>
                          <m:ctrlPr>
                            <a:rPr lang="en-US" sz="2000" b="1" i="1">
                              <a:solidFill>
                                <a:schemeClr val="accent2">
                                  <a:lumMod val="75000"/>
                                </a:schemeClr>
                              </a:solidFill>
                              <a:latin typeface="Cambria Math"/>
                              <a:ea typeface="Cambria Math"/>
                              <a:cs typeface="Arial" pitchFamily="34" charset="0"/>
                            </a:rPr>
                          </m:ctrlPr>
                        </m:sSubPr>
                        <m:e>
                          <m:r>
                            <a:rPr lang="en-US" sz="2000" b="1" i="1">
                              <a:solidFill>
                                <a:schemeClr val="accent2">
                                  <a:lumMod val="75000"/>
                                </a:schemeClr>
                              </a:solidFill>
                              <a:latin typeface="Cambria Math"/>
                              <a:ea typeface="Cambria Math"/>
                              <a:cs typeface="Arial" pitchFamily="34" charset="0"/>
                            </a:rPr>
                            <m:t>𝒙</m:t>
                          </m:r>
                        </m:e>
                        <m:sub>
                          <m:r>
                            <a:rPr lang="en-US" sz="2000" b="1" i="1">
                              <a:solidFill>
                                <a:schemeClr val="accent2">
                                  <a:lumMod val="75000"/>
                                </a:schemeClr>
                              </a:solidFill>
                              <a:latin typeface="Cambria Math"/>
                              <a:ea typeface="Cambria Math"/>
                              <a:cs typeface="Arial" pitchFamily="34" charset="0"/>
                            </a:rPr>
                            <m:t>𝟏</m:t>
                          </m:r>
                        </m:sub>
                      </m:sSub>
                      <m:r>
                        <a:rPr lang="en-US" sz="2000" b="1" i="1">
                          <a:solidFill>
                            <a:schemeClr val="accent2">
                              <a:lumMod val="75000"/>
                            </a:schemeClr>
                          </a:solidFill>
                          <a:latin typeface="Cambria Math"/>
                          <a:ea typeface="Cambria Math"/>
                          <a:cs typeface="Arial" pitchFamily="34" charset="0"/>
                        </a:rPr>
                        <m:t>;</m:t>
                      </m:r>
                      <m:sSub>
                        <m:sSubPr>
                          <m:ctrlPr>
                            <a:rPr lang="en-US" sz="2000" b="1" i="1">
                              <a:solidFill>
                                <a:schemeClr val="accent2">
                                  <a:lumMod val="75000"/>
                                </a:schemeClr>
                              </a:solidFill>
                              <a:latin typeface="Cambria Math"/>
                              <a:ea typeface="Cambria Math"/>
                              <a:cs typeface="Arial" pitchFamily="34" charset="0"/>
                            </a:rPr>
                          </m:ctrlPr>
                        </m:sSubPr>
                        <m:e>
                          <m:r>
                            <a:rPr lang="en-US" sz="2000" b="1" i="1">
                              <a:solidFill>
                                <a:schemeClr val="accent2">
                                  <a:lumMod val="75000"/>
                                </a:schemeClr>
                              </a:solidFill>
                              <a:latin typeface="Cambria Math"/>
                              <a:ea typeface="Cambria Math"/>
                              <a:cs typeface="Arial" pitchFamily="34" charset="0"/>
                            </a:rPr>
                            <m:t>𝒙</m:t>
                          </m:r>
                        </m:e>
                        <m:sub>
                          <m:r>
                            <a:rPr lang="en-US" sz="2000" b="1" i="1">
                              <a:solidFill>
                                <a:schemeClr val="accent2">
                                  <a:lumMod val="75000"/>
                                </a:schemeClr>
                              </a:solidFill>
                              <a:latin typeface="Cambria Math"/>
                              <a:ea typeface="Cambria Math"/>
                              <a:cs typeface="Arial" pitchFamily="34" charset="0"/>
                            </a:rPr>
                            <m:t>𝟐</m:t>
                          </m:r>
                        </m:sub>
                      </m:sSub>
                      <m:r>
                        <a:rPr lang="en-US" sz="2000" b="1" i="1">
                          <a:solidFill>
                            <a:schemeClr val="accent2">
                              <a:lumMod val="75000"/>
                            </a:schemeClr>
                          </a:solidFill>
                          <a:latin typeface="Cambria Math"/>
                          <a:ea typeface="Cambria Math"/>
                          <a:cs typeface="Arial" pitchFamily="34" charset="0"/>
                        </a:rPr>
                        <m:t>)</m:t>
                      </m:r>
                    </m:oMath>
                  </a14:m>
                  <a:endParaRPr lang="vi-VN" sz="2000" b="1">
                    <a:solidFill>
                      <a:schemeClr val="accent2">
                        <a:lumMod val="75000"/>
                      </a:schemeClr>
                    </a:solidFill>
                    <a:latin typeface="Arial" pitchFamily="34" charset="0"/>
                    <a:cs typeface="Arial"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6399211" y="250825"/>
                  <a:ext cx="6095999" cy="1323439"/>
                </a:xfrm>
                <a:prstGeom prst="rect">
                  <a:avLst/>
                </a:prstGeom>
                <a:blipFill rotWithShape="1">
                  <a:blip r:embed="rId4"/>
                  <a:stretch>
                    <a:fillRect l="-1100" t="-1843" r="-2000" b="-7834"/>
                  </a:stretch>
                </a:blipFill>
              </p:spPr>
              <p:txBody>
                <a:bodyPr/>
                <a:lstStyle/>
                <a:p>
                  <a:r>
                    <a:rPr lang="en-US">
                      <a:noFill/>
                    </a:rPr>
                    <a:t> </a:t>
                  </a:r>
                </a:p>
              </p:txBody>
            </p:sp>
          </mc:Fallback>
        </mc:AlternateContent>
      </p:grpSp>
      <p:grpSp>
        <p:nvGrpSpPr>
          <p:cNvPr id="50" name="Group 49"/>
          <p:cNvGrpSpPr/>
          <p:nvPr/>
        </p:nvGrpSpPr>
        <p:grpSpPr>
          <a:xfrm>
            <a:off x="5795221" y="5200344"/>
            <a:ext cx="6190488" cy="1352856"/>
            <a:chOff x="6805188" y="5404424"/>
            <a:chExt cx="6190488" cy="1352856"/>
          </a:xfrm>
        </p:grpSpPr>
        <p:sp>
          <p:nvSpPr>
            <p:cNvPr id="51" name="Rounded Rectangle 50"/>
            <p:cNvSpPr/>
            <p:nvPr/>
          </p:nvSpPr>
          <p:spPr>
            <a:xfrm>
              <a:off x="6805188" y="5404424"/>
              <a:ext cx="6190488" cy="1352856"/>
            </a:xfrm>
            <a:prstGeom prst="roundRect">
              <a:avLst>
                <a:gd name="adj" fmla="val 3622"/>
              </a:avLst>
            </a:prstGeom>
            <a:solidFill>
              <a:srgbClr val="FEF1E6"/>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56" name="Rectangle 55"/>
                <p:cNvSpPr/>
                <p:nvPr/>
              </p:nvSpPr>
              <p:spPr>
                <a:xfrm>
                  <a:off x="6898687" y="5426851"/>
                  <a:ext cx="6042929" cy="1330429"/>
                </a:xfrm>
                <a:prstGeom prst="rect">
                  <a:avLst/>
                </a:prstGeom>
              </p:spPr>
              <p:txBody>
                <a:bodyPr wrap="square">
                  <a:spAutoFit/>
                </a:bodyPr>
                <a:lstStyle/>
                <a:p>
                  <a:r>
                    <a:rPr lang="en-US" sz="2000" b="1">
                      <a:solidFill>
                        <a:schemeClr val="accent2">
                          <a:lumMod val="75000"/>
                        </a:schemeClr>
                      </a:solidFill>
                      <a:latin typeface="26"/>
                      <a:cs typeface="Arial" pitchFamily="34" charset="0"/>
                    </a:rPr>
                    <a:t>Giải b</a:t>
                  </a:r>
                  <a:r>
                    <a:rPr lang="vi-VN" sz="2000" b="1">
                      <a:solidFill>
                        <a:schemeClr val="accent2">
                          <a:lumMod val="75000"/>
                        </a:schemeClr>
                      </a:solidFill>
                      <a:latin typeface="26"/>
                      <a:cs typeface="Arial" pitchFamily="34" charset="0"/>
                    </a:rPr>
                    <a:t>ất phương trình</a:t>
                  </a:r>
                  <a:r>
                    <a:rPr lang="en-US" sz="2000" b="1">
                      <a:solidFill>
                        <a:schemeClr val="accent2">
                          <a:lumMod val="75000"/>
                        </a:schemeClr>
                      </a:solidFill>
                      <a:latin typeface="26"/>
                      <a:cs typeface="Arial" pitchFamily="34" charset="0"/>
                    </a:rPr>
                    <a:t> bậc hai  </a:t>
                  </a:r>
                  <a14:m>
                    <m:oMath xmlns:m="http://schemas.openxmlformats.org/officeDocument/2006/math">
                      <m:r>
                        <a:rPr lang="en-US" sz="2000" b="1" i="1">
                          <a:latin typeface="Cambria Math"/>
                          <a:cs typeface="Arial" pitchFamily="34" charset="0"/>
                        </a:rPr>
                        <m:t>𝒂</m:t>
                      </m:r>
                      <m:sSup>
                        <m:sSupPr>
                          <m:ctrlPr>
                            <a:rPr lang="en-US" sz="2000" b="1" i="1">
                              <a:latin typeface="Cambria Math"/>
                              <a:cs typeface="Arial" pitchFamily="34" charset="0"/>
                            </a:rPr>
                          </m:ctrlPr>
                        </m:sSupPr>
                        <m:e>
                          <m:r>
                            <a:rPr lang="en-US" sz="2000" b="1" i="1">
                              <a:latin typeface="Cambria Math"/>
                              <a:cs typeface="Arial" pitchFamily="34" charset="0"/>
                            </a:rPr>
                            <m:t>𝒙</m:t>
                          </m:r>
                        </m:e>
                        <m:sup>
                          <m:r>
                            <a:rPr lang="en-US" sz="2000" b="1" i="1">
                              <a:latin typeface="Cambria Math"/>
                              <a:cs typeface="Arial" pitchFamily="34" charset="0"/>
                            </a:rPr>
                            <m:t>𝟐</m:t>
                          </m:r>
                        </m:sup>
                      </m:sSup>
                      <m:r>
                        <a:rPr lang="en-US" sz="2000" b="1" i="1">
                          <a:latin typeface="Cambria Math"/>
                          <a:cs typeface="Arial" pitchFamily="34" charset="0"/>
                        </a:rPr>
                        <m:t>+</m:t>
                      </m:r>
                      <m:r>
                        <a:rPr lang="en-US" sz="2000" b="1" i="1">
                          <a:latin typeface="Cambria Math"/>
                          <a:cs typeface="Arial" pitchFamily="34" charset="0"/>
                        </a:rPr>
                        <m:t>𝒃𝒙</m:t>
                      </m:r>
                      <m:r>
                        <a:rPr lang="en-US" sz="2000" b="1" i="1">
                          <a:latin typeface="Cambria Math"/>
                          <a:cs typeface="Arial" pitchFamily="34" charset="0"/>
                        </a:rPr>
                        <m:t>+</m:t>
                      </m:r>
                      <m:r>
                        <a:rPr lang="en-US" sz="2000" b="1" i="1">
                          <a:latin typeface="Cambria Math"/>
                          <a:cs typeface="Arial" pitchFamily="34" charset="0"/>
                        </a:rPr>
                        <m:t>𝒄</m:t>
                      </m:r>
                      <m:r>
                        <a:rPr lang="en-US" sz="2000" b="1" i="1">
                          <a:latin typeface="Cambria Math"/>
                          <a:cs typeface="Arial" pitchFamily="34" charset="0"/>
                        </a:rPr>
                        <m:t>&gt;</m:t>
                      </m:r>
                      <m:r>
                        <a:rPr lang="en-US" sz="2000" b="1" i="1">
                          <a:latin typeface="Cambria Math"/>
                          <a:cs typeface="Arial" pitchFamily="34" charset="0"/>
                        </a:rPr>
                        <m:t>𝟎</m:t>
                      </m:r>
                    </m:oMath>
                  </a14:m>
                  <a:r>
                    <a:rPr lang="en-US" sz="2000" b="1">
                      <a:latin typeface="26"/>
                      <a:cs typeface="Arial" pitchFamily="34" charset="0"/>
                    </a:rPr>
                    <a:t> là tìm tập nghiệm của nó, tức là tìm các khoảng mà trong đó </a:t>
                  </a:r>
                  <a14:m>
                    <m:oMath xmlns:m="http://schemas.openxmlformats.org/officeDocument/2006/math">
                      <m:r>
                        <a:rPr lang="en-US" sz="2000" b="1" i="1">
                          <a:latin typeface="Cambria Math"/>
                          <a:cs typeface="Arial" pitchFamily="34" charset="0"/>
                        </a:rPr>
                        <m:t>𝒇</m:t>
                      </m:r>
                      <m:r>
                        <a:rPr lang="en-US" sz="2000" b="1" i="1">
                          <a:latin typeface="Cambria Math"/>
                          <a:cs typeface="Arial" pitchFamily="34" charset="0"/>
                        </a:rPr>
                        <m:t>(</m:t>
                      </m:r>
                      <m:r>
                        <a:rPr lang="en-US" sz="2000" b="1" i="1">
                          <a:latin typeface="Cambria Math"/>
                          <a:cs typeface="Arial" pitchFamily="34" charset="0"/>
                        </a:rPr>
                        <m:t>𝒙</m:t>
                      </m:r>
                      <m:r>
                        <a:rPr lang="en-US" sz="2000" b="1" i="1">
                          <a:latin typeface="Cambria Math"/>
                          <a:cs typeface="Arial" pitchFamily="34" charset="0"/>
                        </a:rPr>
                        <m:t>)</m:t>
                      </m:r>
                    </m:oMath>
                  </a14:m>
                  <a:r>
                    <a:rPr lang="en-US" sz="2000" b="1">
                      <a:latin typeface="26"/>
                      <a:cs typeface="Arial" pitchFamily="34" charset="0"/>
                    </a:rPr>
                    <a:t> cùng dấu với hệ số a (nếu </a:t>
                  </a:r>
                  <a14:m>
                    <m:oMath xmlns:m="http://schemas.openxmlformats.org/officeDocument/2006/math">
                      <m:r>
                        <a:rPr lang="en-US" sz="2000" b="1" i="1">
                          <a:latin typeface="Cambria Math"/>
                          <a:cs typeface="Arial" pitchFamily="34" charset="0"/>
                        </a:rPr>
                        <m:t>𝒂</m:t>
                      </m:r>
                      <m:r>
                        <a:rPr lang="en-US" sz="2000" b="1" i="1">
                          <a:latin typeface="Cambria Math"/>
                          <a:cs typeface="Arial" pitchFamily="34" charset="0"/>
                        </a:rPr>
                        <m:t>&gt;</m:t>
                      </m:r>
                      <m:r>
                        <a:rPr lang="en-US" sz="2000" b="1" i="1">
                          <a:latin typeface="Cambria Math"/>
                          <a:cs typeface="Arial" pitchFamily="34" charset="0"/>
                        </a:rPr>
                        <m:t>𝟎</m:t>
                      </m:r>
                    </m:oMath>
                  </a14:m>
                  <a:r>
                    <a:rPr lang="en-US" sz="2000" b="1">
                      <a:latin typeface="26"/>
                      <a:cs typeface="Arial" pitchFamily="34" charset="0"/>
                    </a:rPr>
                    <a:t>) hay trái dấu với a ( nếu </a:t>
                  </a:r>
                  <a14:m>
                    <m:oMath xmlns:m="http://schemas.openxmlformats.org/officeDocument/2006/math">
                      <m:r>
                        <a:rPr lang="en-US" sz="2000" b="1" i="1">
                          <a:latin typeface="Cambria Math"/>
                          <a:cs typeface="Arial" pitchFamily="34" charset="0"/>
                        </a:rPr>
                        <m:t>𝒂</m:t>
                      </m:r>
                      <m:r>
                        <a:rPr lang="en-US" sz="2000" b="1" i="1">
                          <a:latin typeface="Cambria Math"/>
                          <a:cs typeface="Arial" pitchFamily="34" charset="0"/>
                        </a:rPr>
                        <m:t>&lt;</m:t>
                      </m:r>
                      <m:r>
                        <a:rPr lang="en-US" sz="2000" b="1" i="1">
                          <a:latin typeface="Cambria Math"/>
                          <a:cs typeface="Arial" pitchFamily="34" charset="0"/>
                        </a:rPr>
                        <m:t>𝟎</m:t>
                      </m:r>
                    </m:oMath>
                  </a14:m>
                  <a:r>
                    <a:rPr lang="en-US" sz="2000" b="1">
                      <a:latin typeface="26"/>
                      <a:cs typeface="Arial" pitchFamily="34" charset="0"/>
                    </a:rPr>
                    <a:t>)</a:t>
                  </a:r>
                  <a:endParaRPr lang="vi-VN" sz="2000" b="1">
                    <a:latin typeface="26"/>
                    <a:cs typeface="Arial" pitchFamily="34"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6898687" y="5426851"/>
                  <a:ext cx="6042929" cy="1330429"/>
                </a:xfrm>
                <a:prstGeom prst="rect">
                  <a:avLst/>
                </a:prstGeom>
                <a:blipFill rotWithShape="1">
                  <a:blip r:embed="rId5"/>
                  <a:stretch>
                    <a:fillRect l="-1110" t="-1376" b="-7798"/>
                  </a:stretch>
                </a:blipFill>
              </p:spPr>
              <p:txBody>
                <a:bodyPr/>
                <a:lstStyle/>
                <a:p>
                  <a:r>
                    <a:rPr lang="en-US">
                      <a:noFill/>
                    </a:rPr>
                    <a:t> </a:t>
                  </a:r>
                </a:p>
              </p:txBody>
            </p:sp>
          </mc:Fallback>
        </mc:AlternateContent>
      </p:grpSp>
      <p:grpSp>
        <p:nvGrpSpPr>
          <p:cNvPr id="57" name="Group 56"/>
          <p:cNvGrpSpPr/>
          <p:nvPr/>
        </p:nvGrpSpPr>
        <p:grpSpPr>
          <a:xfrm>
            <a:off x="5331764" y="1904237"/>
            <a:ext cx="406695" cy="800101"/>
            <a:chOff x="1520823" y="5638800"/>
            <a:chExt cx="406695" cy="800101"/>
          </a:xfrm>
        </p:grpSpPr>
        <p:cxnSp>
          <p:nvCxnSpPr>
            <p:cNvPr id="61" name="Straight Connector 60"/>
            <p:cNvCxnSpPr/>
            <p:nvPr/>
          </p:nvCxnSpPr>
          <p:spPr>
            <a:xfrm flipH="1" flipV="1">
              <a:off x="1522413" y="5638800"/>
              <a:ext cx="1" cy="800101"/>
            </a:xfrm>
            <a:prstGeom prst="line">
              <a:avLst/>
            </a:prstGeom>
            <a:ln w="28575">
              <a:solidFill>
                <a:srgbClr val="004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520823" y="6426733"/>
              <a:ext cx="406695" cy="1"/>
            </a:xfrm>
            <a:prstGeom prst="line">
              <a:avLst/>
            </a:prstGeom>
            <a:ln w="28575">
              <a:solidFill>
                <a:srgbClr val="0046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7434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034" y="2189737"/>
            <a:ext cx="2633663"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10" y="76200"/>
            <a:ext cx="5145087"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Hexagon 13"/>
          <p:cNvSpPr/>
          <p:nvPr/>
        </p:nvSpPr>
        <p:spPr>
          <a:xfrm>
            <a:off x="2832180" y="1451849"/>
            <a:ext cx="2071607" cy="914400"/>
          </a:xfrm>
          <a:prstGeom prst="hexagon">
            <a:avLst/>
          </a:prstGeom>
          <a:solidFill>
            <a:srgbClr val="004600"/>
          </a:solidFill>
          <a:ln>
            <a:noFill/>
          </a:ln>
          <a:effectLst/>
        </p:spPr>
        <p:txBody>
          <a:bodyPr wrap="none" anchor="ctr"/>
          <a:lstStyle/>
          <a:p>
            <a:pPr algn="ctr"/>
            <a:r>
              <a:rPr lang="en-US" sz="2000" b="1" kern="0">
                <a:solidFill>
                  <a:schemeClr val="bg1"/>
                </a:solidFill>
                <a:latin typeface="Arial" pitchFamily="34" charset="0"/>
              </a:rPr>
              <a:t>Dấu của tam</a:t>
            </a:r>
          </a:p>
          <a:p>
            <a:pPr algn="ctr"/>
            <a:r>
              <a:rPr lang="en-US" sz="2000" b="1" kern="0">
                <a:solidFill>
                  <a:schemeClr val="bg1"/>
                </a:solidFill>
                <a:latin typeface="Arial" pitchFamily="34" charset="0"/>
              </a:rPr>
              <a:t> thức bậc hai </a:t>
            </a:r>
          </a:p>
        </p:txBody>
      </p:sp>
      <p:sp>
        <p:nvSpPr>
          <p:cNvPr id="66" name="Hexagon 65"/>
          <p:cNvSpPr/>
          <p:nvPr/>
        </p:nvSpPr>
        <p:spPr>
          <a:xfrm>
            <a:off x="2844799" y="4514544"/>
            <a:ext cx="2071607" cy="914400"/>
          </a:xfrm>
          <a:prstGeom prst="hexagon">
            <a:avLst/>
          </a:prstGeom>
          <a:solidFill>
            <a:schemeClr val="tx2">
              <a:lumMod val="75000"/>
            </a:schemeClr>
          </a:solidFill>
          <a:ln>
            <a:noFill/>
          </a:ln>
          <a:effectLst/>
        </p:spPr>
        <p:txBody>
          <a:bodyPr wrap="none" anchor="ctr"/>
          <a:lstStyle/>
          <a:p>
            <a:pPr algn="ctr"/>
            <a:r>
              <a:rPr lang="vi-VN" sz="2000" b="1" kern="0">
                <a:solidFill>
                  <a:schemeClr val="bg1"/>
                </a:solidFill>
                <a:latin typeface="Arial" pitchFamily="34" charset="0"/>
              </a:rPr>
              <a:t>Bất phương</a:t>
            </a:r>
            <a:endParaRPr lang="en-US" sz="2000" b="1" kern="0">
              <a:solidFill>
                <a:schemeClr val="bg1"/>
              </a:solidFill>
              <a:latin typeface="Arial" pitchFamily="34" charset="0"/>
            </a:endParaRPr>
          </a:p>
          <a:p>
            <a:pPr algn="ctr"/>
            <a:r>
              <a:rPr lang="vi-VN" sz="2000" b="1" kern="0">
                <a:solidFill>
                  <a:schemeClr val="bg1"/>
                </a:solidFill>
                <a:latin typeface="Arial" pitchFamily="34" charset="0"/>
              </a:rPr>
              <a:t> trình</a:t>
            </a:r>
            <a:r>
              <a:rPr lang="en-US" sz="2000" b="1" kern="0">
                <a:solidFill>
                  <a:schemeClr val="bg1"/>
                </a:solidFill>
                <a:latin typeface="Arial" pitchFamily="34" charset="0"/>
              </a:rPr>
              <a:t> bậc hai</a:t>
            </a:r>
          </a:p>
        </p:txBody>
      </p:sp>
    </p:spTree>
    <p:extLst>
      <p:ext uri="{BB962C8B-B14F-4D97-AF65-F5344CB8AC3E}">
        <p14:creationId xmlns:p14="http://schemas.microsoft.com/office/powerpoint/2010/main" val="25463958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43428"/>
                                        </p:tgtEl>
                                        <p:attrNameLst>
                                          <p:attrName>style.visibility</p:attrName>
                                        </p:attrNameLst>
                                      </p:cBhvr>
                                      <p:to>
                                        <p:strVal val="visible"/>
                                      </p:to>
                                    </p:set>
                                    <p:anim calcmode="lin" valueType="num">
                                      <p:cBhvr>
                                        <p:cTn id="7" dur="1000" fill="hold"/>
                                        <p:tgtEl>
                                          <p:spTgt spid="743428"/>
                                        </p:tgtEl>
                                        <p:attrNameLst>
                                          <p:attrName>ppt_w</p:attrName>
                                        </p:attrNameLst>
                                      </p:cBhvr>
                                      <p:tavLst>
                                        <p:tav tm="0">
                                          <p:val>
                                            <p:fltVal val="0"/>
                                          </p:val>
                                        </p:tav>
                                        <p:tav tm="100000">
                                          <p:val>
                                            <p:strVal val="#ppt_w"/>
                                          </p:val>
                                        </p:tav>
                                      </p:tavLst>
                                    </p:anim>
                                    <p:anim calcmode="lin" valueType="num">
                                      <p:cBhvr>
                                        <p:cTn id="8" dur="1000" fill="hold"/>
                                        <p:tgtEl>
                                          <p:spTgt spid="743428"/>
                                        </p:tgtEl>
                                        <p:attrNameLst>
                                          <p:attrName>ppt_h</p:attrName>
                                        </p:attrNameLst>
                                      </p:cBhvr>
                                      <p:tavLst>
                                        <p:tav tm="0">
                                          <p:val>
                                            <p:fltVal val="0"/>
                                          </p:val>
                                        </p:tav>
                                        <p:tav tm="100000">
                                          <p:val>
                                            <p:strVal val="#ppt_h"/>
                                          </p:val>
                                        </p:tav>
                                      </p:tavLst>
                                    </p:anim>
                                    <p:anim calcmode="lin" valueType="num">
                                      <p:cBhvr>
                                        <p:cTn id="9" dur="1000" fill="hold"/>
                                        <p:tgtEl>
                                          <p:spTgt spid="743428"/>
                                        </p:tgtEl>
                                        <p:attrNameLst>
                                          <p:attrName>style.rotation</p:attrName>
                                        </p:attrNameLst>
                                      </p:cBhvr>
                                      <p:tavLst>
                                        <p:tav tm="0">
                                          <p:val>
                                            <p:fltVal val="90"/>
                                          </p:val>
                                        </p:tav>
                                        <p:tav tm="100000">
                                          <p:val>
                                            <p:fltVal val="0"/>
                                          </p:val>
                                        </p:tav>
                                      </p:tavLst>
                                    </p:anim>
                                    <p:animEffect transition="in" filter="fade">
                                      <p:cBhvr>
                                        <p:cTn id="10" dur="1000"/>
                                        <p:tgtEl>
                                          <p:spTgt spid="7434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up)">
                                      <p:cBhvr>
                                        <p:cTn id="33" dur="500"/>
                                        <p:tgtEl>
                                          <p:spTgt spid="57"/>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left)">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left)">
                                      <p:cBhvr>
                                        <p:cTn id="6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697879" y="2743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510468" y="2489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510468" y="2489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24954" y="83738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073749" y="118747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48452" y="98637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5225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4612" y="582613"/>
            <a:ext cx="12061048" cy="1931987"/>
            <a:chOff x="74612" y="811213"/>
            <a:chExt cx="12061048" cy="1931987"/>
          </a:xfrm>
        </p:grpSpPr>
        <p:sp>
          <p:nvSpPr>
            <p:cNvPr id="15" name="Rounded Rectangle 14"/>
            <p:cNvSpPr/>
            <p:nvPr/>
          </p:nvSpPr>
          <p:spPr>
            <a:xfrm>
              <a:off x="2158999" y="912235"/>
              <a:ext cx="9879013" cy="1714434"/>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6" name="TextBox 15"/>
                <p:cNvSpPr txBox="1"/>
                <p:nvPr/>
              </p:nvSpPr>
              <p:spPr>
                <a:xfrm>
                  <a:off x="2258234" y="924856"/>
                  <a:ext cx="9877426" cy="1701813"/>
                </a:xfrm>
                <a:prstGeom prst="rect">
                  <a:avLst/>
                </a:prstGeom>
                <a:noFill/>
              </p:spPr>
              <p:txBody>
                <a:bodyPr wrap="square" rtlCol="0">
                  <a:spAutoFit/>
                </a:bodyPr>
                <a:lstStyle/>
                <a:p>
                  <a:r>
                    <a:rPr lang="vi-VN" sz="2600" b="1" smtClean="0">
                      <a:latin typeface="Arial" pitchFamily="34" charset="0"/>
                      <a:cs typeface="Arial" pitchFamily="34" charset="0"/>
                    </a:rPr>
                    <a:t>Hãy chỉ ra một vài đặc điểm chung của các biểu thức dưới đây</a:t>
                  </a:r>
                  <a:r>
                    <a:rPr lang="vi-VN" sz="2600" b="1">
                      <a:latin typeface="Arial" pitchFamily="34" charset="0"/>
                      <a:cs typeface="Arial" pitchFamily="34" charset="0"/>
                    </a:rPr>
                    <a:t>: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𝑨</m:t>
                      </m:r>
                      <m:r>
                        <a:rPr lang="en-US" sz="2600" b="1" i="1" smtClean="0">
                          <a:latin typeface="Cambria Math"/>
                          <a:cs typeface="Arial" pitchFamily="34" charset="0"/>
                        </a:rPr>
                        <m:t>=</m:t>
                      </m:r>
                      <m:r>
                        <a:rPr lang="en-US" sz="2600" b="1" i="1" smtClean="0">
                          <a:latin typeface="Cambria Math"/>
                          <a:cs typeface="Arial" pitchFamily="34" charset="0"/>
                        </a:rPr>
                        <m:t>𝟎</m:t>
                      </m:r>
                      <m:r>
                        <a:rPr lang="en-US" sz="2600" b="1" i="1" smtClean="0">
                          <a:latin typeface="Cambria Math"/>
                          <a:cs typeface="Arial" pitchFamily="34" charset="0"/>
                        </a:rPr>
                        <m:t>,</m:t>
                      </m:r>
                      <m:r>
                        <a:rPr lang="en-US" sz="2600" b="1" i="1" smtClean="0">
                          <a:latin typeface="Cambria Math"/>
                          <a:cs typeface="Arial" pitchFamily="34" charset="0"/>
                        </a:rPr>
                        <m:t>𝟓</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oMath>
                  </a14:m>
                  <a:r>
                    <a:rPr lang="en-US" sz="2600"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𝑩</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oMath>
                  </a14:m>
                  <a:r>
                    <a:rPr lang="en-US" sz="2600" b="1" smtClean="0">
                      <a:latin typeface="Arial" pitchFamily="34" charset="0"/>
                      <a:cs typeface="Arial" pitchFamily="34" charset="0"/>
                    </a:rPr>
                    <a:t>	</a:t>
                  </a:r>
                  <a:r>
                    <a:rPr lang="en-US" sz="2600" b="1" i="1" smtClean="0">
                      <a:latin typeface="Cambria Math"/>
                      <a:cs typeface="Arial" pitchFamily="34" charset="0"/>
                    </a:rPr>
                    <a:t/>
                  </a:r>
                  <a:br>
                    <a:rPr lang="en-US" sz="2600" b="1" i="1" smtClean="0">
                      <a:latin typeface="Cambria Math"/>
                      <a:cs typeface="Arial" pitchFamily="34" charset="0"/>
                    </a:rPr>
                  </a:br>
                  <a:r>
                    <a:rPr lang="en-US" sz="2600" b="1" i="1" smtClean="0">
                      <a:latin typeface="Cambria Math"/>
                      <a:cs typeface="Arial" pitchFamily="34" charset="0"/>
                    </a:rPr>
                    <a:t>	</a:t>
                  </a:r>
                  <a14:m>
                    <m:oMath xmlns:m="http://schemas.openxmlformats.org/officeDocument/2006/math">
                      <m:r>
                        <a:rPr lang="en-US" sz="2600" b="1" i="1" smtClean="0">
                          <a:latin typeface="Cambria Math"/>
                          <a:cs typeface="Arial" pitchFamily="34" charset="0"/>
                        </a:rPr>
                        <m:t>𝑪</m:t>
                      </m:r>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𝟏</m:t>
                      </m:r>
                    </m:oMath>
                  </a14:m>
                  <a:r>
                    <a:rPr lang="en-US" sz="2600"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𝑫</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oMath>
                  </a14:m>
                  <a:endParaRPr lang="vi-VN" sz="2600"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258234" y="924856"/>
                  <a:ext cx="9877426" cy="1701813"/>
                </a:xfrm>
                <a:prstGeom prst="rect">
                  <a:avLst/>
                </a:prstGeom>
                <a:blipFill rotWithShape="1">
                  <a:blip r:embed="rId4"/>
                  <a:stretch>
                    <a:fillRect l="-1049" t="-3226"/>
                  </a:stretch>
                </a:blipFill>
              </p:spPr>
              <p:txBody>
                <a:bodyPr/>
                <a:lstStyle/>
                <a:p>
                  <a:r>
                    <a:rPr lang="en-US">
                      <a:noFill/>
                    </a:rPr>
                    <a:t> </a:t>
                  </a:r>
                </a:p>
              </p:txBody>
            </p:sp>
          </mc:Fallback>
        </mc:AlternateContent>
        <p:grpSp>
          <p:nvGrpSpPr>
            <p:cNvPr id="3" name="Group 2"/>
            <p:cNvGrpSpPr/>
            <p:nvPr/>
          </p:nvGrpSpPr>
          <p:grpSpPr>
            <a:xfrm>
              <a:off x="74612" y="811213"/>
              <a:ext cx="1931987" cy="1931987"/>
              <a:chOff x="123825" y="887413"/>
              <a:chExt cx="1931987" cy="1931987"/>
            </a:xfrm>
          </p:grpSpPr>
          <p:pic>
            <p:nvPicPr>
              <p:cNvPr id="23" name="Picture 18"/>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433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grpSp>
      <p:pic>
        <p:nvPicPr>
          <p:cNvPr id="21"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9057" y="2557915"/>
            <a:ext cx="1637355" cy="39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132012" y="3194050"/>
            <a:ext cx="1527969" cy="492443"/>
          </a:xfrm>
          <a:prstGeom prst="rect">
            <a:avLst/>
          </a:prstGeom>
          <a:noFill/>
        </p:spPr>
        <p:txBody>
          <a:bodyPr wrap="square" rtlCol="0">
            <a:spAutoFit/>
          </a:bodyPr>
          <a:lstStyle/>
          <a:p>
            <a:r>
              <a:rPr lang="en-US" sz="2600" b="1" smtClean="0">
                <a:latin typeface="Arial" pitchFamily="34" charset="0"/>
                <a:cs typeface="Arial" pitchFamily="34" charset="0"/>
              </a:rPr>
              <a:t>Ta có : </a:t>
            </a:r>
            <a:endParaRPr lang="vi-VN" sz="2600" b="1">
              <a:latin typeface="Arial" pitchFamily="34" charset="0"/>
              <a:cs typeface="Arial" pitchFamily="34" charset="0"/>
            </a:endParaRPr>
          </a:p>
        </p:txBody>
      </p:sp>
      <p:pic>
        <p:nvPicPr>
          <p:cNvPr id="71168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12" y="244"/>
            <a:ext cx="69072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3288389700"/>
              </p:ext>
            </p:extLst>
          </p:nvPr>
        </p:nvGraphicFramePr>
        <p:xfrm>
          <a:off x="3507580" y="3194050"/>
          <a:ext cx="4103688" cy="537845"/>
        </p:xfrm>
        <a:graphic>
          <a:graphicData uri="http://schemas.openxmlformats.org/presentationml/2006/ole">
            <mc:AlternateContent xmlns:mc="http://schemas.openxmlformats.org/markup-compatibility/2006">
              <mc:Choice xmlns:v="urn:schemas-microsoft-com:vml" Requires="v">
                <p:oleObj spid="_x0000_s711855" name="Equation" r:id="rId10" imgW="1739880" imgH="228600" progId="Equation.DSMT4">
                  <p:embed/>
                </p:oleObj>
              </mc:Choice>
              <mc:Fallback>
                <p:oleObj name="Equation" r:id="rId10" imgW="1739880" imgH="228600" progId="Equation.DSMT4">
                  <p:embed/>
                  <p:pic>
                    <p:nvPicPr>
                      <p:cNvPr id="0" name=""/>
                      <p:cNvPicPr/>
                      <p:nvPr/>
                    </p:nvPicPr>
                    <p:blipFill>
                      <a:blip r:embed="rId11"/>
                      <a:stretch>
                        <a:fillRect/>
                      </a:stretch>
                    </p:blipFill>
                    <p:spPr>
                      <a:xfrm>
                        <a:off x="3507580" y="3194050"/>
                        <a:ext cx="4103688" cy="537845"/>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048178701"/>
              </p:ext>
            </p:extLst>
          </p:nvPr>
        </p:nvGraphicFramePr>
        <p:xfrm>
          <a:off x="3501231" y="3827462"/>
          <a:ext cx="3803650" cy="479425"/>
        </p:xfrm>
        <a:graphic>
          <a:graphicData uri="http://schemas.openxmlformats.org/presentationml/2006/ole">
            <mc:AlternateContent xmlns:mc="http://schemas.openxmlformats.org/markup-compatibility/2006">
              <mc:Choice xmlns:v="urn:schemas-microsoft-com:vml" Requires="v">
                <p:oleObj spid="_x0000_s711856" name="Equation" r:id="rId12" imgW="1612800" imgH="203040" progId="Equation.DSMT4">
                  <p:embed/>
                </p:oleObj>
              </mc:Choice>
              <mc:Fallback>
                <p:oleObj name="Equation" r:id="rId12" imgW="1612800" imgH="203040" progId="Equation.DSMT4">
                  <p:embed/>
                  <p:pic>
                    <p:nvPicPr>
                      <p:cNvPr id="0" name=""/>
                      <p:cNvPicPr/>
                      <p:nvPr/>
                    </p:nvPicPr>
                    <p:blipFill>
                      <a:blip r:embed="rId13"/>
                      <a:stretch>
                        <a:fillRect/>
                      </a:stretch>
                    </p:blipFill>
                    <p:spPr>
                      <a:xfrm>
                        <a:off x="3501231" y="3827462"/>
                        <a:ext cx="3803650" cy="479425"/>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550344597"/>
              </p:ext>
            </p:extLst>
          </p:nvPr>
        </p:nvGraphicFramePr>
        <p:xfrm>
          <a:off x="3501231" y="4425156"/>
          <a:ext cx="2155825" cy="479425"/>
        </p:xfrm>
        <a:graphic>
          <a:graphicData uri="http://schemas.openxmlformats.org/presentationml/2006/ole">
            <mc:AlternateContent xmlns:mc="http://schemas.openxmlformats.org/markup-compatibility/2006">
              <mc:Choice xmlns:v="urn:schemas-microsoft-com:vml" Requires="v">
                <p:oleObj spid="_x0000_s711857" name="Equation" r:id="rId14" imgW="914400" imgH="203040" progId="Equation.DSMT4">
                  <p:embed/>
                </p:oleObj>
              </mc:Choice>
              <mc:Fallback>
                <p:oleObj name="Equation" r:id="rId14" imgW="914400" imgH="203040" progId="Equation.DSMT4">
                  <p:embed/>
                  <p:pic>
                    <p:nvPicPr>
                      <p:cNvPr id="0" name=""/>
                      <p:cNvPicPr/>
                      <p:nvPr/>
                    </p:nvPicPr>
                    <p:blipFill>
                      <a:blip r:embed="rId15"/>
                      <a:stretch>
                        <a:fillRect/>
                      </a:stretch>
                    </p:blipFill>
                    <p:spPr>
                      <a:xfrm>
                        <a:off x="3501231" y="4425156"/>
                        <a:ext cx="2155825" cy="479425"/>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432976186"/>
              </p:ext>
            </p:extLst>
          </p:nvPr>
        </p:nvGraphicFramePr>
        <p:xfrm>
          <a:off x="3501231" y="5022850"/>
          <a:ext cx="5059363" cy="539750"/>
        </p:xfrm>
        <a:graphic>
          <a:graphicData uri="http://schemas.openxmlformats.org/presentationml/2006/ole">
            <mc:AlternateContent xmlns:mc="http://schemas.openxmlformats.org/markup-compatibility/2006">
              <mc:Choice xmlns:v="urn:schemas-microsoft-com:vml" Requires="v">
                <p:oleObj spid="_x0000_s711858" name="Equation" r:id="rId16" imgW="2145960" imgH="228600" progId="Equation.DSMT4">
                  <p:embed/>
                </p:oleObj>
              </mc:Choice>
              <mc:Fallback>
                <p:oleObj name="Equation" r:id="rId16" imgW="2145960" imgH="228600" progId="Equation.DSMT4">
                  <p:embed/>
                  <p:pic>
                    <p:nvPicPr>
                      <p:cNvPr id="0" name=""/>
                      <p:cNvPicPr/>
                      <p:nvPr/>
                    </p:nvPicPr>
                    <p:blipFill>
                      <a:blip r:embed="rId17"/>
                      <a:stretch>
                        <a:fillRect/>
                      </a:stretch>
                    </p:blipFill>
                    <p:spPr>
                      <a:xfrm>
                        <a:off x="3501231" y="5022850"/>
                        <a:ext cx="5059363" cy="539750"/>
                      </a:xfrm>
                      <a:prstGeom prst="rect">
                        <a:avLst/>
                      </a:prstGeom>
                    </p:spPr>
                  </p:pic>
                </p:oleObj>
              </mc:Fallback>
            </mc:AlternateContent>
          </a:graphicData>
        </a:graphic>
      </p:graphicFrame>
    </p:spTree>
    <p:extLst>
      <p:ext uri="{BB962C8B-B14F-4D97-AF65-F5344CB8AC3E}">
        <p14:creationId xmlns:p14="http://schemas.microsoft.com/office/powerpoint/2010/main" val="4060805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244"/>
            <a:ext cx="69072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379412" y="685800"/>
            <a:ext cx="11506200" cy="1600200"/>
          </a:xfrm>
          <a:prstGeom prst="roundRect">
            <a:avLst>
              <a:gd name="adj" fmla="val 3585"/>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18" name="TextBox 17"/>
              <p:cNvSpPr txBox="1"/>
              <p:nvPr/>
            </p:nvSpPr>
            <p:spPr>
              <a:xfrm>
                <a:off x="531812" y="761613"/>
                <a:ext cx="11277600" cy="1394741"/>
              </a:xfrm>
              <a:prstGeom prst="rect">
                <a:avLst/>
              </a:prstGeom>
              <a:noFill/>
            </p:spPr>
            <p:txBody>
              <a:bodyPr wrap="square" rtlCol="0">
                <a:spAutoFit/>
              </a:bodyPr>
              <a:lstStyle/>
              <a:p>
                <a:pPr marL="457200" indent="-457200">
                  <a:buFont typeface="Arial" pitchFamily="34" charset="0"/>
                  <a:buChar char="•"/>
                </a:pPr>
                <a:r>
                  <a:rPr lang="en-US" sz="2800" b="1" smtClean="0">
                    <a:solidFill>
                      <a:schemeClr val="accent2">
                        <a:lumMod val="75000"/>
                      </a:schemeClr>
                    </a:solidFill>
                    <a:latin typeface="Arial" pitchFamily="34" charset="0"/>
                    <a:cs typeface="Arial" pitchFamily="34" charset="0"/>
                  </a:rPr>
                  <a:t>Tam thức bậc hai </a:t>
                </a:r>
                <a:r>
                  <a:rPr lang="en-US" sz="2800" b="1" smtClean="0">
                    <a:latin typeface="Arial" pitchFamily="34" charset="0"/>
                    <a:cs typeface="Arial" pitchFamily="34" charset="0"/>
                  </a:rPr>
                  <a:t>( đối với x) là biểu thức có dạng </a:t>
                </a:r>
                <a14:m>
                  <m:oMath xmlns:m="http://schemas.openxmlformats.org/officeDocument/2006/math">
                    <m:r>
                      <a:rPr lang="en-US" sz="2800" b="1" i="1" smtClean="0">
                        <a:solidFill>
                          <a:schemeClr val="accent2">
                            <a:lumMod val="75000"/>
                          </a:schemeClr>
                        </a:solidFill>
                        <a:latin typeface="Cambria Math"/>
                        <a:cs typeface="Arial" pitchFamily="34" charset="0"/>
                      </a:rPr>
                      <m:t>𝒂</m:t>
                    </m:r>
                    <m:sSup>
                      <m:sSupPr>
                        <m:ctrlPr>
                          <a:rPr lang="en-US" sz="2800" b="1" i="1" smtClean="0">
                            <a:solidFill>
                              <a:schemeClr val="accent2">
                                <a:lumMod val="75000"/>
                              </a:schemeClr>
                            </a:solidFill>
                            <a:latin typeface="Cambria Math"/>
                            <a:cs typeface="Arial" pitchFamily="34" charset="0"/>
                          </a:rPr>
                        </m:ctrlPr>
                      </m:sSupPr>
                      <m:e>
                        <m:r>
                          <a:rPr lang="en-US" sz="2800" b="1" i="1" smtClean="0">
                            <a:solidFill>
                              <a:schemeClr val="accent2">
                                <a:lumMod val="75000"/>
                              </a:schemeClr>
                            </a:solidFill>
                            <a:latin typeface="Cambria Math"/>
                            <a:cs typeface="Arial" pitchFamily="34" charset="0"/>
                          </a:rPr>
                          <m:t>𝒙</m:t>
                        </m:r>
                      </m:e>
                      <m:sup>
                        <m:r>
                          <a:rPr lang="en-US" sz="2800" b="1" i="1" smtClean="0">
                            <a:solidFill>
                              <a:schemeClr val="accent2">
                                <a:lumMod val="75000"/>
                              </a:schemeClr>
                            </a:solidFill>
                            <a:latin typeface="Cambria Math"/>
                            <a:cs typeface="Arial" pitchFamily="34" charset="0"/>
                          </a:rPr>
                          <m:t>𝟐</m:t>
                        </m:r>
                      </m:sup>
                    </m:sSup>
                    <m:r>
                      <a:rPr lang="en-US" sz="2800" b="1" i="1" smtClean="0">
                        <a:solidFill>
                          <a:schemeClr val="accent2">
                            <a:lumMod val="75000"/>
                          </a:schemeClr>
                        </a:solidFill>
                        <a:latin typeface="Cambria Math"/>
                        <a:cs typeface="Arial" pitchFamily="34" charset="0"/>
                      </a:rPr>
                      <m:t>+</m:t>
                    </m:r>
                    <m:r>
                      <a:rPr lang="en-US" sz="2800" b="1" i="1" smtClean="0">
                        <a:solidFill>
                          <a:schemeClr val="accent2">
                            <a:lumMod val="75000"/>
                          </a:schemeClr>
                        </a:solidFill>
                        <a:latin typeface="Cambria Math"/>
                        <a:cs typeface="Arial" pitchFamily="34" charset="0"/>
                      </a:rPr>
                      <m:t>𝒃𝒙</m:t>
                    </m:r>
                    <m:r>
                      <a:rPr lang="en-US" sz="2800" b="1" i="1" smtClean="0">
                        <a:solidFill>
                          <a:schemeClr val="accent2">
                            <a:lumMod val="75000"/>
                          </a:schemeClr>
                        </a:solidFill>
                        <a:latin typeface="Cambria Math"/>
                        <a:cs typeface="Arial" pitchFamily="34" charset="0"/>
                      </a:rPr>
                      <m:t>+</m:t>
                    </m:r>
                    <m:r>
                      <a:rPr lang="en-US" sz="2800" b="1" i="1" smtClean="0">
                        <a:solidFill>
                          <a:schemeClr val="accent2">
                            <a:lumMod val="75000"/>
                          </a:schemeClr>
                        </a:solidFill>
                        <a:latin typeface="Cambria Math"/>
                        <a:cs typeface="Arial" pitchFamily="34" charset="0"/>
                      </a:rPr>
                      <m:t>𝒄</m:t>
                    </m:r>
                  </m:oMath>
                </a14:m>
                <a:r>
                  <a:rPr lang="en-US" sz="2800" b="1" smtClean="0">
                    <a:solidFill>
                      <a:schemeClr val="accent2">
                        <a:lumMod val="75000"/>
                      </a:schemeClr>
                    </a:solidFill>
                    <a:latin typeface="Arial" pitchFamily="34" charset="0"/>
                    <a:cs typeface="Arial" pitchFamily="34" charset="0"/>
                  </a:rPr>
                  <a:t>  </a:t>
                </a:r>
                <a:r>
                  <a:rPr lang="en-US" sz="2800" b="1" smtClean="0">
                    <a:latin typeface="Arial" pitchFamily="34" charset="0"/>
                    <a:cs typeface="Arial" pitchFamily="34" charset="0"/>
                  </a:rPr>
                  <a:t>trong đó a, b, c là những số thực cho trước (với </a:t>
                </a:r>
                <a14:m>
                  <m:oMath xmlns:m="http://schemas.openxmlformats.org/officeDocument/2006/math">
                    <m:r>
                      <a:rPr lang="en-US" sz="2800" b="1" i="1" smtClean="0">
                        <a:latin typeface="Cambria Math"/>
                        <a:cs typeface="Arial" pitchFamily="34" charset="0"/>
                      </a:rPr>
                      <m:t>𝒂</m:t>
                    </m:r>
                    <m:r>
                      <a:rPr lang="en-US" sz="2800" b="1" i="1" smtClean="0">
                        <a:latin typeface="Cambria Math"/>
                        <a:ea typeface="Cambria Math"/>
                        <a:cs typeface="Arial" pitchFamily="34" charset="0"/>
                      </a:rPr>
                      <m:t>≠</m:t>
                    </m:r>
                    <m:r>
                      <a:rPr lang="en-US" sz="2800" b="1" i="1" smtClean="0">
                        <a:latin typeface="Cambria Math"/>
                        <a:ea typeface="Cambria Math"/>
                        <a:cs typeface="Arial" pitchFamily="34" charset="0"/>
                      </a:rPr>
                      <m:t>𝟎</m:t>
                    </m:r>
                    <m:r>
                      <a:rPr lang="en-US" sz="2800" b="1" i="1" smtClean="0">
                        <a:latin typeface="Cambria Math"/>
                        <a:ea typeface="Cambria Math"/>
                        <a:cs typeface="Arial" pitchFamily="34" charset="0"/>
                      </a:rPr>
                      <m:t>)</m:t>
                    </m:r>
                  </m:oMath>
                </a14:m>
                <a:r>
                  <a:rPr lang="en-US" sz="2800" b="1" smtClean="0">
                    <a:latin typeface="Arial" pitchFamily="34" charset="0"/>
                    <a:cs typeface="Arial" pitchFamily="34" charset="0"/>
                  </a:rPr>
                  <a:t> </a:t>
                </a:r>
                <a:r>
                  <a:rPr lang="en-US" sz="2800" b="1" smtClean="0">
                    <a:latin typeface="Arial" pitchFamily="34" charset="0"/>
                    <a:cs typeface="Arial" pitchFamily="34" charset="0"/>
                  </a:rPr>
                  <a:t/>
                </a:r>
                <a:br>
                  <a:rPr lang="en-US" sz="2800" b="1" smtClean="0">
                    <a:latin typeface="Arial" pitchFamily="34" charset="0"/>
                    <a:cs typeface="Arial" pitchFamily="34" charset="0"/>
                  </a:rPr>
                </a:br>
                <a:r>
                  <a:rPr lang="en-US" sz="2800" b="1" smtClean="0">
                    <a:latin typeface="Arial" pitchFamily="34" charset="0"/>
                    <a:cs typeface="Arial" pitchFamily="34" charset="0"/>
                  </a:rPr>
                  <a:t>được </a:t>
                </a:r>
                <a:r>
                  <a:rPr lang="en-US" sz="2800" b="1" smtClean="0">
                    <a:latin typeface="Arial" pitchFamily="34" charset="0"/>
                    <a:cs typeface="Arial" pitchFamily="34" charset="0"/>
                  </a:rPr>
                  <a:t>gọi là các hệ số của tam thức bậc hai </a:t>
                </a:r>
              </a:p>
            </p:txBody>
          </p:sp>
        </mc:Choice>
        <mc:Fallback>
          <p:sp>
            <p:nvSpPr>
              <p:cNvPr id="18" name="TextBox 17"/>
              <p:cNvSpPr txBox="1">
                <a:spLocks noRot="1" noChangeAspect="1" noMove="1" noResize="1" noEditPoints="1" noAdjustHandles="1" noChangeArrowheads="1" noChangeShapeType="1" noTextEdit="1"/>
              </p:cNvSpPr>
              <p:nvPr/>
            </p:nvSpPr>
            <p:spPr>
              <a:xfrm>
                <a:off x="531812" y="761613"/>
                <a:ext cx="11277600" cy="1394741"/>
              </a:xfrm>
              <a:prstGeom prst="rect">
                <a:avLst/>
              </a:prstGeom>
              <a:blipFill rotWithShape="1">
                <a:blip r:embed="rId4"/>
                <a:stretch>
                  <a:fillRect l="-919" t="-3930" b="-109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4049" y="2667000"/>
                <a:ext cx="10439400" cy="532966"/>
              </a:xfrm>
              <a:prstGeom prst="rect">
                <a:avLst/>
              </a:prstGeom>
              <a:noFill/>
            </p:spPr>
            <p:txBody>
              <a:bodyPr wrap="square" rtlCol="0">
                <a:spAutoFit/>
              </a:bodyPr>
              <a:lstStyle/>
              <a:p>
                <a:pPr marL="457200" indent="-457200">
                  <a:buFont typeface="Wingdings" pitchFamily="2" charset="2"/>
                  <a:buChar char="Ø"/>
                </a:pPr>
                <a:r>
                  <a:rPr lang="en-US" sz="2800" b="1" smtClean="0">
                    <a:latin typeface="Arial" pitchFamily="34" charset="0"/>
                    <a:cs typeface="Arial" pitchFamily="34" charset="0"/>
                  </a:rPr>
                  <a:t>Người ta thường viết </a:t>
                </a:r>
                <a14:m>
                  <m:oMath xmlns:m="http://schemas.openxmlformats.org/officeDocument/2006/math">
                    <m:r>
                      <a:rPr lang="en-US" sz="2800" b="1" i="1" smtClean="0">
                        <a:solidFill>
                          <a:schemeClr val="accent2">
                            <a:lumMod val="75000"/>
                          </a:schemeClr>
                        </a:solidFill>
                        <a:latin typeface="Cambria Math"/>
                        <a:cs typeface="Arial" pitchFamily="34" charset="0"/>
                      </a:rPr>
                      <m:t>𝒇</m:t>
                    </m:r>
                    <m:d>
                      <m:dPr>
                        <m:ctrlPr>
                          <a:rPr lang="en-US" sz="2800" b="1" i="1" smtClean="0">
                            <a:solidFill>
                              <a:schemeClr val="accent2">
                                <a:lumMod val="75000"/>
                              </a:schemeClr>
                            </a:solidFill>
                            <a:latin typeface="Cambria Math"/>
                            <a:cs typeface="Arial" pitchFamily="34" charset="0"/>
                          </a:rPr>
                        </m:ctrlPr>
                      </m:dPr>
                      <m:e>
                        <m:r>
                          <a:rPr lang="en-US" sz="2800" b="1" i="1" smtClean="0">
                            <a:solidFill>
                              <a:schemeClr val="accent2">
                                <a:lumMod val="75000"/>
                              </a:schemeClr>
                            </a:solidFill>
                            <a:latin typeface="Cambria Math"/>
                            <a:cs typeface="Arial" pitchFamily="34" charset="0"/>
                          </a:rPr>
                          <m:t>𝒙</m:t>
                        </m:r>
                      </m:e>
                    </m:d>
                    <m:r>
                      <a:rPr lang="en-US" sz="2800" b="1" i="1" smtClean="0">
                        <a:solidFill>
                          <a:schemeClr val="accent2">
                            <a:lumMod val="75000"/>
                          </a:schemeClr>
                        </a:solidFill>
                        <a:latin typeface="Cambria Math"/>
                        <a:cs typeface="Arial" pitchFamily="34" charset="0"/>
                      </a:rPr>
                      <m:t>=</m:t>
                    </m:r>
                    <m:r>
                      <a:rPr lang="en-US" sz="2800" b="1" i="1" smtClean="0">
                        <a:solidFill>
                          <a:schemeClr val="accent2">
                            <a:lumMod val="75000"/>
                          </a:schemeClr>
                        </a:solidFill>
                        <a:latin typeface="Cambria Math"/>
                        <a:cs typeface="Arial" pitchFamily="34" charset="0"/>
                      </a:rPr>
                      <m:t>𝒂</m:t>
                    </m:r>
                    <m:sSup>
                      <m:sSupPr>
                        <m:ctrlPr>
                          <a:rPr lang="en-US" sz="2800" b="1" i="1" smtClean="0">
                            <a:solidFill>
                              <a:schemeClr val="accent2">
                                <a:lumMod val="75000"/>
                              </a:schemeClr>
                            </a:solidFill>
                            <a:latin typeface="Cambria Math"/>
                            <a:cs typeface="Arial" pitchFamily="34" charset="0"/>
                          </a:rPr>
                        </m:ctrlPr>
                      </m:sSupPr>
                      <m:e>
                        <m:r>
                          <a:rPr lang="en-US" sz="2800" b="1" i="1" smtClean="0">
                            <a:solidFill>
                              <a:schemeClr val="accent2">
                                <a:lumMod val="75000"/>
                              </a:schemeClr>
                            </a:solidFill>
                            <a:latin typeface="Cambria Math"/>
                            <a:cs typeface="Arial" pitchFamily="34" charset="0"/>
                          </a:rPr>
                          <m:t>𝒙</m:t>
                        </m:r>
                      </m:e>
                      <m:sup>
                        <m:r>
                          <a:rPr lang="en-US" sz="2800" b="1" i="1" smtClean="0">
                            <a:solidFill>
                              <a:schemeClr val="accent2">
                                <a:lumMod val="75000"/>
                              </a:schemeClr>
                            </a:solidFill>
                            <a:latin typeface="Cambria Math"/>
                            <a:cs typeface="Arial" pitchFamily="34" charset="0"/>
                          </a:rPr>
                          <m:t>𝟐</m:t>
                        </m:r>
                      </m:sup>
                    </m:sSup>
                    <m:r>
                      <a:rPr lang="en-US" sz="2800" b="1" i="1" smtClean="0">
                        <a:solidFill>
                          <a:schemeClr val="accent2">
                            <a:lumMod val="75000"/>
                          </a:schemeClr>
                        </a:solidFill>
                        <a:latin typeface="Cambria Math"/>
                        <a:cs typeface="Arial" pitchFamily="34" charset="0"/>
                      </a:rPr>
                      <m:t>+</m:t>
                    </m:r>
                    <m:r>
                      <a:rPr lang="en-US" sz="2800" b="1" i="1" smtClean="0">
                        <a:solidFill>
                          <a:schemeClr val="accent2">
                            <a:lumMod val="75000"/>
                          </a:schemeClr>
                        </a:solidFill>
                        <a:latin typeface="Cambria Math"/>
                        <a:cs typeface="Arial" pitchFamily="34" charset="0"/>
                      </a:rPr>
                      <m:t>𝒃𝒙</m:t>
                    </m:r>
                    <m:r>
                      <a:rPr lang="en-US" sz="2800" b="1" i="1" smtClean="0">
                        <a:solidFill>
                          <a:schemeClr val="accent2">
                            <a:lumMod val="75000"/>
                          </a:schemeClr>
                        </a:solidFill>
                        <a:latin typeface="Cambria Math"/>
                        <a:cs typeface="Arial" pitchFamily="34" charset="0"/>
                      </a:rPr>
                      <m:t>+</m:t>
                    </m:r>
                    <m:r>
                      <a:rPr lang="en-US" sz="2800" b="1" i="1" smtClean="0">
                        <a:solidFill>
                          <a:schemeClr val="accent2">
                            <a:lumMod val="75000"/>
                          </a:schemeClr>
                        </a:solidFill>
                        <a:latin typeface="Cambria Math"/>
                        <a:cs typeface="Arial" pitchFamily="34" charset="0"/>
                      </a:rPr>
                      <m:t>𝒄</m:t>
                    </m:r>
                  </m:oMath>
                </a14:m>
                <a:endParaRPr lang="vi-VN" sz="2800" b="1">
                  <a:solidFill>
                    <a:schemeClr val="accent2">
                      <a:lumMod val="75000"/>
                    </a:schemeClr>
                  </a:solidFill>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4049" y="2667000"/>
                <a:ext cx="10439400" cy="532966"/>
              </a:xfrm>
              <a:prstGeom prst="rect">
                <a:avLst/>
              </a:prstGeom>
              <a:blipFill rotWithShape="1">
                <a:blip r:embed="rId6"/>
                <a:stretch>
                  <a:fillRect l="-992" t="-10345" b="-29885"/>
                </a:stretch>
              </a:blipFill>
            </p:spPr>
            <p:txBody>
              <a:bodyPr/>
              <a:lstStyle/>
              <a:p>
                <a:r>
                  <a:rPr lang="en-US">
                    <a:noFill/>
                  </a:rPr>
                  <a:t> </a:t>
                </a:r>
              </a:p>
            </p:txBody>
          </p:sp>
        </mc:Fallback>
      </mc:AlternateContent>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965362" y="1295400"/>
            <a:ext cx="1225050" cy="1315491"/>
          </a:xfrm>
          <a:prstGeom prst="rect">
            <a:avLst/>
          </a:prstGeom>
        </p:spPr>
      </p:pic>
    </p:spTree>
    <p:extLst>
      <p:ext uri="{BB962C8B-B14F-4D97-AF65-F5344CB8AC3E}">
        <p14:creationId xmlns:p14="http://schemas.microsoft.com/office/powerpoint/2010/main" val="12026233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6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244"/>
            <a:ext cx="69072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4489" y="2653730"/>
            <a:ext cx="1688523" cy="40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6327" y="609600"/>
            <a:ext cx="11881685" cy="1981200"/>
            <a:chOff x="156327" y="609600"/>
            <a:chExt cx="11881685" cy="1981200"/>
          </a:xfrm>
        </p:grpSpPr>
        <p:sp>
          <p:nvSpPr>
            <p:cNvPr id="8" name="Rounded Rectangle 7"/>
            <p:cNvSpPr/>
            <p:nvPr/>
          </p:nvSpPr>
          <p:spPr>
            <a:xfrm>
              <a:off x="1014183" y="638437"/>
              <a:ext cx="11023829" cy="1876164"/>
            </a:xfrm>
            <a:prstGeom prst="roundRect">
              <a:avLst>
                <a:gd name="adj" fmla="val 366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9" name="TextBox 8"/>
            <p:cNvSpPr txBox="1"/>
            <p:nvPr/>
          </p:nvSpPr>
          <p:spPr>
            <a:xfrm>
              <a:off x="1979612" y="657225"/>
              <a:ext cx="10058400" cy="492443"/>
            </a:xfrm>
            <a:prstGeom prst="rect">
              <a:avLst/>
            </a:prstGeom>
            <a:noFill/>
          </p:spPr>
          <p:txBody>
            <a:bodyPr wrap="square" rtlCol="0">
              <a:spAutoFit/>
            </a:bodyPr>
            <a:lstStyle/>
            <a:p>
              <a:r>
                <a:rPr lang="vi-VN" sz="2600" b="1">
                  <a:latin typeface="Arial" pitchFamily="34" charset="0"/>
                  <a:cs typeface="Arial" pitchFamily="34" charset="0"/>
                </a:rPr>
                <a:t>Hãy cho biết biểu thức nào sau đây là tam thức bậc hai. </a:t>
              </a:r>
            </a:p>
          </p:txBody>
        </p:sp>
        <p:pic>
          <p:nvPicPr>
            <p:cNvPr id="10" name="Picture 35"/>
            <p:cNvPicPr>
              <a:picLocks noChangeAspect="1" noChangeArrowheads="1"/>
            </p:cNvPicPr>
            <p:nvPr/>
          </p:nvPicPr>
          <p:blipFill rotWithShape="1">
            <a:blip r:embed="rId6">
              <a:extLst>
                <a:ext uri="{28A0092B-C50C-407E-A947-70E740481C1C}">
                  <a14:useLocalDpi xmlns:a14="http://schemas.microsoft.com/office/drawing/2010/main" val="0"/>
                </a:ext>
              </a:extLst>
            </a:blip>
            <a:srcRect b="14986"/>
            <a:stretch/>
          </p:blipFill>
          <p:spPr bwMode="auto">
            <a:xfrm>
              <a:off x="156327" y="609600"/>
              <a:ext cx="171571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Object 11"/>
            <p:cNvGraphicFramePr>
              <a:graphicFrameLocks noChangeAspect="1"/>
            </p:cNvGraphicFramePr>
            <p:nvPr>
              <p:extLst>
                <p:ext uri="{D42A27DB-BD31-4B8C-83A1-F6EECF244321}">
                  <p14:modId xmlns:p14="http://schemas.microsoft.com/office/powerpoint/2010/main" val="2949657471"/>
                </p:ext>
              </p:extLst>
            </p:nvPr>
          </p:nvGraphicFramePr>
          <p:xfrm>
            <a:off x="2611954" y="1085365"/>
            <a:ext cx="2372280" cy="462932"/>
          </p:xfrm>
          <a:graphic>
            <a:graphicData uri="http://schemas.openxmlformats.org/presentationml/2006/ole">
              <mc:AlternateContent xmlns:mc="http://schemas.openxmlformats.org/markup-compatibility/2006">
                <mc:Choice xmlns:v="urn:schemas-microsoft-com:vml" Requires="v">
                  <p:oleObj spid="_x0000_s713892" name="Equation" r:id="rId7" imgW="914400" imgH="177480" progId="Equation.DSMT4">
                    <p:embed/>
                  </p:oleObj>
                </mc:Choice>
                <mc:Fallback>
                  <p:oleObj name="Equation" r:id="rId7" imgW="914400" imgH="177480" progId="Equation.DSMT4">
                    <p:embed/>
                    <p:pic>
                      <p:nvPicPr>
                        <p:cNvPr id="0" name=""/>
                        <p:cNvPicPr/>
                        <p:nvPr/>
                      </p:nvPicPr>
                      <p:blipFill>
                        <a:blip r:embed="rId8"/>
                        <a:stretch>
                          <a:fillRect/>
                        </a:stretch>
                      </p:blipFill>
                      <p:spPr>
                        <a:xfrm>
                          <a:off x="2611954" y="1085365"/>
                          <a:ext cx="2372280" cy="46293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52991778"/>
                </p:ext>
              </p:extLst>
            </p:nvPr>
          </p:nvGraphicFramePr>
          <p:xfrm>
            <a:off x="6567487" y="1066800"/>
            <a:ext cx="3260725" cy="528637"/>
          </p:xfrm>
          <a:graphic>
            <a:graphicData uri="http://schemas.openxmlformats.org/presentationml/2006/ole">
              <mc:AlternateContent xmlns:mc="http://schemas.openxmlformats.org/markup-compatibility/2006">
                <mc:Choice xmlns:v="urn:schemas-microsoft-com:vml" Requires="v">
                  <p:oleObj spid="_x0000_s713893" name="Equation" r:id="rId9" imgW="1257120" imgH="203040" progId="Equation.DSMT4">
                    <p:embed/>
                  </p:oleObj>
                </mc:Choice>
                <mc:Fallback>
                  <p:oleObj name="Equation" r:id="rId9" imgW="1257120" imgH="203040" progId="Equation.DSMT4">
                    <p:embed/>
                    <p:pic>
                      <p:nvPicPr>
                        <p:cNvPr id="0" name=""/>
                        <p:cNvPicPr/>
                        <p:nvPr/>
                      </p:nvPicPr>
                      <p:blipFill>
                        <a:blip r:embed="rId10"/>
                        <a:stretch>
                          <a:fillRect/>
                        </a:stretch>
                      </p:blipFill>
                      <p:spPr>
                        <a:xfrm>
                          <a:off x="6567487" y="1066800"/>
                          <a:ext cx="3260725" cy="528637"/>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90920827"/>
                </p:ext>
              </p:extLst>
            </p:nvPr>
          </p:nvGraphicFramePr>
          <p:xfrm>
            <a:off x="2605087" y="1568450"/>
            <a:ext cx="3260725" cy="1022350"/>
          </p:xfrm>
          <a:graphic>
            <a:graphicData uri="http://schemas.openxmlformats.org/presentationml/2006/ole">
              <mc:AlternateContent xmlns:mc="http://schemas.openxmlformats.org/markup-compatibility/2006">
                <mc:Choice xmlns:v="urn:schemas-microsoft-com:vml" Requires="v">
                  <p:oleObj spid="_x0000_s713894" name="Equation" r:id="rId11" imgW="1257120" imgH="393480" progId="Equation.DSMT4">
                    <p:embed/>
                  </p:oleObj>
                </mc:Choice>
                <mc:Fallback>
                  <p:oleObj name="Equation" r:id="rId11" imgW="1257120" imgH="393480" progId="Equation.DSMT4">
                    <p:embed/>
                    <p:pic>
                      <p:nvPicPr>
                        <p:cNvPr id="0" name=""/>
                        <p:cNvPicPr/>
                        <p:nvPr/>
                      </p:nvPicPr>
                      <p:blipFill>
                        <a:blip r:embed="rId12"/>
                        <a:stretch>
                          <a:fillRect/>
                        </a:stretch>
                      </p:blipFill>
                      <p:spPr>
                        <a:xfrm>
                          <a:off x="2605087" y="1568450"/>
                          <a:ext cx="3260725" cy="10223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091918350"/>
                </p:ext>
              </p:extLst>
            </p:nvPr>
          </p:nvGraphicFramePr>
          <p:xfrm>
            <a:off x="6567487" y="1430337"/>
            <a:ext cx="2814205" cy="1111250"/>
          </p:xfrm>
          <a:graphic>
            <a:graphicData uri="http://schemas.openxmlformats.org/presentationml/2006/ole">
              <mc:AlternateContent xmlns:mc="http://schemas.openxmlformats.org/markup-compatibility/2006">
                <mc:Choice xmlns:v="urn:schemas-microsoft-com:vml" Requires="v">
                  <p:oleObj spid="_x0000_s713895" name="Equation" r:id="rId13" imgW="1193760" imgH="469800" progId="Equation.DSMT4">
                    <p:embed/>
                  </p:oleObj>
                </mc:Choice>
                <mc:Fallback>
                  <p:oleObj name="Equation" r:id="rId13" imgW="1193760" imgH="469800" progId="Equation.DSMT4">
                    <p:embed/>
                    <p:pic>
                      <p:nvPicPr>
                        <p:cNvPr id="0" name=""/>
                        <p:cNvPicPr/>
                        <p:nvPr/>
                      </p:nvPicPr>
                      <p:blipFill>
                        <a:blip r:embed="rId14"/>
                        <a:stretch>
                          <a:fillRect/>
                        </a:stretch>
                      </p:blipFill>
                      <p:spPr>
                        <a:xfrm>
                          <a:off x="6567487" y="1430337"/>
                          <a:ext cx="2814205" cy="1111250"/>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16" name="TextBox 15"/>
              <p:cNvSpPr txBox="1"/>
              <p:nvPr/>
            </p:nvSpPr>
            <p:spPr>
              <a:xfrm>
                <a:off x="681036" y="3200400"/>
                <a:ext cx="10439400" cy="1170641"/>
              </a:xfrm>
              <a:prstGeom prst="rect">
                <a:avLst/>
              </a:prstGeom>
              <a:noFill/>
            </p:spPr>
            <p:txBody>
              <a:bodyPr wrap="square" rtlCol="0">
                <a:spAutoFit/>
              </a:bodyPr>
              <a:lstStyle/>
              <a:p>
                <a:pPr marL="457200" indent="-457200">
                  <a:buFont typeface="Wingdings" pitchFamily="2" charset="2"/>
                  <a:buChar char="v"/>
                </a:pPr>
                <a:r>
                  <a:rPr lang="en-US" sz="2800" b="1" smtClean="0">
                    <a:latin typeface="Arial" pitchFamily="34" charset="0"/>
                    <a:cs typeface="Arial" pitchFamily="34" charset="0"/>
                  </a:rPr>
                  <a:t>Trong các biểu thức A, B, C, D trên, chỉ có </a:t>
                </a:r>
                <a:r>
                  <a:rPr lang="en-US" sz="2800" b="1">
                    <a:latin typeface="Arial" pitchFamily="34" charset="0"/>
                    <a:cs typeface="Arial" pitchFamily="34" charset="0"/>
                  </a:rPr>
                  <a:t>biểu </a:t>
                </a:r>
                <a:r>
                  <a:rPr lang="en-US" sz="2800" b="1" smtClean="0">
                    <a:latin typeface="Arial" pitchFamily="34" charset="0"/>
                    <a:cs typeface="Arial" pitchFamily="34" charset="0"/>
                  </a:rPr>
                  <a:t>thức </a:t>
                </a:r>
                <a14:m>
                  <m:oMath xmlns:m="http://schemas.openxmlformats.org/officeDocument/2006/math">
                    <m:r>
                      <a:rPr lang="en-US" sz="2800" b="1" i="1" smtClean="0">
                        <a:latin typeface="Cambria Math"/>
                        <a:cs typeface="Arial" pitchFamily="34" charset="0"/>
                      </a:rPr>
                      <m:t>−</m:t>
                    </m:r>
                    <m:f>
                      <m:fPr>
                        <m:ctrlPr>
                          <a:rPr lang="en-US" sz="2800" b="1" i="1" smtClean="0">
                            <a:latin typeface="Cambria Math"/>
                            <a:cs typeface="Arial" pitchFamily="34" charset="0"/>
                          </a:rPr>
                        </m:ctrlPr>
                      </m:fPr>
                      <m:num>
                        <m:r>
                          <a:rPr lang="en-US" sz="2800" b="1" i="1" smtClean="0">
                            <a:latin typeface="Cambria Math"/>
                            <a:cs typeface="Arial" pitchFamily="34" charset="0"/>
                          </a:rPr>
                          <m:t>𝟐</m:t>
                        </m:r>
                      </m:num>
                      <m:den>
                        <m:r>
                          <a:rPr lang="en-US" sz="2800" b="1" i="1" smtClean="0">
                            <a:latin typeface="Cambria Math"/>
                            <a:cs typeface="Arial" pitchFamily="34" charset="0"/>
                          </a:rPr>
                          <m:t>𝟑</m:t>
                        </m:r>
                      </m:den>
                    </m:f>
                    <m:sSup>
                      <m:sSupPr>
                        <m:ctrlPr>
                          <a:rPr lang="en-US" sz="2800" b="1" i="1" smtClean="0">
                            <a:latin typeface="Cambria Math"/>
                            <a:cs typeface="Arial" pitchFamily="34" charset="0"/>
                          </a:rPr>
                        </m:ctrlPr>
                      </m:sSupPr>
                      <m:e>
                        <m:r>
                          <a:rPr lang="en-US" sz="2800" b="1" i="1" smtClean="0">
                            <a:latin typeface="Cambria Math"/>
                            <a:cs typeface="Arial" pitchFamily="34" charset="0"/>
                          </a:rPr>
                          <m:t>𝒙</m:t>
                        </m:r>
                      </m:e>
                      <m:sup>
                        <m:r>
                          <a:rPr lang="en-US" sz="2800" b="1" i="1" smtClean="0">
                            <a:latin typeface="Cambria Math"/>
                            <a:cs typeface="Arial" pitchFamily="34" charset="0"/>
                          </a:rPr>
                          <m:t>𝟐</m:t>
                        </m:r>
                      </m:sup>
                    </m:sSup>
                    <m:r>
                      <a:rPr lang="en-US" sz="2800" b="1" i="1" smtClean="0">
                        <a:latin typeface="Cambria Math"/>
                        <a:cs typeface="Arial" pitchFamily="34" charset="0"/>
                      </a:rPr>
                      <m:t>+</m:t>
                    </m:r>
                    <m:r>
                      <a:rPr lang="en-US" sz="2800" b="1" i="1" smtClean="0">
                        <a:latin typeface="Cambria Math"/>
                        <a:cs typeface="Arial" pitchFamily="34" charset="0"/>
                      </a:rPr>
                      <m:t>𝟕</m:t>
                    </m:r>
                    <m:r>
                      <a:rPr lang="en-US" sz="2800" b="1" i="1" smtClean="0">
                        <a:latin typeface="Cambria Math"/>
                        <a:cs typeface="Arial" pitchFamily="34" charset="0"/>
                      </a:rPr>
                      <m:t>𝒙</m:t>
                    </m:r>
                    <m:r>
                      <a:rPr lang="en-US" sz="2800" b="1" i="1" smtClean="0">
                        <a:latin typeface="Cambria Math"/>
                        <a:cs typeface="Arial" pitchFamily="34" charset="0"/>
                      </a:rPr>
                      <m:t>−</m:t>
                    </m:r>
                    <m:r>
                      <a:rPr lang="en-US" sz="2800" b="1" i="1" smtClean="0">
                        <a:latin typeface="Cambria Math"/>
                        <a:cs typeface="Arial" pitchFamily="34" charset="0"/>
                      </a:rPr>
                      <m:t>𝟒</m:t>
                    </m:r>
                    <m:r>
                      <a:rPr lang="en-US" sz="2800" b="1" i="1" smtClean="0">
                        <a:latin typeface="Cambria Math"/>
                        <a:cs typeface="Arial" pitchFamily="34" charset="0"/>
                      </a:rPr>
                      <m:t> </m:t>
                    </m:r>
                  </m:oMath>
                </a14:m>
                <a:r>
                  <a:rPr lang="fr-FR" sz="2800" b="1" smtClean="0">
                    <a:latin typeface="Arial" pitchFamily="34" charset="0"/>
                    <a:cs typeface="Arial" pitchFamily="34" charset="0"/>
                  </a:rPr>
                  <a:t>là </a:t>
                </a:r>
                <a:r>
                  <a:rPr lang="fr-FR" sz="2800" b="1">
                    <a:latin typeface="Arial" pitchFamily="34" charset="0"/>
                    <a:cs typeface="Arial" pitchFamily="34" charset="0"/>
                  </a:rPr>
                  <a:t>tam thức bậc hai</a:t>
                </a:r>
                <a:r>
                  <a:rPr lang="en-US" sz="2800" b="1" smtClean="0">
                    <a:latin typeface="Arial" pitchFamily="34" charset="0"/>
                    <a:cs typeface="Arial" pitchFamily="34" charset="0"/>
                  </a:rPr>
                  <a:t> </a:t>
                </a:r>
                <a:endParaRPr lang="vi-VN" sz="2800" b="1">
                  <a:solidFill>
                    <a:schemeClr val="accent2">
                      <a:lumMod val="75000"/>
                    </a:schemeClr>
                  </a:solidFill>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81036" y="3200400"/>
                <a:ext cx="10439400" cy="1170641"/>
              </a:xfrm>
              <a:prstGeom prst="rect">
                <a:avLst/>
              </a:prstGeom>
              <a:blipFill rotWithShape="1">
                <a:blip r:embed="rId15"/>
                <a:stretch>
                  <a:fillRect l="-1051" t="-5208" b="-2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014182" y="4267200"/>
                <a:ext cx="10414230" cy="1145570"/>
              </a:xfrm>
              <a:prstGeom prst="rect">
                <a:avLst/>
              </a:prstGeom>
              <a:noFill/>
            </p:spPr>
            <p:txBody>
              <a:bodyPr wrap="square" rtlCol="0">
                <a:spAutoFit/>
              </a:bodyPr>
              <a:lstStyle/>
              <a:p>
                <a:r>
                  <a:rPr lang="en-US" sz="2800" b="1" smtClean="0">
                    <a:latin typeface="Arial" pitchFamily="34" charset="0"/>
                    <a:cs typeface="Arial" pitchFamily="34" charset="0"/>
                  </a:rPr>
                  <a:t>V</a:t>
                </a:r>
                <a:r>
                  <a:rPr lang="vi-VN" sz="2800" b="1" smtClean="0">
                    <a:latin typeface="Arial" pitchFamily="34" charset="0"/>
                    <a:cs typeface="Arial" pitchFamily="34" charset="0"/>
                  </a:rPr>
                  <a:t>ì nó có dạng </a:t>
                </a:r>
                <a14:m>
                  <m:oMath xmlns:m="http://schemas.openxmlformats.org/officeDocument/2006/math">
                    <m:r>
                      <a:rPr lang="en-US" sz="2800" b="1" i="1">
                        <a:latin typeface="Cambria Math"/>
                        <a:cs typeface="Arial" pitchFamily="34" charset="0"/>
                      </a:rPr>
                      <m:t>𝒂</m:t>
                    </m:r>
                    <m:sSup>
                      <m:sSupPr>
                        <m:ctrlPr>
                          <a:rPr lang="en-US" sz="2800" b="1" i="1">
                            <a:latin typeface="Cambria Math"/>
                            <a:cs typeface="Arial" pitchFamily="34" charset="0"/>
                          </a:rPr>
                        </m:ctrlPr>
                      </m:sSupPr>
                      <m:e>
                        <m:r>
                          <a:rPr lang="en-US" sz="2800" b="1" i="1">
                            <a:latin typeface="Cambria Math"/>
                            <a:cs typeface="Arial" pitchFamily="34" charset="0"/>
                          </a:rPr>
                          <m:t>𝒙</m:t>
                        </m:r>
                      </m:e>
                      <m:sup>
                        <m:r>
                          <a:rPr lang="en-US" sz="2800" b="1" i="1">
                            <a:latin typeface="Cambria Math"/>
                            <a:cs typeface="Arial" pitchFamily="34" charset="0"/>
                          </a:rPr>
                          <m:t>𝟐</m:t>
                        </m:r>
                      </m:sup>
                    </m:sSup>
                    <m:r>
                      <a:rPr lang="en-US" sz="2800" b="1" i="1">
                        <a:latin typeface="Cambria Math"/>
                        <a:cs typeface="Arial" pitchFamily="34" charset="0"/>
                      </a:rPr>
                      <m:t>+</m:t>
                    </m:r>
                    <m:r>
                      <a:rPr lang="en-US" sz="2800" b="1" i="1">
                        <a:latin typeface="Cambria Math"/>
                        <a:cs typeface="Arial" pitchFamily="34" charset="0"/>
                      </a:rPr>
                      <m:t>𝒃𝒙</m:t>
                    </m:r>
                    <m:r>
                      <a:rPr lang="en-US" sz="2800" b="1" i="1">
                        <a:latin typeface="Cambria Math"/>
                        <a:cs typeface="Arial" pitchFamily="34" charset="0"/>
                      </a:rPr>
                      <m:t>+</m:t>
                    </m:r>
                    <m:r>
                      <a:rPr lang="en-US" sz="2800" b="1" i="1">
                        <a:latin typeface="Cambria Math"/>
                        <a:cs typeface="Arial" pitchFamily="34" charset="0"/>
                      </a:rPr>
                      <m:t>𝒄</m:t>
                    </m:r>
                  </m:oMath>
                </a14:m>
                <a:r>
                  <a:rPr lang="en-US" sz="2800" b="1">
                    <a:latin typeface="Arial" pitchFamily="34" charset="0"/>
                    <a:cs typeface="Arial" pitchFamily="34" charset="0"/>
                  </a:rPr>
                  <a:t> </a:t>
                </a:r>
                <a:r>
                  <a:rPr lang="vi-VN" sz="2800" b="1">
                    <a:latin typeface="Arial" pitchFamily="34" charset="0"/>
                    <a:cs typeface="Arial" pitchFamily="34" charset="0"/>
                  </a:rPr>
                  <a:t>, trong </a:t>
                </a:r>
                <a:r>
                  <a:rPr lang="vi-VN" sz="2800" b="1" smtClean="0">
                    <a:latin typeface="Arial" pitchFamily="34" charset="0"/>
                    <a:cs typeface="Arial" pitchFamily="34" charset="0"/>
                  </a:rPr>
                  <a:t>đó</a:t>
                </a:r>
                <a:r>
                  <a:rPr lang="en-US" sz="2800" b="1" smtClean="0">
                    <a:latin typeface="Arial" pitchFamily="34" charset="0"/>
                    <a:cs typeface="Arial" pitchFamily="34" charset="0"/>
                  </a:rPr>
                  <a:t> </a:t>
                </a:r>
                <a14:m>
                  <m:oMath xmlns:m="http://schemas.openxmlformats.org/officeDocument/2006/math">
                    <m:r>
                      <a:rPr lang="en-US" sz="2800" b="1" i="1" smtClean="0">
                        <a:latin typeface="Cambria Math"/>
                        <a:cs typeface="Arial" pitchFamily="34" charset="0"/>
                      </a:rPr>
                      <m:t>𝒂</m:t>
                    </m:r>
                    <m:r>
                      <a:rPr lang="en-US" sz="2800" b="1" i="1" smtClean="0">
                        <a:latin typeface="Cambria Math"/>
                        <a:cs typeface="Arial" pitchFamily="34" charset="0"/>
                      </a:rPr>
                      <m:t>=−</m:t>
                    </m:r>
                    <m:f>
                      <m:fPr>
                        <m:ctrlPr>
                          <a:rPr lang="en-US" sz="2800" b="1" i="1" smtClean="0">
                            <a:latin typeface="Cambria Math"/>
                            <a:cs typeface="Arial" pitchFamily="34" charset="0"/>
                          </a:rPr>
                        </m:ctrlPr>
                      </m:fPr>
                      <m:num>
                        <m:r>
                          <a:rPr lang="en-US" sz="2800" b="1" i="1" smtClean="0">
                            <a:latin typeface="Cambria Math"/>
                            <a:cs typeface="Arial" pitchFamily="34" charset="0"/>
                          </a:rPr>
                          <m:t>𝟐</m:t>
                        </m:r>
                      </m:num>
                      <m:den>
                        <m:r>
                          <a:rPr lang="en-US" sz="2800" b="1" i="1" smtClean="0">
                            <a:latin typeface="Cambria Math"/>
                            <a:cs typeface="Arial" pitchFamily="34" charset="0"/>
                          </a:rPr>
                          <m:t>𝟑</m:t>
                        </m:r>
                      </m:den>
                    </m:f>
                    <m:r>
                      <a:rPr lang="en-US" sz="2800" b="1" i="1" smtClean="0">
                        <a:latin typeface="Cambria Math"/>
                        <a:cs typeface="Arial" pitchFamily="34" charset="0"/>
                      </a:rPr>
                      <m:t> , </m:t>
                    </m:r>
                    <m:r>
                      <a:rPr lang="en-US" sz="2800" b="1" i="1" smtClean="0">
                        <a:latin typeface="Cambria Math"/>
                        <a:cs typeface="Arial" pitchFamily="34" charset="0"/>
                      </a:rPr>
                      <m:t>𝒃</m:t>
                    </m:r>
                    <m:r>
                      <a:rPr lang="en-US" sz="2800" b="1" i="1" smtClean="0">
                        <a:latin typeface="Cambria Math"/>
                        <a:cs typeface="Arial" pitchFamily="34" charset="0"/>
                      </a:rPr>
                      <m:t>=</m:t>
                    </m:r>
                    <m:r>
                      <a:rPr lang="en-US" sz="2800" b="1" i="1" smtClean="0">
                        <a:latin typeface="Cambria Math"/>
                        <a:cs typeface="Arial" pitchFamily="34" charset="0"/>
                      </a:rPr>
                      <m:t>𝟕</m:t>
                    </m:r>
                    <m:r>
                      <a:rPr lang="en-US" sz="2800" b="1" i="1" smtClean="0">
                        <a:latin typeface="Cambria Math"/>
                        <a:cs typeface="Arial" pitchFamily="34" charset="0"/>
                      </a:rPr>
                      <m:t> , </m:t>
                    </m:r>
                    <m:r>
                      <a:rPr lang="en-US" sz="2800" b="1" i="1" smtClean="0">
                        <a:latin typeface="Cambria Math"/>
                        <a:cs typeface="Arial" pitchFamily="34" charset="0"/>
                      </a:rPr>
                      <m:t>𝒄</m:t>
                    </m:r>
                    <m:r>
                      <a:rPr lang="en-US" sz="2800" b="1" i="1" smtClean="0">
                        <a:latin typeface="Cambria Math"/>
                        <a:cs typeface="Arial" pitchFamily="34" charset="0"/>
                      </a:rPr>
                      <m:t>=−</m:t>
                    </m:r>
                    <m:r>
                      <a:rPr lang="en-US" sz="2800" b="1" i="1" smtClean="0">
                        <a:latin typeface="Cambria Math"/>
                        <a:cs typeface="Arial" pitchFamily="34" charset="0"/>
                      </a:rPr>
                      <m:t>𝟒</m:t>
                    </m:r>
                  </m:oMath>
                </a14:m>
                <a:r>
                  <a:rPr lang="vi-VN" sz="2800" b="1" smtClean="0">
                    <a:latin typeface="Arial" pitchFamily="34" charset="0"/>
                    <a:cs typeface="Arial" pitchFamily="34" charset="0"/>
                  </a:rPr>
                  <a:t> là </a:t>
                </a:r>
                <a:r>
                  <a:rPr lang="vi-VN" sz="2800" b="1">
                    <a:latin typeface="Arial" pitchFamily="34" charset="0"/>
                    <a:cs typeface="Arial" pitchFamily="34" charset="0"/>
                  </a:rPr>
                  <a:t>các số thực và a ≠ 0. </a:t>
                </a:r>
                <a:endParaRPr lang="vi-VN" sz="2800" b="1">
                  <a:solidFill>
                    <a:schemeClr val="accent2">
                      <a:lumMod val="75000"/>
                    </a:schemeClr>
                  </a:solidFill>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014182" y="4267200"/>
                <a:ext cx="10414230" cy="1145570"/>
              </a:xfrm>
              <a:prstGeom prst="rect">
                <a:avLst/>
              </a:prstGeom>
              <a:blipFill rotWithShape="1">
                <a:blip r:embed="rId16"/>
                <a:stretch>
                  <a:fillRect l="-1170" b="-1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5613" y="5562600"/>
                <a:ext cx="10972799" cy="973600"/>
              </a:xfrm>
              <a:prstGeom prst="rect">
                <a:avLst/>
              </a:prstGeom>
              <a:solidFill>
                <a:srgbClr val="CDD2CC"/>
              </a:solidFill>
            </p:spPr>
            <p:txBody>
              <a:bodyPr wrap="square" rtlCol="0">
                <a:spAutoFit/>
              </a:bodyPr>
              <a:lstStyle/>
              <a:p>
                <a:pPr marL="514350" indent="-514350">
                  <a:buFont typeface="Wingdings" pitchFamily="2" charset="2"/>
                  <a:buChar char="v"/>
                </a:pPr>
                <a:r>
                  <a:rPr lang="en-US" sz="2800" b="1" smtClean="0">
                    <a:solidFill>
                      <a:srgbClr val="C00000"/>
                    </a:solidFill>
                    <a:latin typeface="Arial" pitchFamily="34" charset="0"/>
                    <a:cs typeface="Arial" pitchFamily="34" charset="0"/>
                  </a:rPr>
                  <a:t>Chú ý</a:t>
                </a:r>
                <a:r>
                  <a:rPr lang="en-US" sz="2800" b="1" smtClean="0">
                    <a:latin typeface="Arial" pitchFamily="34" charset="0"/>
                    <a:cs typeface="Arial" pitchFamily="34" charset="0"/>
                  </a:rPr>
                  <a:t>: Nghiệm của p</a:t>
                </a:r>
                <a:r>
                  <a:rPr lang="vi-VN" sz="2800" b="1" smtClean="0">
                    <a:latin typeface="Arial" pitchFamily="34" charset="0"/>
                    <a:cs typeface="Arial" pitchFamily="34" charset="0"/>
                  </a:rPr>
                  <a:t>hương trình</a:t>
                </a:r>
                <a:r>
                  <a:rPr lang="en-US" sz="2800" b="1" smtClean="0">
                    <a:latin typeface="Arial" pitchFamily="34" charset="0"/>
                    <a:cs typeface="Arial" pitchFamily="34" charset="0"/>
                  </a:rPr>
                  <a:t> bậc hai </a:t>
                </a:r>
                <a14:m>
                  <m:oMath xmlns:m="http://schemas.openxmlformats.org/officeDocument/2006/math">
                    <m:r>
                      <a:rPr lang="en-US" sz="2800" b="1" i="1">
                        <a:solidFill>
                          <a:schemeClr val="accent2">
                            <a:lumMod val="75000"/>
                          </a:schemeClr>
                        </a:solidFill>
                        <a:latin typeface="Cambria Math"/>
                        <a:cs typeface="Arial" pitchFamily="34" charset="0"/>
                      </a:rPr>
                      <m:t>𝒂</m:t>
                    </m:r>
                    <m:sSup>
                      <m:sSupPr>
                        <m:ctrlPr>
                          <a:rPr lang="en-US" sz="2800" b="1" i="1">
                            <a:solidFill>
                              <a:schemeClr val="accent2">
                                <a:lumMod val="75000"/>
                              </a:schemeClr>
                            </a:solidFill>
                            <a:latin typeface="Cambria Math"/>
                            <a:cs typeface="Arial" pitchFamily="34" charset="0"/>
                          </a:rPr>
                        </m:ctrlPr>
                      </m:sSupPr>
                      <m:e>
                        <m:r>
                          <a:rPr lang="en-US" sz="2800" b="1" i="1">
                            <a:solidFill>
                              <a:schemeClr val="accent2">
                                <a:lumMod val="75000"/>
                              </a:schemeClr>
                            </a:solidFill>
                            <a:latin typeface="Cambria Math"/>
                            <a:cs typeface="Arial" pitchFamily="34" charset="0"/>
                          </a:rPr>
                          <m:t>𝒙</m:t>
                        </m:r>
                      </m:e>
                      <m:sup>
                        <m:r>
                          <a:rPr lang="en-US" sz="2800" b="1" i="1">
                            <a:solidFill>
                              <a:schemeClr val="accent2">
                                <a:lumMod val="75000"/>
                              </a:schemeClr>
                            </a:solidFill>
                            <a:latin typeface="Cambria Math"/>
                            <a:cs typeface="Arial" pitchFamily="34" charset="0"/>
                          </a:rPr>
                          <m:t>𝟐</m:t>
                        </m:r>
                      </m:sup>
                    </m:sSup>
                    <m:r>
                      <a:rPr lang="en-US" sz="2800" b="1" i="1">
                        <a:solidFill>
                          <a:schemeClr val="accent2">
                            <a:lumMod val="75000"/>
                          </a:schemeClr>
                        </a:solidFill>
                        <a:latin typeface="Cambria Math"/>
                        <a:cs typeface="Arial" pitchFamily="34" charset="0"/>
                      </a:rPr>
                      <m:t>+</m:t>
                    </m:r>
                    <m:r>
                      <a:rPr lang="en-US" sz="2800" b="1" i="1">
                        <a:solidFill>
                          <a:schemeClr val="accent2">
                            <a:lumMod val="75000"/>
                          </a:schemeClr>
                        </a:solidFill>
                        <a:latin typeface="Cambria Math"/>
                        <a:cs typeface="Arial" pitchFamily="34" charset="0"/>
                      </a:rPr>
                      <m:t>𝒃𝒙</m:t>
                    </m:r>
                    <m:r>
                      <a:rPr lang="en-US" sz="2800" b="1" i="1">
                        <a:solidFill>
                          <a:schemeClr val="accent2">
                            <a:lumMod val="75000"/>
                          </a:schemeClr>
                        </a:solidFill>
                        <a:latin typeface="Cambria Math"/>
                        <a:cs typeface="Arial" pitchFamily="34" charset="0"/>
                      </a:rPr>
                      <m:t>+</m:t>
                    </m:r>
                    <m:r>
                      <a:rPr lang="en-US" sz="2800" b="1" i="1">
                        <a:solidFill>
                          <a:schemeClr val="accent2">
                            <a:lumMod val="75000"/>
                          </a:schemeClr>
                        </a:solidFill>
                        <a:latin typeface="Cambria Math"/>
                        <a:cs typeface="Arial" pitchFamily="34" charset="0"/>
                      </a:rPr>
                      <m:t>𝒄</m:t>
                    </m:r>
                    <m:r>
                      <a:rPr lang="en-US" sz="2800" b="1" i="1" smtClean="0">
                        <a:solidFill>
                          <a:schemeClr val="accent2">
                            <a:lumMod val="75000"/>
                          </a:schemeClr>
                        </a:solidFill>
                        <a:latin typeface="Cambria Math"/>
                        <a:cs typeface="Arial" pitchFamily="34" charset="0"/>
                      </a:rPr>
                      <m:t>=</m:t>
                    </m:r>
                    <m:r>
                      <a:rPr lang="en-US" sz="2800" b="1" i="1" smtClean="0">
                        <a:solidFill>
                          <a:schemeClr val="accent2">
                            <a:lumMod val="75000"/>
                          </a:schemeClr>
                        </a:solidFill>
                        <a:latin typeface="Cambria Math"/>
                        <a:cs typeface="Arial" pitchFamily="34" charset="0"/>
                      </a:rPr>
                      <m:t>𝟎</m:t>
                    </m:r>
                  </m:oMath>
                </a14:m>
                <a:r>
                  <a:rPr lang="en-US" sz="2800" b="1" smtClean="0">
                    <a:solidFill>
                      <a:schemeClr val="accent2">
                        <a:lumMod val="75000"/>
                      </a:schemeClr>
                    </a:solidFill>
                    <a:latin typeface="Arial" pitchFamily="34" charset="0"/>
                    <a:cs typeface="Arial" pitchFamily="34" charset="0"/>
                  </a:rPr>
                  <a:t> </a:t>
                </a:r>
                <a:r>
                  <a:rPr lang="en-US" sz="2800" b="1" smtClean="0">
                    <a:solidFill>
                      <a:schemeClr val="tx1"/>
                    </a:solidFill>
                    <a:latin typeface="Arial" pitchFamily="34" charset="0"/>
                    <a:cs typeface="Arial" pitchFamily="34" charset="0"/>
                  </a:rPr>
                  <a:t>cũng được gọi là nghiệm của tam thức bậc hai </a:t>
                </a:r>
                <a14:m>
                  <m:oMath xmlns:m="http://schemas.openxmlformats.org/officeDocument/2006/math">
                    <m:r>
                      <a:rPr lang="en-US" sz="2800" b="1" i="1">
                        <a:solidFill>
                          <a:schemeClr val="tx1"/>
                        </a:solidFill>
                        <a:latin typeface="Cambria Math"/>
                        <a:cs typeface="Arial" pitchFamily="34" charset="0"/>
                      </a:rPr>
                      <m:t>𝒂</m:t>
                    </m:r>
                    <m:sSup>
                      <m:sSupPr>
                        <m:ctrlPr>
                          <a:rPr lang="en-US" sz="2800" b="1" i="1">
                            <a:solidFill>
                              <a:schemeClr val="tx1"/>
                            </a:solidFill>
                            <a:latin typeface="Cambria Math"/>
                            <a:cs typeface="Arial" pitchFamily="34" charset="0"/>
                          </a:rPr>
                        </m:ctrlPr>
                      </m:sSupPr>
                      <m:e>
                        <m:r>
                          <a:rPr lang="en-US" sz="2800" b="1" i="1">
                            <a:solidFill>
                              <a:schemeClr val="tx1"/>
                            </a:solidFill>
                            <a:latin typeface="Cambria Math"/>
                            <a:cs typeface="Arial" pitchFamily="34" charset="0"/>
                          </a:rPr>
                          <m:t>𝒙</m:t>
                        </m:r>
                      </m:e>
                      <m:sup>
                        <m:r>
                          <a:rPr lang="en-US" sz="2800" b="1" i="1">
                            <a:solidFill>
                              <a:schemeClr val="tx1"/>
                            </a:solidFill>
                            <a:latin typeface="Cambria Math"/>
                            <a:cs typeface="Arial" pitchFamily="34" charset="0"/>
                          </a:rPr>
                          <m:t>𝟐</m:t>
                        </m:r>
                      </m:sup>
                    </m:sSup>
                    <m:r>
                      <a:rPr lang="en-US" sz="2800" b="1" i="1">
                        <a:solidFill>
                          <a:schemeClr val="tx1"/>
                        </a:solidFill>
                        <a:latin typeface="Cambria Math"/>
                        <a:cs typeface="Arial" pitchFamily="34" charset="0"/>
                      </a:rPr>
                      <m:t>+</m:t>
                    </m:r>
                    <m:r>
                      <a:rPr lang="en-US" sz="2800" b="1" i="1">
                        <a:solidFill>
                          <a:schemeClr val="tx1"/>
                        </a:solidFill>
                        <a:latin typeface="Cambria Math"/>
                        <a:cs typeface="Arial" pitchFamily="34" charset="0"/>
                      </a:rPr>
                      <m:t>𝒃𝒙</m:t>
                    </m:r>
                    <m:r>
                      <a:rPr lang="en-US" sz="2800" b="1" i="1">
                        <a:solidFill>
                          <a:schemeClr val="tx1"/>
                        </a:solidFill>
                        <a:latin typeface="Cambria Math"/>
                        <a:cs typeface="Arial" pitchFamily="34" charset="0"/>
                      </a:rPr>
                      <m:t>+</m:t>
                    </m:r>
                    <m:r>
                      <a:rPr lang="en-US" sz="2800" b="1" i="1">
                        <a:solidFill>
                          <a:schemeClr val="tx1"/>
                        </a:solidFill>
                        <a:latin typeface="Cambria Math"/>
                        <a:cs typeface="Arial" pitchFamily="34" charset="0"/>
                      </a:rPr>
                      <m:t>𝒄</m:t>
                    </m:r>
                  </m:oMath>
                </a14:m>
                <a:r>
                  <a:rPr lang="en-US" sz="2800" b="1" smtClean="0">
                    <a:solidFill>
                      <a:schemeClr val="tx1"/>
                    </a:solidFill>
                    <a:latin typeface="Arial" pitchFamily="34" charset="0"/>
                    <a:cs typeface="Arial" pitchFamily="34" charset="0"/>
                  </a:rPr>
                  <a:t> </a:t>
                </a:r>
                <a:endParaRPr lang="vi-VN" sz="2800" b="1">
                  <a:solidFill>
                    <a:schemeClr val="tx1"/>
                  </a:solidFill>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55613" y="5562600"/>
                <a:ext cx="10972799" cy="973600"/>
              </a:xfrm>
              <a:prstGeom prst="rect">
                <a:avLst/>
              </a:prstGeom>
              <a:blipFill rotWithShape="1">
                <a:blip r:embed="rId17"/>
                <a:stretch>
                  <a:fillRect l="-1000" t="-5660" b="-16352"/>
                </a:stretch>
              </a:blipFill>
            </p:spPr>
            <p:txBody>
              <a:bodyPr/>
              <a:lstStyle/>
              <a:p>
                <a:r>
                  <a:rPr lang="en-US">
                    <a:noFill/>
                  </a:rPr>
                  <a:t> </a:t>
                </a:r>
              </a:p>
            </p:txBody>
          </p:sp>
        </mc:Fallback>
      </mc:AlternateContent>
    </p:spTree>
    <p:extLst>
      <p:ext uri="{BB962C8B-B14F-4D97-AF65-F5344CB8AC3E}">
        <p14:creationId xmlns:p14="http://schemas.microsoft.com/office/powerpoint/2010/main" val="23808504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244"/>
            <a:ext cx="69072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689" y="2480692"/>
            <a:ext cx="1688523" cy="40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6" name="TextBox 15"/>
              <p:cNvSpPr txBox="1"/>
              <p:nvPr/>
            </p:nvSpPr>
            <p:spPr>
              <a:xfrm>
                <a:off x="681036" y="2971800"/>
                <a:ext cx="10439400" cy="532966"/>
              </a:xfrm>
              <a:prstGeom prst="rect">
                <a:avLst/>
              </a:prstGeom>
              <a:noFill/>
            </p:spPr>
            <p:txBody>
              <a:bodyPr wrap="square" rtlCol="0">
                <a:spAutoFit/>
              </a:bodyPr>
              <a:lstStyle/>
              <a:p>
                <a:r>
                  <a:rPr lang="en-US" sz="2800" b="1">
                    <a:latin typeface="Arial" pitchFamily="34" charset="0"/>
                    <a:cs typeface="Arial" pitchFamily="34" charset="0"/>
                  </a:rPr>
                  <a:t>a) </a:t>
                </a:r>
                <a:r>
                  <a:rPr lang="en-US" sz="2800" b="1" smtClean="0">
                    <a:latin typeface="Arial" pitchFamily="34" charset="0"/>
                    <a:cs typeface="Arial" pitchFamily="34" charset="0"/>
                  </a:rPr>
                  <a:t>Xét hàm </a:t>
                </a:r>
                <a:r>
                  <a:rPr lang="en-US" sz="2800" b="1">
                    <a:latin typeface="Arial" pitchFamily="34" charset="0"/>
                    <a:cs typeface="Arial" pitchFamily="34" charset="0"/>
                  </a:rPr>
                  <a:t>số bậc </a:t>
                </a:r>
                <a:r>
                  <a:rPr lang="en-US" sz="2800" b="1" smtClean="0">
                    <a:latin typeface="Arial" pitchFamily="34" charset="0"/>
                    <a:cs typeface="Arial" pitchFamily="34" charset="0"/>
                  </a:rPr>
                  <a:t>hai </a:t>
                </a:r>
                <a14:m>
                  <m:oMath xmlns:m="http://schemas.openxmlformats.org/officeDocument/2006/math">
                    <m:r>
                      <a:rPr lang="en-US" sz="2800" b="1" i="1">
                        <a:latin typeface="Cambria Math"/>
                        <a:cs typeface="Arial" pitchFamily="34" charset="0"/>
                      </a:rPr>
                      <m:t>𝒚</m:t>
                    </m:r>
                    <m:r>
                      <a:rPr lang="en-US" sz="2800" b="1" i="1">
                        <a:latin typeface="Cambria Math"/>
                        <a:cs typeface="Arial" pitchFamily="34" charset="0"/>
                      </a:rPr>
                      <m:t>=</m:t>
                    </m:r>
                    <m:r>
                      <a:rPr lang="en-US" sz="2800" b="1" i="1">
                        <a:latin typeface="Cambria Math"/>
                        <a:cs typeface="Arial" pitchFamily="34" charset="0"/>
                      </a:rPr>
                      <m:t>𝒇</m:t>
                    </m:r>
                    <m:d>
                      <m:dPr>
                        <m:ctrlPr>
                          <a:rPr lang="en-US" sz="2800" b="1" i="1">
                            <a:latin typeface="Cambria Math"/>
                            <a:cs typeface="Arial" pitchFamily="34" charset="0"/>
                          </a:rPr>
                        </m:ctrlPr>
                      </m:dPr>
                      <m:e>
                        <m:r>
                          <a:rPr lang="en-US" sz="2800" b="1" i="1">
                            <a:latin typeface="Cambria Math"/>
                            <a:cs typeface="Arial" pitchFamily="34" charset="0"/>
                          </a:rPr>
                          <m:t>𝒙</m:t>
                        </m:r>
                      </m:e>
                    </m:d>
                    <m:r>
                      <a:rPr lang="en-US" sz="2800" b="1" i="1">
                        <a:latin typeface="Cambria Math"/>
                        <a:cs typeface="Arial" pitchFamily="34" charset="0"/>
                      </a:rPr>
                      <m:t>=</m:t>
                    </m:r>
                    <m:sSup>
                      <m:sSupPr>
                        <m:ctrlPr>
                          <a:rPr lang="en-US" sz="2800" b="1" i="1">
                            <a:latin typeface="Cambria Math"/>
                            <a:cs typeface="Arial" pitchFamily="34" charset="0"/>
                          </a:rPr>
                        </m:ctrlPr>
                      </m:sSupPr>
                      <m:e>
                        <m:r>
                          <a:rPr lang="en-US" sz="2800" b="1" i="1">
                            <a:latin typeface="Cambria Math"/>
                            <a:cs typeface="Arial" pitchFamily="34" charset="0"/>
                          </a:rPr>
                          <m:t>𝒙</m:t>
                        </m:r>
                      </m:e>
                      <m:sup>
                        <m:r>
                          <a:rPr lang="en-US" sz="2800" b="1" i="1">
                            <a:latin typeface="Cambria Math"/>
                            <a:cs typeface="Arial" pitchFamily="34" charset="0"/>
                          </a:rPr>
                          <m:t>𝟐</m:t>
                        </m:r>
                      </m:sup>
                    </m:sSup>
                    <m:r>
                      <a:rPr lang="en-US" sz="2800" b="1" i="1">
                        <a:latin typeface="Cambria Math"/>
                        <a:cs typeface="Arial" pitchFamily="34" charset="0"/>
                      </a:rPr>
                      <m:t>−</m:t>
                    </m:r>
                    <m:r>
                      <a:rPr lang="en-US" sz="2800" b="1" i="1">
                        <a:latin typeface="Cambria Math"/>
                        <a:cs typeface="Arial" pitchFamily="34" charset="0"/>
                      </a:rPr>
                      <m:t>𝟒</m:t>
                    </m:r>
                    <m:r>
                      <a:rPr lang="en-US" sz="2800" b="1" i="1">
                        <a:latin typeface="Cambria Math"/>
                        <a:cs typeface="Arial" pitchFamily="34" charset="0"/>
                      </a:rPr>
                      <m:t>𝒙</m:t>
                    </m:r>
                    <m:r>
                      <a:rPr lang="en-US" sz="2800" b="1" i="1">
                        <a:latin typeface="Cambria Math"/>
                        <a:cs typeface="Arial" pitchFamily="34" charset="0"/>
                      </a:rPr>
                      <m:t>+</m:t>
                    </m:r>
                    <m:r>
                      <a:rPr lang="en-US" sz="2800" b="1" i="1">
                        <a:latin typeface="Cambria Math"/>
                        <a:cs typeface="Arial" pitchFamily="34" charset="0"/>
                      </a:rPr>
                      <m:t>𝟑</m:t>
                    </m:r>
                  </m:oMath>
                </a14:m>
                <a:r>
                  <a:rPr lang="en-US" sz="2800" b="1">
                    <a:latin typeface="Arial" pitchFamily="34" charset="0"/>
                    <a:cs typeface="Arial" pitchFamily="34" charset="0"/>
                  </a:rPr>
                  <a:t> </a:t>
                </a:r>
                <a:r>
                  <a:rPr lang="en-US" sz="2800" b="1" smtClean="0">
                    <a:latin typeface="Arial" pitchFamily="34" charset="0"/>
                    <a:cs typeface="Arial" pitchFamily="34" charset="0"/>
                  </a:rPr>
                  <a:t> </a:t>
                </a:r>
                <a:endParaRPr lang="vi-VN" sz="2800" b="1">
                  <a:solidFill>
                    <a:schemeClr val="accent2">
                      <a:lumMod val="75000"/>
                    </a:schemeClr>
                  </a:solidFill>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81036" y="2971800"/>
                <a:ext cx="10439400" cy="532966"/>
              </a:xfrm>
              <a:prstGeom prst="rect">
                <a:avLst/>
              </a:prstGeom>
              <a:blipFill rotWithShape="1">
                <a:blip r:embed="rId5"/>
                <a:stretch>
                  <a:fillRect l="-1227" t="-10345" b="-29885"/>
                </a:stretch>
              </a:blipFill>
            </p:spPr>
            <p:txBody>
              <a:bodyPr/>
              <a:lstStyle/>
              <a:p>
                <a:r>
                  <a:rPr lang="en-US">
                    <a:noFill/>
                  </a:rPr>
                  <a:t> </a:t>
                </a:r>
              </a:p>
            </p:txBody>
          </p:sp>
        </mc:Fallback>
      </mc:AlternateContent>
      <p:grpSp>
        <p:nvGrpSpPr>
          <p:cNvPr id="17" name="Group 16"/>
          <p:cNvGrpSpPr/>
          <p:nvPr/>
        </p:nvGrpSpPr>
        <p:grpSpPr>
          <a:xfrm>
            <a:off x="74612" y="582613"/>
            <a:ext cx="12061048" cy="1931987"/>
            <a:chOff x="74612" y="811213"/>
            <a:chExt cx="12061048" cy="1931987"/>
          </a:xfrm>
        </p:grpSpPr>
        <p:sp>
          <p:nvSpPr>
            <p:cNvPr id="18" name="Rounded Rectangle 17"/>
            <p:cNvSpPr/>
            <p:nvPr/>
          </p:nvSpPr>
          <p:spPr>
            <a:xfrm>
              <a:off x="2158999" y="912235"/>
              <a:ext cx="9879013" cy="1714434"/>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0" name="TextBox 19"/>
                <p:cNvSpPr txBox="1"/>
                <p:nvPr/>
              </p:nvSpPr>
              <p:spPr>
                <a:xfrm>
                  <a:off x="2258234" y="1060497"/>
                  <a:ext cx="9877426" cy="1301703"/>
                </a:xfrm>
                <a:prstGeom prst="rect">
                  <a:avLst/>
                </a:prstGeom>
                <a:noFill/>
              </p:spPr>
              <p:txBody>
                <a:bodyPr wrap="square" rtlCol="0">
                  <a:spAutoFit/>
                </a:bodyPr>
                <a:lstStyle/>
                <a:p>
                  <a:r>
                    <a:rPr lang="vi-VN" sz="2600" b="1" smtClean="0">
                      <a:latin typeface="Arial" pitchFamily="34" charset="0"/>
                      <a:cs typeface="Arial" pitchFamily="34" charset="0"/>
                    </a:rPr>
                    <a:t>Cho hàm số bậc </a:t>
                  </a:r>
                  <a:r>
                    <a:rPr lang="vi-VN" sz="2600" b="1">
                      <a:latin typeface="Arial" pitchFamily="34" charset="0"/>
                      <a:cs typeface="Arial" pitchFamily="34" charset="0"/>
                    </a:rPr>
                    <a:t>hai </a:t>
                  </a:r>
                  <a14:m>
                    <m:oMath xmlns:m="http://schemas.openxmlformats.org/officeDocument/2006/math">
                      <m:r>
                        <a:rPr lang="en-US" sz="2600" b="1" i="1" smtClean="0">
                          <a:latin typeface="Cambria Math"/>
                          <a:cs typeface="Arial" pitchFamily="34" charset="0"/>
                        </a:rPr>
                        <m:t>𝒚</m:t>
                      </m:r>
                      <m:r>
                        <a:rPr lang="en-US" sz="2600" b="1" i="1" smtClean="0">
                          <a:latin typeface="Cambria Math"/>
                          <a:cs typeface="Arial" pitchFamily="34" charset="0"/>
                        </a:rPr>
                        <m:t>=</m:t>
                      </m:r>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𝟒</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𝟑</m:t>
                      </m:r>
                    </m:oMath>
                  </a14:m>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vi-VN" sz="2600" b="1">
                      <a:latin typeface="Arial" pitchFamily="34" charset="0"/>
                      <a:cs typeface="Arial" pitchFamily="34" charset="0"/>
                    </a:rPr>
                    <a:t>a) Xác định hệ số a. Tính f(0), f(1), f(2), f(3), f(4) và nhận xét về dấu của chúng so với dấu của hệ số a. </a:t>
                  </a:r>
                </a:p>
              </p:txBody>
            </p:sp>
          </mc:Choice>
          <mc:Fallback xmlns="">
            <p:sp>
              <p:nvSpPr>
                <p:cNvPr id="20" name="TextBox 19"/>
                <p:cNvSpPr txBox="1">
                  <a:spLocks noRot="1" noChangeAspect="1" noMove="1" noResize="1" noEditPoints="1" noAdjustHandles="1" noChangeArrowheads="1" noChangeShapeType="1" noTextEdit="1"/>
                </p:cNvSpPr>
                <p:nvPr/>
              </p:nvSpPr>
              <p:spPr>
                <a:xfrm>
                  <a:off x="2258234" y="1060497"/>
                  <a:ext cx="9877426" cy="1301703"/>
                </a:xfrm>
                <a:prstGeom prst="rect">
                  <a:avLst/>
                </a:prstGeom>
                <a:blipFill rotWithShape="1">
                  <a:blip r:embed="rId6"/>
                  <a:stretch>
                    <a:fillRect l="-1049" t="-3738" r="-1542" b="-10280"/>
                  </a:stretch>
                </a:blipFill>
              </p:spPr>
              <p:txBody>
                <a:bodyPr/>
                <a:lstStyle/>
                <a:p>
                  <a:r>
                    <a:rPr lang="en-US">
                      <a:noFill/>
                    </a:rPr>
                    <a:t> </a:t>
                  </a:r>
                </a:p>
              </p:txBody>
            </p:sp>
          </mc:Fallback>
        </mc:AlternateContent>
        <p:grpSp>
          <p:nvGrpSpPr>
            <p:cNvPr id="22" name="Group 21"/>
            <p:cNvGrpSpPr/>
            <p:nvPr/>
          </p:nvGrpSpPr>
          <p:grpSpPr>
            <a:xfrm>
              <a:off x="74612" y="811213"/>
              <a:ext cx="1931987" cy="1931987"/>
              <a:chOff x="123825" y="887413"/>
              <a:chExt cx="1931987" cy="1931987"/>
            </a:xfrm>
          </p:grpSpPr>
          <p:pic>
            <p:nvPicPr>
              <p:cNvPr id="23" name="Picture 18"/>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grpSp>
      <p:sp>
        <p:nvSpPr>
          <p:cNvPr id="26" name="TextBox 25"/>
          <p:cNvSpPr txBox="1"/>
          <p:nvPr/>
        </p:nvSpPr>
        <p:spPr>
          <a:xfrm>
            <a:off x="1141412" y="3505634"/>
            <a:ext cx="3048000" cy="532966"/>
          </a:xfrm>
          <a:prstGeom prst="rect">
            <a:avLst/>
          </a:prstGeom>
          <a:noFill/>
        </p:spPr>
        <p:txBody>
          <a:bodyPr wrap="square" rtlCol="0">
            <a:spAutoFit/>
          </a:bodyPr>
          <a:lstStyle/>
          <a:p>
            <a:r>
              <a:rPr lang="pt-BR" sz="2800" b="1">
                <a:latin typeface="Arial" pitchFamily="34" charset="0"/>
                <a:cs typeface="Arial" pitchFamily="34" charset="0"/>
              </a:rPr>
              <a:t>Hệ số a = 1 &gt; 0.</a:t>
            </a:r>
            <a:endParaRPr lang="vi-VN" sz="2800" b="1">
              <a:solidFill>
                <a:schemeClr val="accent2">
                  <a:lumMod val="75000"/>
                </a:schemeClr>
              </a:solidFill>
              <a:latin typeface="Arial" pitchFamily="34" charset="0"/>
              <a:cs typeface="Arial" pitchFamily="34" charset="0"/>
            </a:endParaRPr>
          </a:p>
        </p:txBody>
      </p:sp>
      <p:sp>
        <p:nvSpPr>
          <p:cNvPr id="27" name="TextBox 26"/>
          <p:cNvSpPr txBox="1"/>
          <p:nvPr/>
        </p:nvSpPr>
        <p:spPr>
          <a:xfrm>
            <a:off x="1141412" y="4038600"/>
            <a:ext cx="10515600" cy="532966"/>
          </a:xfrm>
          <a:prstGeom prst="rect">
            <a:avLst/>
          </a:prstGeom>
          <a:noFill/>
        </p:spPr>
        <p:txBody>
          <a:bodyPr wrap="square" rtlCol="0">
            <a:spAutoFit/>
          </a:bodyPr>
          <a:lstStyle/>
          <a:p>
            <a:r>
              <a:rPr lang="pt-BR" sz="2800" b="1">
                <a:latin typeface="Arial" pitchFamily="34" charset="0"/>
                <a:cs typeface="Arial" pitchFamily="34" charset="0"/>
              </a:rPr>
              <a:t>Ta có: f(0) = 0</a:t>
            </a:r>
            <a:r>
              <a:rPr lang="pt-BR" sz="2800" b="1" baseline="30000">
                <a:latin typeface="Arial" pitchFamily="34" charset="0"/>
                <a:cs typeface="Arial" pitchFamily="34" charset="0"/>
              </a:rPr>
              <a:t>2</a:t>
            </a:r>
            <a:r>
              <a:rPr lang="pt-BR" sz="2800" b="1">
                <a:latin typeface="Arial" pitchFamily="34" charset="0"/>
                <a:cs typeface="Arial" pitchFamily="34" charset="0"/>
              </a:rPr>
              <a:t> – 4 . 0 + 3 = 3 &gt; 0, f(0) cùng dấu với hệ số a. </a:t>
            </a:r>
            <a:endParaRPr lang="vi-VN" sz="2800" b="1">
              <a:solidFill>
                <a:schemeClr val="accent2">
                  <a:lumMod val="75000"/>
                </a:schemeClr>
              </a:solidFill>
              <a:latin typeface="Arial" pitchFamily="34" charset="0"/>
              <a:cs typeface="Arial" pitchFamily="34" charset="0"/>
            </a:endParaRPr>
          </a:p>
        </p:txBody>
      </p:sp>
      <p:sp>
        <p:nvSpPr>
          <p:cNvPr id="28" name="TextBox 27"/>
          <p:cNvSpPr txBox="1"/>
          <p:nvPr/>
        </p:nvSpPr>
        <p:spPr>
          <a:xfrm>
            <a:off x="1141412" y="4571566"/>
            <a:ext cx="10515600" cy="532966"/>
          </a:xfrm>
          <a:prstGeom prst="rect">
            <a:avLst/>
          </a:prstGeom>
          <a:noFill/>
        </p:spPr>
        <p:txBody>
          <a:bodyPr wrap="square" rtlCol="0">
            <a:spAutoFit/>
          </a:bodyPr>
          <a:lstStyle/>
          <a:p>
            <a:r>
              <a:rPr lang="pt-BR" sz="2800" b="1">
                <a:latin typeface="Arial" pitchFamily="34" charset="0"/>
                <a:cs typeface="Arial" pitchFamily="34" charset="0"/>
              </a:rPr>
              <a:t>f(1) = 1</a:t>
            </a:r>
            <a:r>
              <a:rPr lang="pt-BR" sz="2800" b="1" baseline="30000">
                <a:latin typeface="Arial" pitchFamily="34" charset="0"/>
                <a:cs typeface="Arial" pitchFamily="34" charset="0"/>
              </a:rPr>
              <a:t>2</a:t>
            </a:r>
            <a:r>
              <a:rPr lang="pt-BR" sz="2800" b="1">
                <a:latin typeface="Arial" pitchFamily="34" charset="0"/>
                <a:cs typeface="Arial" pitchFamily="34" charset="0"/>
              </a:rPr>
              <a:t> – 4 . 1 + 3 = </a:t>
            </a:r>
            <a:r>
              <a:rPr lang="pt-BR" sz="2800" b="1" smtClean="0">
                <a:solidFill>
                  <a:schemeClr val="accent2">
                    <a:lumMod val="75000"/>
                  </a:schemeClr>
                </a:solidFill>
                <a:latin typeface="Arial" pitchFamily="34" charset="0"/>
                <a:cs typeface="Arial" pitchFamily="34" charset="0"/>
              </a:rPr>
              <a:t>0 </a:t>
            </a:r>
            <a:r>
              <a:rPr lang="pt-BR" sz="2800" b="1" smtClean="0">
                <a:latin typeface="Arial" pitchFamily="34" charset="0"/>
                <a:cs typeface="Arial" pitchFamily="34" charset="0"/>
              </a:rPr>
              <a:t>, </a:t>
            </a:r>
            <a:r>
              <a:rPr lang="pt-BR" sz="2800" b="1">
                <a:latin typeface="Arial" pitchFamily="34" charset="0"/>
                <a:cs typeface="Arial" pitchFamily="34" charset="0"/>
              </a:rPr>
              <a:t>f(1) không mang dấu.</a:t>
            </a:r>
            <a:endParaRPr lang="vi-VN" sz="2800" b="1">
              <a:solidFill>
                <a:schemeClr val="accent2">
                  <a:lumMod val="75000"/>
                </a:schemeClr>
              </a:solidFill>
              <a:latin typeface="Arial" pitchFamily="34" charset="0"/>
              <a:cs typeface="Arial" pitchFamily="34" charset="0"/>
            </a:endParaRPr>
          </a:p>
        </p:txBody>
      </p:sp>
      <p:sp>
        <p:nvSpPr>
          <p:cNvPr id="29" name="TextBox 28"/>
          <p:cNvSpPr txBox="1"/>
          <p:nvPr/>
        </p:nvSpPr>
        <p:spPr>
          <a:xfrm>
            <a:off x="1141412" y="5104532"/>
            <a:ext cx="10515600" cy="532966"/>
          </a:xfrm>
          <a:prstGeom prst="rect">
            <a:avLst/>
          </a:prstGeom>
          <a:noFill/>
        </p:spPr>
        <p:txBody>
          <a:bodyPr wrap="square" rtlCol="0">
            <a:spAutoFit/>
          </a:bodyPr>
          <a:lstStyle/>
          <a:p>
            <a:r>
              <a:rPr lang="pt-BR" sz="2800" b="1">
                <a:latin typeface="Arial" pitchFamily="34" charset="0"/>
                <a:cs typeface="Arial" pitchFamily="34" charset="0"/>
              </a:rPr>
              <a:t>f(2) = 2</a:t>
            </a:r>
            <a:r>
              <a:rPr lang="pt-BR" sz="2800" b="1" baseline="30000">
                <a:latin typeface="Arial" pitchFamily="34" charset="0"/>
                <a:cs typeface="Arial" pitchFamily="34" charset="0"/>
              </a:rPr>
              <a:t>2</a:t>
            </a:r>
            <a:r>
              <a:rPr lang="pt-BR" sz="2800" b="1">
                <a:latin typeface="Arial" pitchFamily="34" charset="0"/>
                <a:cs typeface="Arial" pitchFamily="34" charset="0"/>
              </a:rPr>
              <a:t> – 4 . 2 + 3 = </a:t>
            </a:r>
            <a:r>
              <a:rPr lang="pt-BR" sz="2800" b="1">
                <a:solidFill>
                  <a:schemeClr val="accent2">
                    <a:lumMod val="75000"/>
                  </a:schemeClr>
                </a:solidFill>
                <a:latin typeface="Arial" pitchFamily="34" charset="0"/>
                <a:cs typeface="Arial" pitchFamily="34" charset="0"/>
              </a:rPr>
              <a:t>– 1</a:t>
            </a:r>
            <a:r>
              <a:rPr lang="pt-BR" sz="2800" b="1">
                <a:latin typeface="Arial" pitchFamily="34" charset="0"/>
                <a:cs typeface="Arial" pitchFamily="34" charset="0"/>
              </a:rPr>
              <a:t> &lt; 0, f(2) trái dấu với hệ số a.</a:t>
            </a:r>
            <a:endParaRPr lang="vi-VN" sz="2800" b="1">
              <a:solidFill>
                <a:schemeClr val="accent2">
                  <a:lumMod val="75000"/>
                </a:schemeClr>
              </a:solidFill>
              <a:latin typeface="Arial" pitchFamily="34" charset="0"/>
              <a:cs typeface="Arial" pitchFamily="34" charset="0"/>
            </a:endParaRPr>
          </a:p>
        </p:txBody>
      </p:sp>
      <p:sp>
        <p:nvSpPr>
          <p:cNvPr id="30" name="TextBox 29"/>
          <p:cNvSpPr txBox="1"/>
          <p:nvPr/>
        </p:nvSpPr>
        <p:spPr>
          <a:xfrm>
            <a:off x="1141412" y="5637498"/>
            <a:ext cx="10515600" cy="532966"/>
          </a:xfrm>
          <a:prstGeom prst="rect">
            <a:avLst/>
          </a:prstGeom>
          <a:noFill/>
        </p:spPr>
        <p:txBody>
          <a:bodyPr wrap="square" rtlCol="0">
            <a:spAutoFit/>
          </a:bodyPr>
          <a:lstStyle/>
          <a:p>
            <a:r>
              <a:rPr lang="pt-BR" sz="2800" b="1">
                <a:latin typeface="Arial" pitchFamily="34" charset="0"/>
                <a:cs typeface="Arial" pitchFamily="34" charset="0"/>
              </a:rPr>
              <a:t>f(3) = 3</a:t>
            </a:r>
            <a:r>
              <a:rPr lang="pt-BR" sz="2800" b="1" baseline="30000">
                <a:latin typeface="Arial" pitchFamily="34" charset="0"/>
                <a:cs typeface="Arial" pitchFamily="34" charset="0"/>
              </a:rPr>
              <a:t>2</a:t>
            </a:r>
            <a:r>
              <a:rPr lang="pt-BR" sz="2800" b="1">
                <a:latin typeface="Arial" pitchFamily="34" charset="0"/>
                <a:cs typeface="Arial" pitchFamily="34" charset="0"/>
              </a:rPr>
              <a:t> – 4 . 3 + 3 = </a:t>
            </a:r>
            <a:r>
              <a:rPr lang="pt-BR" sz="2800" b="1" smtClean="0">
                <a:solidFill>
                  <a:schemeClr val="accent2">
                    <a:lumMod val="75000"/>
                  </a:schemeClr>
                </a:solidFill>
                <a:latin typeface="Arial" pitchFamily="34" charset="0"/>
                <a:cs typeface="Arial" pitchFamily="34" charset="0"/>
              </a:rPr>
              <a:t>0 </a:t>
            </a:r>
            <a:r>
              <a:rPr lang="pt-BR" sz="2800" b="1" smtClean="0">
                <a:latin typeface="Arial" pitchFamily="34" charset="0"/>
                <a:cs typeface="Arial" pitchFamily="34" charset="0"/>
              </a:rPr>
              <a:t>, </a:t>
            </a:r>
            <a:r>
              <a:rPr lang="pt-BR" sz="2800" b="1">
                <a:latin typeface="Arial" pitchFamily="34" charset="0"/>
                <a:cs typeface="Arial" pitchFamily="34" charset="0"/>
              </a:rPr>
              <a:t>f(3) không mang dấu. </a:t>
            </a:r>
            <a:endParaRPr lang="vi-VN" sz="2800" b="1">
              <a:solidFill>
                <a:schemeClr val="accent2">
                  <a:lumMod val="75000"/>
                </a:schemeClr>
              </a:solidFill>
              <a:latin typeface="Arial" pitchFamily="34" charset="0"/>
              <a:cs typeface="Arial" pitchFamily="34" charset="0"/>
            </a:endParaRPr>
          </a:p>
        </p:txBody>
      </p:sp>
      <p:sp>
        <p:nvSpPr>
          <p:cNvPr id="31" name="TextBox 30"/>
          <p:cNvSpPr txBox="1"/>
          <p:nvPr/>
        </p:nvSpPr>
        <p:spPr>
          <a:xfrm>
            <a:off x="1141412" y="6159203"/>
            <a:ext cx="10515600" cy="532966"/>
          </a:xfrm>
          <a:prstGeom prst="rect">
            <a:avLst/>
          </a:prstGeom>
          <a:noFill/>
        </p:spPr>
        <p:txBody>
          <a:bodyPr wrap="square" rtlCol="0">
            <a:spAutoFit/>
          </a:bodyPr>
          <a:lstStyle/>
          <a:p>
            <a:r>
              <a:rPr lang="pt-BR" sz="2800" b="1">
                <a:latin typeface="Arial" pitchFamily="34" charset="0"/>
                <a:cs typeface="Arial" pitchFamily="34" charset="0"/>
              </a:rPr>
              <a:t>f(4) = 4</a:t>
            </a:r>
            <a:r>
              <a:rPr lang="pt-BR" sz="2800" b="1" baseline="30000">
                <a:latin typeface="Arial" pitchFamily="34" charset="0"/>
                <a:cs typeface="Arial" pitchFamily="34" charset="0"/>
              </a:rPr>
              <a:t>2</a:t>
            </a:r>
            <a:r>
              <a:rPr lang="pt-BR" sz="2800" b="1">
                <a:latin typeface="Arial" pitchFamily="34" charset="0"/>
                <a:cs typeface="Arial" pitchFamily="34" charset="0"/>
              </a:rPr>
              <a:t> – 4 . 4 + 3 = </a:t>
            </a:r>
            <a:r>
              <a:rPr lang="pt-BR" sz="2800" b="1">
                <a:solidFill>
                  <a:schemeClr val="accent2">
                    <a:lumMod val="75000"/>
                  </a:schemeClr>
                </a:solidFill>
                <a:latin typeface="Arial" pitchFamily="34" charset="0"/>
                <a:cs typeface="Arial" pitchFamily="34" charset="0"/>
              </a:rPr>
              <a:t>3</a:t>
            </a:r>
            <a:r>
              <a:rPr lang="pt-BR" sz="2800" b="1">
                <a:latin typeface="Arial" pitchFamily="34" charset="0"/>
                <a:cs typeface="Arial" pitchFamily="34" charset="0"/>
              </a:rPr>
              <a:t> &gt; </a:t>
            </a:r>
            <a:r>
              <a:rPr lang="pt-BR" sz="2800" b="1" smtClean="0">
                <a:latin typeface="Arial" pitchFamily="34" charset="0"/>
                <a:cs typeface="Arial" pitchFamily="34" charset="0"/>
              </a:rPr>
              <a:t>0 , </a:t>
            </a:r>
            <a:r>
              <a:rPr lang="pt-BR" sz="2800" b="1">
                <a:latin typeface="Arial" pitchFamily="34" charset="0"/>
                <a:cs typeface="Arial" pitchFamily="34" charset="0"/>
              </a:rPr>
              <a:t>f(4) cùng dấu với hệ số a.</a:t>
            </a:r>
            <a:endParaRPr lang="vi-VN" sz="28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9966456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7"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8559799" y="2895600"/>
            <a:ext cx="3276600" cy="3124200"/>
          </a:xfrm>
          <a:prstGeom prst="roundRect">
            <a:avLst>
              <a:gd name="adj" fmla="val 2778"/>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244"/>
            <a:ext cx="69072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289" y="2785492"/>
            <a:ext cx="1688523" cy="40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3212" y="3288147"/>
            <a:ext cx="7772400" cy="532966"/>
          </a:xfrm>
          <a:prstGeom prst="rect">
            <a:avLst/>
          </a:prstGeom>
          <a:noFill/>
        </p:spPr>
        <p:txBody>
          <a:bodyPr wrap="square" rtlCol="0">
            <a:spAutoFit/>
          </a:bodyPr>
          <a:lstStyle/>
          <a:p>
            <a:r>
              <a:rPr lang="vi-VN" sz="2800" b="1">
                <a:latin typeface="Arial" pitchFamily="34" charset="0"/>
                <a:cs typeface="Arial" pitchFamily="34" charset="0"/>
              </a:rPr>
              <a:t>b) Quan sát đồ thị H.6.17, ta thấy:</a:t>
            </a:r>
            <a:endParaRPr lang="vi-VN" sz="2800" b="1">
              <a:solidFill>
                <a:schemeClr val="accent2">
                  <a:lumMod val="75000"/>
                </a:schemeClr>
              </a:solidFill>
              <a:latin typeface="Arial" pitchFamily="34" charset="0"/>
              <a:cs typeface="Arial" pitchFamily="34" charset="0"/>
            </a:endParaRPr>
          </a:p>
        </p:txBody>
      </p:sp>
      <p:grpSp>
        <p:nvGrpSpPr>
          <p:cNvPr id="17" name="Group 16"/>
          <p:cNvGrpSpPr/>
          <p:nvPr/>
        </p:nvGrpSpPr>
        <p:grpSpPr>
          <a:xfrm>
            <a:off x="74612" y="533400"/>
            <a:ext cx="12061048" cy="2189720"/>
            <a:chOff x="74612" y="811213"/>
            <a:chExt cx="12061048" cy="2189720"/>
          </a:xfrm>
        </p:grpSpPr>
        <p:sp>
          <p:nvSpPr>
            <p:cNvPr id="18" name="Rounded Rectangle 17"/>
            <p:cNvSpPr/>
            <p:nvPr/>
          </p:nvSpPr>
          <p:spPr>
            <a:xfrm>
              <a:off x="2158999" y="912234"/>
              <a:ext cx="9879013" cy="2088699"/>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0" name="TextBox 19"/>
                <p:cNvSpPr txBox="1"/>
                <p:nvPr/>
              </p:nvSpPr>
              <p:spPr>
                <a:xfrm>
                  <a:off x="2258234" y="914400"/>
                  <a:ext cx="9877426" cy="2086533"/>
                </a:xfrm>
                <a:prstGeom prst="rect">
                  <a:avLst/>
                </a:prstGeom>
                <a:noFill/>
              </p:spPr>
              <p:txBody>
                <a:bodyPr wrap="square" rtlCol="0">
                  <a:spAutoFit/>
                </a:bodyPr>
                <a:lstStyle/>
                <a:p>
                  <a:r>
                    <a:rPr lang="vi-VN" sz="2600" b="1" smtClean="0">
                      <a:latin typeface="Arial" pitchFamily="34" charset="0"/>
                      <a:cs typeface="Arial" pitchFamily="34" charset="0"/>
                    </a:rPr>
                    <a:t>Cho hàm số bậc </a:t>
                  </a:r>
                  <a:r>
                    <a:rPr lang="vi-VN" sz="2600" b="1">
                      <a:latin typeface="Arial" pitchFamily="34" charset="0"/>
                      <a:cs typeface="Arial" pitchFamily="34" charset="0"/>
                    </a:rPr>
                    <a:t>hai </a:t>
                  </a:r>
                  <a14:m>
                    <m:oMath xmlns:m="http://schemas.openxmlformats.org/officeDocument/2006/math">
                      <m:r>
                        <a:rPr lang="en-US" sz="2600" b="1" i="1" smtClean="0">
                          <a:latin typeface="Cambria Math"/>
                          <a:cs typeface="Arial" pitchFamily="34" charset="0"/>
                        </a:rPr>
                        <m:t>𝒚</m:t>
                      </m:r>
                      <m:r>
                        <a:rPr lang="en-US" sz="2600" b="1" i="1" smtClean="0">
                          <a:latin typeface="Cambria Math"/>
                          <a:cs typeface="Arial" pitchFamily="34" charset="0"/>
                        </a:rPr>
                        <m:t>=</m:t>
                      </m:r>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𝟒</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𝟑</m:t>
                      </m:r>
                    </m:oMath>
                  </a14:m>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vi-VN" sz="2600" b="1">
                      <a:latin typeface="Arial" pitchFamily="34" charset="0"/>
                      <a:cs typeface="Arial" pitchFamily="34" charset="0"/>
                    </a:rPr>
                    <a:t>b) Cho đồ thị hàm số </a:t>
                  </a:r>
                  <a14:m>
                    <m:oMath xmlns:m="http://schemas.openxmlformats.org/officeDocument/2006/math">
                      <m:r>
                        <a:rPr lang="vi-VN" sz="2600" b="1" i="1" smtClean="0">
                          <a:latin typeface="Cambria Math"/>
                          <a:cs typeface="Arial" pitchFamily="34" charset="0"/>
                        </a:rPr>
                        <m:t>𝒚</m:t>
                      </m:r>
                      <m:r>
                        <a:rPr lang="vi-VN" sz="2600" b="1" i="1" smtClean="0">
                          <a:latin typeface="Cambria Math"/>
                          <a:cs typeface="Arial" pitchFamily="34" charset="0"/>
                        </a:rPr>
                        <m:t> = </m:t>
                      </m:r>
                      <m:r>
                        <a:rPr lang="vi-VN" sz="2600" b="1" i="1" smtClean="0">
                          <a:latin typeface="Cambria Math"/>
                          <a:cs typeface="Arial" pitchFamily="34" charset="0"/>
                        </a:rPr>
                        <m:t>𝒇</m:t>
                      </m:r>
                      <m:r>
                        <a:rPr lang="vi-VN" sz="2600" b="1" i="1" smtClean="0">
                          <a:latin typeface="Cambria Math"/>
                          <a:cs typeface="Arial" pitchFamily="34" charset="0"/>
                        </a:rPr>
                        <m:t>(</m:t>
                      </m:r>
                      <m:r>
                        <a:rPr lang="vi-VN" sz="2600" b="1" i="1" smtClean="0">
                          <a:latin typeface="Cambria Math"/>
                          <a:cs typeface="Arial" pitchFamily="34" charset="0"/>
                        </a:rPr>
                        <m:t>𝒙</m:t>
                      </m:r>
                      <m:r>
                        <a:rPr lang="vi-VN" sz="2600" b="1" i="1" smtClean="0">
                          <a:latin typeface="Cambria Math"/>
                          <a:cs typeface="Arial" pitchFamily="34" charset="0"/>
                        </a:rPr>
                        <m:t>) </m:t>
                      </m:r>
                    </m:oMath>
                  </a14:m>
                  <a:r>
                    <a:rPr lang="en-US" sz="2600" b="1" smtClean="0">
                      <a:latin typeface="Arial" pitchFamily="34" charset="0"/>
                      <a:cs typeface="Arial" pitchFamily="34" charset="0"/>
                    </a:rPr>
                    <a:t>  </a:t>
                  </a:r>
                  <a:r>
                    <a:rPr lang="vi-VN" sz="2600" b="1" smtClean="0">
                      <a:latin typeface="Arial" pitchFamily="34" charset="0"/>
                      <a:cs typeface="Arial" pitchFamily="34" charset="0"/>
                    </a:rPr>
                    <a:t>(</a:t>
                  </a:r>
                  <a:r>
                    <a:rPr lang="vi-VN" sz="2600" b="1">
                      <a:latin typeface="Arial" pitchFamily="34" charset="0"/>
                      <a:cs typeface="Arial" pitchFamily="34" charset="0"/>
                    </a:rPr>
                    <a:t>H.6.17).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smtClean="0">
                      <a:latin typeface="Arial" pitchFamily="34" charset="0"/>
                      <a:cs typeface="Arial" pitchFamily="34" charset="0"/>
                    </a:rPr>
                    <a:t>Xét </a:t>
                  </a:r>
                  <a:r>
                    <a:rPr lang="vi-VN" sz="2600" b="1">
                      <a:latin typeface="Arial" pitchFamily="34" charset="0"/>
                      <a:cs typeface="Arial" pitchFamily="34" charset="0"/>
                    </a:rPr>
                    <a:t>trên từng </a:t>
                  </a:r>
                  <a:r>
                    <a:rPr lang="vi-VN" sz="2600" b="1" smtClean="0">
                      <a:latin typeface="Arial" pitchFamily="34" charset="0"/>
                      <a:cs typeface="Arial" pitchFamily="34" charset="0"/>
                    </a:rPr>
                    <a:t>khoảng</a:t>
                  </a:r>
                  <a:r>
                    <a:rPr lang="en-US" sz="2600" b="1">
                      <a:latin typeface="Arial" pitchFamily="34" charset="0"/>
                      <a:cs typeface="Arial" pitchFamily="34" charset="0"/>
                    </a:rPr>
                    <a:t> </a:t>
                  </a:r>
                  <a:r>
                    <a:rPr lang="vi-VN" sz="2600" b="1" smtClean="0">
                      <a:latin typeface="Arial" pitchFamily="34" charset="0"/>
                      <a:cs typeface="Arial" pitchFamily="34" charset="0"/>
                    </a:rPr>
                    <a:t>(– </a:t>
                  </a:r>
                  <a:r>
                    <a:rPr lang="vi-VN" sz="2600" b="1">
                      <a:latin typeface="Arial" pitchFamily="34" charset="0"/>
                      <a:cs typeface="Arial" pitchFamily="34" charset="0"/>
                    </a:rPr>
                    <a:t>∞; 1), (1; 3), (3; +∞), đồ thị nằm phía trên hay nằm phía dưới trục Ox</a:t>
                  </a:r>
                  <a:r>
                    <a:rPr lang="vi-VN" sz="2600" b="1" smtClean="0">
                      <a:latin typeface="Arial" pitchFamily="34" charset="0"/>
                      <a:cs typeface="Arial" pitchFamily="34" charset="0"/>
                    </a:rPr>
                    <a:t>?</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500" b="1" smtClean="0">
                      <a:latin typeface="Arial" pitchFamily="34" charset="0"/>
                      <a:cs typeface="Arial" pitchFamily="34" charset="0"/>
                    </a:rPr>
                    <a:t>c)</a:t>
                  </a:r>
                  <a:r>
                    <a:rPr lang="en-US" sz="2500" b="1" smtClean="0">
                      <a:latin typeface="Arial" pitchFamily="34" charset="0"/>
                      <a:cs typeface="Arial" pitchFamily="34" charset="0"/>
                    </a:rPr>
                    <a:t> </a:t>
                  </a:r>
                  <a:r>
                    <a:rPr lang="vi-VN" sz="2500" b="1" smtClean="0">
                      <a:latin typeface="Arial" pitchFamily="34" charset="0"/>
                      <a:cs typeface="Arial" pitchFamily="34" charset="0"/>
                    </a:rPr>
                    <a:t>Nhận </a:t>
                  </a:r>
                  <a:r>
                    <a:rPr lang="vi-VN" sz="2500" b="1">
                      <a:latin typeface="Arial" pitchFamily="34" charset="0"/>
                      <a:cs typeface="Arial" pitchFamily="34" charset="0"/>
                    </a:rPr>
                    <a:t>xét về dấu của f(x) và dấu của hệ số a trên từng </a:t>
                  </a:r>
                  <a:r>
                    <a:rPr lang="vi-VN" sz="2500" b="1" smtClean="0">
                      <a:latin typeface="Arial" pitchFamily="34" charset="0"/>
                      <a:cs typeface="Arial" pitchFamily="34" charset="0"/>
                    </a:rPr>
                    <a:t>khoảng</a:t>
                  </a:r>
                  <a:endParaRPr lang="vi-VN" sz="2500"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58234" y="914400"/>
                  <a:ext cx="9877426" cy="2086533"/>
                </a:xfrm>
                <a:prstGeom prst="rect">
                  <a:avLst/>
                </a:prstGeom>
                <a:blipFill rotWithShape="1">
                  <a:blip r:embed="rId5"/>
                  <a:stretch>
                    <a:fillRect l="-1049" t="-2332" r="-679" b="-5831"/>
                  </a:stretch>
                </a:blipFill>
              </p:spPr>
              <p:txBody>
                <a:bodyPr/>
                <a:lstStyle/>
                <a:p>
                  <a:r>
                    <a:rPr lang="en-US">
                      <a:noFill/>
                    </a:rPr>
                    <a:t> </a:t>
                  </a:r>
                </a:p>
              </p:txBody>
            </p:sp>
          </mc:Fallback>
        </mc:AlternateContent>
        <p:grpSp>
          <p:nvGrpSpPr>
            <p:cNvPr id="22" name="Group 21"/>
            <p:cNvGrpSpPr/>
            <p:nvPr/>
          </p:nvGrpSpPr>
          <p:grpSpPr>
            <a:xfrm>
              <a:off x="74612" y="811213"/>
              <a:ext cx="1931987" cy="1931987"/>
              <a:chOff x="123825" y="887413"/>
              <a:chExt cx="1931987" cy="1931987"/>
            </a:xfrm>
          </p:grpSpPr>
          <p:pic>
            <p:nvPicPr>
              <p:cNvPr id="23" name="Picture 18"/>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grpSp>
      <p:grpSp>
        <p:nvGrpSpPr>
          <p:cNvPr id="2" name="Group 1"/>
          <p:cNvGrpSpPr/>
          <p:nvPr/>
        </p:nvGrpSpPr>
        <p:grpSpPr>
          <a:xfrm>
            <a:off x="8761412" y="3099631"/>
            <a:ext cx="2859314" cy="2843969"/>
            <a:chOff x="8761412" y="2685710"/>
            <a:chExt cx="2859314" cy="2843969"/>
          </a:xfrm>
        </p:grpSpPr>
        <p:pic>
          <p:nvPicPr>
            <p:cNvPr id="715779"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717" t="44635" r="54004" b="2664"/>
            <a:stretch/>
          </p:blipFill>
          <p:spPr bwMode="auto">
            <a:xfrm>
              <a:off x="8761412" y="2685710"/>
              <a:ext cx="2859314" cy="251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752012" y="5191125"/>
              <a:ext cx="1322387" cy="338554"/>
            </a:xfrm>
            <a:prstGeom prst="rect">
              <a:avLst/>
            </a:prstGeom>
            <a:noFill/>
          </p:spPr>
          <p:txBody>
            <a:bodyPr wrap="square" rtlCol="0">
              <a:spAutoFit/>
            </a:bodyPr>
            <a:lstStyle/>
            <a:p>
              <a:r>
                <a:rPr lang="en-US" sz="1600" b="1" i="1" smtClean="0">
                  <a:solidFill>
                    <a:srgbClr val="C00000"/>
                  </a:solidFill>
                  <a:latin typeface="Arial" pitchFamily="34" charset="0"/>
                  <a:cs typeface="Arial" pitchFamily="34" charset="0"/>
                </a:rPr>
                <a:t>Hình 6.17</a:t>
              </a:r>
              <a:endParaRPr lang="vi-VN" sz="1600" b="1" i="1">
                <a:solidFill>
                  <a:srgbClr val="C00000"/>
                </a:solidFill>
                <a:latin typeface="Arial" pitchFamily="34" charset="0"/>
                <a:cs typeface="Arial" pitchFamily="34" charset="0"/>
              </a:endParaRPr>
            </a:p>
          </p:txBody>
        </p:sp>
      </p:grpSp>
      <p:sp>
        <p:nvSpPr>
          <p:cNvPr id="32" name="TextBox 31"/>
          <p:cNvSpPr txBox="1"/>
          <p:nvPr/>
        </p:nvSpPr>
        <p:spPr>
          <a:xfrm>
            <a:off x="293687" y="3886200"/>
            <a:ext cx="7772400" cy="954107"/>
          </a:xfrm>
          <a:prstGeom prst="rect">
            <a:avLst/>
          </a:prstGeom>
          <a:noFill/>
        </p:spPr>
        <p:txBody>
          <a:bodyPr wrap="square" rtlCol="0">
            <a:spAutoFit/>
          </a:bodyPr>
          <a:lstStyle/>
          <a:p>
            <a:r>
              <a:rPr lang="vi-VN" sz="2800" b="1">
                <a:latin typeface="Arial" pitchFamily="34" charset="0"/>
                <a:cs typeface="Arial" pitchFamily="34" charset="0"/>
              </a:rPr>
              <a:t>+ Trên các khoảng (– ∞; 1) và (3; +∞), đồ thị hàm số nằm hoàn toàn phía trên trục Ox. </a:t>
            </a:r>
            <a:endParaRPr lang="vi-VN" sz="2800" b="1">
              <a:solidFill>
                <a:schemeClr val="accent2">
                  <a:lumMod val="75000"/>
                </a:schemeClr>
              </a:solidFill>
              <a:latin typeface="Arial" pitchFamily="34" charset="0"/>
              <a:cs typeface="Arial" pitchFamily="34" charset="0"/>
            </a:endParaRPr>
          </a:p>
        </p:txBody>
      </p:sp>
      <p:sp>
        <p:nvSpPr>
          <p:cNvPr id="33" name="TextBox 32"/>
          <p:cNvSpPr txBox="1"/>
          <p:nvPr/>
        </p:nvSpPr>
        <p:spPr>
          <a:xfrm>
            <a:off x="282574" y="4913293"/>
            <a:ext cx="7772400" cy="954107"/>
          </a:xfrm>
          <a:prstGeom prst="rect">
            <a:avLst/>
          </a:prstGeom>
          <a:noFill/>
        </p:spPr>
        <p:txBody>
          <a:bodyPr wrap="square" rtlCol="0">
            <a:spAutoFit/>
          </a:bodyPr>
          <a:lstStyle/>
          <a:p>
            <a:r>
              <a:rPr lang="vi-VN" sz="2800" b="1">
                <a:latin typeface="Arial" pitchFamily="34" charset="0"/>
                <a:cs typeface="Arial" pitchFamily="34" charset="0"/>
              </a:rPr>
              <a:t>+ Trên khoảng (1; 3), đồ thị hàm số nằm hoàn toàn phía dưới trục Ox.</a:t>
            </a:r>
            <a:endParaRPr lang="vi-VN" sz="28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27047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8609012" y="2438400"/>
            <a:ext cx="3276600" cy="3124200"/>
          </a:xfrm>
          <a:prstGeom prst="roundRect">
            <a:avLst>
              <a:gd name="adj" fmla="val 2778"/>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244"/>
            <a:ext cx="69072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889" y="2248047"/>
            <a:ext cx="1688523" cy="40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74612" y="582613"/>
            <a:ext cx="12061048" cy="1931987"/>
            <a:chOff x="74612" y="811213"/>
            <a:chExt cx="12061048" cy="1931987"/>
          </a:xfrm>
        </p:grpSpPr>
        <p:sp>
          <p:nvSpPr>
            <p:cNvPr id="18" name="Rounded Rectangle 17"/>
            <p:cNvSpPr/>
            <p:nvPr/>
          </p:nvSpPr>
          <p:spPr>
            <a:xfrm>
              <a:off x="2158999" y="912235"/>
              <a:ext cx="9879013" cy="1449965"/>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0" name="TextBox 19"/>
                <p:cNvSpPr txBox="1"/>
                <p:nvPr/>
              </p:nvSpPr>
              <p:spPr>
                <a:xfrm>
                  <a:off x="2258234" y="984297"/>
                  <a:ext cx="9877426" cy="1301703"/>
                </a:xfrm>
                <a:prstGeom prst="rect">
                  <a:avLst/>
                </a:prstGeom>
                <a:noFill/>
              </p:spPr>
              <p:txBody>
                <a:bodyPr wrap="square" rtlCol="0">
                  <a:spAutoFit/>
                </a:bodyPr>
                <a:lstStyle/>
                <a:p>
                  <a:r>
                    <a:rPr lang="vi-VN" sz="2600" b="1" smtClean="0">
                      <a:latin typeface="Arial" pitchFamily="34" charset="0"/>
                      <a:cs typeface="Arial" pitchFamily="34" charset="0"/>
                    </a:rPr>
                    <a:t>Cho hàm số bậc </a:t>
                  </a:r>
                  <a:r>
                    <a:rPr lang="vi-VN" sz="2600" b="1">
                      <a:latin typeface="Arial" pitchFamily="34" charset="0"/>
                      <a:cs typeface="Arial" pitchFamily="34" charset="0"/>
                    </a:rPr>
                    <a:t>hai </a:t>
                  </a:r>
                  <a14:m>
                    <m:oMath xmlns:m="http://schemas.openxmlformats.org/officeDocument/2006/math">
                      <m:r>
                        <a:rPr lang="en-US" sz="2600" b="1" i="1" smtClean="0">
                          <a:latin typeface="Cambria Math"/>
                          <a:cs typeface="Arial" pitchFamily="34" charset="0"/>
                        </a:rPr>
                        <m:t>𝒚</m:t>
                      </m:r>
                      <m:r>
                        <a:rPr lang="en-US" sz="2600" b="1" i="1" smtClean="0">
                          <a:latin typeface="Cambria Math"/>
                          <a:cs typeface="Arial" pitchFamily="34" charset="0"/>
                        </a:rPr>
                        <m:t>=</m:t>
                      </m:r>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𝟒</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𝟑</m:t>
                      </m:r>
                    </m:oMath>
                  </a14:m>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vi-VN" sz="2600" b="1">
                      <a:latin typeface="Arial" pitchFamily="34" charset="0"/>
                      <a:cs typeface="Arial" pitchFamily="34" charset="0"/>
                    </a:rPr>
                    <a:t>c) Nhận xét về dấu của </a:t>
                  </a:r>
                  <a14:m>
                    <m:oMath xmlns:m="http://schemas.openxmlformats.org/officeDocument/2006/math">
                      <m:r>
                        <a:rPr lang="vi-VN" sz="2600" b="1" i="1" smtClean="0">
                          <a:latin typeface="Cambria Math"/>
                          <a:cs typeface="Arial" pitchFamily="34" charset="0"/>
                        </a:rPr>
                        <m:t>𝒇</m:t>
                      </m:r>
                      <m:r>
                        <a:rPr lang="vi-VN" sz="2600" b="1" i="1" smtClean="0">
                          <a:latin typeface="Cambria Math"/>
                          <a:cs typeface="Arial" pitchFamily="34" charset="0"/>
                        </a:rPr>
                        <m:t>(</m:t>
                      </m:r>
                      <m:r>
                        <a:rPr lang="vi-VN" sz="2600" b="1" i="1" smtClean="0">
                          <a:latin typeface="Cambria Math"/>
                          <a:cs typeface="Arial" pitchFamily="34" charset="0"/>
                        </a:rPr>
                        <m:t>𝒙</m:t>
                      </m:r>
                      <m:r>
                        <a:rPr lang="vi-VN" sz="2600" b="1" i="1" smtClean="0">
                          <a:latin typeface="Cambria Math"/>
                          <a:cs typeface="Arial" pitchFamily="34" charset="0"/>
                        </a:rPr>
                        <m:t>)</m:t>
                      </m:r>
                    </m:oMath>
                  </a14:m>
                  <a:r>
                    <a:rPr lang="vi-VN" sz="2600" b="1">
                      <a:latin typeface="Arial" pitchFamily="34" charset="0"/>
                      <a:cs typeface="Arial" pitchFamily="34" charset="0"/>
                    </a:rPr>
                    <a:t> và dấu của hệ số a trên từng khoảng đó</a:t>
                  </a:r>
                </a:p>
              </p:txBody>
            </p:sp>
          </mc:Choice>
          <mc:Fallback xmlns="">
            <p:sp>
              <p:nvSpPr>
                <p:cNvPr id="20" name="TextBox 19"/>
                <p:cNvSpPr txBox="1">
                  <a:spLocks noRot="1" noChangeAspect="1" noMove="1" noResize="1" noEditPoints="1" noAdjustHandles="1" noChangeArrowheads="1" noChangeShapeType="1" noTextEdit="1"/>
                </p:cNvSpPr>
                <p:nvPr/>
              </p:nvSpPr>
              <p:spPr>
                <a:xfrm>
                  <a:off x="2258234" y="984297"/>
                  <a:ext cx="9877426" cy="1301703"/>
                </a:xfrm>
                <a:prstGeom prst="rect">
                  <a:avLst/>
                </a:prstGeom>
                <a:blipFill rotWithShape="1">
                  <a:blip r:embed="rId5"/>
                  <a:stretch>
                    <a:fillRect l="-1049" t="-3738" b="-10280"/>
                  </a:stretch>
                </a:blipFill>
              </p:spPr>
              <p:txBody>
                <a:bodyPr/>
                <a:lstStyle/>
                <a:p>
                  <a:r>
                    <a:rPr lang="en-US">
                      <a:noFill/>
                    </a:rPr>
                    <a:t> </a:t>
                  </a:r>
                </a:p>
              </p:txBody>
            </p:sp>
          </mc:Fallback>
        </mc:AlternateContent>
        <p:grpSp>
          <p:nvGrpSpPr>
            <p:cNvPr id="22" name="Group 21"/>
            <p:cNvGrpSpPr/>
            <p:nvPr/>
          </p:nvGrpSpPr>
          <p:grpSpPr>
            <a:xfrm>
              <a:off x="74612" y="811213"/>
              <a:ext cx="1931987" cy="1931987"/>
              <a:chOff x="123825" y="887413"/>
              <a:chExt cx="1931987" cy="1931987"/>
            </a:xfrm>
          </p:grpSpPr>
          <p:pic>
            <p:nvPicPr>
              <p:cNvPr id="23" name="Picture 18"/>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grpSp>
      <p:grpSp>
        <p:nvGrpSpPr>
          <p:cNvPr id="2" name="Group 1"/>
          <p:cNvGrpSpPr/>
          <p:nvPr/>
        </p:nvGrpSpPr>
        <p:grpSpPr>
          <a:xfrm>
            <a:off x="8761412" y="2685710"/>
            <a:ext cx="2859314" cy="2843969"/>
            <a:chOff x="8761412" y="2685710"/>
            <a:chExt cx="2859314" cy="2843969"/>
          </a:xfrm>
        </p:grpSpPr>
        <p:pic>
          <p:nvPicPr>
            <p:cNvPr id="715779"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717" t="44635" r="54004" b="2664"/>
            <a:stretch/>
          </p:blipFill>
          <p:spPr bwMode="auto">
            <a:xfrm>
              <a:off x="8761412" y="2685710"/>
              <a:ext cx="2859314" cy="251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752012" y="5191125"/>
              <a:ext cx="1322387" cy="338554"/>
            </a:xfrm>
            <a:prstGeom prst="rect">
              <a:avLst/>
            </a:prstGeom>
            <a:noFill/>
          </p:spPr>
          <p:txBody>
            <a:bodyPr wrap="square" rtlCol="0">
              <a:spAutoFit/>
            </a:bodyPr>
            <a:lstStyle/>
            <a:p>
              <a:r>
                <a:rPr lang="en-US" sz="1600" b="1" i="1" smtClean="0">
                  <a:solidFill>
                    <a:srgbClr val="C00000"/>
                  </a:solidFill>
                  <a:latin typeface="Arial" pitchFamily="34" charset="0"/>
                  <a:cs typeface="Arial" pitchFamily="34" charset="0"/>
                </a:rPr>
                <a:t>Hình 6.17</a:t>
              </a:r>
              <a:endParaRPr lang="vi-VN" sz="1600" b="1" i="1">
                <a:solidFill>
                  <a:srgbClr val="C00000"/>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19" name="TextBox 18"/>
              <p:cNvSpPr txBox="1"/>
              <p:nvPr/>
            </p:nvSpPr>
            <p:spPr>
              <a:xfrm>
                <a:off x="226433" y="2819400"/>
                <a:ext cx="7925380" cy="1384995"/>
              </a:xfrm>
              <a:prstGeom prst="rect">
                <a:avLst/>
              </a:prstGeom>
              <a:noFill/>
            </p:spPr>
            <p:txBody>
              <a:bodyPr wrap="square" rtlCol="0">
                <a:spAutoFit/>
              </a:bodyPr>
              <a:lstStyle/>
              <a:p>
                <a:r>
                  <a:rPr lang="vi-VN" sz="2800" b="1" smtClean="0">
                    <a:latin typeface="Arial" pitchFamily="34" charset="0"/>
                    <a:cs typeface="Arial" pitchFamily="34" charset="0"/>
                  </a:rPr>
                  <a:t>c) Khi đồ thị hàm số nằm hoàn toàn trên trục Ox thì </a:t>
                </a:r>
                <a14:m>
                  <m:oMath xmlns:m="http://schemas.openxmlformats.org/officeDocument/2006/math">
                    <m:r>
                      <a:rPr lang="vi-VN" sz="2800" b="1" i="1" smtClean="0">
                        <a:solidFill>
                          <a:schemeClr val="accent2">
                            <a:lumMod val="75000"/>
                          </a:schemeClr>
                        </a:solidFill>
                        <a:latin typeface="Cambria Math"/>
                        <a:cs typeface="Arial" pitchFamily="34" charset="0"/>
                      </a:rPr>
                      <m:t>𝒇</m:t>
                    </m:r>
                    <m:r>
                      <a:rPr lang="vi-VN" sz="2800" b="1" i="1" smtClean="0">
                        <a:solidFill>
                          <a:schemeClr val="accent2">
                            <a:lumMod val="75000"/>
                          </a:schemeClr>
                        </a:solidFill>
                        <a:latin typeface="Cambria Math"/>
                        <a:cs typeface="Arial" pitchFamily="34" charset="0"/>
                      </a:rPr>
                      <m:t>(</m:t>
                    </m:r>
                    <m:r>
                      <a:rPr lang="vi-VN" sz="2800" b="1" i="1" smtClean="0">
                        <a:solidFill>
                          <a:schemeClr val="accent2">
                            <a:lumMod val="75000"/>
                          </a:schemeClr>
                        </a:solidFill>
                        <a:latin typeface="Cambria Math"/>
                        <a:cs typeface="Arial" pitchFamily="34" charset="0"/>
                      </a:rPr>
                      <m:t>𝒙</m:t>
                    </m:r>
                    <m:r>
                      <a:rPr lang="vi-VN" sz="2800" b="1" i="1" smtClean="0">
                        <a:solidFill>
                          <a:schemeClr val="accent2">
                            <a:lumMod val="75000"/>
                          </a:schemeClr>
                        </a:solidFill>
                        <a:latin typeface="Cambria Math"/>
                        <a:cs typeface="Arial" pitchFamily="34" charset="0"/>
                      </a:rPr>
                      <m:t>)&gt;</m:t>
                    </m:r>
                    <m:r>
                      <a:rPr lang="vi-VN" sz="2800" b="1" i="1" smtClean="0">
                        <a:solidFill>
                          <a:schemeClr val="accent2">
                            <a:lumMod val="75000"/>
                          </a:schemeClr>
                        </a:solidFill>
                        <a:latin typeface="Cambria Math"/>
                        <a:cs typeface="Arial" pitchFamily="34" charset="0"/>
                      </a:rPr>
                      <m:t>𝟎</m:t>
                    </m:r>
                  </m:oMath>
                </a14:m>
                <a:r>
                  <a:rPr lang="vi-VN" sz="2800" b="1">
                    <a:latin typeface="Arial" pitchFamily="34" charset="0"/>
                    <a:cs typeface="Arial" pitchFamily="34" charset="0"/>
                  </a:rPr>
                  <a:t>, ngược lại khi đồ thị hàm số nằm hoàn toàn phía dưới trục Ox thì </a:t>
                </a:r>
                <a14:m>
                  <m:oMath xmlns:m="http://schemas.openxmlformats.org/officeDocument/2006/math">
                    <m:r>
                      <a:rPr lang="vi-VN" sz="2800" b="1" i="1">
                        <a:solidFill>
                          <a:schemeClr val="accent2">
                            <a:lumMod val="75000"/>
                          </a:schemeClr>
                        </a:solidFill>
                        <a:latin typeface="Cambria Math"/>
                        <a:cs typeface="Arial" pitchFamily="34" charset="0"/>
                      </a:rPr>
                      <m:t>𝒇</m:t>
                    </m:r>
                    <m:d>
                      <m:dPr>
                        <m:ctrlPr>
                          <a:rPr lang="vi-VN" sz="2800" b="1" i="1">
                            <a:solidFill>
                              <a:schemeClr val="accent2">
                                <a:lumMod val="75000"/>
                              </a:schemeClr>
                            </a:solidFill>
                            <a:latin typeface="Cambria Math"/>
                            <a:cs typeface="Arial" pitchFamily="34" charset="0"/>
                          </a:rPr>
                        </m:ctrlPr>
                      </m:dPr>
                      <m:e>
                        <m:r>
                          <a:rPr lang="vi-VN" sz="2800" b="1" i="1">
                            <a:solidFill>
                              <a:schemeClr val="accent2">
                                <a:lumMod val="75000"/>
                              </a:schemeClr>
                            </a:solidFill>
                            <a:latin typeface="Cambria Math"/>
                            <a:cs typeface="Arial" pitchFamily="34" charset="0"/>
                          </a:rPr>
                          <m:t>𝒙</m:t>
                        </m:r>
                      </m:e>
                    </m:d>
                    <m:r>
                      <a:rPr lang="en-US" sz="2800" b="1" i="1" smtClean="0">
                        <a:solidFill>
                          <a:schemeClr val="accent2">
                            <a:lumMod val="75000"/>
                          </a:schemeClr>
                        </a:solidFill>
                        <a:latin typeface="Cambria Math"/>
                        <a:cs typeface="Arial" pitchFamily="34" charset="0"/>
                      </a:rPr>
                      <m:t>&lt;</m:t>
                    </m:r>
                    <m:r>
                      <a:rPr lang="vi-VN" sz="2800" b="1" i="1">
                        <a:solidFill>
                          <a:schemeClr val="accent2">
                            <a:lumMod val="75000"/>
                          </a:schemeClr>
                        </a:solidFill>
                        <a:latin typeface="Cambria Math"/>
                        <a:cs typeface="Arial" pitchFamily="34" charset="0"/>
                      </a:rPr>
                      <m:t>𝟎</m:t>
                    </m:r>
                  </m:oMath>
                </a14:m>
                <a:endParaRPr lang="vi-VN" sz="2800" b="1">
                  <a:solidFill>
                    <a:schemeClr val="accent2">
                      <a:lumMod val="75000"/>
                    </a:schemeClr>
                  </a:solidFill>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26433" y="2819400"/>
                <a:ext cx="7925380" cy="1384995"/>
              </a:xfrm>
              <a:prstGeom prst="rect">
                <a:avLst/>
              </a:prstGeom>
              <a:blipFill rotWithShape="1">
                <a:blip r:embed="rId10"/>
                <a:stretch>
                  <a:fillRect l="-1538" t="-4405" r="-769" b="-11013"/>
                </a:stretch>
              </a:blipFill>
            </p:spPr>
            <p:txBody>
              <a:bodyPr/>
              <a:lstStyle/>
              <a:p>
                <a:r>
                  <a:rPr lang="en-US">
                    <a:noFill/>
                  </a:rPr>
                  <a:t> </a:t>
                </a:r>
              </a:p>
            </p:txBody>
          </p:sp>
        </mc:Fallback>
      </mc:AlternateContent>
      <p:sp>
        <p:nvSpPr>
          <p:cNvPr id="26" name="TextBox 25"/>
          <p:cNvSpPr txBox="1"/>
          <p:nvPr/>
        </p:nvSpPr>
        <p:spPr>
          <a:xfrm>
            <a:off x="455612" y="4193827"/>
            <a:ext cx="7711446" cy="523220"/>
          </a:xfrm>
          <a:prstGeom prst="rect">
            <a:avLst/>
          </a:prstGeom>
          <a:noFill/>
        </p:spPr>
        <p:txBody>
          <a:bodyPr wrap="square" rtlCol="0">
            <a:spAutoFit/>
          </a:bodyPr>
          <a:lstStyle/>
          <a:p>
            <a:r>
              <a:rPr lang="pt-BR" sz="2800" b="1">
                <a:latin typeface="Arial" pitchFamily="34" charset="0"/>
                <a:cs typeface="Arial" pitchFamily="34" charset="0"/>
              </a:rPr>
              <a:t>Hệ số a = 1 &gt; 0</a:t>
            </a:r>
            <a:endParaRPr lang="vi-VN" sz="2800" b="1">
              <a:solidFill>
                <a:schemeClr val="accent2">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429254" y="4793992"/>
                <a:ext cx="7711446" cy="1384995"/>
              </a:xfrm>
              <a:prstGeom prst="rect">
                <a:avLst/>
              </a:prstGeom>
              <a:noFill/>
            </p:spPr>
            <p:txBody>
              <a:bodyPr wrap="square" rtlCol="0">
                <a:spAutoFit/>
              </a:bodyPr>
              <a:lstStyle/>
              <a:p>
                <a:r>
                  <a:rPr lang="pt-BR" sz="2800" b="1">
                    <a:latin typeface="Arial" pitchFamily="34" charset="0"/>
                    <a:cs typeface="Arial" pitchFamily="34" charset="0"/>
                  </a:rPr>
                  <a:t>Vậy trên các khoảng (– ∞; 1) và (3; +∞), </a:t>
                </a:r>
                <a:endParaRPr lang="pt-BR" sz="2800" b="1" smtClean="0">
                  <a:latin typeface="Arial" pitchFamily="34" charset="0"/>
                  <a:cs typeface="Arial" pitchFamily="34" charset="0"/>
                </a:endParaRPr>
              </a:p>
              <a:p>
                <a14:m>
                  <m:oMath xmlns:m="http://schemas.openxmlformats.org/officeDocument/2006/math">
                    <m:r>
                      <a:rPr lang="pt-BR" sz="2800" b="1" i="1" smtClean="0">
                        <a:latin typeface="Cambria Math"/>
                        <a:cs typeface="Arial" pitchFamily="34" charset="0"/>
                      </a:rPr>
                      <m:t>𝒇</m:t>
                    </m:r>
                    <m:r>
                      <a:rPr lang="pt-BR" sz="2800" b="1" i="1" smtClean="0">
                        <a:latin typeface="Cambria Math"/>
                        <a:cs typeface="Arial" pitchFamily="34" charset="0"/>
                      </a:rPr>
                      <m:t>(</m:t>
                    </m:r>
                    <m:r>
                      <a:rPr lang="pt-BR" sz="2800" b="1" i="1" smtClean="0">
                        <a:latin typeface="Cambria Math"/>
                        <a:cs typeface="Arial" pitchFamily="34" charset="0"/>
                      </a:rPr>
                      <m:t>𝒙</m:t>
                    </m:r>
                    <m:r>
                      <a:rPr lang="pt-BR" sz="2800" b="1" i="1">
                        <a:latin typeface="Cambria Math"/>
                        <a:cs typeface="Arial" pitchFamily="34" charset="0"/>
                      </a:rPr>
                      <m:t>)</m:t>
                    </m:r>
                  </m:oMath>
                </a14:m>
                <a:r>
                  <a:rPr lang="pt-BR" sz="2800" b="1">
                    <a:latin typeface="Arial" pitchFamily="34" charset="0"/>
                    <a:cs typeface="Arial" pitchFamily="34" charset="0"/>
                  </a:rPr>
                  <a:t> cùng dấu với hệ số a; </a:t>
                </a:r>
                <a:endParaRPr lang="pt-BR" sz="2800" b="1" smtClean="0">
                  <a:latin typeface="Arial" pitchFamily="34" charset="0"/>
                  <a:cs typeface="Arial" pitchFamily="34" charset="0"/>
                </a:endParaRPr>
              </a:p>
              <a:p>
                <a:r>
                  <a:rPr lang="pt-BR" sz="2800" b="1" smtClean="0">
                    <a:latin typeface="Arial" pitchFamily="34" charset="0"/>
                    <a:cs typeface="Arial" pitchFamily="34" charset="0"/>
                  </a:rPr>
                  <a:t>trên </a:t>
                </a:r>
                <a:r>
                  <a:rPr lang="pt-BR" sz="2800" b="1">
                    <a:latin typeface="Arial" pitchFamily="34" charset="0"/>
                    <a:cs typeface="Arial" pitchFamily="34" charset="0"/>
                  </a:rPr>
                  <a:t>khoảng (1; 3), </a:t>
                </a:r>
                <a14:m>
                  <m:oMath xmlns:m="http://schemas.openxmlformats.org/officeDocument/2006/math">
                    <m:r>
                      <a:rPr lang="pt-BR" sz="2800" b="1" i="1" smtClean="0">
                        <a:latin typeface="Cambria Math"/>
                        <a:cs typeface="Arial" pitchFamily="34" charset="0"/>
                      </a:rPr>
                      <m:t>𝒇</m:t>
                    </m:r>
                    <m:r>
                      <a:rPr lang="pt-BR" sz="2800" b="1" i="1" smtClean="0">
                        <a:latin typeface="Cambria Math"/>
                        <a:cs typeface="Arial" pitchFamily="34" charset="0"/>
                      </a:rPr>
                      <m:t>(</m:t>
                    </m:r>
                    <m:r>
                      <a:rPr lang="pt-BR" sz="2800" b="1" i="1" smtClean="0">
                        <a:latin typeface="Cambria Math"/>
                        <a:cs typeface="Arial" pitchFamily="34" charset="0"/>
                      </a:rPr>
                      <m:t>𝒙</m:t>
                    </m:r>
                    <m:r>
                      <a:rPr lang="pt-BR" sz="2800" b="1" i="1" smtClean="0">
                        <a:latin typeface="Cambria Math"/>
                        <a:cs typeface="Arial" pitchFamily="34" charset="0"/>
                      </a:rPr>
                      <m:t>)</m:t>
                    </m:r>
                  </m:oMath>
                </a14:m>
                <a:r>
                  <a:rPr lang="pt-BR" sz="2800" b="1">
                    <a:latin typeface="Arial" pitchFamily="34" charset="0"/>
                    <a:cs typeface="Arial" pitchFamily="34" charset="0"/>
                  </a:rPr>
                  <a:t> trái dấu với hệ số a. </a:t>
                </a:r>
              </a:p>
            </p:txBody>
          </p:sp>
        </mc:Choice>
        <mc:Fallback xmlns="">
          <p:sp>
            <p:nvSpPr>
              <p:cNvPr id="27" name="TextBox 26"/>
              <p:cNvSpPr txBox="1">
                <a:spLocks noRot="1" noChangeAspect="1" noMove="1" noResize="1" noEditPoints="1" noAdjustHandles="1" noChangeArrowheads="1" noChangeShapeType="1" noTextEdit="1"/>
              </p:cNvSpPr>
              <p:nvPr/>
            </p:nvSpPr>
            <p:spPr>
              <a:xfrm>
                <a:off x="429254" y="4793992"/>
                <a:ext cx="7711446" cy="1384995"/>
              </a:xfrm>
              <a:prstGeom prst="rect">
                <a:avLst/>
              </a:prstGeom>
              <a:blipFill rotWithShape="1">
                <a:blip r:embed="rId11"/>
                <a:stretch>
                  <a:fillRect l="-1581" t="-4386" r="-553" b="-10965"/>
                </a:stretch>
              </a:blipFill>
            </p:spPr>
            <p:txBody>
              <a:bodyPr/>
              <a:lstStyle/>
              <a:p>
                <a:r>
                  <a:rPr lang="en-US">
                    <a:noFill/>
                  </a:rPr>
                  <a:t> </a:t>
                </a:r>
              </a:p>
            </p:txBody>
          </p:sp>
        </mc:Fallback>
      </mc:AlternateContent>
    </p:spTree>
    <p:extLst>
      <p:ext uri="{BB962C8B-B14F-4D97-AF65-F5344CB8AC3E}">
        <p14:creationId xmlns:p14="http://schemas.microsoft.com/office/powerpoint/2010/main" val="9880909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8609012" y="2438400"/>
            <a:ext cx="3276600" cy="3124200"/>
          </a:xfrm>
          <a:prstGeom prst="roundRect">
            <a:avLst>
              <a:gd name="adj" fmla="val 2778"/>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244"/>
            <a:ext cx="69072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489" y="2387052"/>
            <a:ext cx="1688523" cy="40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p:nvSpPr>
        <p:spPr>
          <a:xfrm>
            <a:off x="2158999" y="683635"/>
            <a:ext cx="9879013" cy="1572473"/>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0" name="TextBox 19"/>
              <p:cNvSpPr txBox="1"/>
              <p:nvPr/>
            </p:nvSpPr>
            <p:spPr>
              <a:xfrm>
                <a:off x="2258234" y="755697"/>
                <a:ext cx="9877426" cy="1500411"/>
              </a:xfrm>
              <a:prstGeom prst="rect">
                <a:avLst/>
              </a:prstGeom>
              <a:noFill/>
            </p:spPr>
            <p:txBody>
              <a:bodyPr wrap="square" rtlCol="0">
                <a:spAutoFit/>
              </a:bodyPr>
              <a:lstStyle/>
              <a:p>
                <a:r>
                  <a:rPr lang="vi-VN" sz="2600" b="1" smtClean="0">
                    <a:latin typeface="Arial" pitchFamily="34" charset="0"/>
                    <a:cs typeface="Arial" pitchFamily="34" charset="0"/>
                  </a:rPr>
                  <a:t>Cho đồ thị </a:t>
                </a:r>
                <a:r>
                  <a:rPr lang="vi-VN" sz="2600" b="1">
                    <a:latin typeface="Arial" pitchFamily="34" charset="0"/>
                    <a:cs typeface="Arial" pitchFamily="34" charset="0"/>
                  </a:rPr>
                  <a:t>hàm </a:t>
                </a:r>
                <a:r>
                  <a:rPr lang="vi-VN" sz="2600" b="1" smtClean="0">
                    <a:latin typeface="Arial" pitchFamily="34" charset="0"/>
                    <a:cs typeface="Arial" pitchFamily="34" charset="0"/>
                  </a:rPr>
                  <a:t>số</a:t>
                </a:r>
                <a:r>
                  <a:rPr lang="en-US" sz="2600"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𝒚</m:t>
                    </m:r>
                    <m:r>
                      <a:rPr lang="en-US" sz="2600" b="1" i="1" smtClean="0">
                        <a:latin typeface="Cambria Math"/>
                        <a:cs typeface="Arial" pitchFamily="34" charset="0"/>
                      </a:rPr>
                      <m:t>=</m:t>
                    </m:r>
                    <m:r>
                      <a:rPr lang="en-US" sz="2600" b="1" i="1" smtClean="0">
                        <a:latin typeface="Cambria Math"/>
                        <a:cs typeface="Arial" pitchFamily="34" charset="0"/>
                      </a:rPr>
                      <m:t>𝒈</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r>
                      <a:rPr lang="en-US" sz="2600" b="1" i="1" smtClean="0">
                        <a:latin typeface="Cambria Math"/>
                        <a:cs typeface="Arial" pitchFamily="34" charset="0"/>
                      </a:rPr>
                      <m:t>𝟐</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𝟑</m:t>
                    </m:r>
                  </m:oMath>
                </a14:m>
                <a:r>
                  <a:rPr lang="en-US" sz="2600" b="1" smtClean="0">
                    <a:latin typeface="Arial" pitchFamily="34" charset="0"/>
                    <a:cs typeface="Arial" pitchFamily="34" charset="0"/>
                  </a:rPr>
                  <a:t> như Hình 6.18</a:t>
                </a:r>
              </a:p>
              <a:p>
                <a:r>
                  <a:rPr lang="en-US" sz="2600" b="1" smtClean="0">
                    <a:latin typeface="Arial" pitchFamily="34" charset="0"/>
                    <a:cs typeface="Arial" pitchFamily="34" charset="0"/>
                  </a:rPr>
                  <a:t>a. Xét trên từng khoảng </a:t>
                </a:r>
                <a14:m>
                  <m:oMath xmlns:m="http://schemas.openxmlformats.org/officeDocument/2006/math">
                    <m:d>
                      <m:dPr>
                        <m:ctrlPr>
                          <a:rPr lang="en-US" sz="2600" b="1" i="1" smtClean="0">
                            <a:latin typeface="Cambria Math"/>
                            <a:cs typeface="Arial" pitchFamily="34" charset="0"/>
                          </a:rPr>
                        </m:ctrlPr>
                      </m:dPr>
                      <m:e>
                        <m:r>
                          <a:rPr lang="en-US" sz="2600" b="1" i="1" smtClean="0">
                            <a:latin typeface="Cambria Math"/>
                            <a:cs typeface="Arial" pitchFamily="34" charset="0"/>
                          </a:rPr>
                          <m:t>−</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𝟏</m:t>
                        </m:r>
                      </m:e>
                    </m:d>
                    <m:r>
                      <a:rPr lang="en-US" sz="2600" b="1" i="1" smtClean="0">
                        <a:latin typeface="Cambria Math"/>
                        <a:ea typeface="Cambria Math"/>
                        <a:cs typeface="Arial" pitchFamily="34" charset="0"/>
                      </a:rPr>
                      <m:t>, </m:t>
                    </m:r>
                    <m:d>
                      <m:dPr>
                        <m:ctrlPr>
                          <a:rPr lang="en-US" sz="2600" b="1" i="1" smtClean="0">
                            <a:latin typeface="Cambria Math"/>
                            <a:ea typeface="Cambria Math"/>
                            <a:cs typeface="Arial" pitchFamily="34" charset="0"/>
                          </a:rPr>
                        </m:ctrlPr>
                      </m:dPr>
                      <m:e>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𝟏</m:t>
                        </m:r>
                        <m:r>
                          <a:rPr lang="en-US" sz="2600" b="1" i="1" smtClean="0">
                            <a:latin typeface="Cambria Math"/>
                            <a:ea typeface="Cambria Math"/>
                            <a:cs typeface="Arial" pitchFamily="34" charset="0"/>
                          </a:rPr>
                          <m:t>;</m:t>
                        </m:r>
                        <m:f>
                          <m:fPr>
                            <m:ctrlPr>
                              <a:rPr lang="en-US" sz="2600" b="1" i="1" smtClean="0">
                                <a:latin typeface="Cambria Math"/>
                                <a:ea typeface="Cambria Math"/>
                                <a:cs typeface="Arial" pitchFamily="34" charset="0"/>
                              </a:rPr>
                            </m:ctrlPr>
                          </m:fPr>
                          <m:num>
                            <m:r>
                              <a:rPr lang="en-US" sz="2600" b="1" i="1" smtClean="0">
                                <a:latin typeface="Cambria Math"/>
                                <a:ea typeface="Cambria Math"/>
                                <a:cs typeface="Arial" pitchFamily="34" charset="0"/>
                              </a:rPr>
                              <m:t>𝟑</m:t>
                            </m:r>
                          </m:num>
                          <m:den>
                            <m:r>
                              <a:rPr lang="en-US" sz="2600" b="1" i="1" smtClean="0">
                                <a:latin typeface="Cambria Math"/>
                                <a:ea typeface="Cambria Math"/>
                                <a:cs typeface="Arial" pitchFamily="34" charset="0"/>
                              </a:rPr>
                              <m:t>𝟐</m:t>
                            </m:r>
                          </m:den>
                        </m:f>
                      </m:e>
                    </m:d>
                    <m:r>
                      <a:rPr lang="en-US" sz="2600" b="1" i="1" smtClean="0">
                        <a:latin typeface="Cambria Math"/>
                        <a:ea typeface="Cambria Math"/>
                        <a:cs typeface="Arial" pitchFamily="34" charset="0"/>
                      </a:rPr>
                      <m:t>, </m:t>
                    </m:r>
                    <m:d>
                      <m:dPr>
                        <m:ctrlPr>
                          <a:rPr lang="en-US" sz="2600" b="1" i="1" smtClean="0">
                            <a:latin typeface="Cambria Math"/>
                            <a:ea typeface="Cambria Math"/>
                            <a:cs typeface="Arial" pitchFamily="34" charset="0"/>
                          </a:rPr>
                        </m:ctrlPr>
                      </m:dPr>
                      <m:e>
                        <m:f>
                          <m:fPr>
                            <m:ctrlPr>
                              <a:rPr lang="en-US" sz="2600" b="1" i="1" smtClean="0">
                                <a:latin typeface="Cambria Math"/>
                                <a:ea typeface="Cambria Math"/>
                                <a:cs typeface="Arial" pitchFamily="34" charset="0"/>
                              </a:rPr>
                            </m:ctrlPr>
                          </m:fPr>
                          <m:num>
                            <m:r>
                              <a:rPr lang="en-US" sz="2600" b="1" i="1" smtClean="0">
                                <a:latin typeface="Cambria Math"/>
                                <a:ea typeface="Cambria Math"/>
                                <a:cs typeface="Arial" pitchFamily="34" charset="0"/>
                              </a:rPr>
                              <m:t>𝟑</m:t>
                            </m:r>
                          </m:num>
                          <m:den>
                            <m:r>
                              <a:rPr lang="en-US" sz="2600" b="1" i="1" smtClean="0">
                                <a:latin typeface="Cambria Math"/>
                                <a:ea typeface="Cambria Math"/>
                                <a:cs typeface="Arial" pitchFamily="34" charset="0"/>
                              </a:rPr>
                              <m:t>𝟐</m:t>
                            </m:r>
                          </m:den>
                        </m:f>
                        <m:r>
                          <a:rPr lang="en-US" sz="2600" b="1" i="1" smtClean="0">
                            <a:latin typeface="Cambria Math"/>
                            <a:ea typeface="Cambria Math"/>
                            <a:cs typeface="Arial" pitchFamily="34" charset="0"/>
                          </a:rPr>
                          <m:t>;+∞</m:t>
                        </m:r>
                      </m:e>
                    </m:d>
                  </m:oMath>
                </a14:m>
                <a:r>
                  <a:rPr lang="en-US" sz="2600" b="1" smtClean="0">
                    <a:latin typeface="Arial" pitchFamily="34" charset="0"/>
                    <a:cs typeface="Arial" pitchFamily="34" charset="0"/>
                  </a:rPr>
                  <a:t> đồ thị nằm phía trên trục Ox hay nằm dưới trục Ox ?</a:t>
                </a:r>
                <a:endParaRPr lang="vi-VN" sz="2600"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58234" y="755697"/>
                <a:ext cx="9877426" cy="1500411"/>
              </a:xfrm>
              <a:prstGeom prst="rect">
                <a:avLst/>
              </a:prstGeom>
              <a:blipFill rotWithShape="1">
                <a:blip r:embed="rId5"/>
                <a:stretch>
                  <a:fillRect l="-1049" t="-3252" r="-62" b="-8943"/>
                </a:stretch>
              </a:blipFill>
            </p:spPr>
            <p:txBody>
              <a:bodyPr/>
              <a:lstStyle/>
              <a:p>
                <a:r>
                  <a:rPr lang="en-US">
                    <a:noFill/>
                  </a:rPr>
                  <a:t> </a:t>
                </a:r>
              </a:p>
            </p:txBody>
          </p:sp>
        </mc:Fallback>
      </mc:AlternateContent>
      <p:grpSp>
        <p:nvGrpSpPr>
          <p:cNvPr id="22" name="Group 21"/>
          <p:cNvGrpSpPr/>
          <p:nvPr/>
        </p:nvGrpSpPr>
        <p:grpSpPr>
          <a:xfrm>
            <a:off x="226433" y="582034"/>
            <a:ext cx="1780166" cy="1780166"/>
            <a:chOff x="123825" y="887413"/>
            <a:chExt cx="1931987" cy="1931987"/>
          </a:xfrm>
        </p:grpSpPr>
        <p:pic>
          <p:nvPicPr>
            <p:cNvPr id="23" name="Picture 18"/>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sp>
        <p:nvSpPr>
          <p:cNvPr id="21" name="TextBox 20"/>
          <p:cNvSpPr txBox="1"/>
          <p:nvPr/>
        </p:nvSpPr>
        <p:spPr>
          <a:xfrm>
            <a:off x="9523412" y="5110798"/>
            <a:ext cx="1322387" cy="338554"/>
          </a:xfrm>
          <a:prstGeom prst="rect">
            <a:avLst/>
          </a:prstGeom>
          <a:noFill/>
        </p:spPr>
        <p:txBody>
          <a:bodyPr wrap="square" rtlCol="0">
            <a:spAutoFit/>
          </a:bodyPr>
          <a:lstStyle/>
          <a:p>
            <a:r>
              <a:rPr lang="en-US" sz="1600" b="1" i="1" smtClean="0">
                <a:solidFill>
                  <a:srgbClr val="C00000"/>
                </a:solidFill>
                <a:latin typeface="Arial" pitchFamily="34" charset="0"/>
                <a:cs typeface="Arial" pitchFamily="34" charset="0"/>
              </a:rPr>
              <a:t>Hình 6.18</a:t>
            </a:r>
            <a:endParaRPr lang="vi-VN" sz="1600" b="1" i="1">
              <a:solidFill>
                <a:srgbClr val="C00000"/>
              </a:solidFill>
              <a:latin typeface="Arial" pitchFamily="34" charset="0"/>
              <a:cs typeface="Arial" pitchFamily="34" charset="0"/>
            </a:endParaRPr>
          </a:p>
        </p:txBody>
      </p:sp>
      <p:sp>
        <p:nvSpPr>
          <p:cNvPr id="19" name="TextBox 18"/>
          <p:cNvSpPr txBox="1"/>
          <p:nvPr/>
        </p:nvSpPr>
        <p:spPr>
          <a:xfrm>
            <a:off x="378832" y="2958405"/>
            <a:ext cx="7925380" cy="523220"/>
          </a:xfrm>
          <a:prstGeom prst="rect">
            <a:avLst/>
          </a:prstGeom>
          <a:noFill/>
        </p:spPr>
        <p:txBody>
          <a:bodyPr wrap="square" rtlCol="0">
            <a:spAutoFit/>
          </a:bodyPr>
          <a:lstStyle/>
          <a:p>
            <a:r>
              <a:rPr lang="vi-VN" sz="2800" b="1">
                <a:latin typeface="Arial" pitchFamily="34" charset="0"/>
                <a:cs typeface="Arial" pitchFamily="34" charset="0"/>
              </a:rPr>
              <a:t>a) Quan sát đồ thị ta thấy:</a:t>
            </a:r>
            <a:endParaRPr lang="vi-VN" sz="2800" b="1">
              <a:solidFill>
                <a:schemeClr val="accent2">
                  <a:lumMod val="75000"/>
                </a:schemeClr>
              </a:solidFill>
              <a:latin typeface="Arial" pitchFamily="34" charset="0"/>
              <a:cs typeface="Arial" pitchFamily="34" charset="0"/>
            </a:endParaRPr>
          </a:p>
        </p:txBody>
      </p:sp>
      <p:pic>
        <p:nvPicPr>
          <p:cNvPr id="716803"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6784" t="2071" r="45798" b="58976"/>
          <a:stretch/>
        </p:blipFill>
        <p:spPr bwMode="auto">
          <a:xfrm>
            <a:off x="9029699" y="2476500"/>
            <a:ext cx="2997200" cy="263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8" name="TextBox 27"/>
              <p:cNvSpPr txBox="1"/>
              <p:nvPr/>
            </p:nvSpPr>
            <p:spPr>
              <a:xfrm>
                <a:off x="378832" y="3505675"/>
                <a:ext cx="7925380" cy="1170641"/>
              </a:xfrm>
              <a:prstGeom prst="rect">
                <a:avLst/>
              </a:prstGeom>
              <a:noFill/>
            </p:spPr>
            <p:txBody>
              <a:bodyPr wrap="square" rtlCol="0">
                <a:spAutoFit/>
              </a:bodyPr>
              <a:lstStyle/>
              <a:p>
                <a:r>
                  <a:rPr lang="vi-VN" sz="2800" b="1" smtClean="0">
                    <a:latin typeface="Arial" pitchFamily="34" charset="0"/>
                    <a:cs typeface="Arial" pitchFamily="34" charset="0"/>
                  </a:rPr>
                  <a:t>+ Trên các khoảng (– ∞; – 1</a:t>
                </a:r>
                <a:r>
                  <a:rPr lang="vi-VN" sz="2800" b="1">
                    <a:latin typeface="Arial" pitchFamily="34" charset="0"/>
                    <a:cs typeface="Arial" pitchFamily="34" charset="0"/>
                  </a:rPr>
                  <a:t>) </a:t>
                </a:r>
                <a:r>
                  <a:rPr lang="vi-VN" sz="2800" b="1" smtClean="0">
                    <a:latin typeface="Arial" pitchFamily="34" charset="0"/>
                    <a:cs typeface="Arial" pitchFamily="34" charset="0"/>
                  </a:rPr>
                  <a:t>và</a:t>
                </a:r>
                <a:r>
                  <a:rPr lang="en-US" sz="2800" b="1" smtClean="0">
                    <a:latin typeface="Arial" pitchFamily="34" charset="0"/>
                    <a:cs typeface="Arial" pitchFamily="34" charset="0"/>
                  </a:rPr>
                  <a:t> </a:t>
                </a:r>
                <a14:m>
                  <m:oMath xmlns:m="http://schemas.openxmlformats.org/officeDocument/2006/math">
                    <m:r>
                      <a:rPr lang="en-US" sz="2800" b="1" i="0" smtClean="0">
                        <a:latin typeface="Cambria Math"/>
                        <a:cs typeface="Arial" pitchFamily="34" charset="0"/>
                      </a:rPr>
                      <m:t>(</m:t>
                    </m:r>
                    <m:f>
                      <m:fPr>
                        <m:ctrlPr>
                          <a:rPr lang="en-US" sz="2800" b="1" i="1" smtClean="0">
                            <a:latin typeface="Cambria Math"/>
                            <a:cs typeface="Arial" pitchFamily="34" charset="0"/>
                          </a:rPr>
                        </m:ctrlPr>
                      </m:fPr>
                      <m:num>
                        <m:r>
                          <a:rPr lang="en-US" sz="2800" b="1" i="1" smtClean="0">
                            <a:latin typeface="Cambria Math"/>
                            <a:cs typeface="Arial" pitchFamily="34" charset="0"/>
                          </a:rPr>
                          <m:t>𝟑</m:t>
                        </m:r>
                      </m:num>
                      <m:den>
                        <m:r>
                          <a:rPr lang="en-US" sz="2800" b="1" i="1" smtClean="0">
                            <a:latin typeface="Cambria Math"/>
                            <a:cs typeface="Arial" pitchFamily="34" charset="0"/>
                          </a:rPr>
                          <m:t>𝟐</m:t>
                        </m:r>
                      </m:den>
                    </m:f>
                    <m:r>
                      <a:rPr lang="en-US" sz="2800" b="1" i="1" smtClean="0">
                        <a:latin typeface="Cambria Math"/>
                        <a:cs typeface="Arial" pitchFamily="34" charset="0"/>
                      </a:rPr>
                      <m:t>;+</m:t>
                    </m:r>
                    <m:r>
                      <a:rPr lang="en-US" sz="2800" b="1" i="1" smtClean="0">
                        <a:latin typeface="Cambria Math"/>
                        <a:ea typeface="Cambria Math"/>
                        <a:cs typeface="Arial" pitchFamily="34" charset="0"/>
                      </a:rPr>
                      <m:t>∞)</m:t>
                    </m:r>
                  </m:oMath>
                </a14:m>
                <a:r>
                  <a:rPr lang="vi-VN" sz="2800" b="1" smtClean="0">
                    <a:latin typeface="Arial" pitchFamily="34" charset="0"/>
                    <a:cs typeface="Arial" pitchFamily="34" charset="0"/>
                  </a:rPr>
                  <a:t> </a:t>
                </a:r>
                <a:endParaRPr lang="vi-VN" sz="2800" b="1">
                  <a:latin typeface="Arial" pitchFamily="34" charset="0"/>
                  <a:cs typeface="Arial" pitchFamily="34" charset="0"/>
                </a:endParaRPr>
              </a:p>
              <a:p>
                <a:r>
                  <a:rPr lang="en-US" sz="2800" b="1" smtClean="0">
                    <a:latin typeface="Arial" pitchFamily="34" charset="0"/>
                    <a:cs typeface="Arial" pitchFamily="34" charset="0"/>
                  </a:rPr>
                  <a:t>   </a:t>
                </a:r>
                <a:r>
                  <a:rPr lang="vi-VN" sz="2800" b="1" smtClean="0">
                    <a:latin typeface="Arial" pitchFamily="34" charset="0"/>
                    <a:cs typeface="Arial" pitchFamily="34" charset="0"/>
                  </a:rPr>
                  <a:t>đồ </a:t>
                </a:r>
                <a:r>
                  <a:rPr lang="vi-VN" sz="2800" b="1">
                    <a:latin typeface="Arial" pitchFamily="34" charset="0"/>
                    <a:cs typeface="Arial" pitchFamily="34" charset="0"/>
                  </a:rPr>
                  <a:t>thị nằm hoàn toàn phía dưới trục Ox. </a:t>
                </a:r>
                <a:endParaRPr lang="vi-VN" sz="2800" b="1">
                  <a:solidFill>
                    <a:schemeClr val="accent2">
                      <a:lumMod val="75000"/>
                    </a:schemeClr>
                  </a:solidFill>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78832" y="3505675"/>
                <a:ext cx="7925380" cy="1170641"/>
              </a:xfrm>
              <a:prstGeom prst="rect">
                <a:avLst/>
              </a:prstGeom>
              <a:blipFill rotWithShape="1">
                <a:blip r:embed="rId10"/>
                <a:stretch>
                  <a:fillRect l="-1538"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68819" y="4676316"/>
                <a:ext cx="7925380" cy="1170641"/>
              </a:xfrm>
              <a:prstGeom prst="rect">
                <a:avLst/>
              </a:prstGeom>
              <a:noFill/>
            </p:spPr>
            <p:txBody>
              <a:bodyPr wrap="square" rtlCol="0">
                <a:spAutoFit/>
              </a:bodyPr>
              <a:lstStyle/>
              <a:p>
                <a:r>
                  <a:rPr lang="vi-VN" sz="2800" b="1" smtClean="0">
                    <a:latin typeface="Arial" pitchFamily="34" charset="0"/>
                    <a:cs typeface="Arial" pitchFamily="34" charset="0"/>
                  </a:rPr>
                  <a:t>+ Trên khoảng </a:t>
                </a:r>
                <a14:m>
                  <m:oMath xmlns:m="http://schemas.openxmlformats.org/officeDocument/2006/math">
                    <m:r>
                      <a:rPr lang="en-US" sz="2800" b="1" i="0" smtClean="0">
                        <a:latin typeface="Cambria Math"/>
                        <a:cs typeface="Arial" pitchFamily="34" charset="0"/>
                      </a:rPr>
                      <m:t>(</m:t>
                    </m:r>
                    <m:r>
                      <a:rPr lang="en-US" sz="2800" b="1" i="1" smtClean="0">
                        <a:latin typeface="Cambria Math"/>
                        <a:cs typeface="Arial" pitchFamily="34" charset="0"/>
                      </a:rPr>
                      <m:t>−</m:t>
                    </m:r>
                    <m:r>
                      <a:rPr lang="en-US" sz="2800" b="1" i="1" smtClean="0">
                        <a:latin typeface="Cambria Math"/>
                        <a:cs typeface="Arial" pitchFamily="34" charset="0"/>
                      </a:rPr>
                      <m:t>𝟏</m:t>
                    </m:r>
                    <m:r>
                      <a:rPr lang="en-US" sz="2800" b="1" i="1" smtClean="0">
                        <a:latin typeface="Cambria Math"/>
                        <a:cs typeface="Arial" pitchFamily="34" charset="0"/>
                      </a:rPr>
                      <m:t>;</m:t>
                    </m:r>
                    <m:f>
                      <m:fPr>
                        <m:ctrlPr>
                          <a:rPr lang="en-US" sz="2800" b="1" i="1" smtClean="0">
                            <a:latin typeface="Cambria Math"/>
                            <a:cs typeface="Arial" pitchFamily="34" charset="0"/>
                          </a:rPr>
                        </m:ctrlPr>
                      </m:fPr>
                      <m:num>
                        <m:r>
                          <a:rPr lang="en-US" sz="2800" b="1" i="1" smtClean="0">
                            <a:latin typeface="Cambria Math"/>
                            <a:cs typeface="Arial" pitchFamily="34" charset="0"/>
                          </a:rPr>
                          <m:t>𝟑</m:t>
                        </m:r>
                      </m:num>
                      <m:den>
                        <m:r>
                          <a:rPr lang="en-US" sz="2800" b="1" i="1" smtClean="0">
                            <a:latin typeface="Cambria Math"/>
                            <a:cs typeface="Arial" pitchFamily="34" charset="0"/>
                          </a:rPr>
                          <m:t>𝟐</m:t>
                        </m:r>
                      </m:den>
                    </m:f>
                    <m:r>
                      <a:rPr lang="en-US" sz="2800" b="1" i="1" smtClean="0">
                        <a:latin typeface="Cambria Math"/>
                        <a:ea typeface="Cambria Math"/>
                        <a:cs typeface="Arial" pitchFamily="34" charset="0"/>
                      </a:rPr>
                      <m:t>)</m:t>
                    </m:r>
                  </m:oMath>
                </a14:m>
                <a:r>
                  <a:rPr lang="vi-VN" sz="2800" b="1" smtClean="0">
                    <a:latin typeface="Arial" pitchFamily="34" charset="0"/>
                    <a:cs typeface="Arial" pitchFamily="34" charset="0"/>
                  </a:rPr>
                  <a:t> đồ </a:t>
                </a:r>
                <a:r>
                  <a:rPr lang="vi-VN" sz="2800" b="1">
                    <a:latin typeface="Arial" pitchFamily="34" charset="0"/>
                    <a:cs typeface="Arial" pitchFamily="34" charset="0"/>
                  </a:rPr>
                  <a:t>thị nằm hoàn toàn phía </a:t>
                </a:r>
                <a:r>
                  <a:rPr lang="en-US" sz="2800" b="1" smtClean="0">
                    <a:latin typeface="Arial" pitchFamily="34" charset="0"/>
                    <a:cs typeface="Arial" pitchFamily="34" charset="0"/>
                  </a:rPr>
                  <a:t>trên</a:t>
                </a:r>
                <a:r>
                  <a:rPr lang="vi-VN" sz="2800" b="1" smtClean="0">
                    <a:latin typeface="Arial" pitchFamily="34" charset="0"/>
                    <a:cs typeface="Arial" pitchFamily="34" charset="0"/>
                  </a:rPr>
                  <a:t> </a:t>
                </a:r>
                <a:r>
                  <a:rPr lang="vi-VN" sz="2800" b="1">
                    <a:latin typeface="Arial" pitchFamily="34" charset="0"/>
                    <a:cs typeface="Arial" pitchFamily="34" charset="0"/>
                  </a:rPr>
                  <a:t>trục Ox. </a:t>
                </a:r>
                <a:endParaRPr lang="vi-VN" sz="2800" b="1">
                  <a:solidFill>
                    <a:schemeClr val="accent2">
                      <a:lumMod val="75000"/>
                    </a:schemeClr>
                  </a:solidFill>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68819" y="4676316"/>
                <a:ext cx="7925380" cy="1170641"/>
              </a:xfrm>
              <a:prstGeom prst="rect">
                <a:avLst/>
              </a:prstGeom>
              <a:blipFill rotWithShape="1">
                <a:blip r:embed="rId11"/>
                <a:stretch>
                  <a:fillRect l="-1615" b="-10938"/>
                </a:stretch>
              </a:blipFill>
            </p:spPr>
            <p:txBody>
              <a:bodyPr/>
              <a:lstStyle/>
              <a:p>
                <a:r>
                  <a:rPr lang="en-US">
                    <a:noFill/>
                  </a:rPr>
                  <a:t> </a:t>
                </a:r>
              </a:p>
            </p:txBody>
          </p:sp>
        </mc:Fallback>
      </mc:AlternateContent>
    </p:spTree>
    <p:extLst>
      <p:ext uri="{BB962C8B-B14F-4D97-AF65-F5344CB8AC3E}">
        <p14:creationId xmlns:p14="http://schemas.microsoft.com/office/powerpoint/2010/main" val="34914400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33839</TotalTime>
  <Words>2719</Words>
  <Application>Microsoft Office PowerPoint</Application>
  <PresentationFormat>Custom</PresentationFormat>
  <Paragraphs>201</Paragraphs>
  <Slides>29</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1968</cp:revision>
  <dcterms:created xsi:type="dcterms:W3CDTF">2021-08-04T05:24:17Z</dcterms:created>
  <dcterms:modified xsi:type="dcterms:W3CDTF">2023-06-04T02:43:48Z</dcterms:modified>
</cp:coreProperties>
</file>