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90" r:id="rId2"/>
    <p:sldId id="517" r:id="rId3"/>
    <p:sldId id="507" r:id="rId4"/>
    <p:sldId id="518" r:id="rId5"/>
    <p:sldId id="534" r:id="rId6"/>
    <p:sldId id="519" r:id="rId7"/>
    <p:sldId id="522" r:id="rId8"/>
    <p:sldId id="523" r:id="rId9"/>
    <p:sldId id="524" r:id="rId10"/>
    <p:sldId id="525" r:id="rId11"/>
    <p:sldId id="501" r:id="rId12"/>
    <p:sldId id="532" r:id="rId13"/>
    <p:sldId id="535" r:id="rId14"/>
    <p:sldId id="536" r:id="rId15"/>
    <p:sldId id="537" r:id="rId16"/>
    <p:sldId id="538" r:id="rId17"/>
    <p:sldId id="539" r:id="rId18"/>
    <p:sldId id="386" r:id="rId19"/>
    <p:sldId id="540" r:id="rId20"/>
    <p:sldId id="541" r:id="rId21"/>
    <p:sldId id="542" r:id="rId22"/>
    <p:sldId id="543" r:id="rId23"/>
    <p:sldId id="415"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490"/>
            <p14:sldId id="517"/>
            <p14:sldId id="507"/>
            <p14:sldId id="518"/>
            <p14:sldId id="534"/>
            <p14:sldId id="519"/>
            <p14:sldId id="522"/>
            <p14:sldId id="523"/>
            <p14:sldId id="524"/>
            <p14:sldId id="525"/>
            <p14:sldId id="501"/>
            <p14:sldId id="532"/>
            <p14:sldId id="535"/>
            <p14:sldId id="536"/>
            <p14:sldId id="537"/>
            <p14:sldId id="538"/>
            <p14:sldId id="539"/>
            <p14:sldId id="386"/>
            <p14:sldId id="540"/>
            <p14:sldId id="541"/>
            <p14:sldId id="542"/>
            <p14:sldId id="543"/>
            <p14:sldId id="415"/>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B0B7"/>
    <a:srgbClr val="FEF2E8"/>
    <a:srgbClr val="C96009"/>
    <a:srgbClr val="6E97C8"/>
    <a:srgbClr val="F47914"/>
    <a:srgbClr val="FEF6F0"/>
    <a:srgbClr val="FBD1AF"/>
    <a:srgbClr val="FAC090"/>
    <a:srgbClr val="FFFFFF"/>
    <a:srgbClr val="C7D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1" autoAdjust="0"/>
    <p:restoredTop sz="95401" autoAdjust="0"/>
  </p:normalViewPr>
  <p:slideViewPr>
    <p:cSldViewPr>
      <p:cViewPr varScale="1">
        <p:scale>
          <a:sx n="90" d="100"/>
          <a:sy n="90" d="100"/>
        </p:scale>
        <p:origin x="582" y="10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emf"/><Relationship Id="rId1" Type="http://schemas.openxmlformats.org/officeDocument/2006/relationships/image" Target="../media/image10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emf"/><Relationship Id="rId1" Type="http://schemas.openxmlformats.org/officeDocument/2006/relationships/image" Target="../media/image123.emf"/><Relationship Id="rId5" Type="http://schemas.openxmlformats.org/officeDocument/2006/relationships/image" Target="../media/image127.emf"/><Relationship Id="rId4" Type="http://schemas.openxmlformats.org/officeDocument/2006/relationships/image" Target="../media/image12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image" Target="../media/image1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wmf"/><Relationship Id="rId4"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10" Type="http://schemas.openxmlformats.org/officeDocument/2006/relationships/image" Target="../media/image85.wmf"/><Relationship Id="rId4" Type="http://schemas.openxmlformats.org/officeDocument/2006/relationships/image" Target="../media/image79.wmf"/><Relationship Id="rId9"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wmf"/><Relationship Id="rId4" Type="http://schemas.openxmlformats.org/officeDocument/2006/relationships/image" Target="../media/image9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8/29/2024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114369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5674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8/29/2024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64.wmf"/><Relationship Id="rId3" Type="http://schemas.openxmlformats.org/officeDocument/2006/relationships/notesSlide" Target="../notesSlides/notesSlide10.xml"/><Relationship Id="rId7" Type="http://schemas.openxmlformats.org/officeDocument/2006/relationships/image" Target="../media/image61.wmf"/><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5.bin"/><Relationship Id="rId11" Type="http://schemas.openxmlformats.org/officeDocument/2006/relationships/image" Target="../media/image63.emf"/><Relationship Id="rId5" Type="http://schemas.openxmlformats.org/officeDocument/2006/relationships/image" Target="../media/image66.png"/><Relationship Id="rId10" Type="http://schemas.openxmlformats.org/officeDocument/2006/relationships/oleObject" Target="../embeddings/oleObject27.bin"/><Relationship Id="rId4" Type="http://schemas.openxmlformats.org/officeDocument/2006/relationships/image" Target="../media/image65.png"/><Relationship Id="rId9" Type="http://schemas.openxmlformats.org/officeDocument/2006/relationships/image" Target="../media/image62.emf"/><Relationship Id="rId14"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70.wmf"/><Relationship Id="rId3" Type="http://schemas.openxmlformats.org/officeDocument/2006/relationships/image" Target="../media/image71.png"/><Relationship Id="rId7" Type="http://schemas.openxmlformats.org/officeDocument/2006/relationships/image" Target="../media/image68.wmf"/><Relationship Id="rId12"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image" Target="../media/image75.png"/><Relationship Id="rId5" Type="http://schemas.openxmlformats.org/officeDocument/2006/relationships/image" Target="../media/image73.png"/><Relationship Id="rId10" Type="http://schemas.openxmlformats.org/officeDocument/2006/relationships/image" Target="../media/image74.png"/><Relationship Id="rId4" Type="http://schemas.openxmlformats.org/officeDocument/2006/relationships/image" Target="../media/image72.png"/><Relationship Id="rId9" Type="http://schemas.openxmlformats.org/officeDocument/2006/relationships/image" Target="../media/image6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80.wmf"/><Relationship Id="rId18" Type="http://schemas.openxmlformats.org/officeDocument/2006/relationships/image" Target="../media/image82.wmf"/><Relationship Id="rId3" Type="http://schemas.openxmlformats.org/officeDocument/2006/relationships/image" Target="../media/image86.png"/><Relationship Id="rId21" Type="http://schemas.openxmlformats.org/officeDocument/2006/relationships/oleObject" Target="../embeddings/oleObject40.bin"/><Relationship Id="rId7" Type="http://schemas.openxmlformats.org/officeDocument/2006/relationships/image" Target="../media/image77.wmf"/><Relationship Id="rId12" Type="http://schemas.openxmlformats.org/officeDocument/2006/relationships/oleObject" Target="../embeddings/oleObject36.bin"/><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7.vml"/><Relationship Id="rId6" Type="http://schemas.openxmlformats.org/officeDocument/2006/relationships/oleObject" Target="../embeddings/oleObject33.bin"/><Relationship Id="rId11" Type="http://schemas.openxmlformats.org/officeDocument/2006/relationships/image" Target="../media/image79.wmf"/><Relationship Id="rId24" Type="http://schemas.openxmlformats.org/officeDocument/2006/relationships/image" Target="../media/image85.wmf"/><Relationship Id="rId5" Type="http://schemas.openxmlformats.org/officeDocument/2006/relationships/image" Target="../media/image76.wmf"/><Relationship Id="rId15" Type="http://schemas.openxmlformats.org/officeDocument/2006/relationships/oleObject" Target="../embeddings/oleObject37.bin"/><Relationship Id="rId23" Type="http://schemas.openxmlformats.org/officeDocument/2006/relationships/oleObject" Target="../embeddings/oleObject41.bin"/><Relationship Id="rId10" Type="http://schemas.openxmlformats.org/officeDocument/2006/relationships/oleObject" Target="../embeddings/oleObject35.bin"/><Relationship Id="rId19" Type="http://schemas.openxmlformats.org/officeDocument/2006/relationships/oleObject" Target="../embeddings/oleObject39.bin"/><Relationship Id="rId4" Type="http://schemas.openxmlformats.org/officeDocument/2006/relationships/oleObject" Target="../embeddings/oleObject32.bin"/><Relationship Id="rId9" Type="http://schemas.openxmlformats.org/officeDocument/2006/relationships/image" Target="../media/image78.wmf"/><Relationship Id="rId14" Type="http://schemas.openxmlformats.org/officeDocument/2006/relationships/image" Target="../media/image57.png"/><Relationship Id="rId22" Type="http://schemas.openxmlformats.org/officeDocument/2006/relationships/image" Target="../media/image8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90.emf"/><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92.png"/><Relationship Id="rId11" Type="http://schemas.openxmlformats.org/officeDocument/2006/relationships/image" Target="../media/image89.emf"/><Relationship Id="rId5" Type="http://schemas.openxmlformats.org/officeDocument/2006/relationships/image" Target="../media/image87.wmf"/><Relationship Id="rId10" Type="http://schemas.openxmlformats.org/officeDocument/2006/relationships/oleObject" Target="../embeddings/oleObject44.bin"/><Relationship Id="rId4" Type="http://schemas.openxmlformats.org/officeDocument/2006/relationships/oleObject" Target="../embeddings/oleObject42.bin"/><Relationship Id="rId9" Type="http://schemas.openxmlformats.org/officeDocument/2006/relationships/image" Target="../media/image88.emf"/><Relationship Id="rId14" Type="http://schemas.openxmlformats.org/officeDocument/2006/relationships/image" Target="../media/image94.png"/></Relationships>
</file>

<file path=ppt/slides/_rels/slide1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0.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6.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00.wmf"/><Relationship Id="rId3" Type="http://schemas.openxmlformats.org/officeDocument/2006/relationships/image" Target="../media/image91.png"/><Relationship Id="rId7" Type="http://schemas.openxmlformats.org/officeDocument/2006/relationships/image" Target="../media/image105.png"/><Relationship Id="rId12"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108.png"/><Relationship Id="rId1" Type="http://schemas.openxmlformats.org/officeDocument/2006/relationships/vmlDrawing" Target="../drawings/vmlDrawing9.vml"/><Relationship Id="rId6" Type="http://schemas.openxmlformats.org/officeDocument/2006/relationships/image" Target="../media/image104.png"/><Relationship Id="rId11" Type="http://schemas.openxmlformats.org/officeDocument/2006/relationships/image" Target="../media/image99.wmf"/><Relationship Id="rId5" Type="http://schemas.openxmlformats.org/officeDocument/2006/relationships/image" Target="../media/image103.png"/><Relationship Id="rId15" Type="http://schemas.openxmlformats.org/officeDocument/2006/relationships/image" Target="../media/image101.wmf"/><Relationship Id="rId10" Type="http://schemas.openxmlformats.org/officeDocument/2006/relationships/oleObject" Target="../embeddings/oleObject46.bin"/><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oleObject" Target="../embeddings/oleObject4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94.png"/><Relationship Id="rId7" Type="http://schemas.openxmlformats.org/officeDocument/2006/relationships/image" Target="../media/image110.emf"/><Relationship Id="rId12" Type="http://schemas.openxmlformats.org/officeDocument/2006/relationships/image" Target="../media/image11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image" Target="../media/image112.png"/><Relationship Id="rId5" Type="http://schemas.openxmlformats.org/officeDocument/2006/relationships/image" Target="../media/image109.wmf"/><Relationship Id="rId10" Type="http://schemas.openxmlformats.org/officeDocument/2006/relationships/image" Target="../media/image91.png"/><Relationship Id="rId4" Type="http://schemas.openxmlformats.org/officeDocument/2006/relationships/oleObject" Target="../embeddings/oleObject49.bin"/><Relationship Id="rId9" Type="http://schemas.openxmlformats.org/officeDocument/2006/relationships/image" Target="../media/image111.wmf"/></Relationships>
</file>

<file path=ppt/slides/_rels/slide1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7.png"/><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3.png"/><Relationship Id="rId5" Type="http://schemas.openxmlformats.org/officeDocument/2006/relationships/image" Target="../media/image115.wmf"/><Relationship Id="rId4" Type="http://schemas.openxmlformats.org/officeDocument/2006/relationships/oleObject" Target="../embeddings/oleObject52.bin"/><Relationship Id="rId9" Type="http://schemas.openxmlformats.org/officeDocument/2006/relationships/image" Target="../media/image11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7.png"/><Relationship Id="rId7" Type="http://schemas.openxmlformats.org/officeDocument/2006/relationships/oleObject" Target="../embeddings/oleObject55.bin"/><Relationship Id="rId12" Type="http://schemas.openxmlformats.org/officeDocument/2006/relationships/image" Target="../media/image12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19.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121.wmf"/><Relationship Id="rId4" Type="http://schemas.openxmlformats.org/officeDocument/2006/relationships/image" Target="../media/image113.png"/><Relationship Id="rId9" Type="http://schemas.openxmlformats.org/officeDocument/2006/relationships/oleObject" Target="../embeddings/oleObject5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126.wmf"/><Relationship Id="rId3" Type="http://schemas.openxmlformats.org/officeDocument/2006/relationships/image" Target="../media/image128.png"/><Relationship Id="rId7" Type="http://schemas.openxmlformats.org/officeDocument/2006/relationships/image" Target="../media/image123.emf"/><Relationship Id="rId12"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8.bin"/><Relationship Id="rId11" Type="http://schemas.openxmlformats.org/officeDocument/2006/relationships/image" Target="../media/image125.wmf"/><Relationship Id="rId5" Type="http://schemas.openxmlformats.org/officeDocument/2006/relationships/image" Target="../media/image113.png"/><Relationship Id="rId15" Type="http://schemas.openxmlformats.org/officeDocument/2006/relationships/image" Target="../media/image127.emf"/><Relationship Id="rId10" Type="http://schemas.openxmlformats.org/officeDocument/2006/relationships/oleObject" Target="../embeddings/oleObject60.bin"/><Relationship Id="rId4" Type="http://schemas.openxmlformats.org/officeDocument/2006/relationships/image" Target="../media/image117.png"/><Relationship Id="rId9" Type="http://schemas.openxmlformats.org/officeDocument/2006/relationships/image" Target="../media/image124.emf"/><Relationship Id="rId14" Type="http://schemas.openxmlformats.org/officeDocument/2006/relationships/oleObject" Target="../embeddings/oleObject62.bin"/></Relationships>
</file>

<file path=ppt/slides/_rels/slide22.xml.rels><?xml version="1.0" encoding="UTF-8" standalone="yes"?>
<Relationships xmlns="http://schemas.openxmlformats.org/package/2006/relationships"><Relationship Id="rId8" Type="http://schemas.openxmlformats.org/officeDocument/2006/relationships/image" Target="../media/image130.emf"/><Relationship Id="rId3" Type="http://schemas.openxmlformats.org/officeDocument/2006/relationships/image" Target="../media/image117.png"/><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9.emf"/><Relationship Id="rId5" Type="http://schemas.openxmlformats.org/officeDocument/2006/relationships/oleObject" Target="../embeddings/oleObject63.bin"/><Relationship Id="rId4" Type="http://schemas.openxmlformats.org/officeDocument/2006/relationships/image" Target="../media/image113.png"/><Relationship Id="rId9" Type="http://schemas.openxmlformats.org/officeDocument/2006/relationships/image" Target="../media/image128.png"/></Relationships>
</file>

<file path=ppt/slides/_rels/slide2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2.wmf"/><Relationship Id="rId18" Type="http://schemas.openxmlformats.org/officeDocument/2006/relationships/oleObject" Target="../embeddings/oleObject7.bin"/><Relationship Id="rId26" Type="http://schemas.openxmlformats.org/officeDocument/2006/relationships/image" Target="../media/image28.wmf"/><Relationship Id="rId3" Type="http://schemas.openxmlformats.org/officeDocument/2006/relationships/notesSlide" Target="../notesSlides/notesSlide5.xml"/><Relationship Id="rId21" Type="http://schemas.openxmlformats.org/officeDocument/2006/relationships/image" Target="../media/image26.wmf"/><Relationship Id="rId7" Type="http://schemas.openxmlformats.org/officeDocument/2006/relationships/image" Target="../media/image19.wmf"/><Relationship Id="rId12" Type="http://schemas.openxmlformats.org/officeDocument/2006/relationships/oleObject" Target="../embeddings/oleObject4.bin"/><Relationship Id="rId17" Type="http://schemas.openxmlformats.org/officeDocument/2006/relationships/image" Target="../media/image24.wmf"/><Relationship Id="rId25"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1.wmf"/><Relationship Id="rId24" Type="http://schemas.openxmlformats.org/officeDocument/2006/relationships/image" Target="../media/image27.wmf"/><Relationship Id="rId5" Type="http://schemas.openxmlformats.org/officeDocument/2006/relationships/image" Target="../media/image30.emf"/><Relationship Id="rId15" Type="http://schemas.openxmlformats.org/officeDocument/2006/relationships/image" Target="../media/image23.wmf"/><Relationship Id="rId23"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image" Target="../media/image25.wmf"/><Relationship Id="rId4" Type="http://schemas.openxmlformats.org/officeDocument/2006/relationships/image" Target="../media/image29.png"/><Relationship Id="rId9" Type="http://schemas.openxmlformats.org/officeDocument/2006/relationships/image" Target="../media/image20.wmf"/><Relationship Id="rId14" Type="http://schemas.openxmlformats.org/officeDocument/2006/relationships/oleObject" Target="../embeddings/oleObject5.bin"/><Relationship Id="rId22" Type="http://schemas.openxmlformats.org/officeDocument/2006/relationships/image" Target="../media/image31.png"/><Relationship Id="rId27"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png"/><Relationship Id="rId3" Type="http://schemas.openxmlformats.org/officeDocument/2006/relationships/notesSlide" Target="../notesSlides/notesSlide6.xml"/><Relationship Id="rId7" Type="http://schemas.openxmlformats.org/officeDocument/2006/relationships/oleObject" Target="../embeddings/oleObject12.bin"/><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png"/><Relationship Id="rId11" Type="http://schemas.openxmlformats.org/officeDocument/2006/relationships/image" Target="../media/image37.png"/><Relationship Id="rId5" Type="http://schemas.openxmlformats.org/officeDocument/2006/relationships/image" Target="../media/image33.wmf"/><Relationship Id="rId10" Type="http://schemas.openxmlformats.org/officeDocument/2006/relationships/image" Target="../media/image35.wmf"/><Relationship Id="rId4" Type="http://schemas.openxmlformats.org/officeDocument/2006/relationships/oleObject" Target="../embeddings/oleObject11.bin"/><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18.bin"/><Relationship Id="rId3" Type="http://schemas.openxmlformats.org/officeDocument/2006/relationships/notesSlide" Target="../notesSlides/notesSlide7.xml"/><Relationship Id="rId7" Type="http://schemas.openxmlformats.org/officeDocument/2006/relationships/oleObject" Target="../embeddings/oleObject15.bin"/><Relationship Id="rId12"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image" Target="../media/image46.png"/><Relationship Id="rId1" Type="http://schemas.openxmlformats.org/officeDocument/2006/relationships/vmlDrawing" Target="../drawings/vmlDrawing3.vml"/><Relationship Id="rId6" Type="http://schemas.openxmlformats.org/officeDocument/2006/relationships/image" Target="../media/image45.png"/><Relationship Id="rId11" Type="http://schemas.openxmlformats.org/officeDocument/2006/relationships/oleObject" Target="../embeddings/oleObject17.bin"/><Relationship Id="rId5" Type="http://schemas.openxmlformats.org/officeDocument/2006/relationships/image" Target="../media/image40.wmf"/><Relationship Id="rId15" Type="http://schemas.openxmlformats.org/officeDocument/2006/relationships/image" Target="../media/image39.png"/><Relationship Id="rId10" Type="http://schemas.openxmlformats.org/officeDocument/2006/relationships/image" Target="../media/image42.emf"/><Relationship Id="rId4" Type="http://schemas.openxmlformats.org/officeDocument/2006/relationships/oleObject" Target="../embeddings/oleObject14.bin"/><Relationship Id="rId9" Type="http://schemas.openxmlformats.org/officeDocument/2006/relationships/oleObject" Target="../embeddings/oleObject16.bin"/><Relationship Id="rId14" Type="http://schemas.openxmlformats.org/officeDocument/2006/relationships/image" Target="../media/image44.wmf"/></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oleObject" Target="../embeddings/oleObject22.bin"/><Relationship Id="rId18" Type="http://schemas.openxmlformats.org/officeDocument/2006/relationships/image" Target="../media/image56.wmf"/><Relationship Id="rId3" Type="http://schemas.openxmlformats.org/officeDocument/2006/relationships/notesSlide" Target="../notesSlides/notesSlide9.xml"/><Relationship Id="rId7" Type="http://schemas.openxmlformats.org/officeDocument/2006/relationships/image" Target="../media/image52.wmf"/><Relationship Id="rId12" Type="http://schemas.openxmlformats.org/officeDocument/2006/relationships/image" Target="../media/image53.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oleObject" Target="../embeddings/oleObject21.bin"/><Relationship Id="rId5" Type="http://schemas.openxmlformats.org/officeDocument/2006/relationships/image" Target="../media/image51.wmf"/><Relationship Id="rId15" Type="http://schemas.openxmlformats.org/officeDocument/2006/relationships/oleObject" Target="../embeddings/oleObject23.bin"/><Relationship Id="rId10" Type="http://schemas.openxmlformats.org/officeDocument/2006/relationships/image" Target="../media/image59.png"/><Relationship Id="rId19" Type="http://schemas.openxmlformats.org/officeDocument/2006/relationships/image" Target="../media/image60.png"/><Relationship Id="rId4" Type="http://schemas.openxmlformats.org/officeDocument/2006/relationships/oleObject" Target="../embeddings/oleObject19.bin"/><Relationship Id="rId9" Type="http://schemas.openxmlformats.org/officeDocument/2006/relationships/image" Target="../media/image58.png"/><Relationship Id="rId14" Type="http://schemas.openxmlformats.org/officeDocument/2006/relationships/image" Target="../media/image54.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8824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A64AC-D11D-4AFB-ACB5-C6573619D9FC}"/>
              </a:ext>
            </a:extLst>
          </p:cNvPr>
          <p:cNvPicPr>
            <a:picLocks noChangeAspect="1"/>
          </p:cNvPicPr>
          <p:nvPr/>
        </p:nvPicPr>
        <p:blipFill>
          <a:blip r:embed="rId4"/>
          <a:stretch>
            <a:fillRect/>
          </a:stretch>
        </p:blipFill>
        <p:spPr>
          <a:xfrm>
            <a:off x="5637212" y="1605644"/>
            <a:ext cx="1292464" cy="310923"/>
          </a:xfrm>
          <a:prstGeom prst="rect">
            <a:avLst/>
          </a:prstGeom>
        </p:spPr>
      </p:pic>
      <p:grpSp>
        <p:nvGrpSpPr>
          <p:cNvPr id="19" name="Group 18">
            <a:extLst>
              <a:ext uri="{FF2B5EF4-FFF2-40B4-BE49-F238E27FC236}">
                <a16:creationId xmlns:a16="http://schemas.microsoft.com/office/drawing/2014/main" id="{85D4EBEC-9116-46BD-B841-63F8C8571DB6}"/>
              </a:ext>
            </a:extLst>
          </p:cNvPr>
          <p:cNvGrpSpPr/>
          <p:nvPr/>
        </p:nvGrpSpPr>
        <p:grpSpPr>
          <a:xfrm>
            <a:off x="-120236" y="22022"/>
            <a:ext cx="12309061" cy="1386351"/>
            <a:chOff x="-120236" y="22022"/>
            <a:chExt cx="12309061" cy="1386351"/>
          </a:xfrm>
        </p:grpSpPr>
        <p:sp>
          <p:nvSpPr>
            <p:cNvPr id="4" name="Rounded Rectangle 22">
              <a:extLst>
                <a:ext uri="{FF2B5EF4-FFF2-40B4-BE49-F238E27FC236}">
                  <a16:creationId xmlns:a16="http://schemas.microsoft.com/office/drawing/2014/main" id="{9C407E76-0DAB-428B-84FE-021D4A93A648}"/>
                </a:ext>
              </a:extLst>
            </p:cNvPr>
            <p:cNvSpPr/>
            <p:nvPr/>
          </p:nvSpPr>
          <p:spPr>
            <a:xfrm>
              <a:off x="1000654" y="67734"/>
              <a:ext cx="11093803" cy="1303866"/>
            </a:xfrm>
            <a:prstGeom prst="roundRect">
              <a:avLst>
                <a:gd name="adj" fmla="val 9723"/>
              </a:avLst>
            </a:prstGeom>
            <a:solidFill>
              <a:srgbClr val="94B0B7"/>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FD84B374-C0EF-4ECB-8E91-5C91FAA0CA41}"/>
                </a:ext>
              </a:extLst>
            </p:cNvPr>
            <p:cNvSpPr/>
            <p:nvPr/>
          </p:nvSpPr>
          <p:spPr>
            <a:xfrm>
              <a:off x="1095022" y="104507"/>
              <a:ext cx="11093803" cy="1200329"/>
            </a:xfrm>
            <a:prstGeom prst="rect">
              <a:avLst/>
            </a:prstGeom>
          </p:spPr>
          <p:txBody>
            <a:bodyPr wrap="square">
              <a:spAutoFit/>
            </a:bodyPr>
            <a:lstStyle/>
            <a:p>
              <a:pPr marL="342900" indent="-342900">
                <a:buFont typeface="Wingdings" panose="05000000000000000000" pitchFamily="2" charset="2"/>
                <a:buChar char="v"/>
              </a:pPr>
              <a:r>
                <a:rPr lang="vi-VN" b="1"/>
                <a:t>Trong không gian </a:t>
              </a:r>
              <a:r>
                <a:rPr lang="vi-VN"/>
                <a:t>O</a:t>
              </a:r>
              <a:r>
                <a:rPr lang="vi-VN" i="1"/>
                <a:t>xyz</a:t>
              </a:r>
              <a:r>
                <a:rPr lang="vi-VN"/>
                <a:t>, </a:t>
              </a:r>
              <a:r>
                <a:rPr lang="vi-VN" b="1"/>
                <a:t>viết phương trình mặt cầu </a:t>
              </a:r>
              <a:r>
                <a:rPr lang="vi-VN"/>
                <a:t>(</a:t>
              </a:r>
              <a:r>
                <a:rPr lang="vi-VN" i="1"/>
                <a:t>S</a:t>
              </a:r>
              <a:r>
                <a:rPr lang="vi-VN"/>
                <a:t>) </a:t>
              </a:r>
              <a:r>
                <a:rPr lang="vi-VN" b="1"/>
                <a:t>trong các trường hợp sau:</a:t>
              </a:r>
            </a:p>
            <a:p>
              <a:r>
                <a:rPr lang="en-US" b="1"/>
                <a:t>    </a:t>
              </a:r>
              <a:r>
                <a:rPr lang="vi-VN" b="1"/>
                <a:t>a) Tâm là gốc toạ độ, b</a:t>
              </a:r>
              <a:r>
                <a:rPr lang="en-US" b="1"/>
                <a:t>á</a:t>
              </a:r>
              <a:r>
                <a:rPr lang="vi-VN" b="1"/>
                <a:t>n kính</a:t>
              </a:r>
              <a:r>
                <a:rPr lang="vi-VN"/>
                <a:t> </a:t>
              </a:r>
              <a:r>
                <a:rPr lang="vi-VN" i="1"/>
                <a:t>R</a:t>
              </a:r>
              <a:r>
                <a:rPr lang="vi-VN"/>
                <a:t> = 1.</a:t>
              </a:r>
            </a:p>
            <a:p>
              <a:r>
                <a:rPr lang="en-US" b="1"/>
                <a:t>    </a:t>
              </a:r>
              <a:r>
                <a:rPr lang="vi-VN" b="1"/>
                <a:t>b) Đường kính </a:t>
              </a:r>
              <a:r>
                <a:rPr lang="vi-VN" i="1"/>
                <a:t>AB</a:t>
              </a:r>
              <a:r>
                <a:rPr lang="vi-VN"/>
                <a:t>, </a:t>
              </a:r>
              <a:r>
                <a:rPr lang="vi-VN" b="1"/>
                <a:t>với</a:t>
              </a:r>
              <a:r>
                <a:rPr lang="vi-VN"/>
                <a:t> </a:t>
              </a:r>
              <a:r>
                <a:rPr lang="vi-VN" i="1"/>
                <a:t>A</a:t>
              </a:r>
              <a:r>
                <a:rPr lang="vi-VN"/>
                <a:t>(1;-1; 2), </a:t>
              </a:r>
              <a:r>
                <a:rPr lang="vi-VN" i="1"/>
                <a:t>B</a:t>
              </a:r>
              <a:r>
                <a:rPr lang="vi-VN"/>
                <a:t>(2; -3;-1).</a:t>
              </a:r>
              <a:endParaRPr lang="en-US"/>
            </a:p>
          </p:txBody>
        </p:sp>
        <p:pic>
          <p:nvPicPr>
            <p:cNvPr id="7" name="Picture 6">
              <a:extLst>
                <a:ext uri="{FF2B5EF4-FFF2-40B4-BE49-F238E27FC236}">
                  <a16:creationId xmlns:a16="http://schemas.microsoft.com/office/drawing/2014/main" id="{BAC6D96A-57DF-4FC2-8AB8-58FB4973F281}"/>
                </a:ext>
              </a:extLst>
            </p:cNvPr>
            <p:cNvPicPr>
              <a:picLocks noChangeAspect="1"/>
            </p:cNvPicPr>
            <p:nvPr/>
          </p:nvPicPr>
          <p:blipFill>
            <a:blip r:embed="rId5"/>
            <a:stretch>
              <a:fillRect/>
            </a:stretch>
          </p:blipFill>
          <p:spPr>
            <a:xfrm>
              <a:off x="-120236" y="22022"/>
              <a:ext cx="1391356" cy="1386351"/>
            </a:xfrm>
            <a:prstGeom prst="rect">
              <a:avLst/>
            </a:prstGeom>
          </p:spPr>
        </p:pic>
      </p:grpSp>
      <p:grpSp>
        <p:nvGrpSpPr>
          <p:cNvPr id="12" name="Group 11">
            <a:extLst>
              <a:ext uri="{FF2B5EF4-FFF2-40B4-BE49-F238E27FC236}">
                <a16:creationId xmlns:a16="http://schemas.microsoft.com/office/drawing/2014/main" id="{CC76BE02-8858-4D53-B4C9-BC8D881BA40D}"/>
              </a:ext>
            </a:extLst>
          </p:cNvPr>
          <p:cNvGrpSpPr/>
          <p:nvPr/>
        </p:nvGrpSpPr>
        <p:grpSpPr>
          <a:xfrm>
            <a:off x="1000654" y="2074039"/>
            <a:ext cx="8878358" cy="461665"/>
            <a:chOff x="1000654" y="2074039"/>
            <a:chExt cx="8878358" cy="461665"/>
          </a:xfrm>
        </p:grpSpPr>
        <p:sp>
          <p:nvSpPr>
            <p:cNvPr id="9" name="Rectangle 8">
              <a:extLst>
                <a:ext uri="{FF2B5EF4-FFF2-40B4-BE49-F238E27FC236}">
                  <a16:creationId xmlns:a16="http://schemas.microsoft.com/office/drawing/2014/main" id="{C178D644-60A6-4D79-BDF3-A0E74310340C}"/>
                </a:ext>
              </a:extLst>
            </p:cNvPr>
            <p:cNvSpPr/>
            <p:nvPr/>
          </p:nvSpPr>
          <p:spPr>
            <a:xfrm>
              <a:off x="1000654" y="2074039"/>
              <a:ext cx="7913158" cy="461665"/>
            </a:xfrm>
            <a:prstGeom prst="rect">
              <a:avLst/>
            </a:prstGeom>
          </p:spPr>
          <p:txBody>
            <a:bodyPr wrap="square">
              <a:spAutoFit/>
            </a:bodyPr>
            <a:lstStyle/>
            <a:p>
              <a:r>
                <a:rPr lang="vi-VN"/>
                <a:t>a) Phương trình mặt cầu tâm </a:t>
              </a:r>
              <a:r>
                <a:rPr lang="vi-VN" i="1"/>
                <a:t>O</a:t>
              </a:r>
              <a:r>
                <a:rPr lang="vi-VN"/>
                <a:t>(0;0;0) bán kính </a:t>
              </a:r>
              <a:r>
                <a:rPr lang="vi-VN" i="1"/>
                <a:t>R</a:t>
              </a:r>
              <a:r>
                <a:rPr lang="vi-VN"/>
                <a:t> = 1 là  </a:t>
              </a:r>
            </a:p>
          </p:txBody>
        </p:sp>
        <p:graphicFrame>
          <p:nvGraphicFramePr>
            <p:cNvPr id="10" name="Object 9">
              <a:extLst>
                <a:ext uri="{FF2B5EF4-FFF2-40B4-BE49-F238E27FC236}">
                  <a16:creationId xmlns:a16="http://schemas.microsoft.com/office/drawing/2014/main" id="{6B8A659A-D940-4285-88B0-7810E156D193}"/>
                </a:ext>
              </a:extLst>
            </p:cNvPr>
            <p:cNvGraphicFramePr>
              <a:graphicFrameLocks noChangeAspect="1"/>
            </p:cNvGraphicFramePr>
            <p:nvPr>
              <p:extLst>
                <p:ext uri="{D42A27DB-BD31-4B8C-83A1-F6EECF244321}">
                  <p14:modId xmlns:p14="http://schemas.microsoft.com/office/powerpoint/2010/main" val="2246122052"/>
                </p:ext>
              </p:extLst>
            </p:nvPr>
          </p:nvGraphicFramePr>
          <p:xfrm>
            <a:off x="7948612" y="2090227"/>
            <a:ext cx="1930400" cy="445477"/>
          </p:xfrm>
          <a:graphic>
            <a:graphicData uri="http://schemas.openxmlformats.org/presentationml/2006/ole">
              <mc:AlternateContent xmlns:mc="http://schemas.openxmlformats.org/markup-compatibility/2006">
                <mc:Choice xmlns:v="urn:schemas-microsoft-com:vml" Requires="v">
                  <p:oleObj spid="_x0000_s521314" name="Equation" r:id="rId6" imgW="990360" imgH="228600" progId="Equation.DSMT4">
                    <p:embed/>
                  </p:oleObj>
                </mc:Choice>
                <mc:Fallback>
                  <p:oleObj name="Equation" r:id="rId6" imgW="990360" imgH="228600" progId="Equation.DSMT4">
                    <p:embed/>
                    <p:pic>
                      <p:nvPicPr>
                        <p:cNvPr id="0" name=""/>
                        <p:cNvPicPr/>
                        <p:nvPr/>
                      </p:nvPicPr>
                      <p:blipFill>
                        <a:blip r:embed="rId7"/>
                        <a:stretch>
                          <a:fillRect/>
                        </a:stretch>
                      </p:blipFill>
                      <p:spPr>
                        <a:xfrm>
                          <a:off x="7948612" y="2090227"/>
                          <a:ext cx="1930400" cy="445477"/>
                        </a:xfrm>
                        <a:prstGeom prst="rect">
                          <a:avLst/>
                        </a:prstGeom>
                      </p:spPr>
                    </p:pic>
                  </p:oleObj>
                </mc:Fallback>
              </mc:AlternateContent>
            </a:graphicData>
          </a:graphic>
        </p:graphicFrame>
      </p:grpSp>
      <p:grpSp>
        <p:nvGrpSpPr>
          <p:cNvPr id="13" name="Group 12">
            <a:extLst>
              <a:ext uri="{FF2B5EF4-FFF2-40B4-BE49-F238E27FC236}">
                <a16:creationId xmlns:a16="http://schemas.microsoft.com/office/drawing/2014/main" id="{A1942970-D9D9-4F62-BCF7-A9D803D9D168}"/>
              </a:ext>
            </a:extLst>
          </p:cNvPr>
          <p:cNvGrpSpPr/>
          <p:nvPr/>
        </p:nvGrpSpPr>
        <p:grpSpPr>
          <a:xfrm>
            <a:off x="1000654" y="2593729"/>
            <a:ext cx="9827738" cy="835271"/>
            <a:chOff x="1113190" y="3011364"/>
            <a:chExt cx="9827738" cy="835271"/>
          </a:xfrm>
        </p:grpSpPr>
        <p:sp>
          <p:nvSpPr>
            <p:cNvPr id="8" name="Rectangle 7">
              <a:extLst>
                <a:ext uri="{FF2B5EF4-FFF2-40B4-BE49-F238E27FC236}">
                  <a16:creationId xmlns:a16="http://schemas.microsoft.com/office/drawing/2014/main" id="{667234E1-EE8B-47DF-B2E5-CBE5E10F4E27}"/>
                </a:ext>
              </a:extLst>
            </p:cNvPr>
            <p:cNvSpPr/>
            <p:nvPr/>
          </p:nvSpPr>
          <p:spPr>
            <a:xfrm>
              <a:off x="1113190" y="3160936"/>
              <a:ext cx="8257822" cy="461665"/>
            </a:xfrm>
            <a:prstGeom prst="rect">
              <a:avLst/>
            </a:prstGeom>
          </p:spPr>
          <p:txBody>
            <a:bodyPr wrap="square">
              <a:spAutoFit/>
            </a:bodyPr>
            <a:lstStyle/>
            <a:p>
              <a:r>
                <a:rPr lang="vi-VN"/>
                <a:t>b) Mặt cầu đường kính AB có tâm là trung điểm I của AB, ta có </a:t>
              </a:r>
              <a:endParaRPr lang="en-US"/>
            </a:p>
          </p:txBody>
        </p:sp>
        <p:graphicFrame>
          <p:nvGraphicFramePr>
            <p:cNvPr id="11" name="Object 10">
              <a:extLst>
                <a:ext uri="{FF2B5EF4-FFF2-40B4-BE49-F238E27FC236}">
                  <a16:creationId xmlns:a16="http://schemas.microsoft.com/office/drawing/2014/main" id="{70503EB1-3E61-4D81-8C86-71DC9D29D145}"/>
                </a:ext>
              </a:extLst>
            </p:cNvPr>
            <p:cNvGraphicFramePr>
              <a:graphicFrameLocks noChangeAspect="1"/>
            </p:cNvGraphicFramePr>
            <p:nvPr>
              <p:extLst>
                <p:ext uri="{D42A27DB-BD31-4B8C-83A1-F6EECF244321}">
                  <p14:modId xmlns:p14="http://schemas.microsoft.com/office/powerpoint/2010/main" val="1958877102"/>
                </p:ext>
              </p:extLst>
            </p:nvPr>
          </p:nvGraphicFramePr>
          <p:xfrm>
            <a:off x="9066212" y="3011364"/>
            <a:ext cx="1874716" cy="835271"/>
          </p:xfrm>
          <a:graphic>
            <a:graphicData uri="http://schemas.openxmlformats.org/presentationml/2006/ole">
              <mc:AlternateContent xmlns:mc="http://schemas.openxmlformats.org/markup-compatibility/2006">
                <mc:Choice xmlns:v="urn:schemas-microsoft-com:vml" Requires="v">
                  <p:oleObj spid="_x0000_s521315" name="Equation" r:id="rId8" imgW="961475" imgH="429375" progId="Equation.DSMT4">
                    <p:embed/>
                  </p:oleObj>
                </mc:Choice>
                <mc:Fallback>
                  <p:oleObj name="Equation" r:id="rId8" imgW="961475" imgH="429375" progId="Equation.DSMT4">
                    <p:embed/>
                    <p:pic>
                      <p:nvPicPr>
                        <p:cNvPr id="0" name=""/>
                        <p:cNvPicPr/>
                        <p:nvPr/>
                      </p:nvPicPr>
                      <p:blipFill>
                        <a:blip r:embed="rId9"/>
                        <a:stretch>
                          <a:fillRect/>
                        </a:stretch>
                      </p:blipFill>
                      <p:spPr>
                        <a:xfrm>
                          <a:off x="9066212" y="3011364"/>
                          <a:ext cx="1874716" cy="835271"/>
                        </a:xfrm>
                        <a:prstGeom prst="rect">
                          <a:avLst/>
                        </a:prstGeom>
                      </p:spPr>
                    </p:pic>
                  </p:oleObj>
                </mc:Fallback>
              </mc:AlternateContent>
            </a:graphicData>
          </a:graphic>
        </p:graphicFrame>
      </p:grpSp>
      <p:grpSp>
        <p:nvGrpSpPr>
          <p:cNvPr id="17" name="Group 16">
            <a:extLst>
              <a:ext uri="{FF2B5EF4-FFF2-40B4-BE49-F238E27FC236}">
                <a16:creationId xmlns:a16="http://schemas.microsoft.com/office/drawing/2014/main" id="{6E124ECA-72A2-400B-85E8-8B734FA6B010}"/>
              </a:ext>
            </a:extLst>
          </p:cNvPr>
          <p:cNvGrpSpPr/>
          <p:nvPr/>
        </p:nvGrpSpPr>
        <p:grpSpPr>
          <a:xfrm>
            <a:off x="1360433" y="3299053"/>
            <a:ext cx="8356600" cy="835271"/>
            <a:chOff x="1522412" y="3828618"/>
            <a:chExt cx="8356600" cy="835271"/>
          </a:xfrm>
        </p:grpSpPr>
        <p:sp>
          <p:nvSpPr>
            <p:cNvPr id="14" name="Rectangle 13">
              <a:extLst>
                <a:ext uri="{FF2B5EF4-FFF2-40B4-BE49-F238E27FC236}">
                  <a16:creationId xmlns:a16="http://schemas.microsoft.com/office/drawing/2014/main" id="{8470B0A7-6640-4A09-B8EC-731D73C1B1BF}"/>
                </a:ext>
              </a:extLst>
            </p:cNvPr>
            <p:cNvSpPr/>
            <p:nvPr/>
          </p:nvSpPr>
          <p:spPr>
            <a:xfrm>
              <a:off x="1522412" y="4010171"/>
              <a:ext cx="8356600" cy="461665"/>
            </a:xfrm>
            <a:prstGeom prst="rect">
              <a:avLst/>
            </a:prstGeom>
          </p:spPr>
          <p:txBody>
            <a:bodyPr wrap="square">
              <a:spAutoFit/>
            </a:bodyPr>
            <a:lstStyle/>
            <a:p>
              <a:r>
                <a:rPr lang="vi-VN"/>
                <a:t>bán kính là</a:t>
              </a:r>
              <a:r>
                <a:rPr lang="en-US"/>
                <a:t>  </a:t>
              </a:r>
              <a:r>
                <a:rPr lang="vi-VN"/>
                <a:t>   </a:t>
              </a:r>
              <a:r>
                <a:rPr lang="en-US"/>
                <a:t>                   </a:t>
              </a:r>
              <a:r>
                <a:rPr lang="vi-VN"/>
                <a:t>Phương trình mặt cầu đường kính AB là</a:t>
              </a:r>
              <a:endParaRPr lang="en-US"/>
            </a:p>
          </p:txBody>
        </p:sp>
        <p:graphicFrame>
          <p:nvGraphicFramePr>
            <p:cNvPr id="15" name="Object 14">
              <a:extLst>
                <a:ext uri="{FF2B5EF4-FFF2-40B4-BE49-F238E27FC236}">
                  <a16:creationId xmlns:a16="http://schemas.microsoft.com/office/drawing/2014/main" id="{28263A90-5682-4D87-B6D7-1E93922F950F}"/>
                </a:ext>
              </a:extLst>
            </p:cNvPr>
            <p:cNvGraphicFramePr>
              <a:graphicFrameLocks noChangeAspect="1"/>
            </p:cNvGraphicFramePr>
            <p:nvPr>
              <p:extLst>
                <p:ext uri="{D42A27DB-BD31-4B8C-83A1-F6EECF244321}">
                  <p14:modId xmlns:p14="http://schemas.microsoft.com/office/powerpoint/2010/main" val="2976947954"/>
                </p:ext>
              </p:extLst>
            </p:nvPr>
          </p:nvGraphicFramePr>
          <p:xfrm>
            <a:off x="2970212" y="3828618"/>
            <a:ext cx="1781907" cy="835271"/>
          </p:xfrm>
          <a:graphic>
            <a:graphicData uri="http://schemas.openxmlformats.org/presentationml/2006/ole">
              <mc:AlternateContent xmlns:mc="http://schemas.openxmlformats.org/markup-compatibility/2006">
                <mc:Choice xmlns:v="urn:schemas-microsoft-com:vml" Requires="v">
                  <p:oleObj spid="_x0000_s521316" name="Equation" r:id="rId10" imgW="913977" imgH="429375" progId="Equation.DSMT4">
                    <p:embed/>
                  </p:oleObj>
                </mc:Choice>
                <mc:Fallback>
                  <p:oleObj name="Equation" r:id="rId10" imgW="913977" imgH="429375" progId="Equation.DSMT4">
                    <p:embed/>
                    <p:pic>
                      <p:nvPicPr>
                        <p:cNvPr id="0" name=""/>
                        <p:cNvPicPr/>
                        <p:nvPr/>
                      </p:nvPicPr>
                      <p:blipFill>
                        <a:blip r:embed="rId11"/>
                        <a:stretch>
                          <a:fillRect/>
                        </a:stretch>
                      </p:blipFill>
                      <p:spPr>
                        <a:xfrm>
                          <a:off x="2970212" y="3828618"/>
                          <a:ext cx="1781907" cy="835271"/>
                        </a:xfrm>
                        <a:prstGeom prst="rect">
                          <a:avLst/>
                        </a:prstGeom>
                      </p:spPr>
                    </p:pic>
                  </p:oleObj>
                </mc:Fallback>
              </mc:AlternateContent>
            </a:graphicData>
          </a:graphic>
        </p:graphicFrame>
      </p:grpSp>
      <p:graphicFrame>
        <p:nvGraphicFramePr>
          <p:cNvPr id="16" name="Object 15">
            <a:extLst>
              <a:ext uri="{FF2B5EF4-FFF2-40B4-BE49-F238E27FC236}">
                <a16:creationId xmlns:a16="http://schemas.microsoft.com/office/drawing/2014/main" id="{8BBCCFC0-24AD-48ED-86F4-DCC7ADAD43F0}"/>
              </a:ext>
            </a:extLst>
          </p:cNvPr>
          <p:cNvGraphicFramePr>
            <a:graphicFrameLocks noChangeAspect="1"/>
          </p:cNvGraphicFramePr>
          <p:nvPr>
            <p:extLst>
              <p:ext uri="{D42A27DB-BD31-4B8C-83A1-F6EECF244321}">
                <p14:modId xmlns:p14="http://schemas.microsoft.com/office/powerpoint/2010/main" val="1486224213"/>
              </p:ext>
            </p:extLst>
          </p:nvPr>
        </p:nvGraphicFramePr>
        <p:xfrm>
          <a:off x="3884612" y="4181989"/>
          <a:ext cx="4182532" cy="915703"/>
        </p:xfrm>
        <a:graphic>
          <a:graphicData uri="http://schemas.openxmlformats.org/presentationml/2006/ole">
            <mc:AlternateContent xmlns:mc="http://schemas.openxmlformats.org/markup-compatibility/2006">
              <mc:Choice xmlns:v="urn:schemas-microsoft-com:vml" Requires="v">
                <p:oleObj spid="_x0000_s521317" name="Equation" r:id="rId12" imgW="2145960" imgH="469800" progId="Equation.DSMT4">
                  <p:embed/>
                </p:oleObj>
              </mc:Choice>
              <mc:Fallback>
                <p:oleObj name="Equation" r:id="rId12" imgW="2145960" imgH="469800" progId="Equation.DSMT4">
                  <p:embed/>
                  <p:pic>
                    <p:nvPicPr>
                      <p:cNvPr id="0" name=""/>
                      <p:cNvPicPr/>
                      <p:nvPr/>
                    </p:nvPicPr>
                    <p:blipFill>
                      <a:blip r:embed="rId13"/>
                      <a:stretch>
                        <a:fillRect/>
                      </a:stretch>
                    </p:blipFill>
                    <p:spPr>
                      <a:xfrm>
                        <a:off x="3884612" y="4181989"/>
                        <a:ext cx="4182532" cy="915703"/>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FE4B13A8-76FE-47A6-8E60-8FDF896A0304}"/>
              </a:ext>
            </a:extLst>
          </p:cNvPr>
          <p:cNvPicPr>
            <a:picLocks noChangeAspect="1"/>
          </p:cNvPicPr>
          <p:nvPr/>
        </p:nvPicPr>
        <p:blipFill>
          <a:blip r:embed="rId14"/>
          <a:stretch>
            <a:fillRect/>
          </a:stretch>
        </p:blipFill>
        <p:spPr>
          <a:xfrm flipH="1">
            <a:off x="10557780" y="5867400"/>
            <a:ext cx="1631045" cy="1231499"/>
          </a:xfrm>
          <a:prstGeom prst="rect">
            <a:avLst/>
          </a:prstGeom>
        </p:spPr>
      </p:pic>
    </p:spTree>
    <p:extLst>
      <p:ext uri="{BB962C8B-B14F-4D97-AF65-F5344CB8AC3E}">
        <p14:creationId xmlns:p14="http://schemas.microsoft.com/office/powerpoint/2010/main" val="3124484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994" y="4875790"/>
            <a:ext cx="1186835" cy="2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3454496B-4844-4D09-BAB1-A590EBC32895}"/>
              </a:ext>
            </a:extLst>
          </p:cNvPr>
          <p:cNvGrpSpPr/>
          <p:nvPr/>
        </p:nvGrpSpPr>
        <p:grpSpPr>
          <a:xfrm>
            <a:off x="0" y="-209885"/>
            <a:ext cx="12248758" cy="1518162"/>
            <a:chOff x="-13190" y="-56090"/>
            <a:chExt cx="12248758" cy="1518162"/>
          </a:xfrm>
        </p:grpSpPr>
        <p:grpSp>
          <p:nvGrpSpPr>
            <p:cNvPr id="6" name="Group 5"/>
            <p:cNvGrpSpPr/>
            <p:nvPr/>
          </p:nvGrpSpPr>
          <p:grpSpPr>
            <a:xfrm>
              <a:off x="-13190" y="-56090"/>
              <a:ext cx="12127401" cy="1518162"/>
              <a:chOff x="-13190" y="-22223"/>
              <a:chExt cx="12127401" cy="1518162"/>
            </a:xfrm>
          </p:grpSpPr>
          <p:sp>
            <p:nvSpPr>
              <p:cNvPr id="15" name="Rounded Rectangle 14"/>
              <p:cNvSpPr/>
              <p:nvPr/>
            </p:nvSpPr>
            <p:spPr>
              <a:xfrm>
                <a:off x="684212" y="241551"/>
                <a:ext cx="11429999" cy="1252270"/>
              </a:xfrm>
              <a:prstGeom prst="roundRect">
                <a:avLst>
                  <a:gd name="adj" fmla="val 4232"/>
                </a:avLst>
              </a:prstGeom>
              <a:solidFill>
                <a:srgbClr val="94B0B7">
                  <a:alpha val="7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3190" y="210154"/>
                <a:ext cx="1278759" cy="1285785"/>
              </a:xfrm>
              <a:prstGeom prst="rect">
                <a:avLst/>
              </a:prstGeom>
            </p:spPr>
          </p:pic>
          <p:sp>
            <p:nvSpPr>
              <p:cNvPr id="17" name="Rectangle 16"/>
              <p:cNvSpPr/>
              <p:nvPr/>
            </p:nvSpPr>
            <p:spPr>
              <a:xfrm>
                <a:off x="326057" y="490897"/>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p>
            </p:txBody>
          </p:sp>
          <p:pic>
            <p:nvPicPr>
              <p:cNvPr id="18"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3102"/>
              <a:stretch/>
            </p:blipFill>
            <p:spPr bwMode="auto">
              <a:xfrm>
                <a:off x="184305" y="382629"/>
                <a:ext cx="1051104" cy="34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17381" y="-22223"/>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sp>
          <p:nvSpPr>
            <p:cNvPr id="2" name="Rectangle 1">
              <a:extLst>
                <a:ext uri="{FF2B5EF4-FFF2-40B4-BE49-F238E27FC236}">
                  <a16:creationId xmlns:a16="http://schemas.microsoft.com/office/drawing/2014/main" id="{EABEC9CE-EA02-489F-96CD-6AF76656CECF}"/>
                </a:ext>
              </a:extLst>
            </p:cNvPr>
            <p:cNvSpPr/>
            <p:nvPr/>
          </p:nvSpPr>
          <p:spPr>
            <a:xfrm>
              <a:off x="1395706" y="259624"/>
              <a:ext cx="10839862" cy="1200329"/>
            </a:xfrm>
            <a:prstGeom prst="rect">
              <a:avLst/>
            </a:prstGeom>
          </p:spPr>
          <p:txBody>
            <a:bodyPr wrap="square">
              <a:spAutoFit/>
            </a:bodyPr>
            <a:lstStyle/>
            <a:p>
              <a:pPr marL="342900" indent="-342900">
                <a:buFont typeface="Wingdings" panose="05000000000000000000" pitchFamily="2" charset="2"/>
                <a:buChar char="v"/>
              </a:pPr>
              <a:r>
                <a:rPr lang="vi-VN" b="1"/>
                <a:t>Trong không gian </a:t>
              </a:r>
              <a:r>
                <a:rPr lang="vi-VN"/>
                <a:t>O</a:t>
              </a:r>
              <a:r>
                <a:rPr lang="vi-VN" i="1"/>
                <a:t>xyz</a:t>
              </a:r>
              <a:r>
                <a:rPr lang="vi-VN"/>
                <a:t>, </a:t>
              </a:r>
              <a:r>
                <a:rPr lang="vi-VN" b="1"/>
                <a:t>cho</a:t>
              </a:r>
              <a:r>
                <a:rPr lang="vi-VN"/>
                <a:t> (</a:t>
              </a:r>
              <a:r>
                <a:rPr lang="vi-VN" i="1"/>
                <a:t>S</a:t>
              </a:r>
              <a:r>
                <a:rPr lang="vi-VN"/>
                <a:t>) </a:t>
              </a:r>
              <a:r>
                <a:rPr lang="vi-VN" b="1"/>
                <a:t>là tập hợp các điểm </a:t>
              </a:r>
              <a:r>
                <a:rPr lang="vi-VN" i="1"/>
                <a:t>M</a:t>
              </a:r>
              <a:r>
                <a:rPr lang="vi-VN"/>
                <a:t>(</a:t>
              </a:r>
              <a:r>
                <a:rPr lang="vi-VN" i="1"/>
                <a:t>x</a:t>
              </a:r>
              <a:r>
                <a:rPr lang="en-US"/>
                <a:t>;</a:t>
              </a:r>
              <a:r>
                <a:rPr lang="vi-VN"/>
                <a:t> </a:t>
              </a:r>
              <a:r>
                <a:rPr lang="vi-VN" i="1"/>
                <a:t>y</a:t>
              </a:r>
              <a:r>
                <a:rPr lang="en-US"/>
                <a:t>;</a:t>
              </a:r>
              <a:r>
                <a:rPr lang="vi-VN"/>
                <a:t> </a:t>
              </a:r>
              <a:r>
                <a:rPr lang="vi-VN" i="1"/>
                <a:t>z</a:t>
              </a:r>
              <a:r>
                <a:rPr lang="vi-VN"/>
                <a:t>) </a:t>
              </a:r>
              <a:r>
                <a:rPr lang="vi-VN" b="1"/>
                <a:t>có toạ độ thoả </a:t>
              </a:r>
              <a:endParaRPr lang="en-US" b="1"/>
            </a:p>
            <a:p>
              <a:r>
                <a:rPr lang="en-US" b="1"/>
                <a:t>   </a:t>
              </a:r>
              <a:r>
                <a:rPr lang="vi-VN" b="1"/>
                <a:t>mãn phương trình</a:t>
              </a:r>
              <a:r>
                <a:rPr lang="vi-VN"/>
                <a:t>:</a:t>
              </a:r>
              <a:r>
                <a:rPr lang="en-US"/>
                <a:t> </a:t>
              </a:r>
              <a:r>
                <a:rPr lang="vi-VN" i="1"/>
                <a:t>x</a:t>
              </a:r>
              <a:r>
                <a:rPr lang="en-US" baseline="30000"/>
                <a:t>2</a:t>
              </a:r>
              <a:r>
                <a:rPr lang="vi-VN"/>
                <a:t> + </a:t>
              </a:r>
              <a:r>
                <a:rPr lang="vi-VN" i="1"/>
                <a:t>y</a:t>
              </a:r>
              <a:r>
                <a:rPr lang="en-US" baseline="30000"/>
                <a:t>2</a:t>
              </a:r>
              <a:r>
                <a:rPr lang="vi-VN"/>
                <a:t> +</a:t>
              </a:r>
              <a:r>
                <a:rPr lang="en-US"/>
                <a:t> </a:t>
              </a:r>
              <a:r>
                <a:rPr lang="vi-VN" i="1"/>
                <a:t>z</a:t>
              </a:r>
              <a:r>
                <a:rPr lang="en-US" baseline="30000"/>
                <a:t>2</a:t>
              </a:r>
              <a:r>
                <a:rPr lang="en-US"/>
                <a:t> </a:t>
              </a:r>
              <a:r>
                <a:rPr lang="vi-VN"/>
                <a:t>–</a:t>
              </a:r>
              <a:r>
                <a:rPr lang="en-US"/>
                <a:t> </a:t>
              </a:r>
              <a:r>
                <a:rPr lang="vi-VN"/>
                <a:t>2</a:t>
              </a:r>
              <a:r>
                <a:rPr lang="vi-VN" i="1"/>
                <a:t>x</a:t>
              </a:r>
              <a:r>
                <a:rPr lang="en-US"/>
                <a:t> </a:t>
              </a:r>
              <a:r>
                <a:rPr lang="vi-VN"/>
                <a:t>+</a:t>
              </a:r>
              <a:r>
                <a:rPr lang="en-US"/>
                <a:t> </a:t>
              </a:r>
              <a:r>
                <a:rPr lang="vi-VN"/>
                <a:t>4</a:t>
              </a:r>
              <a:r>
                <a:rPr lang="vi-VN" i="1"/>
                <a:t>y</a:t>
              </a:r>
              <a:r>
                <a:rPr lang="en-US"/>
                <a:t> </a:t>
              </a:r>
              <a:r>
                <a:rPr lang="vi-VN"/>
                <a:t>–</a:t>
              </a:r>
              <a:r>
                <a:rPr lang="en-US"/>
                <a:t> </a:t>
              </a:r>
              <a:r>
                <a:rPr lang="vi-VN"/>
                <a:t>6</a:t>
              </a:r>
              <a:r>
                <a:rPr lang="vi-VN" i="1"/>
                <a:t>z</a:t>
              </a:r>
              <a:r>
                <a:rPr lang="en-US"/>
                <a:t> </a:t>
              </a:r>
              <a:r>
                <a:rPr lang="vi-VN"/>
                <a:t>–</a:t>
              </a:r>
              <a:r>
                <a:rPr lang="en-US"/>
                <a:t> </a:t>
              </a:r>
              <a:r>
                <a:rPr lang="vi-VN"/>
                <a:t>2</a:t>
              </a:r>
              <a:r>
                <a:rPr lang="en-US"/>
                <a:t> </a:t>
              </a:r>
              <a:r>
                <a:rPr lang="vi-VN"/>
                <a:t>=</a:t>
              </a:r>
              <a:r>
                <a:rPr lang="en-US"/>
                <a:t> </a:t>
              </a:r>
              <a:r>
                <a:rPr lang="vi-VN"/>
                <a:t>0.</a:t>
              </a:r>
            </a:p>
            <a:p>
              <a:r>
                <a:rPr lang="en-US"/>
                <a:t>  </a:t>
              </a:r>
              <a:r>
                <a:rPr lang="vi-VN" b="1"/>
                <a:t>Chứng minh </a:t>
              </a:r>
              <a:r>
                <a:rPr lang="vi-VN"/>
                <a:t>(</a:t>
              </a:r>
              <a:r>
                <a:rPr lang="vi-VN" i="1"/>
                <a:t>S</a:t>
              </a:r>
              <a:r>
                <a:rPr lang="vi-VN"/>
                <a:t>) </a:t>
              </a:r>
              <a:r>
                <a:rPr lang="vi-VN" b="1"/>
                <a:t>là một mặt cầu. Xác định tâm và tính bán kính của mặt cầu đó</a:t>
              </a:r>
              <a:r>
                <a:rPr lang="vi-VN"/>
                <a:t>.</a:t>
              </a:r>
              <a:endParaRPr lang="en-US"/>
            </a:p>
          </p:txBody>
        </p:sp>
      </p:grpSp>
      <p:sp>
        <p:nvSpPr>
          <p:cNvPr id="4" name="Rectangle 3">
            <a:extLst>
              <a:ext uri="{FF2B5EF4-FFF2-40B4-BE49-F238E27FC236}">
                <a16:creationId xmlns:a16="http://schemas.microsoft.com/office/drawing/2014/main" id="{077F9B40-49BD-4EF6-9871-3DFFB98F75FE}"/>
              </a:ext>
            </a:extLst>
          </p:cNvPr>
          <p:cNvSpPr/>
          <p:nvPr/>
        </p:nvSpPr>
        <p:spPr>
          <a:xfrm>
            <a:off x="1836812" y="2918916"/>
            <a:ext cx="7227531" cy="461665"/>
          </a:xfrm>
          <a:prstGeom prst="rect">
            <a:avLst/>
          </a:prstGeom>
        </p:spPr>
        <p:txBody>
          <a:bodyPr wrap="square">
            <a:spAutoFit/>
          </a:bodyPr>
          <a:lstStyle/>
          <a:p>
            <a:r>
              <a:rPr lang="vi-VN"/>
              <a:t>Vậy (</a:t>
            </a:r>
            <a:r>
              <a:rPr lang="vi-VN" i="1"/>
              <a:t>S</a:t>
            </a:r>
            <a:r>
              <a:rPr lang="vi-VN"/>
              <a:t>) là mặt cầu có tâm </a:t>
            </a:r>
            <a:r>
              <a:rPr lang="en-US" i="1">
                <a:solidFill>
                  <a:srgbClr val="FF0000"/>
                </a:solidFill>
              </a:rPr>
              <a:t>I</a:t>
            </a:r>
            <a:r>
              <a:rPr lang="vi-VN">
                <a:solidFill>
                  <a:srgbClr val="FF0000"/>
                </a:solidFill>
              </a:rPr>
              <a:t>(1; 2; 3) </a:t>
            </a:r>
            <a:r>
              <a:rPr lang="vi-VN"/>
              <a:t>và bán kính </a:t>
            </a:r>
            <a:r>
              <a:rPr lang="vi-VN" i="1">
                <a:solidFill>
                  <a:srgbClr val="FF0000"/>
                </a:solidFill>
              </a:rPr>
              <a:t>R</a:t>
            </a:r>
            <a:r>
              <a:rPr lang="vi-VN">
                <a:solidFill>
                  <a:srgbClr val="FF0000"/>
                </a:solidFill>
              </a:rPr>
              <a:t> = 4</a:t>
            </a:r>
            <a:r>
              <a:rPr lang="vi-VN"/>
              <a:t>.</a:t>
            </a:r>
            <a:endParaRPr lang="en-US"/>
          </a:p>
        </p:txBody>
      </p:sp>
      <p:sp>
        <p:nvSpPr>
          <p:cNvPr id="7" name="Rectangle 6">
            <a:extLst>
              <a:ext uri="{FF2B5EF4-FFF2-40B4-BE49-F238E27FC236}">
                <a16:creationId xmlns:a16="http://schemas.microsoft.com/office/drawing/2014/main" id="{481188FB-8F37-4B25-9DDD-FF77BE9132C9}"/>
              </a:ext>
            </a:extLst>
          </p:cNvPr>
          <p:cNvSpPr/>
          <p:nvPr/>
        </p:nvSpPr>
        <p:spPr>
          <a:xfrm>
            <a:off x="1408896" y="1365571"/>
            <a:ext cx="6187178" cy="461665"/>
          </a:xfrm>
          <a:prstGeom prst="rect">
            <a:avLst/>
          </a:prstGeom>
        </p:spPr>
        <p:txBody>
          <a:bodyPr wrap="square">
            <a:spAutoFit/>
          </a:bodyPr>
          <a:lstStyle/>
          <a:p>
            <a:pPr marL="342900" indent="-342900">
              <a:buFont typeface="Wingdings" panose="05000000000000000000" pitchFamily="2" charset="2"/>
              <a:buChar char="v"/>
            </a:pPr>
            <a:r>
              <a:rPr lang="vi-VN"/>
              <a:t>Ta viết lại phương trình đã cho dưới dạng:</a:t>
            </a:r>
          </a:p>
        </p:txBody>
      </p:sp>
      <p:graphicFrame>
        <p:nvGraphicFramePr>
          <p:cNvPr id="9" name="Object 8">
            <a:extLst>
              <a:ext uri="{FF2B5EF4-FFF2-40B4-BE49-F238E27FC236}">
                <a16:creationId xmlns:a16="http://schemas.microsoft.com/office/drawing/2014/main" id="{D54C19AB-6AC9-4BC8-9EF8-AB63CEF0BDD9}"/>
              </a:ext>
            </a:extLst>
          </p:cNvPr>
          <p:cNvGraphicFramePr>
            <a:graphicFrameLocks noChangeAspect="1"/>
          </p:cNvGraphicFramePr>
          <p:nvPr>
            <p:extLst>
              <p:ext uri="{D42A27DB-BD31-4B8C-83A1-F6EECF244321}">
                <p14:modId xmlns:p14="http://schemas.microsoft.com/office/powerpoint/2010/main" val="873644172"/>
              </p:ext>
            </p:extLst>
          </p:nvPr>
        </p:nvGraphicFramePr>
        <p:xfrm>
          <a:off x="3318812" y="1863139"/>
          <a:ext cx="6187178" cy="593969"/>
        </p:xfrm>
        <a:graphic>
          <a:graphicData uri="http://schemas.openxmlformats.org/presentationml/2006/ole">
            <mc:AlternateContent xmlns:mc="http://schemas.openxmlformats.org/markup-compatibility/2006">
              <mc:Choice xmlns:v="urn:schemas-microsoft-com:vml" Requires="v">
                <p:oleObj spid="_x0000_s498867" name="Equation" r:id="rId6" imgW="3174840" imgH="304560" progId="Equation.DSMT4">
                  <p:embed/>
                </p:oleObj>
              </mc:Choice>
              <mc:Fallback>
                <p:oleObj name="Equation" r:id="rId6" imgW="3174840" imgH="304560" progId="Equation.DSMT4">
                  <p:embed/>
                  <p:pic>
                    <p:nvPicPr>
                      <p:cNvPr id="0" name=""/>
                      <p:cNvPicPr/>
                      <p:nvPr/>
                    </p:nvPicPr>
                    <p:blipFill>
                      <a:blip r:embed="rId7"/>
                      <a:stretch>
                        <a:fillRect/>
                      </a:stretch>
                    </p:blipFill>
                    <p:spPr>
                      <a:xfrm>
                        <a:off x="3318812" y="1863139"/>
                        <a:ext cx="6187178" cy="593969"/>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3E62D9E8-0DCB-4441-B2B0-3712BC5BC5E7}"/>
              </a:ext>
            </a:extLst>
          </p:cNvPr>
          <p:cNvGrpSpPr/>
          <p:nvPr/>
        </p:nvGrpSpPr>
        <p:grpSpPr>
          <a:xfrm>
            <a:off x="4502485" y="2343538"/>
            <a:ext cx="5108623" cy="619125"/>
            <a:chOff x="4627514" y="3323358"/>
            <a:chExt cx="5108623" cy="619125"/>
          </a:xfrm>
        </p:grpSpPr>
        <p:graphicFrame>
          <p:nvGraphicFramePr>
            <p:cNvPr id="25" name="Object 24">
              <a:extLst>
                <a:ext uri="{FF2B5EF4-FFF2-40B4-BE49-F238E27FC236}">
                  <a16:creationId xmlns:a16="http://schemas.microsoft.com/office/drawing/2014/main" id="{7A73FE08-2D0C-4184-9DFF-1855E339DC0C}"/>
                </a:ext>
              </a:extLst>
            </p:cNvPr>
            <p:cNvGraphicFramePr>
              <a:graphicFrameLocks noChangeAspect="1"/>
            </p:cNvGraphicFramePr>
            <p:nvPr>
              <p:extLst>
                <p:ext uri="{D42A27DB-BD31-4B8C-83A1-F6EECF244321}">
                  <p14:modId xmlns:p14="http://schemas.microsoft.com/office/powerpoint/2010/main" val="3395154471"/>
                </p:ext>
              </p:extLst>
            </p:nvPr>
          </p:nvGraphicFramePr>
          <p:xfrm>
            <a:off x="5256212" y="3323358"/>
            <a:ext cx="4479925" cy="619125"/>
          </p:xfrm>
          <a:graphic>
            <a:graphicData uri="http://schemas.openxmlformats.org/presentationml/2006/ole">
              <mc:AlternateContent xmlns:mc="http://schemas.openxmlformats.org/markup-compatibility/2006">
                <mc:Choice xmlns:v="urn:schemas-microsoft-com:vml" Requires="v">
                  <p:oleObj spid="_x0000_s498868" name="Equation" r:id="rId8" imgW="2298600" imgH="317160" progId="Equation.DSMT4">
                    <p:embed/>
                  </p:oleObj>
                </mc:Choice>
                <mc:Fallback>
                  <p:oleObj name="Equation" r:id="rId8" imgW="2298600" imgH="317160" progId="Equation.DSMT4">
                    <p:embed/>
                    <p:pic>
                      <p:nvPicPr>
                        <p:cNvPr id="9" name="Object 8">
                          <a:extLst>
                            <a:ext uri="{FF2B5EF4-FFF2-40B4-BE49-F238E27FC236}">
                              <a16:creationId xmlns:a16="http://schemas.microsoft.com/office/drawing/2014/main" id="{D54C19AB-6AC9-4BC8-9EF8-AB63CEF0BDD9}"/>
                            </a:ext>
                          </a:extLst>
                        </p:cNvPr>
                        <p:cNvPicPr/>
                        <p:nvPr/>
                      </p:nvPicPr>
                      <p:blipFill>
                        <a:blip r:embed="rId9"/>
                        <a:stretch>
                          <a:fillRect/>
                        </a:stretch>
                      </p:blipFill>
                      <p:spPr>
                        <a:xfrm>
                          <a:off x="5256212" y="3323358"/>
                          <a:ext cx="4479925" cy="619125"/>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030C62F-FC71-4DB4-82F4-AA8BAC327C7E}"/>
                </a:ext>
              </a:extLst>
            </p:cNvPr>
            <p:cNvSpPr/>
            <p:nvPr/>
          </p:nvSpPr>
          <p:spPr>
            <a:xfrm>
              <a:off x="4627514" y="3402087"/>
              <a:ext cx="628698" cy="461665"/>
            </a:xfrm>
            <a:prstGeom prst="rect">
              <a:avLst/>
            </a:prstGeom>
          </p:spPr>
          <p:txBody>
            <a:bodyPr wrap="none">
              <a:spAutoFit/>
            </a:bodyPr>
            <a:lstStyle/>
            <a:p>
              <a:r>
                <a:rPr lang="en-US"/>
                <a:t>hay</a:t>
              </a:r>
            </a:p>
          </p:txBody>
        </p:sp>
      </p:grpSp>
      <p:pic>
        <p:nvPicPr>
          <p:cNvPr id="13" name="Picture 12">
            <a:extLst>
              <a:ext uri="{FF2B5EF4-FFF2-40B4-BE49-F238E27FC236}">
                <a16:creationId xmlns:a16="http://schemas.microsoft.com/office/drawing/2014/main" id="{41A1538B-FBAA-44D1-AF19-CC0B09D6A105}"/>
              </a:ext>
            </a:extLst>
          </p:cNvPr>
          <p:cNvPicPr>
            <a:picLocks noChangeAspect="1"/>
          </p:cNvPicPr>
          <p:nvPr/>
        </p:nvPicPr>
        <p:blipFill>
          <a:blip r:embed="rId10"/>
          <a:stretch>
            <a:fillRect/>
          </a:stretch>
        </p:blipFill>
        <p:spPr>
          <a:xfrm>
            <a:off x="10486438" y="5791200"/>
            <a:ext cx="1627773" cy="1231499"/>
          </a:xfrm>
          <a:prstGeom prst="rect">
            <a:avLst/>
          </a:prstGeom>
        </p:spPr>
      </p:pic>
      <p:grpSp>
        <p:nvGrpSpPr>
          <p:cNvPr id="33" name="Group 32">
            <a:extLst>
              <a:ext uri="{FF2B5EF4-FFF2-40B4-BE49-F238E27FC236}">
                <a16:creationId xmlns:a16="http://schemas.microsoft.com/office/drawing/2014/main" id="{F963AF1A-E47F-402B-963D-4BF59B083262}"/>
              </a:ext>
            </a:extLst>
          </p:cNvPr>
          <p:cNvGrpSpPr/>
          <p:nvPr/>
        </p:nvGrpSpPr>
        <p:grpSpPr>
          <a:xfrm>
            <a:off x="-118746" y="3391073"/>
            <a:ext cx="12232957" cy="1626279"/>
            <a:chOff x="-118747" y="3912616"/>
            <a:chExt cx="12232957" cy="1626279"/>
          </a:xfrm>
        </p:grpSpPr>
        <p:sp>
          <p:nvSpPr>
            <p:cNvPr id="29" name="Rounded Rectangle 16">
              <a:extLst>
                <a:ext uri="{FF2B5EF4-FFF2-40B4-BE49-F238E27FC236}">
                  <a16:creationId xmlns:a16="http://schemas.microsoft.com/office/drawing/2014/main" id="{3CB514D5-A8B5-4285-831A-0A4B46129ACB}"/>
                </a:ext>
              </a:extLst>
            </p:cNvPr>
            <p:cNvSpPr/>
            <p:nvPr/>
          </p:nvSpPr>
          <p:spPr>
            <a:xfrm>
              <a:off x="788009" y="4074864"/>
              <a:ext cx="11326201" cy="1280067"/>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sp>
          <p:nvSpPr>
            <p:cNvPr id="28" name="Rectangle 27">
              <a:extLst>
                <a:ext uri="{FF2B5EF4-FFF2-40B4-BE49-F238E27FC236}">
                  <a16:creationId xmlns:a16="http://schemas.microsoft.com/office/drawing/2014/main" id="{B397320F-DB94-4F87-A3FB-2627996CBB46}"/>
                </a:ext>
              </a:extLst>
            </p:cNvPr>
            <p:cNvSpPr/>
            <p:nvPr/>
          </p:nvSpPr>
          <p:spPr>
            <a:xfrm>
              <a:off x="1173240" y="4104326"/>
              <a:ext cx="10839862" cy="1200329"/>
            </a:xfrm>
            <a:prstGeom prst="rect">
              <a:avLst/>
            </a:prstGeom>
          </p:spPr>
          <p:txBody>
            <a:bodyPr wrap="square">
              <a:spAutoFit/>
            </a:bodyPr>
            <a:lstStyle/>
            <a:p>
              <a:pPr marL="342900" indent="-342900">
                <a:buFont typeface="Wingdings" panose="05000000000000000000" pitchFamily="2" charset="2"/>
                <a:buChar char="v"/>
              </a:pPr>
              <a:r>
                <a:rPr lang="vi-VN" b="1"/>
                <a:t>Trong không gian </a:t>
              </a:r>
              <a:r>
                <a:rPr lang="vi-VN"/>
                <a:t>O</a:t>
              </a:r>
              <a:r>
                <a:rPr lang="vi-VN" i="1"/>
                <a:t>xyz</a:t>
              </a:r>
              <a:r>
                <a:rPr lang="vi-VN"/>
                <a:t>, </a:t>
              </a:r>
              <a:r>
                <a:rPr lang="vi-VN" b="1"/>
                <a:t>cho</a:t>
              </a:r>
              <a:r>
                <a:rPr lang="vi-VN"/>
                <a:t> (</a:t>
              </a:r>
              <a:r>
                <a:rPr lang="vi-VN" i="1"/>
                <a:t>S</a:t>
              </a:r>
              <a:r>
                <a:rPr lang="vi-VN"/>
                <a:t>) </a:t>
              </a:r>
              <a:r>
                <a:rPr lang="vi-VN" b="1"/>
                <a:t>là tập hợp các điểm </a:t>
              </a:r>
              <a:r>
                <a:rPr lang="vi-VN" i="1"/>
                <a:t>M</a:t>
              </a:r>
              <a:r>
                <a:rPr lang="vi-VN"/>
                <a:t>(</a:t>
              </a:r>
              <a:r>
                <a:rPr lang="vi-VN" i="1"/>
                <a:t>x</a:t>
              </a:r>
              <a:r>
                <a:rPr lang="en-US"/>
                <a:t>;</a:t>
              </a:r>
              <a:r>
                <a:rPr lang="vi-VN"/>
                <a:t> </a:t>
              </a:r>
              <a:r>
                <a:rPr lang="vi-VN" i="1"/>
                <a:t>y</a:t>
              </a:r>
              <a:r>
                <a:rPr lang="en-US"/>
                <a:t>;</a:t>
              </a:r>
              <a:r>
                <a:rPr lang="vi-VN"/>
                <a:t> </a:t>
              </a:r>
              <a:r>
                <a:rPr lang="vi-VN" i="1"/>
                <a:t>z</a:t>
              </a:r>
              <a:r>
                <a:rPr lang="vi-VN"/>
                <a:t>) </a:t>
              </a:r>
              <a:r>
                <a:rPr lang="vi-VN" b="1"/>
                <a:t>có toạ độ thoả </a:t>
              </a:r>
              <a:endParaRPr lang="en-US" b="1"/>
            </a:p>
            <a:p>
              <a:r>
                <a:rPr lang="en-US" b="1"/>
                <a:t>   </a:t>
              </a:r>
              <a:r>
                <a:rPr lang="vi-VN" b="1"/>
                <a:t>mãn phương trình</a:t>
              </a:r>
              <a:r>
                <a:rPr lang="vi-VN"/>
                <a:t>:</a:t>
              </a:r>
              <a:r>
                <a:rPr lang="en-US"/>
                <a:t> </a:t>
              </a:r>
              <a:r>
                <a:rPr lang="vi-VN" i="1"/>
                <a:t>x</a:t>
              </a:r>
              <a:r>
                <a:rPr lang="en-US" baseline="30000"/>
                <a:t>2</a:t>
              </a:r>
              <a:r>
                <a:rPr lang="vi-VN"/>
                <a:t> + </a:t>
              </a:r>
              <a:r>
                <a:rPr lang="vi-VN" i="1"/>
                <a:t>y</a:t>
              </a:r>
              <a:r>
                <a:rPr lang="en-US" baseline="30000"/>
                <a:t>2</a:t>
              </a:r>
              <a:r>
                <a:rPr lang="vi-VN"/>
                <a:t> +</a:t>
              </a:r>
              <a:r>
                <a:rPr lang="en-US"/>
                <a:t> </a:t>
              </a:r>
              <a:r>
                <a:rPr lang="vi-VN" i="1"/>
                <a:t>z</a:t>
              </a:r>
              <a:r>
                <a:rPr lang="en-US" baseline="30000"/>
                <a:t>2</a:t>
              </a:r>
              <a:r>
                <a:rPr lang="en-US"/>
                <a:t> </a:t>
              </a:r>
              <a:r>
                <a:rPr lang="vi-VN"/>
                <a:t>–</a:t>
              </a:r>
              <a:r>
                <a:rPr lang="en-US"/>
                <a:t> 4</a:t>
              </a:r>
              <a:r>
                <a:rPr lang="vi-VN" i="1"/>
                <a:t>x</a:t>
              </a:r>
              <a:r>
                <a:rPr lang="en-US"/>
                <a:t> </a:t>
              </a:r>
              <a:r>
                <a:rPr lang="vi-VN"/>
                <a:t>+</a:t>
              </a:r>
              <a:r>
                <a:rPr lang="en-US"/>
                <a:t> 6</a:t>
              </a:r>
              <a:r>
                <a:rPr lang="vi-VN" i="1"/>
                <a:t>y</a:t>
              </a:r>
              <a:r>
                <a:rPr lang="en-US" i="1"/>
                <a:t> </a:t>
              </a:r>
              <a:r>
                <a:rPr lang="vi-VN"/>
                <a:t>–</a:t>
              </a:r>
              <a:r>
                <a:rPr lang="en-US"/>
                <a:t> 1</a:t>
              </a:r>
              <a:r>
                <a:rPr lang="vi-VN"/>
                <a:t>2</a:t>
              </a:r>
              <a:r>
                <a:rPr lang="en-US"/>
                <a:t> </a:t>
              </a:r>
              <a:r>
                <a:rPr lang="vi-VN"/>
                <a:t>=</a:t>
              </a:r>
              <a:r>
                <a:rPr lang="en-US"/>
                <a:t> </a:t>
              </a:r>
              <a:r>
                <a:rPr lang="vi-VN"/>
                <a:t>0</a:t>
              </a:r>
              <a:r>
                <a:rPr lang="en-US"/>
                <a:t> (1)</a:t>
              </a:r>
              <a:r>
                <a:rPr lang="vi-VN"/>
                <a:t>.</a:t>
              </a:r>
            </a:p>
            <a:p>
              <a:r>
                <a:rPr lang="en-US"/>
                <a:t>  </a:t>
              </a:r>
              <a:r>
                <a:rPr lang="vi-VN" b="1"/>
                <a:t>Chứng minh </a:t>
              </a:r>
              <a:r>
                <a:rPr lang="vi-VN"/>
                <a:t>(</a:t>
              </a:r>
              <a:r>
                <a:rPr lang="vi-VN" i="1"/>
                <a:t>S</a:t>
              </a:r>
              <a:r>
                <a:rPr lang="vi-VN"/>
                <a:t>) </a:t>
              </a:r>
              <a:r>
                <a:rPr lang="vi-VN" b="1"/>
                <a:t>là một mặt cầu. Xác định tâm và tính bán kính của mặt cầu đó</a:t>
              </a:r>
              <a:r>
                <a:rPr lang="vi-VN"/>
                <a:t>.</a:t>
              </a:r>
              <a:endParaRPr lang="en-US"/>
            </a:p>
          </p:txBody>
        </p:sp>
        <p:pic>
          <p:nvPicPr>
            <p:cNvPr id="20" name="Picture 19">
              <a:extLst>
                <a:ext uri="{FF2B5EF4-FFF2-40B4-BE49-F238E27FC236}">
                  <a16:creationId xmlns:a16="http://schemas.microsoft.com/office/drawing/2014/main" id="{8257B172-1C7C-4529-881D-6D05588A49C2}"/>
                </a:ext>
              </a:extLst>
            </p:cNvPr>
            <p:cNvPicPr>
              <a:picLocks noChangeAspect="1"/>
            </p:cNvPicPr>
            <p:nvPr/>
          </p:nvPicPr>
          <p:blipFill>
            <a:blip r:embed="rId11"/>
            <a:stretch>
              <a:fillRect/>
            </a:stretch>
          </p:blipFill>
          <p:spPr>
            <a:xfrm>
              <a:off x="-118747" y="3912616"/>
              <a:ext cx="1632150" cy="1626279"/>
            </a:xfrm>
            <a:prstGeom prst="rect">
              <a:avLst/>
            </a:prstGeom>
          </p:spPr>
        </p:pic>
      </p:grpSp>
      <p:grpSp>
        <p:nvGrpSpPr>
          <p:cNvPr id="31" name="Group 30">
            <a:extLst>
              <a:ext uri="{FF2B5EF4-FFF2-40B4-BE49-F238E27FC236}">
                <a16:creationId xmlns:a16="http://schemas.microsoft.com/office/drawing/2014/main" id="{836AD9F9-1888-4224-9292-B7D9C673A8C8}"/>
              </a:ext>
            </a:extLst>
          </p:cNvPr>
          <p:cNvGrpSpPr/>
          <p:nvPr/>
        </p:nvGrpSpPr>
        <p:grpSpPr>
          <a:xfrm>
            <a:off x="1485235" y="5260140"/>
            <a:ext cx="7174795" cy="618718"/>
            <a:chOff x="1248599" y="5384393"/>
            <a:chExt cx="7174795" cy="618718"/>
          </a:xfrm>
        </p:grpSpPr>
        <p:sp>
          <p:nvSpPr>
            <p:cNvPr id="30" name="Rectangle 29">
              <a:extLst>
                <a:ext uri="{FF2B5EF4-FFF2-40B4-BE49-F238E27FC236}">
                  <a16:creationId xmlns:a16="http://schemas.microsoft.com/office/drawing/2014/main" id="{6DCF31DD-3138-4DCD-87A9-23B9AFAC474C}"/>
                </a:ext>
              </a:extLst>
            </p:cNvPr>
            <p:cNvSpPr/>
            <p:nvPr/>
          </p:nvSpPr>
          <p:spPr>
            <a:xfrm>
              <a:off x="1248599" y="5448197"/>
              <a:ext cx="6187178" cy="461665"/>
            </a:xfrm>
            <a:prstGeom prst="rect">
              <a:avLst/>
            </a:prstGeom>
          </p:spPr>
          <p:txBody>
            <a:bodyPr wrap="square">
              <a:spAutoFit/>
            </a:bodyPr>
            <a:lstStyle/>
            <a:p>
              <a:pPr marL="342900" indent="-342900">
                <a:buFont typeface="Wingdings" panose="05000000000000000000" pitchFamily="2" charset="2"/>
                <a:buChar char="v"/>
              </a:pPr>
              <a:r>
                <a:rPr lang="vi-VN"/>
                <a:t>T</a:t>
              </a:r>
              <a:r>
                <a:rPr lang="en-US"/>
                <a:t>ương tự VD3, ta có</a:t>
              </a:r>
              <a:endParaRPr lang="vi-VN"/>
            </a:p>
          </p:txBody>
        </p:sp>
        <p:graphicFrame>
          <p:nvGraphicFramePr>
            <p:cNvPr id="26" name="Object 25">
              <a:extLst>
                <a:ext uri="{FF2B5EF4-FFF2-40B4-BE49-F238E27FC236}">
                  <a16:creationId xmlns:a16="http://schemas.microsoft.com/office/drawing/2014/main" id="{1FC359E5-8235-444E-A8A8-1C73A59BF4E9}"/>
                </a:ext>
              </a:extLst>
            </p:cNvPr>
            <p:cNvGraphicFramePr>
              <a:graphicFrameLocks noChangeAspect="1"/>
            </p:cNvGraphicFramePr>
            <p:nvPr>
              <p:extLst>
                <p:ext uri="{D42A27DB-BD31-4B8C-83A1-F6EECF244321}">
                  <p14:modId xmlns:p14="http://schemas.microsoft.com/office/powerpoint/2010/main" val="2863900601"/>
                </p:ext>
              </p:extLst>
            </p:nvPr>
          </p:nvGraphicFramePr>
          <p:xfrm>
            <a:off x="4265612" y="5384393"/>
            <a:ext cx="4157782" cy="618718"/>
          </p:xfrm>
          <a:graphic>
            <a:graphicData uri="http://schemas.openxmlformats.org/presentationml/2006/ole">
              <mc:AlternateContent xmlns:mc="http://schemas.openxmlformats.org/markup-compatibility/2006">
                <mc:Choice xmlns:v="urn:schemas-microsoft-com:vml" Requires="v">
                  <p:oleObj spid="_x0000_s498869" name="Equation" r:id="rId12" imgW="2133360" imgH="317160" progId="Equation.DSMT4">
                    <p:embed/>
                  </p:oleObj>
                </mc:Choice>
                <mc:Fallback>
                  <p:oleObj name="Equation" r:id="rId12" imgW="2133360" imgH="317160" progId="Equation.DSMT4">
                    <p:embed/>
                    <p:pic>
                      <p:nvPicPr>
                        <p:cNvPr id="0" name=""/>
                        <p:cNvPicPr/>
                        <p:nvPr/>
                      </p:nvPicPr>
                      <p:blipFill>
                        <a:blip r:embed="rId13"/>
                        <a:stretch>
                          <a:fillRect/>
                        </a:stretch>
                      </p:blipFill>
                      <p:spPr>
                        <a:xfrm>
                          <a:off x="4265612" y="5384393"/>
                          <a:ext cx="4157782" cy="618718"/>
                        </a:xfrm>
                        <a:prstGeom prst="rect">
                          <a:avLst/>
                        </a:prstGeom>
                      </p:spPr>
                    </p:pic>
                  </p:oleObj>
                </mc:Fallback>
              </mc:AlternateContent>
            </a:graphicData>
          </a:graphic>
        </p:graphicFrame>
      </p:grpSp>
      <p:sp>
        <p:nvSpPr>
          <p:cNvPr id="32" name="Rectangle 31">
            <a:extLst>
              <a:ext uri="{FF2B5EF4-FFF2-40B4-BE49-F238E27FC236}">
                <a16:creationId xmlns:a16="http://schemas.microsoft.com/office/drawing/2014/main" id="{BE95A823-A78C-4A1C-A562-90974A6EDD2E}"/>
              </a:ext>
            </a:extLst>
          </p:cNvPr>
          <p:cNvSpPr/>
          <p:nvPr/>
        </p:nvSpPr>
        <p:spPr>
          <a:xfrm>
            <a:off x="1887228" y="5864649"/>
            <a:ext cx="7227531" cy="461665"/>
          </a:xfrm>
          <a:prstGeom prst="rect">
            <a:avLst/>
          </a:prstGeom>
        </p:spPr>
        <p:txBody>
          <a:bodyPr wrap="square">
            <a:spAutoFit/>
          </a:bodyPr>
          <a:lstStyle/>
          <a:p>
            <a:r>
              <a:rPr lang="vi-VN"/>
              <a:t>Vậy (</a:t>
            </a:r>
            <a:r>
              <a:rPr lang="vi-VN" i="1"/>
              <a:t>S</a:t>
            </a:r>
            <a:r>
              <a:rPr lang="vi-VN"/>
              <a:t>) là mặt cầu có tâm </a:t>
            </a:r>
            <a:r>
              <a:rPr lang="en-US" i="1">
                <a:solidFill>
                  <a:srgbClr val="FF0000"/>
                </a:solidFill>
              </a:rPr>
              <a:t>I</a:t>
            </a:r>
            <a:r>
              <a:rPr lang="vi-VN">
                <a:solidFill>
                  <a:srgbClr val="FF0000"/>
                </a:solidFill>
              </a:rPr>
              <a:t>(</a:t>
            </a:r>
            <a:r>
              <a:rPr lang="en-US">
                <a:solidFill>
                  <a:srgbClr val="FF0000"/>
                </a:solidFill>
              </a:rPr>
              <a:t>2</a:t>
            </a:r>
            <a:r>
              <a:rPr lang="vi-VN">
                <a:solidFill>
                  <a:srgbClr val="FF0000"/>
                </a:solidFill>
              </a:rPr>
              <a:t>; – </a:t>
            </a:r>
            <a:r>
              <a:rPr lang="en-US">
                <a:solidFill>
                  <a:srgbClr val="FF0000"/>
                </a:solidFill>
              </a:rPr>
              <a:t>3</a:t>
            </a:r>
            <a:r>
              <a:rPr lang="vi-VN">
                <a:solidFill>
                  <a:srgbClr val="FF0000"/>
                </a:solidFill>
              </a:rPr>
              <a:t>; </a:t>
            </a:r>
            <a:r>
              <a:rPr lang="en-US">
                <a:solidFill>
                  <a:srgbClr val="FF0000"/>
                </a:solidFill>
              </a:rPr>
              <a:t>0</a:t>
            </a:r>
            <a:r>
              <a:rPr lang="vi-VN">
                <a:solidFill>
                  <a:srgbClr val="FF0000"/>
                </a:solidFill>
              </a:rPr>
              <a:t>) </a:t>
            </a:r>
            <a:r>
              <a:rPr lang="vi-VN"/>
              <a:t>và bán kính </a:t>
            </a:r>
            <a:r>
              <a:rPr lang="vi-VN" i="1">
                <a:solidFill>
                  <a:srgbClr val="FF0000"/>
                </a:solidFill>
              </a:rPr>
              <a:t>R</a:t>
            </a:r>
            <a:r>
              <a:rPr lang="vi-VN">
                <a:solidFill>
                  <a:srgbClr val="FF0000"/>
                </a:solidFill>
              </a:rPr>
              <a:t> = </a:t>
            </a:r>
            <a:r>
              <a:rPr lang="en-US">
                <a:solidFill>
                  <a:srgbClr val="FF0000"/>
                </a:solidFill>
              </a:rPr>
              <a:t>5</a:t>
            </a:r>
            <a:r>
              <a:rPr lang="vi-VN"/>
              <a:t>.</a:t>
            </a:r>
            <a:endParaRPr lang="en-US"/>
          </a:p>
        </p:txBody>
      </p:sp>
    </p:spTree>
    <p:extLst>
      <p:ext uri="{BB962C8B-B14F-4D97-AF65-F5344CB8AC3E}">
        <p14:creationId xmlns:p14="http://schemas.microsoft.com/office/powerpoint/2010/main" val="1107940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98EFC4-2180-411F-A863-EB479D84EA62}"/>
              </a:ext>
            </a:extLst>
          </p:cNvPr>
          <p:cNvPicPr>
            <a:picLocks noChangeAspect="1"/>
          </p:cNvPicPr>
          <p:nvPr/>
        </p:nvPicPr>
        <p:blipFill>
          <a:blip r:embed="rId3"/>
          <a:stretch>
            <a:fillRect/>
          </a:stretch>
        </p:blipFill>
        <p:spPr>
          <a:xfrm>
            <a:off x="62222" y="24808"/>
            <a:ext cx="2298391" cy="798645"/>
          </a:xfrm>
          <a:prstGeom prst="rect">
            <a:avLst/>
          </a:prstGeom>
        </p:spPr>
      </p:pic>
      <p:grpSp>
        <p:nvGrpSpPr>
          <p:cNvPr id="37" name="Group 36">
            <a:extLst>
              <a:ext uri="{FF2B5EF4-FFF2-40B4-BE49-F238E27FC236}">
                <a16:creationId xmlns:a16="http://schemas.microsoft.com/office/drawing/2014/main" id="{511A6753-911F-4896-8BB7-BC4F749CD342}"/>
              </a:ext>
            </a:extLst>
          </p:cNvPr>
          <p:cNvGrpSpPr/>
          <p:nvPr/>
        </p:nvGrpSpPr>
        <p:grpSpPr>
          <a:xfrm>
            <a:off x="2271823" y="129666"/>
            <a:ext cx="7463391" cy="546100"/>
            <a:chOff x="2665412" y="167547"/>
            <a:chExt cx="7463391" cy="546100"/>
          </a:xfrm>
        </p:grpSpPr>
        <p:sp>
          <p:nvSpPr>
            <p:cNvPr id="14" name="Rectangle 13">
              <a:extLst>
                <a:ext uri="{FF2B5EF4-FFF2-40B4-BE49-F238E27FC236}">
                  <a16:creationId xmlns:a16="http://schemas.microsoft.com/office/drawing/2014/main" id="{3096F8C9-A58A-4193-A7F8-B780A58C65CB}"/>
                </a:ext>
              </a:extLst>
            </p:cNvPr>
            <p:cNvSpPr/>
            <p:nvPr/>
          </p:nvSpPr>
          <p:spPr>
            <a:xfrm>
              <a:off x="2665412" y="193298"/>
              <a:ext cx="2198038" cy="461665"/>
            </a:xfrm>
            <a:prstGeom prst="rect">
              <a:avLst/>
            </a:prstGeom>
          </p:spPr>
          <p:txBody>
            <a:bodyPr wrap="none">
              <a:spAutoFit/>
            </a:bodyPr>
            <a:lstStyle/>
            <a:p>
              <a:pPr marL="342900" indent="-342900">
                <a:buFont typeface="Wingdings" panose="05000000000000000000" pitchFamily="2" charset="2"/>
                <a:buChar char="v"/>
              </a:pPr>
              <a:r>
                <a:rPr lang="vi-VN"/>
                <a:t>Với </a:t>
              </a:r>
              <a:r>
                <a:rPr lang="vi-VN" i="1"/>
                <a:t>a, b, c, d </a:t>
              </a:r>
              <a:endParaRPr lang="en-US" i="1"/>
            </a:p>
          </p:txBody>
        </p:sp>
        <p:graphicFrame>
          <p:nvGraphicFramePr>
            <p:cNvPr id="25" name="Object 24">
              <a:extLst>
                <a:ext uri="{FF2B5EF4-FFF2-40B4-BE49-F238E27FC236}">
                  <a16:creationId xmlns:a16="http://schemas.microsoft.com/office/drawing/2014/main" id="{F7E24CE7-35A5-4A38-A68E-72940D3C4F96}"/>
                </a:ext>
              </a:extLst>
            </p:cNvPr>
            <p:cNvGraphicFramePr>
              <a:graphicFrameLocks noChangeAspect="1"/>
            </p:cNvGraphicFramePr>
            <p:nvPr>
              <p:extLst>
                <p:ext uri="{D42A27DB-BD31-4B8C-83A1-F6EECF244321}">
                  <p14:modId xmlns:p14="http://schemas.microsoft.com/office/powerpoint/2010/main" val="2630773859"/>
                </p:ext>
              </p:extLst>
            </p:nvPr>
          </p:nvGraphicFramePr>
          <p:xfrm>
            <a:off x="4708525" y="248279"/>
            <a:ext cx="593725" cy="373062"/>
          </p:xfrm>
          <a:graphic>
            <a:graphicData uri="http://schemas.openxmlformats.org/presentationml/2006/ole">
              <mc:AlternateContent xmlns:mc="http://schemas.openxmlformats.org/markup-compatibility/2006">
                <mc:Choice xmlns:v="urn:schemas-microsoft-com:vml" Requires="v">
                  <p:oleObj spid="_x0000_s522316" name="Equation" r:id="rId4" imgW="304560" imgH="190440" progId="Equation.DSMT4">
                    <p:embed/>
                  </p:oleObj>
                </mc:Choice>
                <mc:Fallback>
                  <p:oleObj name="Equation" r:id="rId4" imgW="304560" imgH="190440" progId="Equation.DSMT4">
                    <p:embed/>
                    <p:pic>
                      <p:nvPicPr>
                        <p:cNvPr id="0" name=""/>
                        <p:cNvPicPr/>
                        <p:nvPr/>
                      </p:nvPicPr>
                      <p:blipFill>
                        <a:blip r:embed="rId5"/>
                        <a:stretch>
                          <a:fillRect/>
                        </a:stretch>
                      </p:blipFill>
                      <p:spPr>
                        <a:xfrm>
                          <a:off x="4708525" y="248279"/>
                          <a:ext cx="593725" cy="37306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EC8C027B-506E-41FB-B48B-C136EACD23EA}"/>
                </a:ext>
              </a:extLst>
            </p:cNvPr>
            <p:cNvGraphicFramePr>
              <a:graphicFrameLocks noChangeAspect="1"/>
            </p:cNvGraphicFramePr>
            <p:nvPr>
              <p:extLst>
                <p:ext uri="{D42A27DB-BD31-4B8C-83A1-F6EECF244321}">
                  <p14:modId xmlns:p14="http://schemas.microsoft.com/office/powerpoint/2010/main" val="2269449483"/>
                </p:ext>
              </p:extLst>
            </p:nvPr>
          </p:nvGraphicFramePr>
          <p:xfrm>
            <a:off x="5305978" y="167547"/>
            <a:ext cx="4822825" cy="546100"/>
          </p:xfrm>
          <a:graphic>
            <a:graphicData uri="http://schemas.openxmlformats.org/presentationml/2006/ole">
              <mc:AlternateContent xmlns:mc="http://schemas.openxmlformats.org/markup-compatibility/2006">
                <mc:Choice xmlns:v="urn:schemas-microsoft-com:vml" Requires="v">
                  <p:oleObj spid="_x0000_s522317" name="Equation" r:id="rId6" imgW="2476440" imgH="279360" progId="Equation.DSMT4">
                    <p:embed/>
                  </p:oleObj>
                </mc:Choice>
                <mc:Fallback>
                  <p:oleObj name="Equation" r:id="rId6" imgW="2476440" imgH="279360" progId="Equation.DSMT4">
                    <p:embed/>
                    <p:pic>
                      <p:nvPicPr>
                        <p:cNvPr id="25" name="Object 24">
                          <a:extLst>
                            <a:ext uri="{FF2B5EF4-FFF2-40B4-BE49-F238E27FC236}">
                              <a16:creationId xmlns:a16="http://schemas.microsoft.com/office/drawing/2014/main" id="{F7E24CE7-35A5-4A38-A68E-72940D3C4F96}"/>
                            </a:ext>
                          </a:extLst>
                        </p:cNvPr>
                        <p:cNvPicPr/>
                        <p:nvPr/>
                      </p:nvPicPr>
                      <p:blipFill>
                        <a:blip r:embed="rId7"/>
                        <a:stretch>
                          <a:fillRect/>
                        </a:stretch>
                      </p:blipFill>
                      <p:spPr>
                        <a:xfrm>
                          <a:off x="5305978" y="167547"/>
                          <a:ext cx="4822825" cy="546100"/>
                        </a:xfrm>
                        <a:prstGeom prst="rect">
                          <a:avLst/>
                        </a:prstGeom>
                      </p:spPr>
                    </p:pic>
                  </p:oleObj>
                </mc:Fallback>
              </mc:AlternateContent>
            </a:graphicData>
          </a:graphic>
        </p:graphicFrame>
      </p:grpSp>
      <p:graphicFrame>
        <p:nvGraphicFramePr>
          <p:cNvPr id="30" name="Object 29">
            <a:extLst>
              <a:ext uri="{FF2B5EF4-FFF2-40B4-BE49-F238E27FC236}">
                <a16:creationId xmlns:a16="http://schemas.microsoft.com/office/drawing/2014/main" id="{AE6B3B73-BDD9-4A3B-8EB6-EB01F0F19907}"/>
              </a:ext>
            </a:extLst>
          </p:cNvPr>
          <p:cNvGraphicFramePr>
            <a:graphicFrameLocks noChangeAspect="1"/>
          </p:cNvGraphicFramePr>
          <p:nvPr>
            <p:extLst>
              <p:ext uri="{D42A27DB-BD31-4B8C-83A1-F6EECF244321}">
                <p14:modId xmlns:p14="http://schemas.microsoft.com/office/powerpoint/2010/main" val="960083844"/>
              </p:ext>
            </p:extLst>
          </p:nvPr>
        </p:nvGraphicFramePr>
        <p:xfrm>
          <a:off x="4908661" y="541728"/>
          <a:ext cx="5811837" cy="620712"/>
        </p:xfrm>
        <a:graphic>
          <a:graphicData uri="http://schemas.openxmlformats.org/presentationml/2006/ole">
            <mc:AlternateContent xmlns:mc="http://schemas.openxmlformats.org/markup-compatibility/2006">
              <mc:Choice xmlns:v="urn:schemas-microsoft-com:vml" Requires="v">
                <p:oleObj spid="_x0000_s522318" name="Equation" r:id="rId8" imgW="2984400" imgH="317160" progId="Equation.DSMT4">
                  <p:embed/>
                </p:oleObj>
              </mc:Choice>
              <mc:Fallback>
                <p:oleObj name="Equation" r:id="rId8" imgW="2984400" imgH="317160" progId="Equation.DSMT4">
                  <p:embed/>
                  <p:pic>
                    <p:nvPicPr>
                      <p:cNvPr id="29" name="Object 28">
                        <a:extLst>
                          <a:ext uri="{FF2B5EF4-FFF2-40B4-BE49-F238E27FC236}">
                            <a16:creationId xmlns:a16="http://schemas.microsoft.com/office/drawing/2014/main" id="{EC8C027B-506E-41FB-B48B-C136EACD23EA}"/>
                          </a:ext>
                        </a:extLst>
                      </p:cNvPr>
                      <p:cNvPicPr/>
                      <p:nvPr/>
                    </p:nvPicPr>
                    <p:blipFill>
                      <a:blip r:embed="rId9"/>
                      <a:stretch>
                        <a:fillRect/>
                      </a:stretch>
                    </p:blipFill>
                    <p:spPr>
                      <a:xfrm>
                        <a:off x="4908661" y="541728"/>
                        <a:ext cx="5811837" cy="620712"/>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13424A42-1D6C-4620-92EA-6749E825B73F}"/>
              </a:ext>
            </a:extLst>
          </p:cNvPr>
          <p:cNvGrpSpPr/>
          <p:nvPr/>
        </p:nvGrpSpPr>
        <p:grpSpPr>
          <a:xfrm>
            <a:off x="2652823" y="1078889"/>
            <a:ext cx="7565445" cy="472298"/>
            <a:chOff x="3046412" y="1382410"/>
            <a:chExt cx="7565445" cy="472298"/>
          </a:xfrm>
        </p:grpSpPr>
        <p:sp>
          <p:nvSpPr>
            <p:cNvPr id="28" name="Rectangle 27">
              <a:extLst>
                <a:ext uri="{FF2B5EF4-FFF2-40B4-BE49-F238E27FC236}">
                  <a16:creationId xmlns:a16="http://schemas.microsoft.com/office/drawing/2014/main" id="{1957A478-446A-410F-A47F-8394C3B42189}"/>
                </a:ext>
              </a:extLst>
            </p:cNvPr>
            <p:cNvSpPr/>
            <p:nvPr/>
          </p:nvSpPr>
          <p:spPr>
            <a:xfrm>
              <a:off x="3046412" y="1393043"/>
              <a:ext cx="6460546" cy="461665"/>
            </a:xfrm>
            <a:prstGeom prst="rect">
              <a:avLst/>
            </a:prstGeom>
          </p:spPr>
          <p:txBody>
            <a:bodyPr wrap="square">
              <a:spAutoFit/>
            </a:bodyPr>
            <a:lstStyle/>
            <a:p>
              <a:r>
                <a:rPr lang="vi-VN"/>
                <a:t>là phương trình mặt cầu (S) khi và chỉ khi</a:t>
              </a:r>
              <a:endParaRPr lang="en-US"/>
            </a:p>
          </p:txBody>
        </p:sp>
        <p:graphicFrame>
          <p:nvGraphicFramePr>
            <p:cNvPr id="32" name="Object 31">
              <a:extLst>
                <a:ext uri="{FF2B5EF4-FFF2-40B4-BE49-F238E27FC236}">
                  <a16:creationId xmlns:a16="http://schemas.microsoft.com/office/drawing/2014/main" id="{C55C7378-9E00-4E60-AB76-97A5C9615872}"/>
                </a:ext>
              </a:extLst>
            </p:cNvPr>
            <p:cNvGraphicFramePr>
              <a:graphicFrameLocks noChangeAspect="1"/>
            </p:cNvGraphicFramePr>
            <p:nvPr>
              <p:extLst>
                <p:ext uri="{D42A27DB-BD31-4B8C-83A1-F6EECF244321}">
                  <p14:modId xmlns:p14="http://schemas.microsoft.com/office/powerpoint/2010/main" val="2495479413"/>
                </p:ext>
              </p:extLst>
            </p:nvPr>
          </p:nvGraphicFramePr>
          <p:xfrm>
            <a:off x="8287757" y="1382410"/>
            <a:ext cx="2324100" cy="422275"/>
          </p:xfrm>
          <a:graphic>
            <a:graphicData uri="http://schemas.openxmlformats.org/presentationml/2006/ole">
              <mc:AlternateContent xmlns:mc="http://schemas.openxmlformats.org/markup-compatibility/2006">
                <mc:Choice xmlns:v="urn:schemas-microsoft-com:vml" Requires="v">
                  <p:oleObj spid="_x0000_s522319" name="Equation" r:id="rId10" imgW="1193760" imgH="215640" progId="Equation.DSMT4">
                    <p:embed/>
                  </p:oleObj>
                </mc:Choice>
                <mc:Fallback>
                  <p:oleObj name="Equation" r:id="rId10" imgW="1193760" imgH="215640" progId="Equation.DSMT4">
                    <p:embed/>
                    <p:pic>
                      <p:nvPicPr>
                        <p:cNvPr id="30" name="Object 29">
                          <a:extLst>
                            <a:ext uri="{FF2B5EF4-FFF2-40B4-BE49-F238E27FC236}">
                              <a16:creationId xmlns:a16="http://schemas.microsoft.com/office/drawing/2014/main" id="{AE6B3B73-BDD9-4A3B-8EB6-EB01F0F19907}"/>
                            </a:ext>
                          </a:extLst>
                        </p:cNvPr>
                        <p:cNvPicPr/>
                        <p:nvPr/>
                      </p:nvPicPr>
                      <p:blipFill>
                        <a:blip r:embed="rId11"/>
                        <a:stretch>
                          <a:fillRect/>
                        </a:stretch>
                      </p:blipFill>
                      <p:spPr>
                        <a:xfrm>
                          <a:off x="8287757" y="1382410"/>
                          <a:ext cx="2324100" cy="422275"/>
                        </a:xfrm>
                        <a:prstGeom prst="rect">
                          <a:avLst/>
                        </a:prstGeom>
                      </p:spPr>
                    </p:pic>
                  </p:oleObj>
                </mc:Fallback>
              </mc:AlternateContent>
            </a:graphicData>
          </a:graphic>
        </p:graphicFrame>
      </p:grpSp>
      <p:grpSp>
        <p:nvGrpSpPr>
          <p:cNvPr id="36" name="Group 35">
            <a:extLst>
              <a:ext uri="{FF2B5EF4-FFF2-40B4-BE49-F238E27FC236}">
                <a16:creationId xmlns:a16="http://schemas.microsoft.com/office/drawing/2014/main" id="{7B5358CD-4C81-4801-A05D-DE5CFF6BD419}"/>
              </a:ext>
            </a:extLst>
          </p:cNvPr>
          <p:cNvGrpSpPr/>
          <p:nvPr/>
        </p:nvGrpSpPr>
        <p:grpSpPr>
          <a:xfrm>
            <a:off x="2665412" y="1470835"/>
            <a:ext cx="7702551" cy="563719"/>
            <a:chOff x="3122612" y="1811338"/>
            <a:chExt cx="7702551" cy="563719"/>
          </a:xfrm>
        </p:grpSpPr>
        <p:sp>
          <p:nvSpPr>
            <p:cNvPr id="33" name="Rectangle 32">
              <a:extLst>
                <a:ext uri="{FF2B5EF4-FFF2-40B4-BE49-F238E27FC236}">
                  <a16:creationId xmlns:a16="http://schemas.microsoft.com/office/drawing/2014/main" id="{60C7BE68-3B15-47EA-B7BA-F109D336706A}"/>
                </a:ext>
              </a:extLst>
            </p:cNvPr>
            <p:cNvSpPr/>
            <p:nvPr/>
          </p:nvSpPr>
          <p:spPr>
            <a:xfrm>
              <a:off x="3122612" y="1913392"/>
              <a:ext cx="5241345" cy="461665"/>
            </a:xfrm>
            <a:prstGeom prst="rect">
              <a:avLst/>
            </a:prstGeom>
          </p:spPr>
          <p:txBody>
            <a:bodyPr wrap="square">
              <a:spAutoFit/>
            </a:bodyPr>
            <a:lstStyle/>
            <a:p>
              <a:r>
                <a:rPr lang="vi-VN"/>
                <a:t>Khi đó, (S) có tâm </a:t>
              </a:r>
              <a:r>
                <a:rPr lang="en-US"/>
                <a:t>I</a:t>
              </a:r>
              <a:r>
                <a:rPr lang="vi-VN"/>
                <a:t>(</a:t>
              </a:r>
              <a:r>
                <a:rPr lang="vi-VN" i="1"/>
                <a:t>a; b; c</a:t>
              </a:r>
              <a:r>
                <a:rPr lang="vi-VN"/>
                <a:t>) và b</a:t>
              </a:r>
              <a:r>
                <a:rPr lang="en-US"/>
                <a:t>á</a:t>
              </a:r>
              <a:r>
                <a:rPr lang="vi-VN"/>
                <a:t>n kính</a:t>
              </a:r>
              <a:endParaRPr lang="en-US"/>
            </a:p>
          </p:txBody>
        </p:sp>
        <p:graphicFrame>
          <p:nvGraphicFramePr>
            <p:cNvPr id="35" name="Object 34">
              <a:extLst>
                <a:ext uri="{FF2B5EF4-FFF2-40B4-BE49-F238E27FC236}">
                  <a16:creationId xmlns:a16="http://schemas.microsoft.com/office/drawing/2014/main" id="{BC15B98E-C077-400A-963B-EC6BAE80E3AB}"/>
                </a:ext>
              </a:extLst>
            </p:cNvPr>
            <p:cNvGraphicFramePr>
              <a:graphicFrameLocks noChangeAspect="1"/>
            </p:cNvGraphicFramePr>
            <p:nvPr>
              <p:extLst>
                <p:ext uri="{D42A27DB-BD31-4B8C-83A1-F6EECF244321}">
                  <p14:modId xmlns:p14="http://schemas.microsoft.com/office/powerpoint/2010/main" val="182210957"/>
                </p:ext>
              </p:extLst>
            </p:nvPr>
          </p:nvGraphicFramePr>
          <p:xfrm>
            <a:off x="8229600" y="1811338"/>
            <a:ext cx="2595563" cy="520700"/>
          </p:xfrm>
          <a:graphic>
            <a:graphicData uri="http://schemas.openxmlformats.org/presentationml/2006/ole">
              <mc:AlternateContent xmlns:mc="http://schemas.openxmlformats.org/markup-compatibility/2006">
                <mc:Choice xmlns:v="urn:schemas-microsoft-com:vml" Requires="v">
                  <p:oleObj spid="_x0000_s522320" name="Equation" r:id="rId12" imgW="1333440" imgH="266400" progId="Equation.DSMT4">
                    <p:embed/>
                  </p:oleObj>
                </mc:Choice>
                <mc:Fallback>
                  <p:oleObj name="Equation" r:id="rId12" imgW="1333440" imgH="266400" progId="Equation.DSMT4">
                    <p:embed/>
                    <p:pic>
                      <p:nvPicPr>
                        <p:cNvPr id="32" name="Object 31">
                          <a:extLst>
                            <a:ext uri="{FF2B5EF4-FFF2-40B4-BE49-F238E27FC236}">
                              <a16:creationId xmlns:a16="http://schemas.microsoft.com/office/drawing/2014/main" id="{C55C7378-9E00-4E60-AB76-97A5C9615872}"/>
                            </a:ext>
                          </a:extLst>
                        </p:cNvPr>
                        <p:cNvPicPr/>
                        <p:nvPr/>
                      </p:nvPicPr>
                      <p:blipFill>
                        <a:blip r:embed="rId13"/>
                        <a:stretch>
                          <a:fillRect/>
                        </a:stretch>
                      </p:blipFill>
                      <p:spPr>
                        <a:xfrm>
                          <a:off x="8229600" y="1811338"/>
                          <a:ext cx="2595563" cy="520700"/>
                        </a:xfrm>
                        <a:prstGeom prst="rect">
                          <a:avLst/>
                        </a:prstGeom>
                      </p:spPr>
                    </p:pic>
                  </p:oleObj>
                </mc:Fallback>
              </mc:AlternateContent>
            </a:graphicData>
          </a:graphic>
        </p:graphicFrame>
      </p:grpSp>
      <p:grpSp>
        <p:nvGrpSpPr>
          <p:cNvPr id="52" name="Group 51">
            <a:extLst>
              <a:ext uri="{FF2B5EF4-FFF2-40B4-BE49-F238E27FC236}">
                <a16:creationId xmlns:a16="http://schemas.microsoft.com/office/drawing/2014/main" id="{AB3F8E13-BDE4-4854-8711-28A2471B7A80}"/>
              </a:ext>
            </a:extLst>
          </p:cNvPr>
          <p:cNvGrpSpPr/>
          <p:nvPr/>
        </p:nvGrpSpPr>
        <p:grpSpPr>
          <a:xfrm>
            <a:off x="98124" y="2233218"/>
            <a:ext cx="12013841" cy="1996272"/>
            <a:chOff x="98124" y="2233218"/>
            <a:chExt cx="12013841" cy="1996272"/>
          </a:xfrm>
        </p:grpSpPr>
        <p:grpSp>
          <p:nvGrpSpPr>
            <p:cNvPr id="44" name="Group 43">
              <a:extLst>
                <a:ext uri="{FF2B5EF4-FFF2-40B4-BE49-F238E27FC236}">
                  <a16:creationId xmlns:a16="http://schemas.microsoft.com/office/drawing/2014/main" id="{85799467-3BEA-4FCC-ACC4-3C1F244D977C}"/>
                </a:ext>
              </a:extLst>
            </p:cNvPr>
            <p:cNvGrpSpPr/>
            <p:nvPr/>
          </p:nvGrpSpPr>
          <p:grpSpPr>
            <a:xfrm>
              <a:off x="98124" y="2291900"/>
              <a:ext cx="12013841" cy="1937590"/>
              <a:chOff x="436015" y="5382631"/>
              <a:chExt cx="11476199" cy="1937590"/>
            </a:xfrm>
          </p:grpSpPr>
          <p:sp>
            <p:nvSpPr>
              <p:cNvPr id="45" name="Rounded Rectangle 47">
                <a:extLst>
                  <a:ext uri="{FF2B5EF4-FFF2-40B4-BE49-F238E27FC236}">
                    <a16:creationId xmlns:a16="http://schemas.microsoft.com/office/drawing/2014/main" id="{5FB548BC-E613-4DE9-93AE-DE3AAA27E7AB}"/>
                  </a:ext>
                </a:extLst>
              </p:cNvPr>
              <p:cNvSpPr/>
              <p:nvPr/>
            </p:nvSpPr>
            <p:spPr>
              <a:xfrm>
                <a:off x="939696" y="5382633"/>
                <a:ext cx="10972518" cy="1937588"/>
              </a:xfrm>
              <a:prstGeom prst="roundRect">
                <a:avLst>
                  <a:gd name="adj" fmla="val 3662"/>
                </a:avLst>
              </a:prstGeom>
              <a:gradFill flip="none" rotWithShape="1">
                <a:gsLst>
                  <a:gs pos="0">
                    <a:srgbClr val="ABB3A9"/>
                  </a:gs>
                  <a:gs pos="6000">
                    <a:srgbClr val="CDE0C9">
                      <a:shade val="67500"/>
                      <a:satMod val="115000"/>
                    </a:srgbClr>
                  </a:gs>
                  <a:gs pos="84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46" name="Group 45">
                <a:extLst>
                  <a:ext uri="{FF2B5EF4-FFF2-40B4-BE49-F238E27FC236}">
                    <a16:creationId xmlns:a16="http://schemas.microsoft.com/office/drawing/2014/main" id="{7E7B6505-5BEC-4858-944C-C2A73C3503AD}"/>
                  </a:ext>
                </a:extLst>
              </p:cNvPr>
              <p:cNvGrpSpPr/>
              <p:nvPr/>
            </p:nvGrpSpPr>
            <p:grpSpPr>
              <a:xfrm>
                <a:off x="436015" y="5382631"/>
                <a:ext cx="1360547" cy="1443931"/>
                <a:chOff x="237459" y="3982013"/>
                <a:chExt cx="1907657" cy="1931712"/>
              </a:xfrm>
            </p:grpSpPr>
            <p:grpSp>
              <p:nvGrpSpPr>
                <p:cNvPr id="47" name="Group 46">
                  <a:extLst>
                    <a:ext uri="{FF2B5EF4-FFF2-40B4-BE49-F238E27FC236}">
                      <a16:creationId xmlns:a16="http://schemas.microsoft.com/office/drawing/2014/main" id="{3A30526C-046E-4234-9CE5-B1702A52A672}"/>
                    </a:ext>
                  </a:extLst>
                </p:cNvPr>
                <p:cNvGrpSpPr/>
                <p:nvPr/>
              </p:nvGrpSpPr>
              <p:grpSpPr>
                <a:xfrm>
                  <a:off x="237459" y="3982013"/>
                  <a:ext cx="1907657" cy="1931712"/>
                  <a:chOff x="-14244" y="-116127"/>
                  <a:chExt cx="1471784" cy="1518179"/>
                </a:xfrm>
              </p:grpSpPr>
              <p:sp>
                <p:nvSpPr>
                  <p:cNvPr id="49" name="Oval 48">
                    <a:extLst>
                      <a:ext uri="{FF2B5EF4-FFF2-40B4-BE49-F238E27FC236}">
                        <a16:creationId xmlns:a16="http://schemas.microsoft.com/office/drawing/2014/main" id="{5D910E50-5F9F-4307-A2CC-BD3349560C92}"/>
                      </a:ext>
                    </a:extLst>
                  </p:cNvPr>
                  <p:cNvSpPr/>
                  <p:nvPr/>
                </p:nvSpPr>
                <p:spPr>
                  <a:xfrm>
                    <a:off x="-14244" y="-116127"/>
                    <a:ext cx="1471784" cy="1518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0" name="Oval 49">
                    <a:extLst>
                      <a:ext uri="{FF2B5EF4-FFF2-40B4-BE49-F238E27FC236}">
                        <a16:creationId xmlns:a16="http://schemas.microsoft.com/office/drawing/2014/main" id="{7E19E40D-249D-4527-AD17-C8C12D50569A}"/>
                      </a:ext>
                    </a:extLst>
                  </p:cNvPr>
                  <p:cNvSpPr/>
                  <p:nvPr/>
                </p:nvSpPr>
                <p:spPr>
                  <a:xfrm>
                    <a:off x="-14244" y="-38046"/>
                    <a:ext cx="1373359" cy="132384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51" name="Rectangle 50">
                    <a:extLst>
                      <a:ext uri="{FF2B5EF4-FFF2-40B4-BE49-F238E27FC236}">
                        <a16:creationId xmlns:a16="http://schemas.microsoft.com/office/drawing/2014/main" id="{EB675DF4-ED76-4FFB-8286-F35766F9DD48}"/>
                      </a:ext>
                    </a:extLst>
                  </p:cNvPr>
                  <p:cNvSpPr/>
                  <p:nvPr/>
                </p:nvSpPr>
                <p:spPr>
                  <a:xfrm>
                    <a:off x="362504" y="120827"/>
                    <a:ext cx="699357" cy="116497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48" name="Picture 47">
                  <a:extLst>
                    <a:ext uri="{FF2B5EF4-FFF2-40B4-BE49-F238E27FC236}">
                      <a16:creationId xmlns:a16="http://schemas.microsoft.com/office/drawing/2014/main" id="{6E90A636-16D7-4FAF-9FB4-142F22614000}"/>
                    </a:ext>
                  </a:extLst>
                </p:cNvPr>
                <p:cNvPicPr>
                  <a:picLocks noChangeAspect="1"/>
                </p:cNvPicPr>
                <p:nvPr/>
              </p:nvPicPr>
              <p:blipFill>
                <a:blip r:embed="rId14"/>
                <a:stretch>
                  <a:fillRect/>
                </a:stretch>
              </p:blipFill>
              <p:spPr>
                <a:xfrm>
                  <a:off x="372146" y="4266451"/>
                  <a:ext cx="1394217" cy="420476"/>
                </a:xfrm>
                <a:prstGeom prst="rect">
                  <a:avLst/>
                </a:prstGeom>
              </p:spPr>
            </p:pic>
          </p:grpSp>
        </p:grpSp>
        <p:grpSp>
          <p:nvGrpSpPr>
            <p:cNvPr id="40" name="Group 39">
              <a:extLst>
                <a:ext uri="{FF2B5EF4-FFF2-40B4-BE49-F238E27FC236}">
                  <a16:creationId xmlns:a16="http://schemas.microsoft.com/office/drawing/2014/main" id="{F98F515A-2170-4A69-9963-A1E3FF1A8894}"/>
                </a:ext>
              </a:extLst>
            </p:cNvPr>
            <p:cNvGrpSpPr/>
            <p:nvPr/>
          </p:nvGrpSpPr>
          <p:grpSpPr>
            <a:xfrm>
              <a:off x="1674812" y="2233218"/>
              <a:ext cx="10363200" cy="1948751"/>
              <a:chOff x="1217612" y="1937350"/>
              <a:chExt cx="10363200" cy="1948751"/>
            </a:xfrm>
          </p:grpSpPr>
          <p:sp>
            <p:nvSpPr>
              <p:cNvPr id="38" name="Rectangle 37">
                <a:extLst>
                  <a:ext uri="{FF2B5EF4-FFF2-40B4-BE49-F238E27FC236}">
                    <a16:creationId xmlns:a16="http://schemas.microsoft.com/office/drawing/2014/main" id="{BBCA4926-F76E-4651-9202-05B1E90D7B31}"/>
                  </a:ext>
                </a:extLst>
              </p:cNvPr>
              <p:cNvSpPr/>
              <p:nvPr/>
            </p:nvSpPr>
            <p:spPr>
              <a:xfrm>
                <a:off x="1217612" y="1937350"/>
                <a:ext cx="10363200" cy="830997"/>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phương trình nào trong các phương trình sau là phương trình của một mặt cầu? Xác định tâm và tính bán kính của mặt cầu đó.</a:t>
                </a:r>
              </a:p>
            </p:txBody>
          </p:sp>
          <p:graphicFrame>
            <p:nvGraphicFramePr>
              <p:cNvPr id="39" name="Object 38">
                <a:extLst>
                  <a:ext uri="{FF2B5EF4-FFF2-40B4-BE49-F238E27FC236}">
                    <a16:creationId xmlns:a16="http://schemas.microsoft.com/office/drawing/2014/main" id="{E8E32B5E-EFA0-47E3-8E70-8867BDA09C46}"/>
                  </a:ext>
                </a:extLst>
              </p:cNvPr>
              <p:cNvGraphicFramePr>
                <a:graphicFrameLocks noChangeAspect="1"/>
              </p:cNvGraphicFramePr>
              <p:nvPr>
                <p:extLst>
                  <p:ext uri="{D42A27DB-BD31-4B8C-83A1-F6EECF244321}">
                    <p14:modId xmlns:p14="http://schemas.microsoft.com/office/powerpoint/2010/main" val="4111288870"/>
                  </p:ext>
                </p:extLst>
              </p:nvPr>
            </p:nvGraphicFramePr>
            <p:xfrm>
              <a:off x="1617663" y="2666407"/>
              <a:ext cx="4975225" cy="469900"/>
            </p:xfrm>
            <a:graphic>
              <a:graphicData uri="http://schemas.openxmlformats.org/presentationml/2006/ole">
                <mc:AlternateContent xmlns:mc="http://schemas.openxmlformats.org/markup-compatibility/2006">
                  <mc:Choice xmlns:v="urn:schemas-microsoft-com:vml" Requires="v">
                    <p:oleObj spid="_x0000_s522321" name="Equation" r:id="rId15" imgW="2552400" imgH="241200" progId="Equation.DSMT4">
                      <p:embed/>
                    </p:oleObj>
                  </mc:Choice>
                  <mc:Fallback>
                    <p:oleObj name="Equation" r:id="rId15" imgW="2552400" imgH="241200" progId="Equation.DSMT4">
                      <p:embed/>
                      <p:pic>
                        <p:nvPicPr>
                          <p:cNvPr id="0" name=""/>
                          <p:cNvPicPr/>
                          <p:nvPr/>
                        </p:nvPicPr>
                        <p:blipFill>
                          <a:blip r:embed="rId16"/>
                          <a:stretch>
                            <a:fillRect/>
                          </a:stretch>
                        </p:blipFill>
                        <p:spPr>
                          <a:xfrm>
                            <a:off x="1617663" y="2666407"/>
                            <a:ext cx="4975225" cy="4699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1F9152E1-6117-4139-B96E-2220587690E4}"/>
                  </a:ext>
                </a:extLst>
              </p:cNvPr>
              <p:cNvGraphicFramePr>
                <a:graphicFrameLocks noChangeAspect="1"/>
              </p:cNvGraphicFramePr>
              <p:nvPr>
                <p:extLst>
                  <p:ext uri="{D42A27DB-BD31-4B8C-83A1-F6EECF244321}">
                    <p14:modId xmlns:p14="http://schemas.microsoft.com/office/powerpoint/2010/main" val="1706393807"/>
                  </p:ext>
                </p:extLst>
              </p:nvPr>
            </p:nvGraphicFramePr>
            <p:xfrm>
              <a:off x="1617663" y="3416201"/>
              <a:ext cx="4999037" cy="469900"/>
            </p:xfrm>
            <a:graphic>
              <a:graphicData uri="http://schemas.openxmlformats.org/presentationml/2006/ole">
                <mc:AlternateContent xmlns:mc="http://schemas.openxmlformats.org/markup-compatibility/2006">
                  <mc:Choice xmlns:v="urn:schemas-microsoft-com:vml" Requires="v">
                    <p:oleObj spid="_x0000_s522322" name="Equation" r:id="rId17" imgW="2565360" imgH="241200" progId="Equation.DSMT4">
                      <p:embed/>
                    </p:oleObj>
                  </mc:Choice>
                  <mc:Fallback>
                    <p:oleObj name="Equation" r:id="rId17" imgW="2565360" imgH="241200" progId="Equation.DSMT4">
                      <p:embed/>
                      <p:pic>
                        <p:nvPicPr>
                          <p:cNvPr id="39" name="Object 38">
                            <a:extLst>
                              <a:ext uri="{FF2B5EF4-FFF2-40B4-BE49-F238E27FC236}">
                                <a16:creationId xmlns:a16="http://schemas.microsoft.com/office/drawing/2014/main" id="{E8E32B5E-EFA0-47E3-8E70-8867BDA09C46}"/>
                              </a:ext>
                            </a:extLst>
                          </p:cNvPr>
                          <p:cNvPicPr/>
                          <p:nvPr/>
                        </p:nvPicPr>
                        <p:blipFill>
                          <a:blip r:embed="rId18"/>
                          <a:stretch>
                            <a:fillRect/>
                          </a:stretch>
                        </p:blipFill>
                        <p:spPr>
                          <a:xfrm>
                            <a:off x="1617663" y="3416201"/>
                            <a:ext cx="4999037" cy="4699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E3D4B243-73C4-4FD6-824A-6B398311EF87}"/>
                  </a:ext>
                </a:extLst>
              </p:cNvPr>
              <p:cNvGraphicFramePr>
                <a:graphicFrameLocks noChangeAspect="1"/>
              </p:cNvGraphicFramePr>
              <p:nvPr>
                <p:extLst>
                  <p:ext uri="{D42A27DB-BD31-4B8C-83A1-F6EECF244321}">
                    <p14:modId xmlns:p14="http://schemas.microsoft.com/office/powerpoint/2010/main" val="1484399403"/>
                  </p:ext>
                </p:extLst>
              </p:nvPr>
            </p:nvGraphicFramePr>
            <p:xfrm>
              <a:off x="1617663" y="3041265"/>
              <a:ext cx="4803775" cy="469900"/>
            </p:xfrm>
            <a:graphic>
              <a:graphicData uri="http://schemas.openxmlformats.org/presentationml/2006/ole">
                <mc:AlternateContent xmlns:mc="http://schemas.openxmlformats.org/markup-compatibility/2006">
                  <mc:Choice xmlns:v="urn:schemas-microsoft-com:vml" Requires="v">
                    <p:oleObj spid="_x0000_s522323" name="Equation" r:id="rId19" imgW="2463480" imgH="241200" progId="Equation.DSMT4">
                      <p:embed/>
                    </p:oleObj>
                  </mc:Choice>
                  <mc:Fallback>
                    <p:oleObj name="Equation" r:id="rId19" imgW="2463480" imgH="241200" progId="Equation.DSMT4">
                      <p:embed/>
                      <p:pic>
                        <p:nvPicPr>
                          <p:cNvPr id="39" name="Object 38">
                            <a:extLst>
                              <a:ext uri="{FF2B5EF4-FFF2-40B4-BE49-F238E27FC236}">
                                <a16:creationId xmlns:a16="http://schemas.microsoft.com/office/drawing/2014/main" id="{E8E32B5E-EFA0-47E3-8E70-8867BDA09C46}"/>
                              </a:ext>
                            </a:extLst>
                          </p:cNvPr>
                          <p:cNvPicPr/>
                          <p:nvPr/>
                        </p:nvPicPr>
                        <p:blipFill>
                          <a:blip r:embed="rId20"/>
                          <a:stretch>
                            <a:fillRect/>
                          </a:stretch>
                        </p:blipFill>
                        <p:spPr>
                          <a:xfrm>
                            <a:off x="1617663" y="3041265"/>
                            <a:ext cx="4803775" cy="469900"/>
                          </a:xfrm>
                          <a:prstGeom prst="rect">
                            <a:avLst/>
                          </a:prstGeom>
                        </p:spPr>
                      </p:pic>
                    </p:oleObj>
                  </mc:Fallback>
                </mc:AlternateContent>
              </a:graphicData>
            </a:graphic>
          </p:graphicFrame>
        </p:grpSp>
      </p:grpSp>
      <p:sp>
        <p:nvSpPr>
          <p:cNvPr id="43" name="Rectangle: Rounded Corners 42">
            <a:extLst>
              <a:ext uri="{FF2B5EF4-FFF2-40B4-BE49-F238E27FC236}">
                <a16:creationId xmlns:a16="http://schemas.microsoft.com/office/drawing/2014/main" id="{E26B212A-A14C-4FE1-8C9B-2393A23B434E}"/>
              </a:ext>
            </a:extLst>
          </p:cNvPr>
          <p:cNvSpPr/>
          <p:nvPr/>
        </p:nvSpPr>
        <p:spPr>
          <a:xfrm>
            <a:off x="2302133" y="96967"/>
            <a:ext cx="9809832" cy="1937588"/>
          </a:xfrm>
          <a:prstGeom prst="roundRect">
            <a:avLst>
              <a:gd name="adj" fmla="val 21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56DA3EB-E4C5-4595-B4CA-6E1C834DE0B6}"/>
              </a:ext>
            </a:extLst>
          </p:cNvPr>
          <p:cNvSpPr/>
          <p:nvPr/>
        </p:nvSpPr>
        <p:spPr>
          <a:xfrm>
            <a:off x="1665514" y="4337545"/>
            <a:ext cx="10134600" cy="461665"/>
          </a:xfrm>
          <a:prstGeom prst="rect">
            <a:avLst/>
          </a:prstGeom>
        </p:spPr>
        <p:txBody>
          <a:bodyPr wrap="square">
            <a:spAutoFit/>
          </a:bodyPr>
          <a:lstStyle/>
          <a:p>
            <a:r>
              <a:rPr lang="vi-VN"/>
              <a:t>a) </a:t>
            </a:r>
            <a:r>
              <a:rPr lang="en-US"/>
              <a:t>Ta có </a:t>
            </a:r>
            <a:r>
              <a:rPr lang="vi-VN" i="1"/>
              <a:t>a</a:t>
            </a:r>
            <a:r>
              <a:rPr lang="vi-VN"/>
              <a:t>²</a:t>
            </a:r>
            <a:r>
              <a:rPr lang="en-US"/>
              <a:t> </a:t>
            </a:r>
            <a:r>
              <a:rPr lang="vi-VN"/>
              <a:t>+</a:t>
            </a:r>
            <a:r>
              <a:rPr lang="en-US"/>
              <a:t> </a:t>
            </a:r>
            <a:r>
              <a:rPr lang="vi-VN" i="1"/>
              <a:t>b</a:t>
            </a:r>
            <a:r>
              <a:rPr lang="vi-VN"/>
              <a:t>²</a:t>
            </a:r>
            <a:r>
              <a:rPr lang="en-US"/>
              <a:t> </a:t>
            </a:r>
            <a:r>
              <a:rPr lang="vi-VN"/>
              <a:t>+</a:t>
            </a:r>
            <a:r>
              <a:rPr lang="en-US"/>
              <a:t> </a:t>
            </a:r>
            <a:r>
              <a:rPr lang="vi-VN" i="1"/>
              <a:t>c</a:t>
            </a:r>
            <a:r>
              <a:rPr lang="vi-VN"/>
              <a:t>²</a:t>
            </a:r>
            <a:r>
              <a:rPr lang="en-US"/>
              <a:t> </a:t>
            </a:r>
            <a:r>
              <a:rPr lang="vi-VN"/>
              <a:t>-</a:t>
            </a:r>
            <a:r>
              <a:rPr lang="en-US"/>
              <a:t> </a:t>
            </a:r>
            <a:r>
              <a:rPr lang="vi-VN" i="1"/>
              <a:t>d</a:t>
            </a:r>
            <a:r>
              <a:rPr lang="en-US" i="1"/>
              <a:t> </a:t>
            </a:r>
            <a:r>
              <a:rPr lang="vi-VN"/>
              <a:t>&lt;</a:t>
            </a:r>
            <a:r>
              <a:rPr lang="en-US"/>
              <a:t> </a:t>
            </a:r>
            <a:r>
              <a:rPr lang="vi-VN"/>
              <a:t>0. </a:t>
            </a:r>
            <a:r>
              <a:rPr lang="en-US"/>
              <a:t>Nên (1)</a:t>
            </a:r>
            <a:r>
              <a:rPr lang="vi-VN"/>
              <a:t> không phải là phương trình của một mặt cầu.</a:t>
            </a:r>
          </a:p>
        </p:txBody>
      </p:sp>
      <p:sp>
        <p:nvSpPr>
          <p:cNvPr id="56" name="Rectangle 55">
            <a:extLst>
              <a:ext uri="{FF2B5EF4-FFF2-40B4-BE49-F238E27FC236}">
                <a16:creationId xmlns:a16="http://schemas.microsoft.com/office/drawing/2014/main" id="{9B325AE4-8E86-49AB-AD73-502DF7989D31}"/>
              </a:ext>
            </a:extLst>
          </p:cNvPr>
          <p:cNvSpPr/>
          <p:nvPr/>
        </p:nvSpPr>
        <p:spPr>
          <a:xfrm>
            <a:off x="1674812" y="4823446"/>
            <a:ext cx="10134600" cy="461665"/>
          </a:xfrm>
          <a:prstGeom prst="rect">
            <a:avLst/>
          </a:prstGeom>
        </p:spPr>
        <p:txBody>
          <a:bodyPr wrap="square">
            <a:spAutoFit/>
          </a:bodyPr>
          <a:lstStyle/>
          <a:p>
            <a:r>
              <a:rPr lang="en-US"/>
              <a:t>b</a:t>
            </a:r>
            <a:r>
              <a:rPr lang="vi-VN"/>
              <a:t>) </a:t>
            </a:r>
            <a:r>
              <a:rPr lang="en-US"/>
              <a:t>Ta có </a:t>
            </a:r>
            <a:r>
              <a:rPr lang="vi-VN" i="1"/>
              <a:t>a</a:t>
            </a:r>
            <a:r>
              <a:rPr lang="vi-VN"/>
              <a:t>²</a:t>
            </a:r>
            <a:r>
              <a:rPr lang="en-US"/>
              <a:t> </a:t>
            </a:r>
            <a:r>
              <a:rPr lang="vi-VN"/>
              <a:t>+</a:t>
            </a:r>
            <a:r>
              <a:rPr lang="en-US"/>
              <a:t> </a:t>
            </a:r>
            <a:r>
              <a:rPr lang="vi-VN" i="1"/>
              <a:t>b</a:t>
            </a:r>
            <a:r>
              <a:rPr lang="vi-VN"/>
              <a:t>²</a:t>
            </a:r>
            <a:r>
              <a:rPr lang="en-US"/>
              <a:t> </a:t>
            </a:r>
            <a:r>
              <a:rPr lang="vi-VN"/>
              <a:t>+</a:t>
            </a:r>
            <a:r>
              <a:rPr lang="en-US"/>
              <a:t> </a:t>
            </a:r>
            <a:r>
              <a:rPr lang="vi-VN" i="1"/>
              <a:t>c</a:t>
            </a:r>
            <a:r>
              <a:rPr lang="vi-VN"/>
              <a:t>²</a:t>
            </a:r>
            <a:r>
              <a:rPr lang="en-US"/>
              <a:t> </a:t>
            </a:r>
            <a:r>
              <a:rPr lang="vi-VN"/>
              <a:t>-</a:t>
            </a:r>
            <a:r>
              <a:rPr lang="en-US"/>
              <a:t> </a:t>
            </a:r>
            <a:r>
              <a:rPr lang="vi-VN" i="1"/>
              <a:t>d</a:t>
            </a:r>
            <a:r>
              <a:rPr lang="en-US" i="1"/>
              <a:t> =</a:t>
            </a:r>
            <a:r>
              <a:rPr lang="en-US"/>
              <a:t>12 &gt; </a:t>
            </a:r>
            <a:r>
              <a:rPr lang="vi-VN"/>
              <a:t>0. </a:t>
            </a:r>
            <a:r>
              <a:rPr lang="en-US"/>
              <a:t>Nên (2)</a:t>
            </a:r>
            <a:r>
              <a:rPr lang="vi-VN"/>
              <a:t> là phương trình của một mặt cầu.</a:t>
            </a:r>
          </a:p>
        </p:txBody>
      </p:sp>
      <p:grpSp>
        <p:nvGrpSpPr>
          <p:cNvPr id="58" name="Group 57">
            <a:extLst>
              <a:ext uri="{FF2B5EF4-FFF2-40B4-BE49-F238E27FC236}">
                <a16:creationId xmlns:a16="http://schemas.microsoft.com/office/drawing/2014/main" id="{ED59F53E-267E-4178-8F4E-A360734DD341}"/>
              </a:ext>
            </a:extLst>
          </p:cNvPr>
          <p:cNvGrpSpPr/>
          <p:nvPr/>
        </p:nvGrpSpPr>
        <p:grpSpPr>
          <a:xfrm>
            <a:off x="2024047" y="5275319"/>
            <a:ext cx="4718065" cy="890954"/>
            <a:chOff x="2269331" y="5362316"/>
            <a:chExt cx="4718065" cy="890954"/>
          </a:xfrm>
        </p:grpSpPr>
        <p:sp>
          <p:nvSpPr>
            <p:cNvPr id="57" name="Rectangle 56">
              <a:extLst>
                <a:ext uri="{FF2B5EF4-FFF2-40B4-BE49-F238E27FC236}">
                  <a16:creationId xmlns:a16="http://schemas.microsoft.com/office/drawing/2014/main" id="{5E6F3119-66A2-4CB4-AF5B-EC55FC9FFADC}"/>
                </a:ext>
              </a:extLst>
            </p:cNvPr>
            <p:cNvSpPr/>
            <p:nvPr/>
          </p:nvSpPr>
          <p:spPr>
            <a:xfrm>
              <a:off x="2269331" y="5537645"/>
              <a:ext cx="3901281" cy="461665"/>
            </a:xfrm>
            <a:prstGeom prst="rect">
              <a:avLst/>
            </a:prstGeom>
          </p:spPr>
          <p:txBody>
            <a:bodyPr wrap="square">
              <a:spAutoFit/>
            </a:bodyPr>
            <a:lstStyle/>
            <a:p>
              <a:r>
                <a:rPr lang="en-US"/>
                <a:t>T</a:t>
              </a:r>
              <a:r>
                <a:rPr lang="vi-VN"/>
                <a:t>âm </a:t>
              </a:r>
              <a:r>
                <a:rPr lang="en-US" i="1">
                  <a:solidFill>
                    <a:srgbClr val="FF0000"/>
                  </a:solidFill>
                </a:rPr>
                <a:t>                   </a:t>
              </a:r>
              <a:r>
                <a:rPr lang="vi-VN"/>
                <a:t>và bán kính</a:t>
              </a:r>
              <a:endParaRPr lang="en-US"/>
            </a:p>
          </p:txBody>
        </p:sp>
        <p:graphicFrame>
          <p:nvGraphicFramePr>
            <p:cNvPr id="55" name="Object 54">
              <a:extLst>
                <a:ext uri="{FF2B5EF4-FFF2-40B4-BE49-F238E27FC236}">
                  <a16:creationId xmlns:a16="http://schemas.microsoft.com/office/drawing/2014/main" id="{A095472A-CA86-4EC0-91FD-6E92C3E85486}"/>
                </a:ext>
              </a:extLst>
            </p:cNvPr>
            <p:cNvGraphicFramePr>
              <a:graphicFrameLocks noChangeAspect="1"/>
            </p:cNvGraphicFramePr>
            <p:nvPr>
              <p:extLst>
                <p:ext uri="{D42A27DB-BD31-4B8C-83A1-F6EECF244321}">
                  <p14:modId xmlns:p14="http://schemas.microsoft.com/office/powerpoint/2010/main" val="402780194"/>
                </p:ext>
              </p:extLst>
            </p:nvPr>
          </p:nvGraphicFramePr>
          <p:xfrm>
            <a:off x="2946417" y="5362316"/>
            <a:ext cx="1435426" cy="890954"/>
          </p:xfrm>
          <a:graphic>
            <a:graphicData uri="http://schemas.openxmlformats.org/presentationml/2006/ole">
              <mc:AlternateContent xmlns:mc="http://schemas.openxmlformats.org/markup-compatibility/2006">
                <mc:Choice xmlns:v="urn:schemas-microsoft-com:vml" Requires="v">
                  <p:oleObj spid="_x0000_s522324" name="Equation" r:id="rId21" imgW="736560" imgH="457200" progId="Equation.DSMT4">
                    <p:embed/>
                  </p:oleObj>
                </mc:Choice>
                <mc:Fallback>
                  <p:oleObj name="Equation" r:id="rId21" imgW="736560" imgH="457200" progId="Equation.DSMT4">
                    <p:embed/>
                    <p:pic>
                      <p:nvPicPr>
                        <p:cNvPr id="0" name=""/>
                        <p:cNvPicPr/>
                        <p:nvPr/>
                      </p:nvPicPr>
                      <p:blipFill>
                        <a:blip r:embed="rId22"/>
                        <a:stretch>
                          <a:fillRect/>
                        </a:stretch>
                      </p:blipFill>
                      <p:spPr>
                        <a:xfrm>
                          <a:off x="2946417" y="5362316"/>
                          <a:ext cx="1435426" cy="890954"/>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A5856B40-2CAA-49E3-A386-810C3197ADD9}"/>
                </a:ext>
              </a:extLst>
            </p:cNvPr>
            <p:cNvGraphicFramePr>
              <a:graphicFrameLocks noChangeAspect="1"/>
            </p:cNvGraphicFramePr>
            <p:nvPr>
              <p:extLst>
                <p:ext uri="{D42A27DB-BD31-4B8C-83A1-F6EECF244321}">
                  <p14:modId xmlns:p14="http://schemas.microsoft.com/office/powerpoint/2010/main" val="2094539985"/>
                </p:ext>
              </p:extLst>
            </p:nvPr>
          </p:nvGraphicFramePr>
          <p:xfrm>
            <a:off x="5899959" y="5482265"/>
            <a:ext cx="1087437" cy="493712"/>
          </p:xfrm>
          <a:graphic>
            <a:graphicData uri="http://schemas.openxmlformats.org/presentationml/2006/ole">
              <mc:AlternateContent xmlns:mc="http://schemas.openxmlformats.org/markup-compatibility/2006">
                <mc:Choice xmlns:v="urn:schemas-microsoft-com:vml" Requires="v">
                  <p:oleObj spid="_x0000_s522325" name="Equation" r:id="rId23" imgW="558720" imgH="253800" progId="Equation.DSMT4">
                    <p:embed/>
                  </p:oleObj>
                </mc:Choice>
                <mc:Fallback>
                  <p:oleObj name="Equation" r:id="rId23" imgW="558720" imgH="253800" progId="Equation.DSMT4">
                    <p:embed/>
                    <p:pic>
                      <p:nvPicPr>
                        <p:cNvPr id="55" name="Object 54">
                          <a:extLst>
                            <a:ext uri="{FF2B5EF4-FFF2-40B4-BE49-F238E27FC236}">
                              <a16:creationId xmlns:a16="http://schemas.microsoft.com/office/drawing/2014/main" id="{A095472A-CA86-4EC0-91FD-6E92C3E85486}"/>
                            </a:ext>
                          </a:extLst>
                        </p:cNvPr>
                        <p:cNvPicPr/>
                        <p:nvPr/>
                      </p:nvPicPr>
                      <p:blipFill>
                        <a:blip r:embed="rId24"/>
                        <a:stretch>
                          <a:fillRect/>
                        </a:stretch>
                      </p:blipFill>
                      <p:spPr>
                        <a:xfrm>
                          <a:off x="5899959" y="5482265"/>
                          <a:ext cx="1087437" cy="493712"/>
                        </a:xfrm>
                        <a:prstGeom prst="rect">
                          <a:avLst/>
                        </a:prstGeom>
                      </p:spPr>
                    </p:pic>
                  </p:oleObj>
                </mc:Fallback>
              </mc:AlternateContent>
            </a:graphicData>
          </a:graphic>
        </p:graphicFrame>
      </p:grpSp>
      <p:sp>
        <p:nvSpPr>
          <p:cNvPr id="60" name="Rectangle 59">
            <a:extLst>
              <a:ext uri="{FF2B5EF4-FFF2-40B4-BE49-F238E27FC236}">
                <a16:creationId xmlns:a16="http://schemas.microsoft.com/office/drawing/2014/main" id="{D559C12F-D0B0-44C5-AB8A-B49BB0BE0011}"/>
              </a:ext>
            </a:extLst>
          </p:cNvPr>
          <p:cNvSpPr/>
          <p:nvPr/>
        </p:nvSpPr>
        <p:spPr>
          <a:xfrm>
            <a:off x="1674812" y="6156481"/>
            <a:ext cx="6447019" cy="461665"/>
          </a:xfrm>
          <a:prstGeom prst="rect">
            <a:avLst/>
          </a:prstGeom>
        </p:spPr>
        <p:txBody>
          <a:bodyPr wrap="square">
            <a:spAutoFit/>
          </a:bodyPr>
          <a:lstStyle/>
          <a:p>
            <a:r>
              <a:rPr lang="vi-VN"/>
              <a:t>c) </a:t>
            </a:r>
            <a:r>
              <a:rPr lang="en-US"/>
              <a:t>(3) </a:t>
            </a:r>
            <a:r>
              <a:rPr lang="vi-VN"/>
              <a:t>không phải là phương trình của một mặt cầu.</a:t>
            </a:r>
            <a:endParaRPr lang="en-US"/>
          </a:p>
        </p:txBody>
      </p:sp>
    </p:spTree>
    <p:extLst>
      <p:ext uri="{BB962C8B-B14F-4D97-AF65-F5344CB8AC3E}">
        <p14:creationId xmlns:p14="http://schemas.microsoft.com/office/powerpoint/2010/main" val="2188063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heel(1)">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left)">
                                      <p:cBhvr>
                                        <p:cTn id="5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4" grpId="0"/>
      <p:bldP spid="56"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4C0A297-9613-4B41-839C-E2132B9C1CE9}"/>
              </a:ext>
            </a:extLst>
          </p:cNvPr>
          <p:cNvGrpSpPr/>
          <p:nvPr/>
        </p:nvGrpSpPr>
        <p:grpSpPr>
          <a:xfrm>
            <a:off x="-175254" y="58894"/>
            <a:ext cx="12364079" cy="1284740"/>
            <a:chOff x="-134311" y="-31870"/>
            <a:chExt cx="12364079" cy="1284740"/>
          </a:xfrm>
        </p:grpSpPr>
        <p:sp>
          <p:nvSpPr>
            <p:cNvPr id="53" name="Rounded Rectangle 23">
              <a:extLst>
                <a:ext uri="{FF2B5EF4-FFF2-40B4-BE49-F238E27FC236}">
                  <a16:creationId xmlns:a16="http://schemas.microsoft.com/office/drawing/2014/main" id="{C31CA166-0DDD-4057-95D1-47D505714F36}"/>
                </a:ext>
              </a:extLst>
            </p:cNvPr>
            <p:cNvSpPr/>
            <p:nvPr/>
          </p:nvSpPr>
          <p:spPr>
            <a:xfrm>
              <a:off x="840344" y="74431"/>
              <a:ext cx="11277600" cy="1086183"/>
            </a:xfrm>
            <a:prstGeom prst="roundRect">
              <a:avLst>
                <a:gd name="adj" fmla="val 3585"/>
              </a:avLst>
            </a:prstGeom>
            <a:blipFill>
              <a:blip r:embed="rId3"/>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6A6E4E3-B947-4086-93AD-0B3232A5A60D}"/>
                </a:ext>
              </a:extLst>
            </p:cNvPr>
            <p:cNvGrpSpPr/>
            <p:nvPr/>
          </p:nvGrpSpPr>
          <p:grpSpPr>
            <a:xfrm>
              <a:off x="1028368" y="21146"/>
              <a:ext cx="11201400" cy="1004777"/>
              <a:chOff x="799768" y="10513"/>
              <a:chExt cx="11201400" cy="1004777"/>
            </a:xfrm>
          </p:grpSpPr>
          <p:sp>
            <p:nvSpPr>
              <p:cNvPr id="3" name="Rectangle 2">
                <a:extLst>
                  <a:ext uri="{FF2B5EF4-FFF2-40B4-BE49-F238E27FC236}">
                    <a16:creationId xmlns:a16="http://schemas.microsoft.com/office/drawing/2014/main" id="{971136C3-F904-4734-89EF-AAF688F179B6}"/>
                  </a:ext>
                </a:extLst>
              </p:cNvPr>
              <p:cNvSpPr/>
              <p:nvPr/>
            </p:nvSpPr>
            <p:spPr>
              <a:xfrm>
                <a:off x="799768" y="184293"/>
                <a:ext cx="11201400" cy="830997"/>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mặt cầu (</a:t>
                </a:r>
                <a:r>
                  <a:rPr lang="vi-VN" i="1"/>
                  <a:t>S</a:t>
                </a:r>
                <a:r>
                  <a:rPr lang="vi-VN"/>
                  <a:t>) có phương trình:</a:t>
                </a:r>
                <a:endParaRPr lang="en-US"/>
              </a:p>
              <a:p>
                <a:r>
                  <a:rPr lang="en-US"/>
                  <a:t>     </a:t>
                </a:r>
                <a:r>
                  <a:rPr lang="vi-VN"/>
                  <a:t>Xác định tâm, tính bán kính của (</a:t>
                </a:r>
                <a:r>
                  <a:rPr lang="vi-VN" i="1"/>
                  <a:t>S</a:t>
                </a:r>
                <a:r>
                  <a:rPr lang="vi-VN"/>
                  <a:t>).</a:t>
                </a:r>
                <a:endParaRPr lang="en-US"/>
              </a:p>
            </p:txBody>
          </p:sp>
          <p:graphicFrame>
            <p:nvGraphicFramePr>
              <p:cNvPr id="4" name="Object 3">
                <a:extLst>
                  <a:ext uri="{FF2B5EF4-FFF2-40B4-BE49-F238E27FC236}">
                    <a16:creationId xmlns:a16="http://schemas.microsoft.com/office/drawing/2014/main" id="{9D8FF507-B9B1-46B0-90CE-2F839FAC32B0}"/>
                  </a:ext>
                </a:extLst>
              </p:cNvPr>
              <p:cNvGraphicFramePr>
                <a:graphicFrameLocks noChangeAspect="1"/>
              </p:cNvGraphicFramePr>
              <p:nvPr>
                <p:extLst>
                  <p:ext uri="{D42A27DB-BD31-4B8C-83A1-F6EECF244321}">
                    <p14:modId xmlns:p14="http://schemas.microsoft.com/office/powerpoint/2010/main" val="510032465"/>
                  </p:ext>
                </p:extLst>
              </p:nvPr>
            </p:nvGraphicFramePr>
            <p:xfrm>
              <a:off x="7775983" y="10513"/>
              <a:ext cx="4129126" cy="816706"/>
            </p:xfrm>
            <a:graphic>
              <a:graphicData uri="http://schemas.openxmlformats.org/presentationml/2006/ole">
                <mc:AlternateContent xmlns:mc="http://schemas.openxmlformats.org/markup-compatibility/2006">
                  <mc:Choice xmlns:v="urn:schemas-microsoft-com:vml" Requires="v">
                    <p:oleObj spid="_x0000_s523291" name="Equation" r:id="rId4" imgW="2197080" imgH="419040" progId="Equation.DSMT4">
                      <p:embed/>
                    </p:oleObj>
                  </mc:Choice>
                  <mc:Fallback>
                    <p:oleObj name="Equation" r:id="rId4" imgW="2197080" imgH="419040" progId="Equation.DSMT4">
                      <p:embed/>
                      <p:pic>
                        <p:nvPicPr>
                          <p:cNvPr id="0" name=""/>
                          <p:cNvPicPr/>
                          <p:nvPr/>
                        </p:nvPicPr>
                        <p:blipFill>
                          <a:blip r:embed="rId5"/>
                          <a:stretch>
                            <a:fillRect/>
                          </a:stretch>
                        </p:blipFill>
                        <p:spPr>
                          <a:xfrm>
                            <a:off x="7775983" y="10513"/>
                            <a:ext cx="4129126" cy="816706"/>
                          </a:xfrm>
                          <a:prstGeom prst="rect">
                            <a:avLst/>
                          </a:prstGeom>
                        </p:spPr>
                      </p:pic>
                    </p:oleObj>
                  </mc:Fallback>
                </mc:AlternateContent>
              </a:graphicData>
            </a:graphic>
          </p:graphicFrame>
        </p:grpSp>
        <p:pic>
          <p:nvPicPr>
            <p:cNvPr id="7" name="Picture 6">
              <a:extLst>
                <a:ext uri="{FF2B5EF4-FFF2-40B4-BE49-F238E27FC236}">
                  <a16:creationId xmlns:a16="http://schemas.microsoft.com/office/drawing/2014/main" id="{CC7A9147-C387-4509-A949-793D236FDB99}"/>
                </a:ext>
              </a:extLst>
            </p:cNvPr>
            <p:cNvPicPr>
              <a:picLocks noChangeAspect="1"/>
            </p:cNvPicPr>
            <p:nvPr/>
          </p:nvPicPr>
          <p:blipFill>
            <a:blip r:embed="rId6"/>
            <a:stretch>
              <a:fillRect/>
            </a:stretch>
          </p:blipFill>
          <p:spPr>
            <a:xfrm>
              <a:off x="-134311" y="-31870"/>
              <a:ext cx="1339842" cy="1284740"/>
            </a:xfrm>
            <a:prstGeom prst="rect">
              <a:avLst/>
            </a:prstGeom>
          </p:spPr>
        </p:pic>
      </p:grpSp>
      <p:pic>
        <p:nvPicPr>
          <p:cNvPr id="9" name="Picture 8">
            <a:extLst>
              <a:ext uri="{FF2B5EF4-FFF2-40B4-BE49-F238E27FC236}">
                <a16:creationId xmlns:a16="http://schemas.microsoft.com/office/drawing/2014/main" id="{E44C5E79-467F-4AB5-A309-7C2893351B70}"/>
              </a:ext>
            </a:extLst>
          </p:cNvPr>
          <p:cNvPicPr>
            <a:picLocks noChangeAspect="1"/>
          </p:cNvPicPr>
          <p:nvPr/>
        </p:nvPicPr>
        <p:blipFill>
          <a:blip r:embed="rId7"/>
          <a:stretch>
            <a:fillRect/>
          </a:stretch>
        </p:blipFill>
        <p:spPr>
          <a:xfrm>
            <a:off x="5566155" y="1594451"/>
            <a:ext cx="932076" cy="247701"/>
          </a:xfrm>
          <a:prstGeom prst="rect">
            <a:avLst/>
          </a:prstGeom>
        </p:spPr>
      </p:pic>
      <p:grpSp>
        <p:nvGrpSpPr>
          <p:cNvPr id="18" name="Group 17">
            <a:extLst>
              <a:ext uri="{FF2B5EF4-FFF2-40B4-BE49-F238E27FC236}">
                <a16:creationId xmlns:a16="http://schemas.microsoft.com/office/drawing/2014/main" id="{DD20D363-B43C-4512-B57A-640A32B8DE46}"/>
              </a:ext>
            </a:extLst>
          </p:cNvPr>
          <p:cNvGrpSpPr/>
          <p:nvPr/>
        </p:nvGrpSpPr>
        <p:grpSpPr>
          <a:xfrm>
            <a:off x="1370012" y="1961802"/>
            <a:ext cx="3403887" cy="708714"/>
            <a:chOff x="1368223" y="1908193"/>
            <a:chExt cx="3403887" cy="708714"/>
          </a:xfrm>
        </p:grpSpPr>
        <p:graphicFrame>
          <p:nvGraphicFramePr>
            <p:cNvPr id="10" name="Object 9">
              <a:extLst>
                <a:ext uri="{FF2B5EF4-FFF2-40B4-BE49-F238E27FC236}">
                  <a16:creationId xmlns:a16="http://schemas.microsoft.com/office/drawing/2014/main" id="{2B33B78A-A12C-48F3-892D-CB02EC8C69CB}"/>
                </a:ext>
              </a:extLst>
            </p:cNvPr>
            <p:cNvGraphicFramePr>
              <a:graphicFrameLocks noChangeAspect="1"/>
            </p:cNvGraphicFramePr>
            <p:nvPr>
              <p:extLst>
                <p:ext uri="{D42A27DB-BD31-4B8C-83A1-F6EECF244321}">
                  <p14:modId xmlns:p14="http://schemas.microsoft.com/office/powerpoint/2010/main" val="2701426529"/>
                </p:ext>
              </p:extLst>
            </p:nvPr>
          </p:nvGraphicFramePr>
          <p:xfrm>
            <a:off x="2510979" y="1908193"/>
            <a:ext cx="2261131" cy="708714"/>
          </p:xfrm>
          <a:graphic>
            <a:graphicData uri="http://schemas.openxmlformats.org/presentationml/2006/ole">
              <mc:AlternateContent xmlns:mc="http://schemas.openxmlformats.org/markup-compatibility/2006">
                <mc:Choice xmlns:v="urn:schemas-microsoft-com:vml" Requires="v">
                  <p:oleObj spid="_x0000_s523292" name="Equation" r:id="rId8" imgW="1275609" imgH="400533" progId="Equation.DSMT4">
                    <p:embed/>
                  </p:oleObj>
                </mc:Choice>
                <mc:Fallback>
                  <p:oleObj name="Equation" r:id="rId8" imgW="1275609" imgH="400533" progId="Equation.DSMT4">
                    <p:embed/>
                    <p:pic>
                      <p:nvPicPr>
                        <p:cNvPr id="0" name=""/>
                        <p:cNvPicPr/>
                        <p:nvPr/>
                      </p:nvPicPr>
                      <p:blipFill>
                        <a:blip r:embed="rId9"/>
                        <a:stretch>
                          <a:fillRect/>
                        </a:stretch>
                      </p:blipFill>
                      <p:spPr>
                        <a:xfrm>
                          <a:off x="2510979" y="1908193"/>
                          <a:ext cx="2261131" cy="708714"/>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17299D72-9380-4B9B-97C7-6C360E6EEACD}"/>
                </a:ext>
              </a:extLst>
            </p:cNvPr>
            <p:cNvSpPr/>
            <p:nvPr/>
          </p:nvSpPr>
          <p:spPr>
            <a:xfrm>
              <a:off x="1368223" y="1999819"/>
              <a:ext cx="1431161" cy="461665"/>
            </a:xfrm>
            <a:prstGeom prst="rect">
              <a:avLst/>
            </a:prstGeom>
          </p:spPr>
          <p:txBody>
            <a:bodyPr wrap="none">
              <a:spAutoFit/>
            </a:bodyPr>
            <a:lstStyle/>
            <a:p>
              <a:pPr marL="342900" indent="-342900">
                <a:buFont typeface="Wingdings" panose="05000000000000000000" pitchFamily="2" charset="2"/>
                <a:buChar char="v"/>
              </a:pPr>
              <a:r>
                <a:rPr lang="en-US"/>
                <a:t>Ta có   </a:t>
              </a:r>
            </a:p>
          </p:txBody>
        </p:sp>
      </p:grpSp>
      <p:grpSp>
        <p:nvGrpSpPr>
          <p:cNvPr id="19" name="Group 18">
            <a:extLst>
              <a:ext uri="{FF2B5EF4-FFF2-40B4-BE49-F238E27FC236}">
                <a16:creationId xmlns:a16="http://schemas.microsoft.com/office/drawing/2014/main" id="{198C8EAE-B093-44BB-B115-4D9AF25FB67D}"/>
              </a:ext>
            </a:extLst>
          </p:cNvPr>
          <p:cNvGrpSpPr/>
          <p:nvPr/>
        </p:nvGrpSpPr>
        <p:grpSpPr>
          <a:xfrm>
            <a:off x="4773899" y="1961802"/>
            <a:ext cx="4344408" cy="759337"/>
            <a:chOff x="1890235" y="3655592"/>
            <a:chExt cx="4344408" cy="759337"/>
          </a:xfrm>
        </p:grpSpPr>
        <p:graphicFrame>
          <p:nvGraphicFramePr>
            <p:cNvPr id="11" name="Object 10">
              <a:extLst>
                <a:ext uri="{FF2B5EF4-FFF2-40B4-BE49-F238E27FC236}">
                  <a16:creationId xmlns:a16="http://schemas.microsoft.com/office/drawing/2014/main" id="{54ED65D6-5AB0-4AB9-A0E6-F055CF6886A7}"/>
                </a:ext>
              </a:extLst>
            </p:cNvPr>
            <p:cNvGraphicFramePr>
              <a:graphicFrameLocks noChangeAspect="1"/>
            </p:cNvGraphicFramePr>
            <p:nvPr>
              <p:extLst>
                <p:ext uri="{D42A27DB-BD31-4B8C-83A1-F6EECF244321}">
                  <p14:modId xmlns:p14="http://schemas.microsoft.com/office/powerpoint/2010/main" val="1813374682"/>
                </p:ext>
              </p:extLst>
            </p:nvPr>
          </p:nvGraphicFramePr>
          <p:xfrm>
            <a:off x="4699097" y="3655592"/>
            <a:ext cx="1535546" cy="759337"/>
          </p:xfrm>
          <a:graphic>
            <a:graphicData uri="http://schemas.openxmlformats.org/presentationml/2006/ole">
              <mc:AlternateContent xmlns:mc="http://schemas.openxmlformats.org/markup-compatibility/2006">
                <mc:Choice xmlns:v="urn:schemas-microsoft-com:vml" Requires="v">
                  <p:oleObj spid="_x0000_s523293" name="Equation" r:id="rId10" imgW="866479" imgH="429375" progId="Equation.DSMT4">
                    <p:embed/>
                  </p:oleObj>
                </mc:Choice>
                <mc:Fallback>
                  <p:oleObj name="Equation" r:id="rId10" imgW="866479" imgH="429375" progId="Equation.DSMT4">
                    <p:embed/>
                    <p:pic>
                      <p:nvPicPr>
                        <p:cNvPr id="0" name=""/>
                        <p:cNvPicPr/>
                        <p:nvPr/>
                      </p:nvPicPr>
                      <p:blipFill>
                        <a:blip r:embed="rId11"/>
                        <a:stretch>
                          <a:fillRect/>
                        </a:stretch>
                      </p:blipFill>
                      <p:spPr>
                        <a:xfrm>
                          <a:off x="4699097" y="3655592"/>
                          <a:ext cx="1535546" cy="75933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DE5CA4C5-187A-4C35-85EE-B922E82BDF5A}"/>
                </a:ext>
              </a:extLst>
            </p:cNvPr>
            <p:cNvSpPr/>
            <p:nvPr/>
          </p:nvSpPr>
          <p:spPr>
            <a:xfrm>
              <a:off x="1890235" y="3734743"/>
              <a:ext cx="3102131" cy="461665"/>
            </a:xfrm>
            <a:prstGeom prst="rect">
              <a:avLst/>
            </a:prstGeom>
          </p:spPr>
          <p:txBody>
            <a:bodyPr wrap="none">
              <a:spAutoFit/>
            </a:bodyPr>
            <a:lstStyle/>
            <a:p>
              <a:r>
                <a:rPr lang="en-US"/>
                <a:t>nên mặt cầu có tâm là   </a:t>
              </a:r>
            </a:p>
          </p:txBody>
        </p:sp>
      </p:grpSp>
      <p:grpSp>
        <p:nvGrpSpPr>
          <p:cNvPr id="20" name="Group 19">
            <a:extLst>
              <a:ext uri="{FF2B5EF4-FFF2-40B4-BE49-F238E27FC236}">
                <a16:creationId xmlns:a16="http://schemas.microsoft.com/office/drawing/2014/main" id="{0165A71E-C6A1-4F0D-84C2-86774F3BAC9C}"/>
              </a:ext>
            </a:extLst>
          </p:cNvPr>
          <p:cNvGrpSpPr/>
          <p:nvPr/>
        </p:nvGrpSpPr>
        <p:grpSpPr>
          <a:xfrm>
            <a:off x="1742429" y="2900219"/>
            <a:ext cx="4289764" cy="776211"/>
            <a:chOff x="1861479" y="4662817"/>
            <a:chExt cx="4289764" cy="776211"/>
          </a:xfrm>
        </p:grpSpPr>
        <p:graphicFrame>
          <p:nvGraphicFramePr>
            <p:cNvPr id="13" name="Object 12">
              <a:extLst>
                <a:ext uri="{FF2B5EF4-FFF2-40B4-BE49-F238E27FC236}">
                  <a16:creationId xmlns:a16="http://schemas.microsoft.com/office/drawing/2014/main" id="{14CBC71E-D2CC-4FF5-B2AF-EEEEC54E85D0}"/>
                </a:ext>
              </a:extLst>
            </p:cNvPr>
            <p:cNvGraphicFramePr>
              <a:graphicFrameLocks noChangeAspect="1"/>
            </p:cNvGraphicFramePr>
            <p:nvPr>
              <p:extLst>
                <p:ext uri="{D42A27DB-BD31-4B8C-83A1-F6EECF244321}">
                  <p14:modId xmlns:p14="http://schemas.microsoft.com/office/powerpoint/2010/main" val="2616475015"/>
                </p:ext>
              </p:extLst>
            </p:nvPr>
          </p:nvGraphicFramePr>
          <p:xfrm>
            <a:off x="3082967" y="4662817"/>
            <a:ext cx="3068276" cy="776211"/>
          </p:xfrm>
          <a:graphic>
            <a:graphicData uri="http://schemas.openxmlformats.org/presentationml/2006/ole">
              <mc:AlternateContent xmlns:mc="http://schemas.openxmlformats.org/markup-compatibility/2006">
                <mc:Choice xmlns:v="urn:schemas-microsoft-com:vml" Requires="v">
                  <p:oleObj spid="_x0000_s523294" name="Equation" r:id="rId12" imgW="1732598" imgH="438748" progId="Equation.DSMT4">
                    <p:embed/>
                  </p:oleObj>
                </mc:Choice>
                <mc:Fallback>
                  <p:oleObj name="Equation" r:id="rId12" imgW="1732598" imgH="438748" progId="Equation.DSMT4">
                    <p:embed/>
                    <p:pic>
                      <p:nvPicPr>
                        <p:cNvPr id="0" name=""/>
                        <p:cNvPicPr/>
                        <p:nvPr/>
                      </p:nvPicPr>
                      <p:blipFill>
                        <a:blip r:embed="rId13"/>
                        <a:stretch>
                          <a:fillRect/>
                        </a:stretch>
                      </p:blipFill>
                      <p:spPr>
                        <a:xfrm>
                          <a:off x="3082967" y="4662817"/>
                          <a:ext cx="3068276" cy="776211"/>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B1F0A840-9203-4965-B742-5D45F6C3FA27}"/>
                </a:ext>
              </a:extLst>
            </p:cNvPr>
            <p:cNvSpPr/>
            <p:nvPr/>
          </p:nvSpPr>
          <p:spPr>
            <a:xfrm>
              <a:off x="1861479" y="4798368"/>
              <a:ext cx="1252266" cy="461665"/>
            </a:xfrm>
            <a:prstGeom prst="rect">
              <a:avLst/>
            </a:prstGeom>
          </p:spPr>
          <p:txBody>
            <a:bodyPr wrap="none">
              <a:spAutoFit/>
            </a:bodyPr>
            <a:lstStyle/>
            <a:p>
              <a:r>
                <a:rPr lang="en-US"/>
                <a:t>bán kính</a:t>
              </a:r>
            </a:p>
          </p:txBody>
        </p:sp>
      </p:grpSp>
      <p:pic>
        <p:nvPicPr>
          <p:cNvPr id="21" name="Picture 20">
            <a:extLst>
              <a:ext uri="{FF2B5EF4-FFF2-40B4-BE49-F238E27FC236}">
                <a16:creationId xmlns:a16="http://schemas.microsoft.com/office/drawing/2014/main" id="{9812AD6E-29AC-4AF0-90C2-6F577E5A7FB0}"/>
              </a:ext>
            </a:extLst>
          </p:cNvPr>
          <p:cNvPicPr>
            <a:picLocks noChangeAspect="1"/>
          </p:cNvPicPr>
          <p:nvPr/>
        </p:nvPicPr>
        <p:blipFill>
          <a:blip r:embed="rId14"/>
          <a:stretch>
            <a:fillRect/>
          </a:stretch>
        </p:blipFill>
        <p:spPr>
          <a:xfrm>
            <a:off x="10561052" y="5791200"/>
            <a:ext cx="1627773" cy="1231499"/>
          </a:xfrm>
          <a:prstGeom prst="rect">
            <a:avLst/>
          </a:prstGeom>
        </p:spPr>
      </p:pic>
    </p:spTree>
    <p:extLst>
      <p:ext uri="{BB962C8B-B14F-4D97-AF65-F5344CB8AC3E}">
        <p14:creationId xmlns:p14="http://schemas.microsoft.com/office/powerpoint/2010/main" val="24884281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812AD6E-29AC-4AF0-90C2-6F577E5A7FB0}"/>
              </a:ext>
            </a:extLst>
          </p:cNvPr>
          <p:cNvPicPr>
            <a:picLocks noChangeAspect="1"/>
          </p:cNvPicPr>
          <p:nvPr/>
        </p:nvPicPr>
        <p:blipFill>
          <a:blip r:embed="rId2"/>
          <a:stretch>
            <a:fillRect/>
          </a:stretch>
        </p:blipFill>
        <p:spPr>
          <a:xfrm rot="219924" flipH="1">
            <a:off x="12231" y="5976913"/>
            <a:ext cx="1557683" cy="1084262"/>
          </a:xfrm>
          <a:prstGeom prst="rect">
            <a:avLst/>
          </a:prstGeom>
        </p:spPr>
      </p:pic>
      <p:pic>
        <p:nvPicPr>
          <p:cNvPr id="12" name="Picture 11">
            <a:extLst>
              <a:ext uri="{FF2B5EF4-FFF2-40B4-BE49-F238E27FC236}">
                <a16:creationId xmlns:a16="http://schemas.microsoft.com/office/drawing/2014/main" id="{92714659-F1F7-4465-BC03-F8A0AB866CF1}"/>
              </a:ext>
            </a:extLst>
          </p:cNvPr>
          <p:cNvPicPr>
            <a:picLocks noChangeAspect="1"/>
          </p:cNvPicPr>
          <p:nvPr/>
        </p:nvPicPr>
        <p:blipFill>
          <a:blip r:embed="rId3"/>
          <a:stretch>
            <a:fillRect/>
          </a:stretch>
        </p:blipFill>
        <p:spPr>
          <a:xfrm>
            <a:off x="142085" y="84634"/>
            <a:ext cx="12046740" cy="592753"/>
          </a:xfrm>
          <a:prstGeom prst="rect">
            <a:avLst/>
          </a:prstGeom>
        </p:spPr>
      </p:pic>
      <p:sp>
        <p:nvSpPr>
          <p:cNvPr id="14" name="Rectangle 13">
            <a:extLst>
              <a:ext uri="{FF2B5EF4-FFF2-40B4-BE49-F238E27FC236}">
                <a16:creationId xmlns:a16="http://schemas.microsoft.com/office/drawing/2014/main" id="{45E75844-AC05-4D9F-8152-2DB3A566297D}"/>
              </a:ext>
            </a:extLst>
          </p:cNvPr>
          <p:cNvSpPr/>
          <p:nvPr/>
        </p:nvSpPr>
        <p:spPr>
          <a:xfrm>
            <a:off x="608012" y="575107"/>
            <a:ext cx="11351650" cy="830997"/>
          </a:xfrm>
          <a:prstGeom prst="rect">
            <a:avLst/>
          </a:prstGeom>
        </p:spPr>
        <p:txBody>
          <a:bodyPr wrap="square">
            <a:spAutoFit/>
          </a:bodyPr>
          <a:lstStyle/>
          <a:p>
            <a:pPr marL="342900" indent="-342900">
              <a:buFont typeface="Wingdings" panose="05000000000000000000" pitchFamily="2" charset="2"/>
              <a:buChar char="v"/>
            </a:pPr>
            <a:r>
              <a:rPr lang="vi-VN"/>
              <a:t>Trong mô hình toán học, bề mặt Trái Đất là mặt cầu bán kính 6371 </a:t>
            </a:r>
            <a:r>
              <a:rPr lang="vi-VN" i="1"/>
              <a:t>km</a:t>
            </a:r>
            <a:r>
              <a:rPr lang="en-US" i="1"/>
              <a:t>. </a:t>
            </a:r>
            <a:r>
              <a:rPr lang="vi-VN"/>
              <a:t>Mỗi kinh tuyến là một nửa đường tròn có đường kính là trục của Trái Đất</a:t>
            </a:r>
            <a:r>
              <a:rPr lang="en-US"/>
              <a:t>.</a:t>
            </a:r>
            <a:r>
              <a:rPr lang="vi-VN"/>
              <a:t> </a:t>
            </a:r>
            <a:endParaRPr lang="en-US" i="1">
              <a:solidFill>
                <a:srgbClr val="C00000"/>
              </a:solidFill>
            </a:endParaRPr>
          </a:p>
        </p:txBody>
      </p:sp>
      <p:sp>
        <p:nvSpPr>
          <p:cNvPr id="25" name="Rectangle 24">
            <a:extLst>
              <a:ext uri="{FF2B5EF4-FFF2-40B4-BE49-F238E27FC236}">
                <a16:creationId xmlns:a16="http://schemas.microsoft.com/office/drawing/2014/main" id="{1FB80255-BD86-4A9F-BE83-25991B0DA233}"/>
              </a:ext>
            </a:extLst>
          </p:cNvPr>
          <p:cNvSpPr/>
          <p:nvPr/>
        </p:nvSpPr>
        <p:spPr>
          <a:xfrm>
            <a:off x="608012" y="3958610"/>
            <a:ext cx="6248400" cy="1200329"/>
          </a:xfrm>
          <a:prstGeom prst="rect">
            <a:avLst/>
          </a:prstGeom>
        </p:spPr>
        <p:txBody>
          <a:bodyPr wrap="square">
            <a:spAutoFit/>
          </a:bodyPr>
          <a:lstStyle/>
          <a:p>
            <a:pPr marL="342900" indent="-342900" algn="just">
              <a:buFont typeface="Wingdings" panose="05000000000000000000" pitchFamily="2" charset="2"/>
              <a:buChar char="v"/>
            </a:pPr>
            <a:r>
              <a:rPr lang="vi-VN"/>
              <a:t>Trong bài học này, ta xét Trái Đất trong không</a:t>
            </a:r>
            <a:r>
              <a:rPr lang="en-US"/>
              <a:t> </a:t>
            </a:r>
          </a:p>
          <a:p>
            <a:pPr algn="just"/>
            <a:r>
              <a:rPr lang="en-US"/>
              <a:t>  </a:t>
            </a:r>
            <a:r>
              <a:rPr lang="vi-VN"/>
              <a:t> </a:t>
            </a:r>
            <a:r>
              <a:rPr lang="en-US"/>
              <a:t>  </a:t>
            </a:r>
            <a:r>
              <a:rPr lang="vi-VN"/>
              <a:t>gian O</a:t>
            </a:r>
            <a:r>
              <a:rPr lang="vi-VN" i="1"/>
              <a:t>xyz</a:t>
            </a:r>
            <a:r>
              <a:rPr lang="vi-VN"/>
              <a:t> </a:t>
            </a:r>
            <a:r>
              <a:rPr lang="en-US"/>
              <a:t>nh</a:t>
            </a:r>
            <a:r>
              <a:rPr lang="vi-VN"/>
              <a:t>ư</a:t>
            </a:r>
            <a:r>
              <a:rPr lang="en-US"/>
              <a:t> (H.5.42)</a:t>
            </a:r>
            <a:r>
              <a:rPr lang="vi-VN"/>
              <a:t>. Như vậy, bề mặt Trái</a:t>
            </a:r>
            <a:endParaRPr lang="en-US"/>
          </a:p>
          <a:p>
            <a:pPr algn="just"/>
            <a:r>
              <a:rPr lang="en-US"/>
              <a:t>  </a:t>
            </a:r>
            <a:r>
              <a:rPr lang="vi-VN"/>
              <a:t> </a:t>
            </a:r>
            <a:r>
              <a:rPr lang="en-US"/>
              <a:t>  </a:t>
            </a:r>
            <a:r>
              <a:rPr lang="vi-VN"/>
              <a:t>Đất có phương trình: </a:t>
            </a:r>
            <a:r>
              <a:rPr lang="vi-VN" i="1">
                <a:solidFill>
                  <a:srgbClr val="FF0000"/>
                </a:solidFill>
              </a:rPr>
              <a:t>x</a:t>
            </a:r>
            <a:r>
              <a:rPr lang="en-US" baseline="30000">
                <a:solidFill>
                  <a:srgbClr val="FF0000"/>
                </a:solidFill>
              </a:rPr>
              <a:t>2</a:t>
            </a:r>
            <a:r>
              <a:rPr lang="vi-VN">
                <a:solidFill>
                  <a:srgbClr val="FF0000"/>
                </a:solidFill>
              </a:rPr>
              <a:t> + </a:t>
            </a:r>
            <a:r>
              <a:rPr lang="vi-VN" i="1">
                <a:solidFill>
                  <a:srgbClr val="FF0000"/>
                </a:solidFill>
              </a:rPr>
              <a:t>y</a:t>
            </a:r>
            <a:r>
              <a:rPr lang="en-US" baseline="30000">
                <a:solidFill>
                  <a:srgbClr val="FF0000"/>
                </a:solidFill>
              </a:rPr>
              <a:t>2</a:t>
            </a:r>
            <a:r>
              <a:rPr lang="vi-VN">
                <a:solidFill>
                  <a:srgbClr val="FF0000"/>
                </a:solidFill>
              </a:rPr>
              <a:t> + </a:t>
            </a:r>
            <a:r>
              <a:rPr lang="vi-VN" i="1">
                <a:solidFill>
                  <a:srgbClr val="FF0000"/>
                </a:solidFill>
              </a:rPr>
              <a:t>z</a:t>
            </a:r>
            <a:r>
              <a:rPr lang="en-US" baseline="30000">
                <a:solidFill>
                  <a:srgbClr val="FF0000"/>
                </a:solidFill>
              </a:rPr>
              <a:t>2</a:t>
            </a:r>
            <a:r>
              <a:rPr lang="vi-VN">
                <a:solidFill>
                  <a:srgbClr val="FF0000"/>
                </a:solidFill>
              </a:rPr>
              <a:t> = 1</a:t>
            </a:r>
            <a:r>
              <a:rPr lang="vi-VN"/>
              <a:t>.</a:t>
            </a:r>
            <a:endParaRPr lang="en-US"/>
          </a:p>
        </p:txBody>
      </p:sp>
      <p:grpSp>
        <p:nvGrpSpPr>
          <p:cNvPr id="29" name="Group 28">
            <a:extLst>
              <a:ext uri="{FF2B5EF4-FFF2-40B4-BE49-F238E27FC236}">
                <a16:creationId xmlns:a16="http://schemas.microsoft.com/office/drawing/2014/main" id="{CEFEFFFF-F77B-432B-BB46-41758D63A88B}"/>
              </a:ext>
            </a:extLst>
          </p:cNvPr>
          <p:cNvGrpSpPr/>
          <p:nvPr/>
        </p:nvGrpSpPr>
        <p:grpSpPr>
          <a:xfrm>
            <a:off x="7131203" y="1600200"/>
            <a:ext cx="4875147" cy="4715065"/>
            <a:chOff x="7085012" y="2066735"/>
            <a:chExt cx="4875147" cy="4715065"/>
          </a:xfrm>
        </p:grpSpPr>
        <p:sp>
          <p:nvSpPr>
            <p:cNvPr id="28" name="Rounded Rectangle 22">
              <a:extLst>
                <a:ext uri="{FF2B5EF4-FFF2-40B4-BE49-F238E27FC236}">
                  <a16:creationId xmlns:a16="http://schemas.microsoft.com/office/drawing/2014/main" id="{DB90E653-22B1-481F-B031-B6DD31876EA5}"/>
                </a:ext>
              </a:extLst>
            </p:cNvPr>
            <p:cNvSpPr/>
            <p:nvPr/>
          </p:nvSpPr>
          <p:spPr>
            <a:xfrm>
              <a:off x="7085012" y="2066735"/>
              <a:ext cx="4875147" cy="4715065"/>
            </a:xfrm>
            <a:prstGeom prst="roundRect">
              <a:avLst>
                <a:gd name="adj" fmla="val 155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26" name="Picture 25">
              <a:extLst>
                <a:ext uri="{FF2B5EF4-FFF2-40B4-BE49-F238E27FC236}">
                  <a16:creationId xmlns:a16="http://schemas.microsoft.com/office/drawing/2014/main" id="{145232DA-A975-4000-A4EE-B342F8477348}"/>
                </a:ext>
              </a:extLst>
            </p:cNvPr>
            <p:cNvPicPr>
              <a:picLocks noChangeAspect="1"/>
            </p:cNvPicPr>
            <p:nvPr/>
          </p:nvPicPr>
          <p:blipFill>
            <a:blip r:embed="rId4"/>
            <a:stretch>
              <a:fillRect/>
            </a:stretch>
          </p:blipFill>
          <p:spPr>
            <a:xfrm>
              <a:off x="7595045" y="2252495"/>
              <a:ext cx="4365114" cy="4377307"/>
            </a:xfrm>
            <a:prstGeom prst="rect">
              <a:avLst/>
            </a:prstGeom>
          </p:spPr>
        </p:pic>
      </p:grpSp>
      <p:sp>
        <p:nvSpPr>
          <p:cNvPr id="27" name="Rectangle 26">
            <a:extLst>
              <a:ext uri="{FF2B5EF4-FFF2-40B4-BE49-F238E27FC236}">
                <a16:creationId xmlns:a16="http://schemas.microsoft.com/office/drawing/2014/main" id="{F5E4FCD0-9BE9-4D32-9CF7-B77E291418AC}"/>
              </a:ext>
            </a:extLst>
          </p:cNvPr>
          <p:cNvSpPr/>
          <p:nvPr/>
        </p:nvSpPr>
        <p:spPr>
          <a:xfrm>
            <a:off x="989012" y="1528195"/>
            <a:ext cx="5638800" cy="2308324"/>
          </a:xfrm>
          <a:prstGeom prst="rect">
            <a:avLst/>
          </a:prstGeom>
        </p:spPr>
        <p:txBody>
          <a:bodyPr wrap="square">
            <a:spAutoFit/>
          </a:bodyPr>
          <a:lstStyle/>
          <a:p>
            <a:pPr algn="just"/>
            <a:r>
              <a:rPr lang="vi-VN"/>
              <a:t>Mặt phẳng chứa kinh tuyến gốc chia Trái Đất làm hai nửa là bán cầu Đông và bán cầu Tây, nước ta nằm ở bán cầu Đông. Kinh độ của một điểm </a:t>
            </a:r>
            <a:r>
              <a:rPr lang="vi-VN" i="1"/>
              <a:t>P</a:t>
            </a:r>
            <a:r>
              <a:rPr lang="vi-VN"/>
              <a:t> trên bề mặt Trái Đất là số đo của góc nhị diện có hai mặt tương ứng chứa kinh tuyến gốc và kinh tuyến</a:t>
            </a:r>
            <a:r>
              <a:rPr lang="en-US"/>
              <a:t> (H.5.42)</a:t>
            </a:r>
          </a:p>
        </p:txBody>
      </p:sp>
      <p:sp>
        <p:nvSpPr>
          <p:cNvPr id="30" name="Rectangle 29">
            <a:extLst>
              <a:ext uri="{FF2B5EF4-FFF2-40B4-BE49-F238E27FC236}">
                <a16:creationId xmlns:a16="http://schemas.microsoft.com/office/drawing/2014/main" id="{241E4236-DD4A-42E0-A0AC-BF3C611A92B9}"/>
              </a:ext>
            </a:extLst>
          </p:cNvPr>
          <p:cNvSpPr/>
          <p:nvPr/>
        </p:nvSpPr>
        <p:spPr>
          <a:xfrm>
            <a:off x="1008689" y="5188696"/>
            <a:ext cx="5791200" cy="1200329"/>
          </a:xfrm>
          <a:prstGeom prst="rect">
            <a:avLst/>
          </a:prstGeom>
        </p:spPr>
        <p:txBody>
          <a:bodyPr wrap="square">
            <a:spAutoFit/>
          </a:bodyPr>
          <a:lstStyle/>
          <a:p>
            <a:pPr algn="just"/>
            <a:r>
              <a:rPr lang="vi-VN"/>
              <a:t>Nếu biết vĩ độ và kinh độ của một vị trí trên mặt đất thì toạ độ của nó trong không gian cũng dễ dàng được xác định và ngược lại. </a:t>
            </a:r>
            <a:endParaRPr lang="en-US"/>
          </a:p>
        </p:txBody>
      </p:sp>
    </p:spTree>
    <p:extLst>
      <p:ext uri="{BB962C8B-B14F-4D97-AF65-F5344CB8AC3E}">
        <p14:creationId xmlns:p14="http://schemas.microsoft.com/office/powerpoint/2010/main" val="20977078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7"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D3F87AF-99FB-4BCC-B895-8288312DD527}"/>
                  </a:ext>
                </a:extLst>
              </p:cNvPr>
              <p:cNvSpPr/>
              <p:nvPr/>
            </p:nvSpPr>
            <p:spPr>
              <a:xfrm>
                <a:off x="684212" y="152400"/>
                <a:ext cx="11657014" cy="1200329"/>
              </a:xfrm>
              <a:prstGeom prst="rect">
                <a:avLst/>
              </a:prstGeom>
            </p:spPr>
            <p:txBody>
              <a:bodyPr wrap="square">
                <a:spAutoFit/>
              </a:bodyPr>
              <a:lstStyle/>
              <a:p>
                <a:r>
                  <a:rPr lang="vi-VN"/>
                  <a:t>Chẳng hạn, vị trí </a:t>
                </a:r>
                <a:r>
                  <a:rPr lang="vi-VN" i="1"/>
                  <a:t>P</a:t>
                </a:r>
                <a:r>
                  <a:rPr lang="vi-VN"/>
                  <a:t> có vĩ độ, kinh độ tương ứng là </a:t>
                </a:r>
                <a14:m>
                  <m:oMath xmlns:m="http://schemas.openxmlformats.org/officeDocument/2006/math">
                    <m:r>
                      <a:rPr lang="vi-VN" i="1" smtClean="0">
                        <a:solidFill>
                          <a:srgbClr val="FF0000"/>
                        </a:solidFill>
                        <a:latin typeface="Cambria Math" panose="02040503050406030204" pitchFamily="18" charset="0"/>
                        <a:ea typeface="Cambria Math" panose="02040503050406030204" pitchFamily="18" charset="0"/>
                      </a:rPr>
                      <m:t>𝛼</m:t>
                    </m:r>
                  </m:oMath>
                </a14:m>
                <a:r>
                  <a:rPr lang="vi-VN">
                    <a:solidFill>
                      <a:srgbClr val="FF0000"/>
                    </a:solidFill>
                  </a:rPr>
                  <a:t>°N, </a:t>
                </a:r>
                <a:r>
                  <a:rPr lang="el-GR" i="1">
                    <a:solidFill>
                      <a:srgbClr val="FF0000"/>
                    </a:solidFill>
                  </a:rPr>
                  <a:t>β</a:t>
                </a:r>
                <a:r>
                  <a:rPr lang="el-GR">
                    <a:solidFill>
                      <a:srgbClr val="FF0000"/>
                    </a:solidFill>
                  </a:rPr>
                  <a:t>°</a:t>
                </a:r>
                <a:r>
                  <a:rPr lang="vi-VN">
                    <a:solidFill>
                      <a:srgbClr val="FF0000"/>
                    </a:solidFill>
                  </a:rPr>
                  <a:t>E </a:t>
                </a:r>
                <a:r>
                  <a:rPr lang="vi-VN"/>
                  <a:t>(0 &lt; </a:t>
                </a:r>
                <a:r>
                  <a:rPr lang="el-GR"/>
                  <a:t>α &lt;90, 0&lt;</a:t>
                </a:r>
                <a:r>
                  <a:rPr lang="en-US"/>
                  <a:t> </a:t>
                </a:r>
                <a:r>
                  <a:rPr lang="el-GR"/>
                  <a:t>β</a:t>
                </a:r>
                <a:r>
                  <a:rPr lang="en-US"/>
                  <a:t> </a:t>
                </a:r>
                <a:r>
                  <a:rPr lang="el-GR"/>
                  <a:t>&lt;180) </a:t>
                </a:r>
                <a:r>
                  <a:rPr lang="vi-VN"/>
                  <a:t>có </a:t>
                </a:r>
                <a:endParaRPr lang="en-US"/>
              </a:p>
              <a:p>
                <a:r>
                  <a:rPr lang="vi-VN"/>
                  <a:t>toạ độ </a:t>
                </a:r>
                <a:r>
                  <a:rPr lang="vi-VN" i="1"/>
                  <a:t>P</a:t>
                </a:r>
                <a:r>
                  <a:rPr lang="vi-VN"/>
                  <a:t> (cos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°cos</a:t>
                </a:r>
                <a:r>
                  <a:rPr lang="el-GR" i="1"/>
                  <a:t>β</a:t>
                </a:r>
                <a:r>
                  <a:rPr lang="el-GR"/>
                  <a:t>°</a:t>
                </a:r>
                <a:r>
                  <a:rPr lang="vi-VN"/>
                  <a:t>; 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°sin</a:t>
                </a:r>
                <a:r>
                  <a:rPr lang="el-GR" i="1"/>
                  <a:t>β</a:t>
                </a:r>
                <a:r>
                  <a:rPr lang="el-GR"/>
                  <a:t>°</a:t>
                </a:r>
                <a:r>
                  <a:rPr lang="vi-VN"/>
                  <a:t>; sin</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 (H.5.43), vị trí </a:t>
                </a:r>
                <a:r>
                  <a:rPr lang="vi-VN" i="1"/>
                  <a:t>Q</a:t>
                </a:r>
                <a:r>
                  <a:rPr lang="vi-VN"/>
                  <a:t> có vĩ độ, kinh độ tương ứng là</a:t>
                </a:r>
                <a:endParaRPr lang="en-US"/>
              </a:p>
              <a:p>
                <a:r>
                  <a:rPr lang="vi-VN"/>
                  <a:t> </a:t>
                </a:r>
                <a14:m>
                  <m:oMath xmlns:m="http://schemas.openxmlformats.org/officeDocument/2006/math">
                    <m:r>
                      <a:rPr lang="vi-VN" i="1" smtClean="0">
                        <a:solidFill>
                          <a:srgbClr val="FF0000"/>
                        </a:solidFill>
                        <a:latin typeface="Cambria Math" panose="02040503050406030204" pitchFamily="18" charset="0"/>
                        <a:ea typeface="Cambria Math" panose="02040503050406030204" pitchFamily="18" charset="0"/>
                      </a:rPr>
                      <m:t>𝛼</m:t>
                    </m:r>
                  </m:oMath>
                </a14:m>
                <a:r>
                  <a:rPr lang="vi-VN">
                    <a:solidFill>
                      <a:srgbClr val="FF0000"/>
                    </a:solidFill>
                  </a:rPr>
                  <a:t>°N, </a:t>
                </a:r>
                <a:r>
                  <a:rPr lang="el-GR" i="1">
                    <a:solidFill>
                      <a:srgbClr val="FF0000"/>
                    </a:solidFill>
                  </a:rPr>
                  <a:t>β</a:t>
                </a:r>
                <a:r>
                  <a:rPr lang="el-GR">
                    <a:solidFill>
                      <a:srgbClr val="FF0000"/>
                    </a:solidFill>
                  </a:rPr>
                  <a:t>°</a:t>
                </a:r>
                <a:r>
                  <a:rPr lang="vi-VN">
                    <a:solidFill>
                      <a:srgbClr val="FF0000"/>
                    </a:solidFill>
                  </a:rPr>
                  <a:t>W </a:t>
                </a:r>
                <a:r>
                  <a:rPr lang="vi-VN"/>
                  <a:t>(0&lt;</a:t>
                </a:r>
                <a:r>
                  <a:rPr lang="en-US"/>
                  <a:t> </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en-US"/>
                  <a:t> </a:t>
                </a:r>
                <a:r>
                  <a:rPr lang="vi-VN"/>
                  <a:t>&lt;90, 0&lt;</a:t>
                </a:r>
                <a:r>
                  <a:rPr lang="en-US"/>
                  <a:t> </a:t>
                </a:r>
                <a:r>
                  <a:rPr lang="el-GR" i="1"/>
                  <a:t>β</a:t>
                </a:r>
                <a:r>
                  <a:rPr lang="en-US"/>
                  <a:t> </a:t>
                </a:r>
                <a:r>
                  <a:rPr lang="el-GR"/>
                  <a:t>&lt;180) </a:t>
                </a:r>
                <a:r>
                  <a:rPr lang="vi-VN"/>
                  <a:t>thì có toạ độ </a:t>
                </a:r>
                <a:r>
                  <a:rPr lang="vi-VN" i="1"/>
                  <a:t>Q</a:t>
                </a:r>
                <a:r>
                  <a:rPr lang="vi-VN"/>
                  <a:t>(cos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°cos</a:t>
                </a:r>
                <a:r>
                  <a:rPr lang="el-GR" i="1"/>
                  <a:t>β</a:t>
                </a:r>
                <a:r>
                  <a:rPr lang="el-GR"/>
                  <a:t>°</a:t>
                </a:r>
                <a:r>
                  <a:rPr lang="vi-VN"/>
                  <a:t>;</a:t>
                </a:r>
                <a:r>
                  <a:rPr lang="en-US"/>
                  <a:t> </a:t>
                </a:r>
                <a:r>
                  <a:rPr lang="vi-VN"/>
                  <a:t>-</a:t>
                </a:r>
                <a:r>
                  <a:rPr lang="en-US"/>
                  <a:t> </a:t>
                </a:r>
                <a:r>
                  <a:rPr lang="vi-VN"/>
                  <a:t>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°si</a:t>
                </a:r>
                <a:r>
                  <a:rPr lang="en-US"/>
                  <a:t>n</a:t>
                </a:r>
                <a:r>
                  <a:rPr lang="el-GR" i="1"/>
                  <a:t>β</a:t>
                </a:r>
                <a:r>
                  <a:rPr lang="el-GR"/>
                  <a:t>°</a:t>
                </a:r>
                <a:r>
                  <a:rPr lang="vi-VN"/>
                  <a:t>; sin</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 (H.5.44).</a:t>
                </a:r>
                <a:endParaRPr lang="en-US"/>
              </a:p>
            </p:txBody>
          </p:sp>
        </mc:Choice>
        <mc:Fallback xmlns="">
          <p:sp>
            <p:nvSpPr>
              <p:cNvPr id="2" name="Rectangle 1">
                <a:extLst>
                  <a:ext uri="{FF2B5EF4-FFF2-40B4-BE49-F238E27FC236}">
                    <a16:creationId xmlns:a16="http://schemas.microsoft.com/office/drawing/2014/main" id="{0D3F87AF-99FB-4BCC-B895-8288312DD527}"/>
                  </a:ext>
                </a:extLst>
              </p:cNvPr>
              <p:cNvSpPr>
                <a:spLocks noRot="1" noChangeAspect="1" noMove="1" noResize="1" noEditPoints="1" noAdjustHandles="1" noChangeArrowheads="1" noChangeShapeType="1" noTextEdit="1"/>
              </p:cNvSpPr>
              <p:nvPr/>
            </p:nvSpPr>
            <p:spPr>
              <a:xfrm>
                <a:off x="684212" y="152400"/>
                <a:ext cx="11657014" cy="1200329"/>
              </a:xfrm>
              <a:prstGeom prst="rect">
                <a:avLst/>
              </a:prstGeom>
              <a:blipFill>
                <a:blip r:embed="rId2"/>
                <a:stretch>
                  <a:fillRect l="-785" t="-4061" b="-10660"/>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896F9F8A-D8A0-482D-ADC2-298CA52C1709}"/>
              </a:ext>
            </a:extLst>
          </p:cNvPr>
          <p:cNvGrpSpPr/>
          <p:nvPr/>
        </p:nvGrpSpPr>
        <p:grpSpPr>
          <a:xfrm>
            <a:off x="6704012" y="1503725"/>
            <a:ext cx="4732226" cy="4715065"/>
            <a:chOff x="6246812" y="1503728"/>
            <a:chExt cx="4732226" cy="4715065"/>
          </a:xfrm>
        </p:grpSpPr>
        <p:sp>
          <p:nvSpPr>
            <p:cNvPr id="22" name="Rounded Rectangle 22">
              <a:extLst>
                <a:ext uri="{FF2B5EF4-FFF2-40B4-BE49-F238E27FC236}">
                  <a16:creationId xmlns:a16="http://schemas.microsoft.com/office/drawing/2014/main" id="{769930B0-2320-4C24-AB19-930EFE845262}"/>
                </a:ext>
              </a:extLst>
            </p:cNvPr>
            <p:cNvSpPr/>
            <p:nvPr/>
          </p:nvSpPr>
          <p:spPr>
            <a:xfrm>
              <a:off x="6246812" y="1503728"/>
              <a:ext cx="4732226" cy="4715065"/>
            </a:xfrm>
            <a:prstGeom prst="roundRect">
              <a:avLst>
                <a:gd name="adj" fmla="val 155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 name="Picture 4">
              <a:extLst>
                <a:ext uri="{FF2B5EF4-FFF2-40B4-BE49-F238E27FC236}">
                  <a16:creationId xmlns:a16="http://schemas.microsoft.com/office/drawing/2014/main" id="{CF615A64-B5D2-4C7A-A472-C988B9B36815}"/>
                </a:ext>
              </a:extLst>
            </p:cNvPr>
            <p:cNvPicPr>
              <a:picLocks noChangeAspect="1"/>
            </p:cNvPicPr>
            <p:nvPr/>
          </p:nvPicPr>
          <p:blipFill>
            <a:blip r:embed="rId3"/>
            <a:stretch>
              <a:fillRect/>
            </a:stretch>
          </p:blipFill>
          <p:spPr>
            <a:xfrm>
              <a:off x="6634106" y="1600198"/>
              <a:ext cx="3886200" cy="4522123"/>
            </a:xfrm>
            <a:prstGeom prst="rect">
              <a:avLst/>
            </a:prstGeom>
          </p:spPr>
        </p:pic>
      </p:grpSp>
      <p:grpSp>
        <p:nvGrpSpPr>
          <p:cNvPr id="24" name="Group 23">
            <a:extLst>
              <a:ext uri="{FF2B5EF4-FFF2-40B4-BE49-F238E27FC236}">
                <a16:creationId xmlns:a16="http://schemas.microsoft.com/office/drawing/2014/main" id="{85ACF279-8980-495F-9920-C26EECCDEB1A}"/>
              </a:ext>
            </a:extLst>
          </p:cNvPr>
          <p:cNvGrpSpPr/>
          <p:nvPr/>
        </p:nvGrpSpPr>
        <p:grpSpPr>
          <a:xfrm>
            <a:off x="1462438" y="1503723"/>
            <a:ext cx="5029200" cy="4715065"/>
            <a:chOff x="1065212" y="1503728"/>
            <a:chExt cx="5029200" cy="4715065"/>
          </a:xfrm>
        </p:grpSpPr>
        <p:sp>
          <p:nvSpPr>
            <p:cNvPr id="23" name="Rounded Rectangle 22">
              <a:extLst>
                <a:ext uri="{FF2B5EF4-FFF2-40B4-BE49-F238E27FC236}">
                  <a16:creationId xmlns:a16="http://schemas.microsoft.com/office/drawing/2014/main" id="{5E0C3B35-58F8-44FA-A1AA-0AD6D2B33BA8}"/>
                </a:ext>
              </a:extLst>
            </p:cNvPr>
            <p:cNvSpPr/>
            <p:nvPr/>
          </p:nvSpPr>
          <p:spPr>
            <a:xfrm>
              <a:off x="1065212" y="1503728"/>
              <a:ext cx="5029200" cy="4715065"/>
            </a:xfrm>
            <a:prstGeom prst="roundRect">
              <a:avLst>
                <a:gd name="adj" fmla="val 155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12" name="Picture 11">
              <a:extLst>
                <a:ext uri="{FF2B5EF4-FFF2-40B4-BE49-F238E27FC236}">
                  <a16:creationId xmlns:a16="http://schemas.microsoft.com/office/drawing/2014/main" id="{D5F3370D-7AB1-4646-B9E3-644CD0838E3B}"/>
                </a:ext>
              </a:extLst>
            </p:cNvPr>
            <p:cNvPicPr>
              <a:picLocks noChangeAspect="1"/>
            </p:cNvPicPr>
            <p:nvPr/>
          </p:nvPicPr>
          <p:blipFill>
            <a:blip r:embed="rId4"/>
            <a:stretch>
              <a:fillRect/>
            </a:stretch>
          </p:blipFill>
          <p:spPr>
            <a:xfrm>
              <a:off x="1209787" y="1714497"/>
              <a:ext cx="4740050" cy="4293523"/>
            </a:xfrm>
            <a:prstGeom prst="rect">
              <a:avLst/>
            </a:prstGeom>
          </p:spPr>
        </p:pic>
      </p:grpSp>
    </p:spTree>
    <p:extLst>
      <p:ext uri="{BB962C8B-B14F-4D97-AF65-F5344CB8AC3E}">
        <p14:creationId xmlns:p14="http://schemas.microsoft.com/office/powerpoint/2010/main" val="41907431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46782F-D4A9-4BC7-B0B8-02288443A106}"/>
              </a:ext>
            </a:extLst>
          </p:cNvPr>
          <p:cNvGrpSpPr/>
          <p:nvPr/>
        </p:nvGrpSpPr>
        <p:grpSpPr>
          <a:xfrm>
            <a:off x="105100" y="62669"/>
            <a:ext cx="11978621" cy="1292418"/>
            <a:chOff x="53901" y="182555"/>
            <a:chExt cx="11978621" cy="1292418"/>
          </a:xfrm>
        </p:grpSpPr>
        <p:sp>
          <p:nvSpPr>
            <p:cNvPr id="22" name="Rounded Rectangle 23">
              <a:extLst>
                <a:ext uri="{FF2B5EF4-FFF2-40B4-BE49-F238E27FC236}">
                  <a16:creationId xmlns:a16="http://schemas.microsoft.com/office/drawing/2014/main" id="{1F7A6D79-28EF-4634-80EC-BAE2BF3D9AC6}"/>
                </a:ext>
              </a:extLst>
            </p:cNvPr>
            <p:cNvSpPr/>
            <p:nvPr/>
          </p:nvSpPr>
          <p:spPr>
            <a:xfrm>
              <a:off x="1065212" y="182555"/>
              <a:ext cx="10967310" cy="1292418"/>
            </a:xfrm>
            <a:prstGeom prst="roundRect">
              <a:avLst>
                <a:gd name="adj" fmla="val 3585"/>
              </a:avLst>
            </a:prstGeom>
            <a:blipFill>
              <a:blip r:embed="rId3"/>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C6B5F4C-6B13-475A-8148-44DABD4279C2}"/>
                    </a:ext>
                  </a:extLst>
                </p:cNvPr>
                <p:cNvSpPr/>
                <p:nvPr/>
              </p:nvSpPr>
              <p:spPr>
                <a:xfrm>
                  <a:off x="1414325" y="228599"/>
                  <a:ext cx="10591800" cy="1200329"/>
                </a:xfrm>
                <a:prstGeom prst="rect">
                  <a:avLst/>
                </a:prstGeom>
              </p:spPr>
              <p:txBody>
                <a:bodyPr wrap="square">
                  <a:spAutoFit/>
                </a:bodyPr>
                <a:lstStyle/>
                <a:p>
                  <a:pPr marL="342900" indent="-342900">
                    <a:buFont typeface="Wingdings" panose="05000000000000000000" pitchFamily="2" charset="2"/>
                    <a:buChar char="v"/>
                  </a:pPr>
                  <a:r>
                    <a:rPr lang="en-US"/>
                    <a:t>Nếu</a:t>
                  </a:r>
                  <a:r>
                    <a:rPr lang="vi-VN"/>
                    <a:t> vị trí </a:t>
                  </a:r>
                  <a:r>
                    <a:rPr lang="vi-VN" i="1"/>
                    <a:t>M</a:t>
                  </a:r>
                  <a:r>
                    <a:rPr lang="vi-VN"/>
                    <a:t> có vĩ độ và kinh độ tương ứng là </a:t>
                  </a:r>
                  <a14:m>
                    <m:oMath xmlns:m="http://schemas.openxmlformats.org/officeDocument/2006/math">
                      <m:r>
                        <a:rPr lang="vi-VN" i="1" smtClean="0">
                          <a:latin typeface="Cambria Math" panose="02040503050406030204" pitchFamily="18" charset="0"/>
                          <a:ea typeface="Cambria Math" panose="02040503050406030204" pitchFamily="18" charset="0"/>
                        </a:rPr>
                        <m:t>𝛼</m:t>
                      </m:r>
                    </m:oMath>
                  </a14:m>
                  <a:r>
                    <a:rPr lang="vi-VN"/>
                    <a:t>°N, </a:t>
                  </a:r>
                  <a:r>
                    <a:rPr lang="el-GR" i="1"/>
                    <a:t>β</a:t>
                  </a:r>
                  <a:r>
                    <a:rPr lang="el-GR"/>
                    <a:t>°</a:t>
                  </a:r>
                  <a:r>
                    <a:rPr lang="vi-VN"/>
                    <a:t>E (0 &lt; </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 &lt; 90, 0 &lt;</a:t>
                  </a:r>
                  <a:r>
                    <a:rPr lang="el-GR" i="1"/>
                    <a:t> β</a:t>
                  </a:r>
                  <a:r>
                    <a:rPr lang="vi-VN"/>
                    <a:t> &lt;90) thì có toạ độ </a:t>
                  </a:r>
                  <a:r>
                    <a:rPr lang="vi-VN" i="1"/>
                    <a:t>M</a:t>
                  </a:r>
                  <a:r>
                    <a:rPr lang="vi-VN"/>
                    <a:t> (cos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°cos</a:t>
                  </a:r>
                  <a:r>
                    <a:rPr lang="el-GR" i="1"/>
                    <a:t>β</a:t>
                  </a:r>
                  <a:r>
                    <a:rPr lang="el-GR"/>
                    <a:t>°</a:t>
                  </a:r>
                  <a:r>
                    <a:rPr lang="vi-VN"/>
                    <a:t>; cos</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°sin</a:t>
                  </a:r>
                  <a:r>
                    <a:rPr lang="el-GR" i="1"/>
                    <a:t>β</a:t>
                  </a:r>
                  <a:r>
                    <a:rPr lang="el-GR"/>
                    <a:t>°</a:t>
                  </a:r>
                  <a:r>
                    <a:rPr lang="vi-VN"/>
                    <a:t>; sin</a:t>
                  </a:r>
                  <a14:m>
                    <m:oMath xmlns:m="http://schemas.openxmlformats.org/officeDocument/2006/math">
                      <m:r>
                        <a:rPr lang="vi-VN" i="1">
                          <a:latin typeface="Cambria Math" panose="02040503050406030204" pitchFamily="18" charset="0"/>
                          <a:ea typeface="Cambria Math" panose="02040503050406030204" pitchFamily="18" charset="0"/>
                        </a:rPr>
                        <m:t>𝛼</m:t>
                      </m:r>
                    </m:oMath>
                  </a14:m>
                  <a:r>
                    <a:rPr lang="vi-VN"/>
                    <a:t>°). </a:t>
                  </a:r>
                  <a:endParaRPr lang="en-US"/>
                </a:p>
                <a:p>
                  <a:r>
                    <a:rPr lang="en-US"/>
                    <a:t>    </a:t>
                  </a:r>
                  <a:r>
                    <a:rPr lang="vi-VN"/>
                    <a:t>Tính khoảng cách trên mặt đất từ vị trí </a:t>
                  </a:r>
                  <a:r>
                    <a:rPr lang="vi-VN" i="1">
                      <a:solidFill>
                        <a:srgbClr val="C00000"/>
                      </a:solidFill>
                    </a:rPr>
                    <a:t>P</a:t>
                  </a:r>
                  <a:r>
                    <a:rPr lang="vi-VN">
                      <a:solidFill>
                        <a:srgbClr val="C00000"/>
                      </a:solidFill>
                    </a:rPr>
                    <a:t>: 10°N, 15°E </a:t>
                  </a:r>
                  <a:r>
                    <a:rPr lang="vi-VN"/>
                    <a:t>đến vị trí </a:t>
                  </a:r>
                  <a:r>
                    <a:rPr lang="vi-VN" i="1">
                      <a:solidFill>
                        <a:srgbClr val="C00000"/>
                      </a:solidFill>
                    </a:rPr>
                    <a:t>Q</a:t>
                  </a:r>
                  <a:r>
                    <a:rPr lang="vi-VN">
                      <a:solidFill>
                        <a:srgbClr val="C00000"/>
                      </a:solidFill>
                    </a:rPr>
                    <a:t>: 80°N, 70°E</a:t>
                  </a:r>
                  <a:r>
                    <a:rPr lang="vi-VN"/>
                    <a:t>.</a:t>
                  </a:r>
                  <a:endParaRPr lang="en-US"/>
                </a:p>
              </p:txBody>
            </p:sp>
          </mc:Choice>
          <mc:Fallback xmlns="">
            <p:sp>
              <p:nvSpPr>
                <p:cNvPr id="2" name="Rectangle 1">
                  <a:extLst>
                    <a:ext uri="{FF2B5EF4-FFF2-40B4-BE49-F238E27FC236}">
                      <a16:creationId xmlns:a16="http://schemas.microsoft.com/office/drawing/2014/main" id="{CC6B5F4C-6B13-475A-8148-44DABD4279C2}"/>
                    </a:ext>
                  </a:extLst>
                </p:cNvPr>
                <p:cNvSpPr>
                  <a:spLocks noRot="1" noChangeAspect="1" noMove="1" noResize="1" noEditPoints="1" noAdjustHandles="1" noChangeArrowheads="1" noChangeShapeType="1" noTextEdit="1"/>
                </p:cNvSpPr>
                <p:nvPr/>
              </p:nvSpPr>
              <p:spPr>
                <a:xfrm>
                  <a:off x="1414325" y="228599"/>
                  <a:ext cx="10591800" cy="1200329"/>
                </a:xfrm>
                <a:prstGeom prst="rect">
                  <a:avLst/>
                </a:prstGeom>
                <a:blipFill>
                  <a:blip r:embed="rId4"/>
                  <a:stretch>
                    <a:fillRect l="-748" t="-4061" b="-1066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0427D9D-CC6F-47A8-885D-C9938EF106E0}"/>
                </a:ext>
              </a:extLst>
            </p:cNvPr>
            <p:cNvPicPr>
              <a:picLocks noChangeAspect="1"/>
            </p:cNvPicPr>
            <p:nvPr/>
          </p:nvPicPr>
          <p:blipFill>
            <a:blip r:embed="rId5"/>
            <a:stretch>
              <a:fillRect/>
            </a:stretch>
          </p:blipFill>
          <p:spPr>
            <a:xfrm>
              <a:off x="53901" y="210878"/>
              <a:ext cx="1185867" cy="1200329"/>
            </a:xfrm>
            <a:prstGeom prst="rect">
              <a:avLst/>
            </a:prstGeom>
          </p:spPr>
        </p:pic>
      </p:grpSp>
      <p:pic>
        <p:nvPicPr>
          <p:cNvPr id="14" name="Picture 13">
            <a:extLst>
              <a:ext uri="{FF2B5EF4-FFF2-40B4-BE49-F238E27FC236}">
                <a16:creationId xmlns:a16="http://schemas.microsoft.com/office/drawing/2014/main" id="{77273027-7736-464B-9C39-7A6B29B752F3}"/>
              </a:ext>
            </a:extLst>
          </p:cNvPr>
          <p:cNvPicPr>
            <a:picLocks noChangeAspect="1"/>
          </p:cNvPicPr>
          <p:nvPr/>
        </p:nvPicPr>
        <p:blipFill>
          <a:blip r:embed="rId6"/>
          <a:stretch>
            <a:fillRect/>
          </a:stretch>
        </p:blipFill>
        <p:spPr>
          <a:xfrm>
            <a:off x="5556419" y="1417273"/>
            <a:ext cx="1075985" cy="281303"/>
          </a:xfrm>
          <a:prstGeom prst="rect">
            <a:avLst/>
          </a:prstGeom>
        </p:spPr>
      </p:pic>
      <p:sp>
        <p:nvSpPr>
          <p:cNvPr id="25" name="Rectangle 24">
            <a:extLst>
              <a:ext uri="{FF2B5EF4-FFF2-40B4-BE49-F238E27FC236}">
                <a16:creationId xmlns:a16="http://schemas.microsoft.com/office/drawing/2014/main" id="{AF980FDB-AB90-44D7-8AD9-BF47F85E2F55}"/>
              </a:ext>
            </a:extLst>
          </p:cNvPr>
          <p:cNvSpPr/>
          <p:nvPr/>
        </p:nvSpPr>
        <p:spPr>
          <a:xfrm>
            <a:off x="913977" y="1771263"/>
            <a:ext cx="10777454" cy="461665"/>
          </a:xfrm>
          <a:prstGeom prst="rect">
            <a:avLst/>
          </a:prstGeom>
        </p:spPr>
        <p:txBody>
          <a:bodyPr wrap="square">
            <a:spAutoFit/>
          </a:bodyPr>
          <a:lstStyle/>
          <a:p>
            <a:r>
              <a:rPr lang="en-US"/>
              <a:t>Ta có </a:t>
            </a:r>
            <a:r>
              <a:rPr lang="en-US" i="1"/>
              <a:t>P</a:t>
            </a:r>
            <a:r>
              <a:rPr lang="en-US"/>
              <a:t>(cos10°cos15°; cos10°sin15°; sin10°), </a:t>
            </a:r>
            <a:r>
              <a:rPr lang="en-US" i="1"/>
              <a:t>Q</a:t>
            </a:r>
            <a:r>
              <a:rPr lang="en-US"/>
              <a:t>(cos80°cos70°; cos80ºsin70°; sin80°).</a:t>
            </a: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DBC217AA-4F99-465F-BCB8-5C4AB84F501E}"/>
                  </a:ext>
                </a:extLst>
              </p:cNvPr>
              <p:cNvSpPr/>
              <p:nvPr/>
            </p:nvSpPr>
            <p:spPr>
              <a:xfrm>
                <a:off x="913977" y="2257510"/>
                <a:ext cx="11449047" cy="508857"/>
              </a:xfrm>
              <a:prstGeom prst="rect">
                <a:avLst/>
              </a:prstGeom>
            </p:spPr>
            <p:txBody>
              <a:bodyPr wrap="square">
                <a:spAutoFit/>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𝑂𝑃</m:t>
                        </m:r>
                      </m:e>
                    </m:acc>
                  </m:oMath>
                </a14:m>
                <a:r>
                  <a:rPr lang="en-US"/>
                  <a:t> = (cos10°cos15°; cos10°sin15°; sin10°),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𝑂𝑄</m:t>
                        </m:r>
                      </m:e>
                    </m:acc>
                  </m:oMath>
                </a14:m>
                <a:r>
                  <a:rPr lang="en-US"/>
                  <a:t> = (cos80°cos70°; cos80°sin70°; sin80°).</a:t>
                </a:r>
              </a:p>
            </p:txBody>
          </p:sp>
        </mc:Choice>
        <mc:Fallback xmlns="">
          <p:sp>
            <p:nvSpPr>
              <p:cNvPr id="27" name="Rectangle 26">
                <a:extLst>
                  <a:ext uri="{FF2B5EF4-FFF2-40B4-BE49-F238E27FC236}">
                    <a16:creationId xmlns:a16="http://schemas.microsoft.com/office/drawing/2014/main" id="{DBC217AA-4F99-465F-BCB8-5C4AB84F501E}"/>
                  </a:ext>
                </a:extLst>
              </p:cNvPr>
              <p:cNvSpPr>
                <a:spLocks noRot="1" noChangeAspect="1" noMove="1" noResize="1" noEditPoints="1" noAdjustHandles="1" noChangeArrowheads="1" noChangeShapeType="1" noTextEdit="1"/>
              </p:cNvSpPr>
              <p:nvPr/>
            </p:nvSpPr>
            <p:spPr>
              <a:xfrm>
                <a:off x="913977" y="2257510"/>
                <a:ext cx="11449047" cy="508857"/>
              </a:xfrm>
              <a:prstGeom prst="rect">
                <a:avLst/>
              </a:prstGeom>
              <a:blipFill>
                <a:blip r:embed="rId7"/>
                <a:stretch>
                  <a:fillRect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519F75EB-67B9-469C-8679-A074625D1F2E}"/>
                  </a:ext>
                </a:extLst>
              </p:cNvPr>
              <p:cNvSpPr/>
              <p:nvPr/>
            </p:nvSpPr>
            <p:spPr>
              <a:xfrm>
                <a:off x="968370" y="3469249"/>
                <a:ext cx="4940070" cy="508857"/>
              </a:xfrm>
              <a:prstGeom prst="rect">
                <a:avLst/>
              </a:prstGeom>
            </p:spPr>
            <p:txBody>
              <a:bodyPr wrap="none">
                <a:spAutoFit/>
              </a:bodyPr>
              <a:lstStyle/>
              <a:p>
                <a:r>
                  <a:rPr lang="en-US" i="1"/>
                  <a:t>P, Q </a:t>
                </a:r>
                <a:r>
                  <a:rPr lang="en-US"/>
                  <a:t>thuộc mặt đất nên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𝑂𝑃</m:t>
                        </m:r>
                      </m:e>
                    </m:acc>
                  </m:oMath>
                </a14:m>
                <a:r>
                  <a:rPr lang="en-US"/>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𝑂𝑄</m:t>
                        </m:r>
                      </m:e>
                    </m:acc>
                  </m:oMath>
                </a14:m>
                <a:r>
                  <a:rPr lang="en-US"/>
                  <a:t>| = 1</a:t>
                </a:r>
              </a:p>
            </p:txBody>
          </p:sp>
        </mc:Choice>
        <mc:Fallback xmlns="">
          <p:sp>
            <p:nvSpPr>
              <p:cNvPr id="29" name="Rectangle 28">
                <a:extLst>
                  <a:ext uri="{FF2B5EF4-FFF2-40B4-BE49-F238E27FC236}">
                    <a16:creationId xmlns:a16="http://schemas.microsoft.com/office/drawing/2014/main" id="{519F75EB-67B9-469C-8679-A074625D1F2E}"/>
                  </a:ext>
                </a:extLst>
              </p:cNvPr>
              <p:cNvSpPr>
                <a:spLocks noRot="1" noChangeAspect="1" noMove="1" noResize="1" noEditPoints="1" noAdjustHandles="1" noChangeArrowheads="1" noChangeShapeType="1" noTextEdit="1"/>
              </p:cNvSpPr>
              <p:nvPr/>
            </p:nvSpPr>
            <p:spPr>
              <a:xfrm>
                <a:off x="968370" y="3469249"/>
                <a:ext cx="4940070" cy="508857"/>
              </a:xfrm>
              <a:prstGeom prst="rect">
                <a:avLst/>
              </a:prstGeom>
              <a:blipFill>
                <a:blip r:embed="rId8"/>
                <a:stretch>
                  <a:fillRect l="-1975" r="-864"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ECCC7D5-960C-4009-8E48-C59DAD5B7E3A}"/>
                  </a:ext>
                </a:extLst>
              </p:cNvPr>
              <p:cNvSpPr/>
              <p:nvPr/>
            </p:nvSpPr>
            <p:spPr>
              <a:xfrm>
                <a:off x="968370" y="4401231"/>
                <a:ext cx="8868945" cy="461665"/>
              </a:xfrm>
              <a:prstGeom prst="rect">
                <a:avLst/>
              </a:prstGeom>
            </p:spPr>
            <p:txBody>
              <a:bodyPr wrap="square">
                <a:spAutoFit/>
              </a:bodyPr>
              <a:lstStyle/>
              <a:p>
                <a:r>
                  <a:rPr lang="vi-VN"/>
                  <a:t>Mặt khác, đường tròn tâm O đi qua </a:t>
                </a:r>
                <a:r>
                  <a:rPr lang="vi-VN" i="1"/>
                  <a:t>P, Q </a:t>
                </a:r>
                <a:r>
                  <a:rPr lang="vi-VN"/>
                  <a:t>có bán kính 1 và chu vi là 2</a:t>
                </a:r>
                <a14:m>
                  <m:oMath xmlns:m="http://schemas.openxmlformats.org/officeDocument/2006/math">
                    <m:r>
                      <a:rPr lang="vi-VN" i="1" smtClean="0">
                        <a:latin typeface="Cambria Math" panose="02040503050406030204" pitchFamily="18" charset="0"/>
                        <a:ea typeface="Cambria Math" panose="02040503050406030204" pitchFamily="18" charset="0"/>
                      </a:rPr>
                      <m:t>𝜋</m:t>
                    </m:r>
                  </m:oMath>
                </a14:m>
                <a:r>
                  <a:rPr lang="vi-VN"/>
                  <a:t>, </a:t>
                </a:r>
                <a:endParaRPr lang="en-US"/>
              </a:p>
            </p:txBody>
          </p:sp>
        </mc:Choice>
        <mc:Fallback xmlns="">
          <p:sp>
            <p:nvSpPr>
              <p:cNvPr id="30" name="Rectangle 29">
                <a:extLst>
                  <a:ext uri="{FF2B5EF4-FFF2-40B4-BE49-F238E27FC236}">
                    <a16:creationId xmlns:a16="http://schemas.microsoft.com/office/drawing/2014/main" id="{6ECCC7D5-960C-4009-8E48-C59DAD5B7E3A}"/>
                  </a:ext>
                </a:extLst>
              </p:cNvPr>
              <p:cNvSpPr>
                <a:spLocks noRot="1" noChangeAspect="1" noMove="1" noResize="1" noEditPoints="1" noAdjustHandles="1" noChangeArrowheads="1" noChangeShapeType="1" noTextEdit="1"/>
              </p:cNvSpPr>
              <p:nvPr/>
            </p:nvSpPr>
            <p:spPr>
              <a:xfrm>
                <a:off x="968370" y="4401231"/>
                <a:ext cx="8868945" cy="461665"/>
              </a:xfrm>
              <a:prstGeom prst="rect">
                <a:avLst/>
              </a:prstGeom>
              <a:blipFill>
                <a:blip r:embed="rId9"/>
                <a:stretch>
                  <a:fillRect l="-1100" t="-10526" r="-962" b="-28947"/>
                </a:stretch>
              </a:blipFill>
            </p:spPr>
            <p:txBody>
              <a:bodyPr/>
              <a:lstStyle/>
              <a:p>
                <a:r>
                  <a:rPr lang="en-US">
                    <a:noFill/>
                  </a:rPr>
                  <a:t> </a:t>
                </a:r>
              </a:p>
            </p:txBody>
          </p:sp>
        </mc:Fallback>
      </mc:AlternateContent>
      <p:graphicFrame>
        <p:nvGraphicFramePr>
          <p:cNvPr id="32" name="Object 31">
            <a:extLst>
              <a:ext uri="{FF2B5EF4-FFF2-40B4-BE49-F238E27FC236}">
                <a16:creationId xmlns:a16="http://schemas.microsoft.com/office/drawing/2014/main" id="{0459C0BF-59B9-4205-8C65-6B1048769396}"/>
              </a:ext>
            </a:extLst>
          </p:cNvPr>
          <p:cNvGraphicFramePr>
            <a:graphicFrameLocks noChangeAspect="1"/>
          </p:cNvGraphicFramePr>
          <p:nvPr>
            <p:extLst>
              <p:ext uri="{D42A27DB-BD31-4B8C-83A1-F6EECF244321}">
                <p14:modId xmlns:p14="http://schemas.microsoft.com/office/powerpoint/2010/main" val="4229529501"/>
              </p:ext>
            </p:extLst>
          </p:nvPr>
        </p:nvGraphicFramePr>
        <p:xfrm>
          <a:off x="5825181" y="3262231"/>
          <a:ext cx="6129337" cy="1138238"/>
        </p:xfrm>
        <a:graphic>
          <a:graphicData uri="http://schemas.openxmlformats.org/presentationml/2006/ole">
            <mc:AlternateContent xmlns:mc="http://schemas.openxmlformats.org/markup-compatibility/2006">
              <mc:Choice xmlns:v="urn:schemas-microsoft-com:vml" Requires="v">
                <p:oleObj spid="_x0000_s524315" name="Equation" r:id="rId10" imgW="3340080" imgH="583920" progId="Equation.DSMT4">
                  <p:embed/>
                </p:oleObj>
              </mc:Choice>
              <mc:Fallback>
                <p:oleObj name="Equation" r:id="rId10" imgW="3340080" imgH="583920" progId="Equation.DSMT4">
                  <p:embed/>
                  <p:pic>
                    <p:nvPicPr>
                      <p:cNvPr id="0" name=""/>
                      <p:cNvPicPr/>
                      <p:nvPr/>
                    </p:nvPicPr>
                    <p:blipFill>
                      <a:blip r:embed="rId11"/>
                      <a:stretch>
                        <a:fillRect/>
                      </a:stretch>
                    </p:blipFill>
                    <p:spPr>
                      <a:xfrm>
                        <a:off x="5825181" y="3262231"/>
                        <a:ext cx="6129337" cy="1138238"/>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62D5221E-AA23-4F32-A995-027CB424C1EA}"/>
              </a:ext>
            </a:extLst>
          </p:cNvPr>
          <p:cNvSpPr/>
          <p:nvPr/>
        </p:nvSpPr>
        <p:spPr>
          <a:xfrm>
            <a:off x="874463" y="5752670"/>
            <a:ext cx="11182861" cy="461665"/>
          </a:xfrm>
          <a:prstGeom prst="rect">
            <a:avLst/>
          </a:prstGeom>
        </p:spPr>
        <p:txBody>
          <a:bodyPr wrap="square">
            <a:spAutoFit/>
          </a:bodyPr>
          <a:lstStyle/>
          <a:p>
            <a:r>
              <a:rPr lang="vi-VN"/>
              <a:t> Do 1 đơn vị dài trong không gian O</a:t>
            </a:r>
            <a:r>
              <a:rPr lang="vi-VN" i="1"/>
              <a:t>xyz</a:t>
            </a:r>
            <a:r>
              <a:rPr lang="vi-VN"/>
              <a:t> tương ứng với 6 371 </a:t>
            </a:r>
            <a:r>
              <a:rPr lang="vi-VN" i="1"/>
              <a:t>km</a:t>
            </a:r>
            <a:r>
              <a:rPr lang="vi-VN"/>
              <a:t> trên thực tế, nên khoảng </a:t>
            </a:r>
            <a:endParaRPr lang="en-US"/>
          </a:p>
        </p:txBody>
      </p:sp>
      <p:grpSp>
        <p:nvGrpSpPr>
          <p:cNvPr id="38" name="Group 37">
            <a:extLst>
              <a:ext uri="{FF2B5EF4-FFF2-40B4-BE49-F238E27FC236}">
                <a16:creationId xmlns:a16="http://schemas.microsoft.com/office/drawing/2014/main" id="{C66B0673-DB7C-4D7A-B9BF-E06918A9272D}"/>
              </a:ext>
            </a:extLst>
          </p:cNvPr>
          <p:cNvGrpSpPr/>
          <p:nvPr/>
        </p:nvGrpSpPr>
        <p:grpSpPr>
          <a:xfrm>
            <a:off x="958808" y="4967635"/>
            <a:ext cx="10423006" cy="817245"/>
            <a:chOff x="969963" y="4384760"/>
            <a:chExt cx="10423006" cy="817245"/>
          </a:xfrm>
        </p:grpSpPr>
        <p:sp>
          <p:nvSpPr>
            <p:cNvPr id="36" name="Rectangle 35">
              <a:extLst>
                <a:ext uri="{FF2B5EF4-FFF2-40B4-BE49-F238E27FC236}">
                  <a16:creationId xmlns:a16="http://schemas.microsoft.com/office/drawing/2014/main" id="{4BDF293B-D310-48D0-8A53-02500E974DCB}"/>
                </a:ext>
              </a:extLst>
            </p:cNvPr>
            <p:cNvSpPr/>
            <p:nvPr/>
          </p:nvSpPr>
          <p:spPr>
            <a:xfrm>
              <a:off x="969963" y="4537502"/>
              <a:ext cx="7410449" cy="461665"/>
            </a:xfrm>
            <a:prstGeom prst="rect">
              <a:avLst/>
            </a:prstGeom>
          </p:spPr>
          <p:txBody>
            <a:bodyPr wrap="square">
              <a:spAutoFit/>
            </a:bodyPr>
            <a:lstStyle/>
            <a:p>
              <a:r>
                <a:rPr lang="vi-VN"/>
                <a:t>nên cung</a:t>
              </a:r>
              <a:r>
                <a:rPr lang="en-US"/>
                <a:t> </a:t>
              </a:r>
              <a:r>
                <a:rPr lang="vi-VN"/>
                <a:t>nhỏ </a:t>
              </a:r>
              <a:r>
                <a:rPr lang="en-US"/>
                <a:t>      </a:t>
              </a:r>
              <a:r>
                <a:rPr lang="vi-VN"/>
                <a:t>của đường tròn đó có độ dài xấp xỉ bằng </a:t>
              </a:r>
              <a:endParaRPr lang="en-US"/>
            </a:p>
          </p:txBody>
        </p:sp>
        <p:graphicFrame>
          <p:nvGraphicFramePr>
            <p:cNvPr id="35" name="Object 34">
              <a:extLst>
                <a:ext uri="{FF2B5EF4-FFF2-40B4-BE49-F238E27FC236}">
                  <a16:creationId xmlns:a16="http://schemas.microsoft.com/office/drawing/2014/main" id="{1071589D-D3ED-4551-BFC8-66BB7D782878}"/>
                </a:ext>
              </a:extLst>
            </p:cNvPr>
            <p:cNvGraphicFramePr>
              <a:graphicFrameLocks noChangeAspect="1"/>
            </p:cNvGraphicFramePr>
            <p:nvPr>
              <p:extLst>
                <p:ext uri="{D42A27DB-BD31-4B8C-83A1-F6EECF244321}">
                  <p14:modId xmlns:p14="http://schemas.microsoft.com/office/powerpoint/2010/main" val="1957097730"/>
                </p:ext>
              </p:extLst>
            </p:nvPr>
          </p:nvGraphicFramePr>
          <p:xfrm>
            <a:off x="2707893" y="4548462"/>
            <a:ext cx="449976" cy="472476"/>
          </p:xfrm>
          <a:graphic>
            <a:graphicData uri="http://schemas.openxmlformats.org/presentationml/2006/ole">
              <mc:AlternateContent xmlns:mc="http://schemas.openxmlformats.org/markup-compatibility/2006">
                <mc:Choice xmlns:v="urn:schemas-microsoft-com:vml" Requires="v">
                  <p:oleObj spid="_x0000_s524316" name="Equation" r:id="rId12" imgW="253800" imgH="266400" progId="Equation.DSMT4">
                    <p:embed/>
                  </p:oleObj>
                </mc:Choice>
                <mc:Fallback>
                  <p:oleObj name="Equation" r:id="rId12" imgW="253800" imgH="266400" progId="Equation.DSMT4">
                    <p:embed/>
                    <p:pic>
                      <p:nvPicPr>
                        <p:cNvPr id="0" name=""/>
                        <p:cNvPicPr/>
                        <p:nvPr/>
                      </p:nvPicPr>
                      <p:blipFill>
                        <a:blip r:embed="rId13"/>
                        <a:stretch>
                          <a:fillRect/>
                        </a:stretch>
                      </p:blipFill>
                      <p:spPr>
                        <a:xfrm>
                          <a:off x="2707893" y="4548462"/>
                          <a:ext cx="449976" cy="472476"/>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FDFE5674-5494-49B0-BA31-57DAA695F4AE}"/>
                </a:ext>
              </a:extLst>
            </p:cNvPr>
            <p:cNvGraphicFramePr>
              <a:graphicFrameLocks noChangeAspect="1"/>
            </p:cNvGraphicFramePr>
            <p:nvPr>
              <p:extLst>
                <p:ext uri="{D42A27DB-BD31-4B8C-83A1-F6EECF244321}">
                  <p14:modId xmlns:p14="http://schemas.microsoft.com/office/powerpoint/2010/main" val="1479921456"/>
                </p:ext>
              </p:extLst>
            </p:nvPr>
          </p:nvGraphicFramePr>
          <p:xfrm>
            <a:off x="8244481" y="4384760"/>
            <a:ext cx="3148488" cy="817245"/>
          </p:xfrm>
          <a:graphic>
            <a:graphicData uri="http://schemas.openxmlformats.org/presentationml/2006/ole">
              <mc:AlternateContent xmlns:mc="http://schemas.openxmlformats.org/markup-compatibility/2006">
                <mc:Choice xmlns:v="urn:schemas-microsoft-com:vml" Requires="v">
                  <p:oleObj spid="_x0000_s524317" name="Equation" r:id="rId14" imgW="1612800" imgH="419040" progId="Equation.DSMT4">
                    <p:embed/>
                  </p:oleObj>
                </mc:Choice>
                <mc:Fallback>
                  <p:oleObj name="Equation" r:id="rId14" imgW="1612800" imgH="419040" progId="Equation.DSMT4">
                    <p:embed/>
                    <p:pic>
                      <p:nvPicPr>
                        <p:cNvPr id="35" name="Object 34">
                          <a:extLst>
                            <a:ext uri="{FF2B5EF4-FFF2-40B4-BE49-F238E27FC236}">
                              <a16:creationId xmlns:a16="http://schemas.microsoft.com/office/drawing/2014/main" id="{1071589D-D3ED-4551-BFC8-66BB7D782878}"/>
                            </a:ext>
                          </a:extLst>
                        </p:cNvPr>
                        <p:cNvPicPr/>
                        <p:nvPr/>
                      </p:nvPicPr>
                      <p:blipFill>
                        <a:blip r:embed="rId15"/>
                        <a:stretch>
                          <a:fillRect/>
                        </a:stretch>
                      </p:blipFill>
                      <p:spPr>
                        <a:xfrm>
                          <a:off x="8244481" y="4384760"/>
                          <a:ext cx="3148488" cy="817245"/>
                        </a:xfrm>
                        <a:prstGeom prst="rect">
                          <a:avLst/>
                        </a:prstGeom>
                      </p:spPr>
                    </p:pic>
                  </p:oleObj>
                </mc:Fallback>
              </mc:AlternateContent>
            </a:graphicData>
          </a:graphic>
        </p:graphicFrame>
      </p:grpSp>
      <p:pic>
        <p:nvPicPr>
          <p:cNvPr id="39" name="Picture 38">
            <a:extLst>
              <a:ext uri="{FF2B5EF4-FFF2-40B4-BE49-F238E27FC236}">
                <a16:creationId xmlns:a16="http://schemas.microsoft.com/office/drawing/2014/main" id="{8D17F22A-3F32-45B3-BF7F-91F24A388EE7}"/>
              </a:ext>
            </a:extLst>
          </p:cNvPr>
          <p:cNvPicPr>
            <a:picLocks noChangeAspect="1"/>
          </p:cNvPicPr>
          <p:nvPr/>
        </p:nvPicPr>
        <p:blipFill>
          <a:blip r:embed="rId16"/>
          <a:stretch>
            <a:fillRect/>
          </a:stretch>
        </p:blipFill>
        <p:spPr>
          <a:xfrm>
            <a:off x="913977" y="2753374"/>
            <a:ext cx="11318391" cy="646232"/>
          </a:xfrm>
          <a:prstGeom prst="rect">
            <a:avLst/>
          </a:prstGeom>
        </p:spPr>
      </p:pic>
      <p:sp>
        <p:nvSpPr>
          <p:cNvPr id="3" name="Rectangle 2">
            <a:extLst>
              <a:ext uri="{FF2B5EF4-FFF2-40B4-BE49-F238E27FC236}">
                <a16:creationId xmlns:a16="http://schemas.microsoft.com/office/drawing/2014/main" id="{F014A2F6-DE5F-4866-9089-218F1AC4E300}"/>
              </a:ext>
            </a:extLst>
          </p:cNvPr>
          <p:cNvSpPr/>
          <p:nvPr/>
        </p:nvSpPr>
        <p:spPr>
          <a:xfrm>
            <a:off x="946587" y="6305343"/>
            <a:ext cx="10986148" cy="461665"/>
          </a:xfrm>
          <a:prstGeom prst="rect">
            <a:avLst/>
          </a:prstGeom>
        </p:spPr>
        <p:txBody>
          <a:bodyPr wrap="square">
            <a:spAutoFit/>
          </a:bodyPr>
          <a:lstStyle/>
          <a:p>
            <a:r>
              <a:rPr lang="vi-VN"/>
              <a:t>cách trên mặt đất giữa hai vị trí </a:t>
            </a:r>
            <a:r>
              <a:rPr lang="vi-VN" i="1"/>
              <a:t>P, Q </a:t>
            </a:r>
            <a:r>
              <a:rPr lang="vi-VN"/>
              <a:t>xấp xỉ bằng 1,2983</a:t>
            </a:r>
            <a:r>
              <a:rPr lang="en-US"/>
              <a:t>.</a:t>
            </a:r>
            <a:r>
              <a:rPr lang="vi-VN"/>
              <a:t>6</a:t>
            </a:r>
            <a:r>
              <a:rPr lang="en-US"/>
              <a:t> </a:t>
            </a:r>
            <a:r>
              <a:rPr lang="vi-VN"/>
              <a:t>371</a:t>
            </a:r>
            <a:r>
              <a:rPr lang="en-US"/>
              <a:t> = </a:t>
            </a:r>
            <a:r>
              <a:rPr lang="vi-VN">
                <a:solidFill>
                  <a:srgbClr val="C00000"/>
                </a:solidFill>
              </a:rPr>
              <a:t>8271,4693</a:t>
            </a:r>
            <a:r>
              <a:rPr lang="vi-VN"/>
              <a:t> (</a:t>
            </a:r>
            <a:r>
              <a:rPr lang="vi-VN" i="1"/>
              <a:t>km</a:t>
            </a:r>
            <a:r>
              <a:rPr lang="vi-VN"/>
              <a:t>).</a:t>
            </a:r>
            <a:endParaRPr lang="en-US"/>
          </a:p>
        </p:txBody>
      </p:sp>
    </p:spTree>
    <p:extLst>
      <p:ext uri="{BB962C8B-B14F-4D97-AF65-F5344CB8AC3E}">
        <p14:creationId xmlns:p14="http://schemas.microsoft.com/office/powerpoint/2010/main" val="2297624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0" grpId="0"/>
      <p:bldP spid="3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812AD6E-29AC-4AF0-90C2-6F577E5A7FB0}"/>
              </a:ext>
            </a:extLst>
          </p:cNvPr>
          <p:cNvPicPr>
            <a:picLocks noChangeAspect="1"/>
          </p:cNvPicPr>
          <p:nvPr/>
        </p:nvPicPr>
        <p:blipFill>
          <a:blip r:embed="rId3"/>
          <a:stretch>
            <a:fillRect/>
          </a:stretch>
        </p:blipFill>
        <p:spPr>
          <a:xfrm>
            <a:off x="10561052" y="5791200"/>
            <a:ext cx="1627773" cy="1231499"/>
          </a:xfrm>
          <a:prstGeom prst="rect">
            <a:avLst/>
          </a:prstGeom>
        </p:spPr>
      </p:pic>
      <p:graphicFrame>
        <p:nvGraphicFramePr>
          <p:cNvPr id="12" name="Object 11">
            <a:extLst>
              <a:ext uri="{FF2B5EF4-FFF2-40B4-BE49-F238E27FC236}">
                <a16:creationId xmlns:a16="http://schemas.microsoft.com/office/drawing/2014/main" id="{1AEA7050-F740-4B9D-BFEA-D42E1FD330A2}"/>
              </a:ext>
            </a:extLst>
          </p:cNvPr>
          <p:cNvGraphicFramePr>
            <a:graphicFrameLocks noChangeAspect="1"/>
          </p:cNvGraphicFramePr>
          <p:nvPr>
            <p:extLst>
              <p:ext uri="{D42A27DB-BD31-4B8C-83A1-F6EECF244321}">
                <p14:modId xmlns:p14="http://schemas.microsoft.com/office/powerpoint/2010/main" val="1019456074"/>
              </p:ext>
            </p:extLst>
          </p:nvPr>
        </p:nvGraphicFramePr>
        <p:xfrm>
          <a:off x="2985248" y="3220087"/>
          <a:ext cx="5346700" cy="842962"/>
        </p:xfrm>
        <a:graphic>
          <a:graphicData uri="http://schemas.openxmlformats.org/presentationml/2006/ole">
            <mc:AlternateContent xmlns:mc="http://schemas.openxmlformats.org/markup-compatibility/2006">
              <mc:Choice xmlns:v="urn:schemas-microsoft-com:vml" Requires="v">
                <p:oleObj spid="_x0000_s525329" name="Equation" r:id="rId4" imgW="2743200" imgH="431640" progId="Equation.DSMT4">
                  <p:embed/>
                </p:oleObj>
              </mc:Choice>
              <mc:Fallback>
                <p:oleObj name="Equation" r:id="rId4" imgW="2743200" imgH="431640" progId="Equation.DSMT4">
                  <p:embed/>
                  <p:pic>
                    <p:nvPicPr>
                      <p:cNvPr id="0" name=""/>
                      <p:cNvPicPr/>
                      <p:nvPr/>
                    </p:nvPicPr>
                    <p:blipFill>
                      <a:blip r:embed="rId5"/>
                      <a:stretch>
                        <a:fillRect/>
                      </a:stretch>
                    </p:blipFill>
                    <p:spPr>
                      <a:xfrm>
                        <a:off x="2985248" y="3220087"/>
                        <a:ext cx="5346700" cy="842962"/>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4FE17F1D-B0DD-4275-902D-1F20CB0A076A}"/>
              </a:ext>
            </a:extLst>
          </p:cNvPr>
          <p:cNvGrpSpPr/>
          <p:nvPr/>
        </p:nvGrpSpPr>
        <p:grpSpPr>
          <a:xfrm>
            <a:off x="1827212" y="1994895"/>
            <a:ext cx="4517815" cy="983763"/>
            <a:chOff x="1692362" y="1550007"/>
            <a:chExt cx="4517815" cy="983763"/>
          </a:xfrm>
        </p:grpSpPr>
        <p:graphicFrame>
          <p:nvGraphicFramePr>
            <p:cNvPr id="5" name="Object 4">
              <a:extLst>
                <a:ext uri="{FF2B5EF4-FFF2-40B4-BE49-F238E27FC236}">
                  <a16:creationId xmlns:a16="http://schemas.microsoft.com/office/drawing/2014/main" id="{7F967E66-FB45-4509-8658-93F36D420F09}"/>
                </a:ext>
              </a:extLst>
            </p:cNvPr>
            <p:cNvGraphicFramePr>
              <a:graphicFrameLocks noChangeAspect="1"/>
            </p:cNvGraphicFramePr>
            <p:nvPr>
              <p:extLst>
                <p:ext uri="{D42A27DB-BD31-4B8C-83A1-F6EECF244321}">
                  <p14:modId xmlns:p14="http://schemas.microsoft.com/office/powerpoint/2010/main" val="3076978675"/>
                </p:ext>
              </p:extLst>
            </p:nvPr>
          </p:nvGraphicFramePr>
          <p:xfrm>
            <a:off x="2869101" y="1550007"/>
            <a:ext cx="3341076" cy="983763"/>
          </p:xfrm>
          <a:graphic>
            <a:graphicData uri="http://schemas.openxmlformats.org/presentationml/2006/ole">
              <mc:AlternateContent xmlns:mc="http://schemas.openxmlformats.org/markup-compatibility/2006">
                <mc:Choice xmlns:v="urn:schemas-microsoft-com:vml" Requires="v">
                  <p:oleObj spid="_x0000_s525330" name="Equation" r:id="rId6" imgW="1713886" imgH="505444" progId="Equation.DSMT4">
                    <p:embed/>
                  </p:oleObj>
                </mc:Choice>
                <mc:Fallback>
                  <p:oleObj name="Equation" r:id="rId6" imgW="1713886" imgH="505444" progId="Equation.DSMT4">
                    <p:embed/>
                    <p:pic>
                      <p:nvPicPr>
                        <p:cNvPr id="0" name=""/>
                        <p:cNvPicPr/>
                        <p:nvPr/>
                      </p:nvPicPr>
                      <p:blipFill>
                        <a:blip r:embed="rId7"/>
                        <a:stretch>
                          <a:fillRect/>
                        </a:stretch>
                      </p:blipFill>
                      <p:spPr>
                        <a:xfrm>
                          <a:off x="2869101" y="1550007"/>
                          <a:ext cx="3341076" cy="983763"/>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95627183-C4E7-4A49-AF43-3EA2EEF76FF8}"/>
                </a:ext>
              </a:extLst>
            </p:cNvPr>
            <p:cNvSpPr/>
            <p:nvPr/>
          </p:nvSpPr>
          <p:spPr>
            <a:xfrm>
              <a:off x="1692362" y="1763529"/>
              <a:ext cx="1277273" cy="461665"/>
            </a:xfrm>
            <a:prstGeom prst="rect">
              <a:avLst/>
            </a:prstGeom>
          </p:spPr>
          <p:txBody>
            <a:bodyPr wrap="none">
              <a:spAutoFit/>
            </a:bodyPr>
            <a:lstStyle/>
            <a:p>
              <a:pPr marL="342900" indent="-342900">
                <a:buFont typeface="Wingdings" panose="05000000000000000000" pitchFamily="2" charset="2"/>
                <a:buChar char="v"/>
              </a:pPr>
              <a:r>
                <a:rPr lang="en-US"/>
                <a:t>Ta có </a:t>
              </a:r>
            </a:p>
          </p:txBody>
        </p:sp>
      </p:grpSp>
      <p:grpSp>
        <p:nvGrpSpPr>
          <p:cNvPr id="28" name="Group 27">
            <a:extLst>
              <a:ext uri="{FF2B5EF4-FFF2-40B4-BE49-F238E27FC236}">
                <a16:creationId xmlns:a16="http://schemas.microsoft.com/office/drawing/2014/main" id="{10F153C7-B14A-4617-B042-E4DA7DB3CB36}"/>
              </a:ext>
            </a:extLst>
          </p:cNvPr>
          <p:cNvGrpSpPr/>
          <p:nvPr/>
        </p:nvGrpSpPr>
        <p:grpSpPr>
          <a:xfrm>
            <a:off x="2055812" y="4328416"/>
            <a:ext cx="7265377" cy="766763"/>
            <a:chOff x="2000249" y="3881377"/>
            <a:chExt cx="7265377" cy="766763"/>
          </a:xfrm>
        </p:grpSpPr>
        <p:graphicFrame>
          <p:nvGraphicFramePr>
            <p:cNvPr id="14" name="Object 13">
              <a:extLst>
                <a:ext uri="{FF2B5EF4-FFF2-40B4-BE49-F238E27FC236}">
                  <a16:creationId xmlns:a16="http://schemas.microsoft.com/office/drawing/2014/main" id="{BBA72EA7-73CF-4359-BE4E-399BC277EE23}"/>
                </a:ext>
              </a:extLst>
            </p:cNvPr>
            <p:cNvGraphicFramePr>
              <a:graphicFrameLocks noChangeAspect="1"/>
            </p:cNvGraphicFramePr>
            <p:nvPr>
              <p:extLst>
                <p:ext uri="{D42A27DB-BD31-4B8C-83A1-F6EECF244321}">
                  <p14:modId xmlns:p14="http://schemas.microsoft.com/office/powerpoint/2010/main" val="2681110846"/>
                </p:ext>
              </p:extLst>
            </p:nvPr>
          </p:nvGraphicFramePr>
          <p:xfrm>
            <a:off x="4539639" y="3881377"/>
            <a:ext cx="4725987" cy="766763"/>
          </p:xfrm>
          <a:graphic>
            <a:graphicData uri="http://schemas.openxmlformats.org/presentationml/2006/ole">
              <mc:AlternateContent xmlns:mc="http://schemas.openxmlformats.org/markup-compatibility/2006">
                <mc:Choice xmlns:v="urn:schemas-microsoft-com:vml" Requires="v">
                  <p:oleObj spid="_x0000_s525331" name="Equation" r:id="rId8" imgW="2425680" imgH="393480" progId="Equation.DSMT4">
                    <p:embed/>
                  </p:oleObj>
                </mc:Choice>
                <mc:Fallback>
                  <p:oleObj name="Equation" r:id="rId8" imgW="2425680" imgH="393480" progId="Equation.DSMT4">
                    <p:embed/>
                    <p:pic>
                      <p:nvPicPr>
                        <p:cNvPr id="0" name=""/>
                        <p:cNvPicPr/>
                        <p:nvPr/>
                      </p:nvPicPr>
                      <p:blipFill>
                        <a:blip r:embed="rId9"/>
                        <a:stretch>
                          <a:fillRect/>
                        </a:stretch>
                      </p:blipFill>
                      <p:spPr>
                        <a:xfrm>
                          <a:off x="4539639" y="3881377"/>
                          <a:ext cx="4725987" cy="766763"/>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4E6C393-9D74-4E67-A53F-FE8632F875CA}"/>
                </a:ext>
              </a:extLst>
            </p:cNvPr>
            <p:cNvSpPr/>
            <p:nvPr/>
          </p:nvSpPr>
          <p:spPr>
            <a:xfrm>
              <a:off x="2000249" y="4012155"/>
              <a:ext cx="2847603" cy="461665"/>
            </a:xfrm>
            <a:prstGeom prst="rect">
              <a:avLst/>
            </a:prstGeom>
          </p:spPr>
          <p:txBody>
            <a:bodyPr wrap="square">
              <a:spAutoFit/>
            </a:bodyPr>
            <a:lstStyle/>
            <a:p>
              <a:r>
                <a:rPr lang="en-US"/>
                <a:t> Độ dài cung AB là </a:t>
              </a:r>
            </a:p>
          </p:txBody>
        </p:sp>
      </p:grpSp>
      <p:grpSp>
        <p:nvGrpSpPr>
          <p:cNvPr id="32" name="Group 31">
            <a:extLst>
              <a:ext uri="{FF2B5EF4-FFF2-40B4-BE49-F238E27FC236}">
                <a16:creationId xmlns:a16="http://schemas.microsoft.com/office/drawing/2014/main" id="{7CABE575-387F-4A5C-90F2-9C5FEC674BA1}"/>
              </a:ext>
            </a:extLst>
          </p:cNvPr>
          <p:cNvGrpSpPr/>
          <p:nvPr/>
        </p:nvGrpSpPr>
        <p:grpSpPr>
          <a:xfrm>
            <a:off x="-153988" y="0"/>
            <a:ext cx="12197375" cy="1366665"/>
            <a:chOff x="-153988" y="0"/>
            <a:chExt cx="12197375" cy="1366665"/>
          </a:xfrm>
        </p:grpSpPr>
        <p:sp>
          <p:nvSpPr>
            <p:cNvPr id="30" name="Rounded Rectangle 23">
              <a:extLst>
                <a:ext uri="{FF2B5EF4-FFF2-40B4-BE49-F238E27FC236}">
                  <a16:creationId xmlns:a16="http://schemas.microsoft.com/office/drawing/2014/main" id="{69C8C319-2D34-445B-8D43-6E74BA7BE334}"/>
                </a:ext>
              </a:extLst>
            </p:cNvPr>
            <p:cNvSpPr/>
            <p:nvPr/>
          </p:nvSpPr>
          <p:spPr>
            <a:xfrm>
              <a:off x="989012" y="69527"/>
              <a:ext cx="11054375" cy="1231499"/>
            </a:xfrm>
            <a:prstGeom prst="roundRect">
              <a:avLst>
                <a:gd name="adj" fmla="val 3585"/>
              </a:avLst>
            </a:prstGeom>
            <a:blipFill>
              <a:blip r:embed="rId10"/>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7FF8FF-3CDC-4086-B39C-C53175B87A50}"/>
                </a:ext>
              </a:extLst>
            </p:cNvPr>
            <p:cNvSpPr/>
            <p:nvPr/>
          </p:nvSpPr>
          <p:spPr>
            <a:xfrm>
              <a:off x="1598612" y="228600"/>
              <a:ext cx="10287000" cy="830997"/>
            </a:xfrm>
            <a:prstGeom prst="rect">
              <a:avLst/>
            </a:prstGeom>
          </p:spPr>
          <p:txBody>
            <a:bodyPr wrap="square">
              <a:spAutoFit/>
            </a:bodyPr>
            <a:lstStyle/>
            <a:p>
              <a:pPr marL="342900" indent="-342900">
                <a:buFont typeface="Wingdings" panose="05000000000000000000" pitchFamily="2" charset="2"/>
                <a:buChar char="v"/>
              </a:pPr>
              <a:r>
                <a:rPr lang="en-US" b="1"/>
                <a:t>Tính khoảng cách trên mặt đất từ vị trí </a:t>
              </a:r>
              <a:r>
                <a:rPr lang="en-US" i="1"/>
                <a:t>A</a:t>
              </a:r>
              <a:r>
                <a:rPr lang="en-US"/>
                <a:t> </a:t>
              </a:r>
              <a:r>
                <a:rPr lang="en-US" b="1"/>
                <a:t>là giao giữa kinh tuyến gốc với xích đạo đến vị trí </a:t>
              </a:r>
              <a:r>
                <a:rPr lang="en-US" i="1"/>
                <a:t>B</a:t>
              </a:r>
              <a:r>
                <a:rPr lang="en-US"/>
                <a:t>: </a:t>
              </a:r>
              <a:r>
                <a:rPr lang="en-US">
                  <a:solidFill>
                    <a:srgbClr val="C00000"/>
                  </a:solidFill>
                </a:rPr>
                <a:t>45°N, 30°E</a:t>
              </a:r>
              <a:r>
                <a:rPr lang="en-US"/>
                <a:t>.</a:t>
              </a:r>
            </a:p>
          </p:txBody>
        </p:sp>
        <p:pic>
          <p:nvPicPr>
            <p:cNvPr id="29" name="Picture 28">
              <a:extLst>
                <a:ext uri="{FF2B5EF4-FFF2-40B4-BE49-F238E27FC236}">
                  <a16:creationId xmlns:a16="http://schemas.microsoft.com/office/drawing/2014/main" id="{72339496-1108-4A03-ABA3-F94D3F0031BD}"/>
                </a:ext>
              </a:extLst>
            </p:cNvPr>
            <p:cNvPicPr>
              <a:picLocks noChangeAspect="1"/>
            </p:cNvPicPr>
            <p:nvPr/>
          </p:nvPicPr>
          <p:blipFill>
            <a:blip r:embed="rId11"/>
            <a:stretch>
              <a:fillRect/>
            </a:stretch>
          </p:blipFill>
          <p:spPr>
            <a:xfrm>
              <a:off x="-153988" y="0"/>
              <a:ext cx="1371600" cy="1366665"/>
            </a:xfrm>
            <a:prstGeom prst="rect">
              <a:avLst/>
            </a:prstGeom>
          </p:spPr>
        </p:pic>
      </p:grpSp>
      <p:pic>
        <p:nvPicPr>
          <p:cNvPr id="31" name="Picture 30">
            <a:extLst>
              <a:ext uri="{FF2B5EF4-FFF2-40B4-BE49-F238E27FC236}">
                <a16:creationId xmlns:a16="http://schemas.microsoft.com/office/drawing/2014/main" id="{616CDC5B-3AA9-411C-B2A2-FC6AA8B590DB}"/>
              </a:ext>
            </a:extLst>
          </p:cNvPr>
          <p:cNvPicPr>
            <a:picLocks noChangeAspect="1"/>
          </p:cNvPicPr>
          <p:nvPr/>
        </p:nvPicPr>
        <p:blipFill>
          <a:blip r:embed="rId12"/>
          <a:stretch>
            <a:fillRect/>
          </a:stretch>
        </p:blipFill>
        <p:spPr>
          <a:xfrm>
            <a:off x="5554869" y="1419855"/>
            <a:ext cx="1079086" cy="286537"/>
          </a:xfrm>
          <a:prstGeom prst="rect">
            <a:avLst/>
          </a:prstGeom>
        </p:spPr>
      </p:pic>
    </p:spTree>
    <p:extLst>
      <p:ext uri="{BB962C8B-B14F-4D97-AF65-F5344CB8AC3E}">
        <p14:creationId xmlns:p14="http://schemas.microsoft.com/office/powerpoint/2010/main" val="24044449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858111-AEFB-41C9-BEAE-FF69226BCC9B}"/>
              </a:ext>
            </a:extLst>
          </p:cNvPr>
          <p:cNvPicPr>
            <a:picLocks noChangeAspect="1"/>
          </p:cNvPicPr>
          <p:nvPr/>
        </p:nvPicPr>
        <p:blipFill>
          <a:blip r:embed="rId2"/>
          <a:stretch>
            <a:fillRect/>
          </a:stretch>
        </p:blipFill>
        <p:spPr>
          <a:xfrm>
            <a:off x="2970212" y="1371600"/>
            <a:ext cx="6962775" cy="3276600"/>
          </a:xfrm>
          <a:prstGeom prst="rect">
            <a:avLst/>
          </a:prstGeom>
        </p:spPr>
      </p:pic>
    </p:spTree>
    <p:extLst>
      <p:ext uri="{BB962C8B-B14F-4D97-AF65-F5344CB8AC3E}">
        <p14:creationId xmlns:p14="http://schemas.microsoft.com/office/powerpoint/2010/main" val="115167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7">
            <a:extLst>
              <a:ext uri="{FF2B5EF4-FFF2-40B4-BE49-F238E27FC236}">
                <a16:creationId xmlns:a16="http://schemas.microsoft.com/office/drawing/2014/main" id="{B62EA2AD-7B54-43BB-88A4-FB25CA6E9DC0}"/>
              </a:ext>
            </a:extLst>
          </p:cNvPr>
          <p:cNvSpPr/>
          <p:nvPr/>
        </p:nvSpPr>
        <p:spPr>
          <a:xfrm>
            <a:off x="712825" y="34451"/>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C2B424-A147-4371-A2F4-056B09689C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765" y="-15615"/>
            <a:ext cx="1795784" cy="1805651"/>
          </a:xfrm>
          <a:prstGeom prst="rect">
            <a:avLst/>
          </a:prstGeom>
        </p:spPr>
      </p:pic>
      <p:sp>
        <p:nvSpPr>
          <p:cNvPr id="3" name="Rectangle 2">
            <a:extLst>
              <a:ext uri="{FF2B5EF4-FFF2-40B4-BE49-F238E27FC236}">
                <a16:creationId xmlns:a16="http://schemas.microsoft.com/office/drawing/2014/main" id="{82F3D539-8694-4224-8F1E-752E495A5F4C}"/>
              </a:ext>
            </a:extLst>
          </p:cNvPr>
          <p:cNvSpPr/>
          <p:nvPr/>
        </p:nvSpPr>
        <p:spPr>
          <a:xfrm>
            <a:off x="101378" y="39032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5.25</a:t>
            </a:r>
          </a:p>
        </p:txBody>
      </p:sp>
      <p:sp>
        <p:nvSpPr>
          <p:cNvPr id="4" name="Rectangle 3">
            <a:extLst>
              <a:ext uri="{FF2B5EF4-FFF2-40B4-BE49-F238E27FC236}">
                <a16:creationId xmlns:a16="http://schemas.microsoft.com/office/drawing/2014/main" id="{DF234938-8FA0-4819-9277-F8247114E79C}"/>
              </a:ext>
            </a:extLst>
          </p:cNvPr>
          <p:cNvSpPr/>
          <p:nvPr/>
        </p:nvSpPr>
        <p:spPr>
          <a:xfrm>
            <a:off x="145866"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C43FC01D-7EA1-4CAC-A7E9-5AAFFA4EB42B}"/>
              </a:ext>
            </a:extLst>
          </p:cNvPr>
          <p:cNvSpPr/>
          <p:nvPr/>
        </p:nvSpPr>
        <p:spPr>
          <a:xfrm>
            <a:off x="4907178" y="74430"/>
            <a:ext cx="7334812" cy="461665"/>
          </a:xfrm>
          <a:prstGeom prst="rect">
            <a:avLst/>
          </a:prstGeom>
        </p:spPr>
        <p:txBody>
          <a:bodyPr wrap="square">
            <a:spAutoFit/>
          </a:bodyPr>
          <a:lstStyle/>
          <a:p>
            <a:r>
              <a:rPr lang="en-US"/>
              <a:t>x</a:t>
            </a:r>
            <a:r>
              <a:rPr lang="vi-VN"/>
              <a:t>ác định tâm và bán kính của mặt cầu (</a:t>
            </a:r>
            <a:r>
              <a:rPr lang="vi-VN" i="1"/>
              <a:t>S</a:t>
            </a:r>
            <a:r>
              <a:rPr lang="vi-VN"/>
              <a:t>) có phương trình </a:t>
            </a:r>
            <a:endParaRPr lang="en-US"/>
          </a:p>
        </p:txBody>
      </p:sp>
      <p:sp>
        <p:nvSpPr>
          <p:cNvPr id="8" name="Rectangle 7">
            <a:extLst>
              <a:ext uri="{FF2B5EF4-FFF2-40B4-BE49-F238E27FC236}">
                <a16:creationId xmlns:a16="http://schemas.microsoft.com/office/drawing/2014/main" id="{5EF4EBCB-52A5-46CD-B4B3-BEB6497D9BEE}"/>
              </a:ext>
            </a:extLst>
          </p:cNvPr>
          <p:cNvSpPr/>
          <p:nvPr/>
        </p:nvSpPr>
        <p:spPr>
          <a:xfrm>
            <a:off x="1554377" y="74431"/>
            <a:ext cx="3621889" cy="461665"/>
          </a:xfrm>
          <a:prstGeom prst="rect">
            <a:avLst/>
          </a:prstGeom>
        </p:spPr>
        <p:txBody>
          <a:bodyPr wrap="none">
            <a:spAutoFit/>
          </a:bodyPr>
          <a:lstStyle/>
          <a:p>
            <a:pPr marL="342900" indent="-342900">
              <a:buFont typeface="Wingdings" panose="05000000000000000000" pitchFamily="2" charset="2"/>
              <a:buChar char="v"/>
            </a:pPr>
            <a:r>
              <a:rPr lang="vi-VN"/>
              <a:t>Trong không gian O</a:t>
            </a:r>
            <a:r>
              <a:rPr lang="vi-VN" i="1"/>
              <a:t>xyz</a:t>
            </a:r>
            <a:r>
              <a:rPr lang="vi-VN"/>
              <a:t>, </a:t>
            </a:r>
            <a:endParaRPr lang="en-US"/>
          </a:p>
        </p:txBody>
      </p:sp>
      <p:graphicFrame>
        <p:nvGraphicFramePr>
          <p:cNvPr id="11" name="Object 10">
            <a:extLst>
              <a:ext uri="{FF2B5EF4-FFF2-40B4-BE49-F238E27FC236}">
                <a16:creationId xmlns:a16="http://schemas.microsoft.com/office/drawing/2014/main" id="{AE3EFA0F-C16E-4F9C-AEE1-42961FA745FD}"/>
              </a:ext>
            </a:extLst>
          </p:cNvPr>
          <p:cNvGraphicFramePr>
            <a:graphicFrameLocks noChangeAspect="1"/>
          </p:cNvGraphicFramePr>
          <p:nvPr>
            <p:extLst>
              <p:ext uri="{D42A27DB-BD31-4B8C-83A1-F6EECF244321}">
                <p14:modId xmlns:p14="http://schemas.microsoft.com/office/powerpoint/2010/main" val="2233094818"/>
              </p:ext>
            </p:extLst>
          </p:nvPr>
        </p:nvGraphicFramePr>
        <p:xfrm>
          <a:off x="5015671" y="461664"/>
          <a:ext cx="3620735" cy="1088943"/>
        </p:xfrm>
        <a:graphic>
          <a:graphicData uri="http://schemas.openxmlformats.org/presentationml/2006/ole">
            <mc:AlternateContent xmlns:mc="http://schemas.openxmlformats.org/markup-compatibility/2006">
              <mc:Choice xmlns:v="urn:schemas-microsoft-com:vml" Requires="v">
                <p:oleObj spid="_x0000_s526347" name="Equation" r:id="rId4" imgW="1688760" imgH="507960" progId="Equation.DSMT4">
                  <p:embed/>
                </p:oleObj>
              </mc:Choice>
              <mc:Fallback>
                <p:oleObj name="Equation" r:id="rId4" imgW="1688760" imgH="507960" progId="Equation.DSMT4">
                  <p:embed/>
                  <p:pic>
                    <p:nvPicPr>
                      <p:cNvPr id="0" name=""/>
                      <p:cNvPicPr/>
                      <p:nvPr/>
                    </p:nvPicPr>
                    <p:blipFill>
                      <a:blip r:embed="rId5"/>
                      <a:stretch>
                        <a:fillRect/>
                      </a:stretch>
                    </p:blipFill>
                    <p:spPr>
                      <a:xfrm>
                        <a:off x="5015671" y="461664"/>
                        <a:ext cx="3620735" cy="1088943"/>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E14BE76C-58BA-4174-AFF5-F0E8CBD70617}"/>
              </a:ext>
            </a:extLst>
          </p:cNvPr>
          <p:cNvPicPr>
            <a:picLocks noChangeAspect="1"/>
          </p:cNvPicPr>
          <p:nvPr/>
        </p:nvPicPr>
        <p:blipFill>
          <a:blip r:embed="rId6"/>
          <a:stretch>
            <a:fillRect/>
          </a:stretch>
        </p:blipFill>
        <p:spPr>
          <a:xfrm>
            <a:off x="5746952" y="1864252"/>
            <a:ext cx="1079086" cy="286537"/>
          </a:xfrm>
          <a:prstGeom prst="rect">
            <a:avLst/>
          </a:prstGeom>
        </p:spPr>
      </p:pic>
      <p:pic>
        <p:nvPicPr>
          <p:cNvPr id="21" name="Picture 20">
            <a:extLst>
              <a:ext uri="{FF2B5EF4-FFF2-40B4-BE49-F238E27FC236}">
                <a16:creationId xmlns:a16="http://schemas.microsoft.com/office/drawing/2014/main" id="{3C1EBB5C-76C9-4784-B483-55D099B7715C}"/>
              </a:ext>
            </a:extLst>
          </p:cNvPr>
          <p:cNvPicPr>
            <a:picLocks noChangeAspect="1"/>
          </p:cNvPicPr>
          <p:nvPr/>
        </p:nvPicPr>
        <p:blipFill>
          <a:blip r:embed="rId6"/>
          <a:stretch>
            <a:fillRect/>
          </a:stretch>
        </p:blipFill>
        <p:spPr>
          <a:xfrm>
            <a:off x="5702464" y="5104779"/>
            <a:ext cx="1079086" cy="286537"/>
          </a:xfrm>
          <a:prstGeom prst="rect">
            <a:avLst/>
          </a:prstGeom>
        </p:spPr>
      </p:pic>
      <p:grpSp>
        <p:nvGrpSpPr>
          <p:cNvPr id="28" name="Group 27">
            <a:extLst>
              <a:ext uri="{FF2B5EF4-FFF2-40B4-BE49-F238E27FC236}">
                <a16:creationId xmlns:a16="http://schemas.microsoft.com/office/drawing/2014/main" id="{9D9775E9-7135-482C-949F-35A75BD59146}"/>
              </a:ext>
            </a:extLst>
          </p:cNvPr>
          <p:cNvGrpSpPr/>
          <p:nvPr/>
        </p:nvGrpSpPr>
        <p:grpSpPr>
          <a:xfrm>
            <a:off x="-60253" y="3164327"/>
            <a:ext cx="12156378" cy="1866236"/>
            <a:chOff x="-60253" y="3164327"/>
            <a:chExt cx="12156378" cy="1866236"/>
          </a:xfrm>
        </p:grpSpPr>
        <p:sp>
          <p:nvSpPr>
            <p:cNvPr id="14" name="Rounded Rectangle 37">
              <a:extLst>
                <a:ext uri="{FF2B5EF4-FFF2-40B4-BE49-F238E27FC236}">
                  <a16:creationId xmlns:a16="http://schemas.microsoft.com/office/drawing/2014/main" id="{106E58A5-6640-49E6-9EC7-A20B8306F5DF}"/>
                </a:ext>
              </a:extLst>
            </p:cNvPr>
            <p:cNvSpPr/>
            <p:nvPr/>
          </p:nvSpPr>
          <p:spPr>
            <a:xfrm>
              <a:off x="668337" y="3274978"/>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7E635A61-81C0-4B29-92BF-4558B6DA2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60253" y="3224912"/>
              <a:ext cx="1795784" cy="1805651"/>
            </a:xfrm>
            <a:prstGeom prst="rect">
              <a:avLst/>
            </a:prstGeom>
          </p:spPr>
        </p:pic>
        <p:sp>
          <p:nvSpPr>
            <p:cNvPr id="16" name="Rectangle 15">
              <a:extLst>
                <a:ext uri="{FF2B5EF4-FFF2-40B4-BE49-F238E27FC236}">
                  <a16:creationId xmlns:a16="http://schemas.microsoft.com/office/drawing/2014/main" id="{B39AE15A-449C-4D46-9756-49B2545351EF}"/>
                </a:ext>
              </a:extLst>
            </p:cNvPr>
            <p:cNvSpPr/>
            <p:nvPr/>
          </p:nvSpPr>
          <p:spPr>
            <a:xfrm>
              <a:off x="56890" y="3630847"/>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5.26</a:t>
              </a:r>
            </a:p>
          </p:txBody>
        </p:sp>
        <p:sp>
          <p:nvSpPr>
            <p:cNvPr id="17" name="Rectangle 16">
              <a:extLst>
                <a:ext uri="{FF2B5EF4-FFF2-40B4-BE49-F238E27FC236}">
                  <a16:creationId xmlns:a16="http://schemas.microsoft.com/office/drawing/2014/main" id="{BF07D5AB-E21A-43E7-AC09-7C873779FC44}"/>
                </a:ext>
              </a:extLst>
            </p:cNvPr>
            <p:cNvSpPr/>
            <p:nvPr/>
          </p:nvSpPr>
          <p:spPr>
            <a:xfrm>
              <a:off x="101378" y="316432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B511EFA4-0914-4E12-81CC-6FC2C4BCFCA0}"/>
                </a:ext>
              </a:extLst>
            </p:cNvPr>
            <p:cNvSpPr/>
            <p:nvPr/>
          </p:nvSpPr>
          <p:spPr>
            <a:xfrm>
              <a:off x="1798858" y="3635150"/>
              <a:ext cx="3621889" cy="461665"/>
            </a:xfrm>
            <a:prstGeom prst="rect">
              <a:avLst/>
            </a:prstGeom>
          </p:spPr>
          <p:txBody>
            <a:bodyPr wrap="none">
              <a:spAutoFit/>
            </a:bodyPr>
            <a:lstStyle/>
            <a:p>
              <a:pPr marL="342900" indent="-342900">
                <a:buFont typeface="Wingdings" panose="05000000000000000000" pitchFamily="2" charset="2"/>
                <a:buChar char="v"/>
              </a:pPr>
              <a:r>
                <a:rPr lang="vi-VN"/>
                <a:t>Trong không gian O</a:t>
              </a:r>
              <a:r>
                <a:rPr lang="vi-VN" i="1"/>
                <a:t>xyz</a:t>
              </a:r>
              <a:r>
                <a:rPr lang="vi-VN"/>
                <a:t>, </a:t>
              </a:r>
              <a:endParaRPr lang="en-US"/>
            </a:p>
          </p:txBody>
        </p:sp>
        <p:sp>
          <p:nvSpPr>
            <p:cNvPr id="22" name="Rectangle 21">
              <a:extLst>
                <a:ext uri="{FF2B5EF4-FFF2-40B4-BE49-F238E27FC236}">
                  <a16:creationId xmlns:a16="http://schemas.microsoft.com/office/drawing/2014/main" id="{B5519C42-CD41-4216-B6AB-56EC72E9FB78}"/>
                </a:ext>
              </a:extLst>
            </p:cNvPr>
            <p:cNvSpPr/>
            <p:nvPr/>
          </p:nvSpPr>
          <p:spPr>
            <a:xfrm>
              <a:off x="5087981" y="3626293"/>
              <a:ext cx="6934200" cy="461665"/>
            </a:xfrm>
            <a:prstGeom prst="rect">
              <a:avLst/>
            </a:prstGeom>
          </p:spPr>
          <p:txBody>
            <a:bodyPr wrap="square">
              <a:spAutoFit/>
            </a:bodyPr>
            <a:lstStyle/>
            <a:p>
              <a:r>
                <a:rPr lang="vi-VN"/>
                <a:t>viết phương trình của mặt cầu (</a:t>
              </a:r>
              <a:r>
                <a:rPr lang="vi-VN" i="1"/>
                <a:t>S</a:t>
              </a:r>
              <a:r>
                <a:rPr lang="vi-VN"/>
                <a:t>) có tâm </a:t>
              </a:r>
              <a:r>
                <a:rPr lang="en-US" i="1"/>
                <a:t>I</a:t>
              </a:r>
              <a:r>
                <a:rPr lang="vi-VN"/>
                <a:t>(-2; 0; 5) </a:t>
              </a:r>
              <a:endParaRPr lang="en-US"/>
            </a:p>
          </p:txBody>
        </p:sp>
        <p:sp>
          <p:nvSpPr>
            <p:cNvPr id="23" name="Rectangle 22">
              <a:extLst>
                <a:ext uri="{FF2B5EF4-FFF2-40B4-BE49-F238E27FC236}">
                  <a16:creationId xmlns:a16="http://schemas.microsoft.com/office/drawing/2014/main" id="{3089011D-A7A0-4AB4-A44E-F75E316AF247}"/>
                </a:ext>
              </a:extLst>
            </p:cNvPr>
            <p:cNvSpPr/>
            <p:nvPr/>
          </p:nvSpPr>
          <p:spPr>
            <a:xfrm>
              <a:off x="2259571" y="4040784"/>
              <a:ext cx="2441694" cy="461665"/>
            </a:xfrm>
            <a:prstGeom prst="rect">
              <a:avLst/>
            </a:prstGeom>
          </p:spPr>
          <p:txBody>
            <a:bodyPr wrap="none">
              <a:spAutoFit/>
            </a:bodyPr>
            <a:lstStyle/>
            <a:p>
              <a:r>
                <a:rPr lang="vi-VN"/>
                <a:t>và bán kính </a:t>
              </a:r>
              <a:r>
                <a:rPr lang="vi-VN" i="1"/>
                <a:t>R</a:t>
              </a:r>
              <a:r>
                <a:rPr lang="vi-VN"/>
                <a:t> = 2.</a:t>
              </a:r>
              <a:endParaRPr lang="en-US"/>
            </a:p>
          </p:txBody>
        </p:sp>
      </p:grpSp>
      <p:grpSp>
        <p:nvGrpSpPr>
          <p:cNvPr id="26" name="Group 25">
            <a:extLst>
              <a:ext uri="{FF2B5EF4-FFF2-40B4-BE49-F238E27FC236}">
                <a16:creationId xmlns:a16="http://schemas.microsoft.com/office/drawing/2014/main" id="{67BC1DD4-0354-4724-82C2-E9618DAF0445}"/>
              </a:ext>
            </a:extLst>
          </p:cNvPr>
          <p:cNvGrpSpPr/>
          <p:nvPr/>
        </p:nvGrpSpPr>
        <p:grpSpPr>
          <a:xfrm>
            <a:off x="1905649" y="5597525"/>
            <a:ext cx="6346176" cy="542925"/>
            <a:chOff x="1905649" y="5597525"/>
            <a:chExt cx="6346176" cy="542925"/>
          </a:xfrm>
        </p:grpSpPr>
        <p:graphicFrame>
          <p:nvGraphicFramePr>
            <p:cNvPr id="24" name="Object 23">
              <a:extLst>
                <a:ext uri="{FF2B5EF4-FFF2-40B4-BE49-F238E27FC236}">
                  <a16:creationId xmlns:a16="http://schemas.microsoft.com/office/drawing/2014/main" id="{E77B0EC2-8C42-4C0C-99EE-38E148AF9EA5}"/>
                </a:ext>
              </a:extLst>
            </p:cNvPr>
            <p:cNvGraphicFramePr>
              <a:graphicFrameLocks noChangeAspect="1"/>
            </p:cNvGraphicFramePr>
            <p:nvPr>
              <p:extLst>
                <p:ext uri="{D42A27DB-BD31-4B8C-83A1-F6EECF244321}">
                  <p14:modId xmlns:p14="http://schemas.microsoft.com/office/powerpoint/2010/main" val="1546982553"/>
                </p:ext>
              </p:extLst>
            </p:nvPr>
          </p:nvGraphicFramePr>
          <p:xfrm>
            <a:off x="5008563" y="5597525"/>
            <a:ext cx="3243262" cy="542925"/>
          </p:xfrm>
          <a:graphic>
            <a:graphicData uri="http://schemas.openxmlformats.org/presentationml/2006/ole">
              <mc:AlternateContent xmlns:mc="http://schemas.openxmlformats.org/markup-compatibility/2006">
                <mc:Choice xmlns:v="urn:schemas-microsoft-com:vml" Requires="v">
                  <p:oleObj spid="_x0000_s526348" name="Equation" r:id="rId7" imgW="1663560" imgH="279360" progId="Equation.DSMT4">
                    <p:embed/>
                  </p:oleObj>
                </mc:Choice>
                <mc:Fallback>
                  <p:oleObj name="Equation" r:id="rId7" imgW="1663560" imgH="279360" progId="Equation.DSMT4">
                    <p:embed/>
                    <p:pic>
                      <p:nvPicPr>
                        <p:cNvPr id="0" name=""/>
                        <p:cNvPicPr/>
                        <p:nvPr/>
                      </p:nvPicPr>
                      <p:blipFill>
                        <a:blip r:embed="rId8"/>
                        <a:stretch>
                          <a:fillRect/>
                        </a:stretch>
                      </p:blipFill>
                      <p:spPr>
                        <a:xfrm>
                          <a:off x="5008563" y="5597525"/>
                          <a:ext cx="3243262" cy="542925"/>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D21D126B-788E-4216-91A3-6EF8CF6B23F1}"/>
                </a:ext>
              </a:extLst>
            </p:cNvPr>
            <p:cNvSpPr/>
            <p:nvPr/>
          </p:nvSpPr>
          <p:spPr>
            <a:xfrm>
              <a:off x="1905649" y="5637050"/>
              <a:ext cx="3143809" cy="461665"/>
            </a:xfrm>
            <a:prstGeom prst="rect">
              <a:avLst/>
            </a:prstGeom>
          </p:spPr>
          <p:txBody>
            <a:bodyPr wrap="none">
              <a:spAutoFit/>
            </a:bodyPr>
            <a:lstStyle/>
            <a:p>
              <a:r>
                <a:rPr lang="en-US"/>
                <a:t>P</a:t>
              </a:r>
              <a:r>
                <a:rPr lang="vi-VN"/>
                <a:t>hương trình mặt cầu </a:t>
              </a:r>
              <a:r>
                <a:rPr lang="en-US"/>
                <a:t>là</a:t>
              </a:r>
            </a:p>
          </p:txBody>
        </p:sp>
      </p:grpSp>
      <p:pic>
        <p:nvPicPr>
          <p:cNvPr id="27" name="Picture 26">
            <a:extLst>
              <a:ext uri="{FF2B5EF4-FFF2-40B4-BE49-F238E27FC236}">
                <a16:creationId xmlns:a16="http://schemas.microsoft.com/office/drawing/2014/main" id="{F1FBFE77-CAAA-435F-8229-F39420CFE76D}"/>
              </a:ext>
            </a:extLst>
          </p:cNvPr>
          <p:cNvPicPr>
            <a:picLocks noChangeAspect="1"/>
          </p:cNvPicPr>
          <p:nvPr/>
        </p:nvPicPr>
        <p:blipFill>
          <a:blip r:embed="rId9"/>
          <a:stretch>
            <a:fillRect/>
          </a:stretch>
        </p:blipFill>
        <p:spPr>
          <a:xfrm>
            <a:off x="1936718" y="2162296"/>
            <a:ext cx="5807232" cy="963645"/>
          </a:xfrm>
          <a:prstGeom prst="rect">
            <a:avLst/>
          </a:prstGeom>
        </p:spPr>
      </p:pic>
    </p:spTree>
    <p:extLst>
      <p:ext uri="{BB962C8B-B14F-4D97-AF65-F5344CB8AC3E}">
        <p14:creationId xmlns:p14="http://schemas.microsoft.com/office/powerpoint/2010/main" val="7524380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275012" y="2917738"/>
            <a:ext cx="933162" cy="296408"/>
            <a:chOff x="3782723" y="3082120"/>
            <a:chExt cx="933162" cy="296408"/>
          </a:xfrm>
        </p:grpSpPr>
        <p:cxnSp>
          <p:nvCxnSpPr>
            <p:cNvPr id="38" name="Straight Connector 37"/>
            <p:cNvCxnSpPr/>
            <p:nvPr/>
          </p:nvCxnSpPr>
          <p:spPr>
            <a:xfrm>
              <a:off x="4135004" y="3082120"/>
              <a:ext cx="58088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782723" y="3082120"/>
              <a:ext cx="344490" cy="29640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419474" y="3908252"/>
            <a:ext cx="1097015" cy="358948"/>
            <a:chOff x="3793309" y="4018573"/>
            <a:chExt cx="1097015" cy="358948"/>
          </a:xfrm>
        </p:grpSpPr>
        <p:cxnSp>
          <p:nvCxnSpPr>
            <p:cNvPr id="33" name="Straight Connector 32"/>
            <p:cNvCxnSpPr/>
            <p:nvPr/>
          </p:nvCxnSpPr>
          <p:spPr>
            <a:xfrm flipV="1">
              <a:off x="4193071" y="4377520"/>
              <a:ext cx="69725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93309" y="4018573"/>
              <a:ext cx="399762" cy="35894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589212" y="1786321"/>
            <a:ext cx="1057550" cy="507617"/>
            <a:chOff x="3658335" y="3082120"/>
            <a:chExt cx="1057550" cy="507617"/>
          </a:xfrm>
        </p:grpSpPr>
        <p:cxnSp>
          <p:nvCxnSpPr>
            <p:cNvPr id="39" name="Straight Connector 38"/>
            <p:cNvCxnSpPr/>
            <p:nvPr/>
          </p:nvCxnSpPr>
          <p:spPr>
            <a:xfrm>
              <a:off x="4135004" y="3082120"/>
              <a:ext cx="58088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658335" y="3082120"/>
              <a:ext cx="468878" cy="50761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1784251" y="666750"/>
            <a:ext cx="3086147"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432"/>
          <a:stretch/>
        </p:blipFill>
        <p:spPr bwMode="auto">
          <a:xfrm>
            <a:off x="-7211" y="38100"/>
            <a:ext cx="6151239"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Connector 46"/>
          <p:cNvCxnSpPr/>
          <p:nvPr/>
        </p:nvCxnSpPr>
        <p:spPr>
          <a:xfrm>
            <a:off x="1217612" y="666750"/>
            <a:ext cx="381000"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03812" y="647700"/>
            <a:ext cx="304800" cy="0"/>
          </a:xfrm>
          <a:prstGeom prst="line">
            <a:avLst/>
          </a:prstGeom>
          <a:ln w="28575" cmpd="thickThi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182F3DB-D3A6-485E-BB5A-314C67AC4E51}"/>
              </a:ext>
            </a:extLst>
          </p:cNvPr>
          <p:cNvGrpSpPr/>
          <p:nvPr/>
        </p:nvGrpSpPr>
        <p:grpSpPr>
          <a:xfrm>
            <a:off x="666865" y="2259966"/>
            <a:ext cx="2887662" cy="2887662"/>
            <a:chOff x="666865" y="2259966"/>
            <a:chExt cx="2887662" cy="2887662"/>
          </a:xfrm>
        </p:grpSpPr>
        <p:grpSp>
          <p:nvGrpSpPr>
            <p:cNvPr id="5" name="Group 4"/>
            <p:cNvGrpSpPr/>
            <p:nvPr/>
          </p:nvGrpSpPr>
          <p:grpSpPr>
            <a:xfrm>
              <a:off x="666865" y="2259966"/>
              <a:ext cx="2887662" cy="2887662"/>
              <a:chOff x="960440" y="1815599"/>
              <a:chExt cx="2887662" cy="2887662"/>
            </a:xfrm>
          </p:grpSpPr>
          <p:pic>
            <p:nvPicPr>
              <p:cNvPr id="5099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40" y="1815599"/>
                <a:ext cx="2887662"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322" b="28571"/>
              <a:stretch/>
            </p:blipFill>
            <p:spPr bwMode="auto">
              <a:xfrm>
                <a:off x="1744510" y="2948828"/>
                <a:ext cx="1515184" cy="58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1122" b="32143"/>
              <a:stretch/>
            </p:blipFill>
            <p:spPr bwMode="auto">
              <a:xfrm>
                <a:off x="1614639" y="3411654"/>
                <a:ext cx="207724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a:extLst>
                <a:ext uri="{FF2B5EF4-FFF2-40B4-BE49-F238E27FC236}">
                  <a16:creationId xmlns:a16="http://schemas.microsoft.com/office/drawing/2014/main" id="{B50D66CE-1E2A-4286-B196-4A3F502E2C57}"/>
                </a:ext>
              </a:extLst>
            </p:cNvPr>
            <p:cNvPicPr>
              <a:picLocks noChangeAspect="1"/>
            </p:cNvPicPr>
            <p:nvPr/>
          </p:nvPicPr>
          <p:blipFill>
            <a:blip r:embed="rId7"/>
            <a:stretch>
              <a:fillRect/>
            </a:stretch>
          </p:blipFill>
          <p:spPr>
            <a:xfrm>
              <a:off x="1620866" y="2631986"/>
              <a:ext cx="935129" cy="461666"/>
            </a:xfrm>
            <a:prstGeom prst="rect">
              <a:avLst/>
            </a:prstGeom>
          </p:spPr>
        </p:pic>
        <p:pic>
          <p:nvPicPr>
            <p:cNvPr id="7" name="Picture 6">
              <a:extLst>
                <a:ext uri="{FF2B5EF4-FFF2-40B4-BE49-F238E27FC236}">
                  <a16:creationId xmlns:a16="http://schemas.microsoft.com/office/drawing/2014/main" id="{E941263D-0FC4-4B24-8417-12842E19D36E}"/>
                </a:ext>
              </a:extLst>
            </p:cNvPr>
            <p:cNvPicPr>
              <a:picLocks noChangeAspect="1"/>
            </p:cNvPicPr>
            <p:nvPr/>
          </p:nvPicPr>
          <p:blipFill>
            <a:blip r:embed="rId8"/>
            <a:stretch>
              <a:fillRect/>
            </a:stretch>
          </p:blipFill>
          <p:spPr>
            <a:xfrm>
              <a:off x="1504515" y="2977619"/>
              <a:ext cx="1212361" cy="617202"/>
            </a:xfrm>
            <a:prstGeom prst="rect">
              <a:avLst/>
            </a:prstGeom>
          </p:spPr>
        </p:pic>
      </p:grpSp>
      <p:grpSp>
        <p:nvGrpSpPr>
          <p:cNvPr id="16" name="Group 15">
            <a:extLst>
              <a:ext uri="{FF2B5EF4-FFF2-40B4-BE49-F238E27FC236}">
                <a16:creationId xmlns:a16="http://schemas.microsoft.com/office/drawing/2014/main" id="{4749085E-E9AB-4EDC-AE8C-99360CCA728C}"/>
              </a:ext>
            </a:extLst>
          </p:cNvPr>
          <p:cNvGrpSpPr/>
          <p:nvPr/>
        </p:nvGrpSpPr>
        <p:grpSpPr>
          <a:xfrm>
            <a:off x="3571874" y="985043"/>
            <a:ext cx="6664897" cy="1200329"/>
            <a:chOff x="3571874" y="985043"/>
            <a:chExt cx="6664897" cy="1200329"/>
          </a:xfrm>
        </p:grpSpPr>
        <p:grpSp>
          <p:nvGrpSpPr>
            <p:cNvPr id="3" name="Group 2"/>
            <p:cNvGrpSpPr/>
            <p:nvPr/>
          </p:nvGrpSpPr>
          <p:grpSpPr>
            <a:xfrm>
              <a:off x="3571874" y="985043"/>
              <a:ext cx="6664897" cy="1200329"/>
              <a:chOff x="4267399" y="1447800"/>
              <a:chExt cx="6664897" cy="1200329"/>
            </a:xfrm>
          </p:grpSpPr>
          <p:sp>
            <p:nvSpPr>
              <p:cNvPr id="14" name="Rounded Rectangle 13"/>
              <p:cNvSpPr/>
              <p:nvPr/>
            </p:nvSpPr>
            <p:spPr>
              <a:xfrm>
                <a:off x="5278396" y="1673720"/>
                <a:ext cx="5653900" cy="875586"/>
              </a:xfrm>
              <a:prstGeom prst="roundRect">
                <a:avLst>
                  <a:gd name="adj" fmla="val 11754"/>
                </a:avLst>
              </a:prstGeom>
              <a:gradFill rotWithShape="1">
                <a:gsLst>
                  <a:gs pos="0">
                    <a:schemeClr val="accent6">
                      <a:lumMod val="50000"/>
                    </a:schemeClr>
                  </a:gs>
                  <a:gs pos="50000">
                    <a:srgbClr val="C96009"/>
                  </a:gs>
                  <a:gs pos="100000">
                    <a:schemeClr val="accent6">
                      <a:lumMod val="50000"/>
                    </a:schemeClr>
                  </a:gs>
                </a:gsLst>
                <a:lin ang="0" scaled="1"/>
              </a:gradFill>
              <a:ln>
                <a:noFill/>
              </a:ln>
              <a:effectLst/>
            </p:spPr>
            <p:txBody>
              <a:bodyPr wrap="none" anchor="ctr"/>
              <a:lstStyle/>
              <a:p>
                <a:endParaRPr lang="en-US" sz="1800" kern="0">
                  <a:solidFill>
                    <a:srgbClr val="000000"/>
                  </a:solidFill>
                  <a:latin typeface="Arial" pitchFamily="34" charset="0"/>
                </a:endParaRPr>
              </a:p>
            </p:txBody>
          </p:sp>
          <p:sp>
            <p:nvSpPr>
              <p:cNvPr id="41" name="Rectangle 40"/>
              <p:cNvSpPr/>
              <p:nvPr/>
            </p:nvSpPr>
            <p:spPr>
              <a:xfrm>
                <a:off x="4267399" y="1447800"/>
                <a:ext cx="94724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1</a:t>
                </a:r>
                <a:r>
                  <a:rPr lang="en-US" sz="54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a:t>
                </a:r>
                <a:endPar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endParaRPr>
              </a:p>
            </p:txBody>
          </p:sp>
        </p:grpSp>
        <p:pic>
          <p:nvPicPr>
            <p:cNvPr id="10" name="Picture 9">
              <a:extLst>
                <a:ext uri="{FF2B5EF4-FFF2-40B4-BE49-F238E27FC236}">
                  <a16:creationId xmlns:a16="http://schemas.microsoft.com/office/drawing/2014/main" id="{26FC8D7C-E5C0-4120-8AD5-F21841C8665A}"/>
                </a:ext>
              </a:extLst>
            </p:cNvPr>
            <p:cNvPicPr>
              <a:picLocks noChangeAspect="1"/>
            </p:cNvPicPr>
            <p:nvPr/>
          </p:nvPicPr>
          <p:blipFill>
            <a:blip r:embed="rId9"/>
            <a:stretch>
              <a:fillRect/>
            </a:stretch>
          </p:blipFill>
          <p:spPr>
            <a:xfrm>
              <a:off x="4795926" y="1304925"/>
              <a:ext cx="5257800" cy="818808"/>
            </a:xfrm>
            <a:prstGeom prst="rect">
              <a:avLst/>
            </a:prstGeom>
          </p:spPr>
        </p:pic>
      </p:grpSp>
      <p:grpSp>
        <p:nvGrpSpPr>
          <p:cNvPr id="17" name="Group 16">
            <a:extLst>
              <a:ext uri="{FF2B5EF4-FFF2-40B4-BE49-F238E27FC236}">
                <a16:creationId xmlns:a16="http://schemas.microsoft.com/office/drawing/2014/main" id="{30E149C7-802C-4B76-9B0D-5B4BC663816A}"/>
              </a:ext>
            </a:extLst>
          </p:cNvPr>
          <p:cNvGrpSpPr/>
          <p:nvPr/>
        </p:nvGrpSpPr>
        <p:grpSpPr>
          <a:xfrm>
            <a:off x="4126113" y="2286000"/>
            <a:ext cx="6654546" cy="1200329"/>
            <a:chOff x="4126113" y="2286000"/>
            <a:chExt cx="6654546" cy="1200329"/>
          </a:xfrm>
        </p:grpSpPr>
        <p:grpSp>
          <p:nvGrpSpPr>
            <p:cNvPr id="4" name="Group 3"/>
            <p:cNvGrpSpPr/>
            <p:nvPr/>
          </p:nvGrpSpPr>
          <p:grpSpPr>
            <a:xfrm>
              <a:off x="4126113" y="2286000"/>
              <a:ext cx="6654546" cy="1200329"/>
              <a:chOff x="4963550" y="3362712"/>
              <a:chExt cx="6654546" cy="1200329"/>
            </a:xfrm>
          </p:grpSpPr>
          <p:sp>
            <p:nvSpPr>
              <p:cNvPr id="42" name="Rectangle 41"/>
              <p:cNvSpPr/>
              <p:nvPr/>
            </p:nvSpPr>
            <p:spPr>
              <a:xfrm>
                <a:off x="4963550" y="3362712"/>
                <a:ext cx="94724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2</a:t>
                </a:r>
                <a:r>
                  <a:rPr lang="en-US" sz="54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a:t>
                </a:r>
                <a:endPar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endParaRPr>
              </a:p>
            </p:txBody>
          </p:sp>
          <p:sp>
            <p:nvSpPr>
              <p:cNvPr id="29" name="Rounded Rectangle 28"/>
              <p:cNvSpPr/>
              <p:nvPr/>
            </p:nvSpPr>
            <p:spPr>
              <a:xfrm>
                <a:off x="5949912" y="3541171"/>
                <a:ext cx="5668184" cy="920114"/>
              </a:xfrm>
              <a:prstGeom prst="roundRect">
                <a:avLst>
                  <a:gd name="adj" fmla="val 11754"/>
                </a:avLst>
              </a:prstGeom>
              <a:gradFill rotWithShape="1">
                <a:gsLst>
                  <a:gs pos="0">
                    <a:schemeClr val="accent6">
                      <a:lumMod val="50000"/>
                    </a:schemeClr>
                  </a:gs>
                  <a:gs pos="50000">
                    <a:srgbClr val="C96009"/>
                  </a:gs>
                  <a:gs pos="100000">
                    <a:schemeClr val="accent6">
                      <a:lumMod val="50000"/>
                    </a:schemeClr>
                  </a:gs>
                </a:gsLst>
                <a:lin ang="0" scaled="1"/>
              </a:gradFill>
              <a:ln>
                <a:noFill/>
              </a:ln>
              <a:effectLst/>
            </p:spPr>
            <p:txBody>
              <a:bodyPr wrap="none" anchor="ctr"/>
              <a:lstStyle/>
              <a:p>
                <a:endParaRPr lang="en-US" sz="1800" kern="0">
                  <a:solidFill>
                    <a:srgbClr val="000000"/>
                  </a:solidFill>
                  <a:latin typeface="Arial" pitchFamily="34" charset="0"/>
                </a:endParaRPr>
              </a:p>
            </p:txBody>
          </p:sp>
        </p:grpSp>
        <p:pic>
          <p:nvPicPr>
            <p:cNvPr id="11" name="Picture 10">
              <a:extLst>
                <a:ext uri="{FF2B5EF4-FFF2-40B4-BE49-F238E27FC236}">
                  <a16:creationId xmlns:a16="http://schemas.microsoft.com/office/drawing/2014/main" id="{7F7D1150-5242-4F35-88B7-0F2C36FFAC5D}"/>
                </a:ext>
              </a:extLst>
            </p:cNvPr>
            <p:cNvPicPr>
              <a:picLocks noChangeAspect="1"/>
            </p:cNvPicPr>
            <p:nvPr/>
          </p:nvPicPr>
          <p:blipFill>
            <a:blip r:embed="rId10"/>
            <a:stretch>
              <a:fillRect/>
            </a:stretch>
          </p:blipFill>
          <p:spPr>
            <a:xfrm>
              <a:off x="5484574" y="2399026"/>
              <a:ext cx="5177162" cy="1074402"/>
            </a:xfrm>
            <a:prstGeom prst="rect">
              <a:avLst/>
            </a:prstGeom>
          </p:spPr>
        </p:pic>
      </p:grpSp>
      <p:grpSp>
        <p:nvGrpSpPr>
          <p:cNvPr id="18" name="Group 17">
            <a:extLst>
              <a:ext uri="{FF2B5EF4-FFF2-40B4-BE49-F238E27FC236}">
                <a16:creationId xmlns:a16="http://schemas.microsoft.com/office/drawing/2014/main" id="{AB91EDEA-52CE-477C-9455-4885BFEB40C8}"/>
              </a:ext>
            </a:extLst>
          </p:cNvPr>
          <p:cNvGrpSpPr/>
          <p:nvPr/>
        </p:nvGrpSpPr>
        <p:grpSpPr>
          <a:xfrm>
            <a:off x="4537328" y="3581400"/>
            <a:ext cx="6654546" cy="1200329"/>
            <a:chOff x="4537328" y="3581400"/>
            <a:chExt cx="6654546" cy="1200329"/>
          </a:xfrm>
        </p:grpSpPr>
        <p:grpSp>
          <p:nvGrpSpPr>
            <p:cNvPr id="13" name="Group 12"/>
            <p:cNvGrpSpPr/>
            <p:nvPr/>
          </p:nvGrpSpPr>
          <p:grpSpPr>
            <a:xfrm>
              <a:off x="4537328" y="3581400"/>
              <a:ext cx="6654546" cy="1200329"/>
              <a:chOff x="4537328" y="3379970"/>
              <a:chExt cx="6654546" cy="1200329"/>
            </a:xfrm>
          </p:grpSpPr>
          <p:sp>
            <p:nvSpPr>
              <p:cNvPr id="27" name="Rectangle 26"/>
              <p:cNvSpPr/>
              <p:nvPr/>
            </p:nvSpPr>
            <p:spPr>
              <a:xfrm>
                <a:off x="4537328" y="3379970"/>
                <a:ext cx="94724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3</a:t>
                </a:r>
                <a:r>
                  <a:rPr lang="en-US" sz="54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rPr>
                  <a:t>.</a:t>
                </a:r>
                <a:endParaRPr lang="en-US" sz="7200" b="1" spc="67">
                  <a:ln w="11430"/>
                  <a:solidFill>
                    <a:schemeClr val="accent6">
                      <a:lumMod val="50000"/>
                    </a:schemeClr>
                  </a:solidFill>
                  <a:effectLst>
                    <a:outerShdw blurRad="76200" dist="50800" dir="5400000" algn="tl" rotWithShape="0">
                      <a:srgbClr val="000000">
                        <a:alpha val="65000"/>
                      </a:srgbClr>
                    </a:outerShdw>
                  </a:effectLst>
                  <a:latin typeface=".VnCentury SchoolbookH" pitchFamily="34" charset="0"/>
                </a:endParaRPr>
              </a:p>
            </p:txBody>
          </p:sp>
          <p:sp>
            <p:nvSpPr>
              <p:cNvPr id="28" name="Rounded Rectangle 27"/>
              <p:cNvSpPr/>
              <p:nvPr/>
            </p:nvSpPr>
            <p:spPr>
              <a:xfrm>
                <a:off x="5523690" y="3581400"/>
                <a:ext cx="5668184" cy="920114"/>
              </a:xfrm>
              <a:prstGeom prst="roundRect">
                <a:avLst>
                  <a:gd name="adj" fmla="val 11754"/>
                </a:avLst>
              </a:prstGeom>
              <a:gradFill rotWithShape="1">
                <a:gsLst>
                  <a:gs pos="0">
                    <a:schemeClr val="accent6">
                      <a:lumMod val="50000"/>
                    </a:schemeClr>
                  </a:gs>
                  <a:gs pos="50000">
                    <a:srgbClr val="C96009"/>
                  </a:gs>
                  <a:gs pos="100000">
                    <a:schemeClr val="accent6">
                      <a:lumMod val="50000"/>
                    </a:schemeClr>
                  </a:gs>
                </a:gsLst>
                <a:lin ang="0" scaled="1"/>
              </a:gradFill>
              <a:ln>
                <a:noFill/>
              </a:ln>
              <a:effectLst/>
            </p:spPr>
            <p:txBody>
              <a:bodyPr wrap="none" anchor="ctr"/>
              <a:lstStyle/>
              <a:p>
                <a:endParaRPr lang="en-US" sz="1800" kern="0">
                  <a:solidFill>
                    <a:srgbClr val="000000"/>
                  </a:solidFill>
                  <a:latin typeface="Arial" pitchFamily="34" charset="0"/>
                </a:endParaRPr>
              </a:p>
            </p:txBody>
          </p:sp>
        </p:grpSp>
        <p:pic>
          <p:nvPicPr>
            <p:cNvPr id="15" name="Picture 14">
              <a:extLst>
                <a:ext uri="{FF2B5EF4-FFF2-40B4-BE49-F238E27FC236}">
                  <a16:creationId xmlns:a16="http://schemas.microsoft.com/office/drawing/2014/main" id="{C523BE66-9B12-42AE-85C6-210AF2FA6029}"/>
                </a:ext>
              </a:extLst>
            </p:cNvPr>
            <p:cNvPicPr>
              <a:picLocks noChangeAspect="1"/>
            </p:cNvPicPr>
            <p:nvPr/>
          </p:nvPicPr>
          <p:blipFill>
            <a:blip r:embed="rId11"/>
            <a:stretch>
              <a:fillRect/>
            </a:stretch>
          </p:blipFill>
          <p:spPr>
            <a:xfrm>
              <a:off x="6496831" y="3838073"/>
              <a:ext cx="3794503" cy="902286"/>
            </a:xfrm>
            <a:prstGeom prst="rect">
              <a:avLst/>
            </a:prstGeom>
          </p:spPr>
        </p:pic>
      </p:grpSp>
    </p:spTree>
    <p:extLst>
      <p:ext uri="{BB962C8B-B14F-4D97-AF65-F5344CB8AC3E}">
        <p14:creationId xmlns:p14="http://schemas.microsoft.com/office/powerpoint/2010/main" val="3084943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7">
            <a:extLst>
              <a:ext uri="{FF2B5EF4-FFF2-40B4-BE49-F238E27FC236}">
                <a16:creationId xmlns:a16="http://schemas.microsoft.com/office/drawing/2014/main" id="{B62EA2AD-7B54-43BB-88A4-FB25CA6E9DC0}"/>
              </a:ext>
            </a:extLst>
          </p:cNvPr>
          <p:cNvSpPr/>
          <p:nvPr/>
        </p:nvSpPr>
        <p:spPr>
          <a:xfrm>
            <a:off x="712825" y="34451"/>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C2B424-A147-4371-A2F4-056B09689C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765" y="-15615"/>
            <a:ext cx="1795784" cy="1805651"/>
          </a:xfrm>
          <a:prstGeom prst="rect">
            <a:avLst/>
          </a:prstGeom>
        </p:spPr>
      </p:pic>
      <p:sp>
        <p:nvSpPr>
          <p:cNvPr id="3" name="Rectangle 2">
            <a:extLst>
              <a:ext uri="{FF2B5EF4-FFF2-40B4-BE49-F238E27FC236}">
                <a16:creationId xmlns:a16="http://schemas.microsoft.com/office/drawing/2014/main" id="{82F3D539-8694-4224-8F1E-752E495A5F4C}"/>
              </a:ext>
            </a:extLst>
          </p:cNvPr>
          <p:cNvSpPr/>
          <p:nvPr/>
        </p:nvSpPr>
        <p:spPr>
          <a:xfrm>
            <a:off x="101377" y="39032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5.27</a:t>
            </a:r>
          </a:p>
        </p:txBody>
      </p:sp>
      <p:sp>
        <p:nvSpPr>
          <p:cNvPr id="4" name="Rectangle 3">
            <a:extLst>
              <a:ext uri="{FF2B5EF4-FFF2-40B4-BE49-F238E27FC236}">
                <a16:creationId xmlns:a16="http://schemas.microsoft.com/office/drawing/2014/main" id="{DF234938-8FA0-4819-9277-F8247114E79C}"/>
              </a:ext>
            </a:extLst>
          </p:cNvPr>
          <p:cNvSpPr/>
          <p:nvPr/>
        </p:nvSpPr>
        <p:spPr>
          <a:xfrm>
            <a:off x="145866"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5EF4EBCB-52A5-46CD-B4B3-BEB6497D9BEE}"/>
              </a:ext>
            </a:extLst>
          </p:cNvPr>
          <p:cNvSpPr/>
          <p:nvPr/>
        </p:nvSpPr>
        <p:spPr>
          <a:xfrm>
            <a:off x="1867037" y="332728"/>
            <a:ext cx="10329532" cy="1200329"/>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viết phương trình của mặt cầu (</a:t>
            </a:r>
            <a:r>
              <a:rPr lang="vi-VN" i="1"/>
              <a:t>S</a:t>
            </a:r>
            <a:r>
              <a:rPr lang="vi-VN"/>
              <a:t>) có tâm</a:t>
            </a:r>
            <a:r>
              <a:rPr lang="en-US"/>
              <a:t> </a:t>
            </a:r>
            <a:r>
              <a:rPr lang="en-US" i="1"/>
              <a:t>I</a:t>
            </a:r>
            <a:r>
              <a:rPr lang="en-US"/>
              <a:t>(</a:t>
            </a:r>
            <a:r>
              <a:rPr lang="vi-VN"/>
              <a:t>0; 3; – 1) và có bán kính bằng khoảng cách từ </a:t>
            </a:r>
            <a:r>
              <a:rPr lang="en-US" i="1"/>
              <a:t>I</a:t>
            </a:r>
            <a:r>
              <a:rPr lang="vi-VN"/>
              <a:t> đến mặt phẳng (</a:t>
            </a:r>
            <a:r>
              <a:rPr lang="vi-VN" i="1"/>
              <a:t>P</a:t>
            </a:r>
            <a:r>
              <a:rPr lang="vi-VN"/>
              <a:t>): 3</a:t>
            </a:r>
            <a:r>
              <a:rPr lang="vi-VN" i="1"/>
              <a:t>x</a:t>
            </a:r>
            <a:r>
              <a:rPr lang="vi-VN"/>
              <a:t> + 2</a:t>
            </a:r>
            <a:r>
              <a:rPr lang="vi-VN" i="1"/>
              <a:t>y</a:t>
            </a:r>
            <a:r>
              <a:rPr lang="vi-VN"/>
              <a:t> - </a:t>
            </a:r>
            <a:r>
              <a:rPr lang="vi-VN" i="1"/>
              <a:t>z</a:t>
            </a:r>
            <a:r>
              <a:rPr lang="vi-VN"/>
              <a:t> = 0.</a:t>
            </a:r>
            <a:endParaRPr lang="en-US"/>
          </a:p>
          <a:p>
            <a:endParaRPr lang="en-US"/>
          </a:p>
        </p:txBody>
      </p:sp>
      <p:pic>
        <p:nvPicPr>
          <p:cNvPr id="12" name="Picture 11">
            <a:extLst>
              <a:ext uri="{FF2B5EF4-FFF2-40B4-BE49-F238E27FC236}">
                <a16:creationId xmlns:a16="http://schemas.microsoft.com/office/drawing/2014/main" id="{E14BE76C-58BA-4174-AFF5-F0E8CBD70617}"/>
              </a:ext>
            </a:extLst>
          </p:cNvPr>
          <p:cNvPicPr>
            <a:picLocks noChangeAspect="1"/>
          </p:cNvPicPr>
          <p:nvPr/>
        </p:nvPicPr>
        <p:blipFill>
          <a:blip r:embed="rId4"/>
          <a:stretch>
            <a:fillRect/>
          </a:stretch>
        </p:blipFill>
        <p:spPr>
          <a:xfrm>
            <a:off x="5746952" y="1864252"/>
            <a:ext cx="1079086" cy="286537"/>
          </a:xfrm>
          <a:prstGeom prst="rect">
            <a:avLst/>
          </a:prstGeom>
        </p:spPr>
      </p:pic>
      <p:grpSp>
        <p:nvGrpSpPr>
          <p:cNvPr id="20" name="Group 19">
            <a:extLst>
              <a:ext uri="{FF2B5EF4-FFF2-40B4-BE49-F238E27FC236}">
                <a16:creationId xmlns:a16="http://schemas.microsoft.com/office/drawing/2014/main" id="{89A7F5D9-1EF6-46A7-99B7-045375839CD0}"/>
              </a:ext>
            </a:extLst>
          </p:cNvPr>
          <p:cNvGrpSpPr/>
          <p:nvPr/>
        </p:nvGrpSpPr>
        <p:grpSpPr>
          <a:xfrm>
            <a:off x="1410954" y="2290763"/>
            <a:ext cx="5062871" cy="866775"/>
            <a:chOff x="1293813" y="2256418"/>
            <a:chExt cx="5062871" cy="866775"/>
          </a:xfrm>
        </p:grpSpPr>
        <p:sp>
          <p:nvSpPr>
            <p:cNvPr id="10" name="Rectangle 9">
              <a:extLst>
                <a:ext uri="{FF2B5EF4-FFF2-40B4-BE49-F238E27FC236}">
                  <a16:creationId xmlns:a16="http://schemas.microsoft.com/office/drawing/2014/main" id="{BDDB872C-3C98-4CC3-9839-51A58F290015}"/>
                </a:ext>
              </a:extLst>
            </p:cNvPr>
            <p:cNvSpPr/>
            <p:nvPr/>
          </p:nvSpPr>
          <p:spPr>
            <a:xfrm>
              <a:off x="1293813" y="2444990"/>
              <a:ext cx="2795958" cy="461665"/>
            </a:xfrm>
            <a:prstGeom prst="rect">
              <a:avLst/>
            </a:prstGeom>
          </p:spPr>
          <p:txBody>
            <a:bodyPr wrap="none">
              <a:spAutoFit/>
            </a:bodyPr>
            <a:lstStyle/>
            <a:p>
              <a:r>
                <a:rPr lang="vi-VN"/>
                <a:t>Bán kính mặt cầu là  </a:t>
              </a:r>
            </a:p>
          </p:txBody>
        </p:sp>
        <p:graphicFrame>
          <p:nvGraphicFramePr>
            <p:cNvPr id="13" name="Object 12">
              <a:extLst>
                <a:ext uri="{FF2B5EF4-FFF2-40B4-BE49-F238E27FC236}">
                  <a16:creationId xmlns:a16="http://schemas.microsoft.com/office/drawing/2014/main" id="{007D4025-C852-4876-8161-AA0F2B0BEB9B}"/>
                </a:ext>
              </a:extLst>
            </p:cNvPr>
            <p:cNvGraphicFramePr>
              <a:graphicFrameLocks noChangeAspect="1"/>
            </p:cNvGraphicFramePr>
            <p:nvPr>
              <p:extLst>
                <p:ext uri="{D42A27DB-BD31-4B8C-83A1-F6EECF244321}">
                  <p14:modId xmlns:p14="http://schemas.microsoft.com/office/powerpoint/2010/main" val="3446099413"/>
                </p:ext>
              </p:extLst>
            </p:nvPr>
          </p:nvGraphicFramePr>
          <p:xfrm>
            <a:off x="3880184" y="2256418"/>
            <a:ext cx="2476500" cy="866775"/>
          </p:xfrm>
          <a:graphic>
            <a:graphicData uri="http://schemas.openxmlformats.org/presentationml/2006/ole">
              <mc:AlternateContent xmlns:mc="http://schemas.openxmlformats.org/markup-compatibility/2006">
                <mc:Choice xmlns:v="urn:schemas-microsoft-com:vml" Requires="v">
                  <p:oleObj spid="_x0000_s527388" name="Equation" r:id="rId5" imgW="1269720" imgH="444240" progId="Equation.DSMT4">
                    <p:embed/>
                  </p:oleObj>
                </mc:Choice>
                <mc:Fallback>
                  <p:oleObj name="Equation" r:id="rId5" imgW="1269720" imgH="444240" progId="Equation.DSMT4">
                    <p:embed/>
                    <p:pic>
                      <p:nvPicPr>
                        <p:cNvPr id="0" name=""/>
                        <p:cNvPicPr/>
                        <p:nvPr/>
                      </p:nvPicPr>
                      <p:blipFill>
                        <a:blip r:embed="rId6"/>
                        <a:stretch>
                          <a:fillRect/>
                        </a:stretch>
                      </p:blipFill>
                      <p:spPr>
                        <a:xfrm>
                          <a:off x="3880184" y="2256418"/>
                          <a:ext cx="2476500" cy="866775"/>
                        </a:xfrm>
                        <a:prstGeom prst="rect">
                          <a:avLst/>
                        </a:prstGeom>
                      </p:spPr>
                    </p:pic>
                  </p:oleObj>
                </mc:Fallback>
              </mc:AlternateContent>
            </a:graphicData>
          </a:graphic>
        </p:graphicFrame>
      </p:grpSp>
      <p:grpSp>
        <p:nvGrpSpPr>
          <p:cNvPr id="28" name="Group 27">
            <a:extLst>
              <a:ext uri="{FF2B5EF4-FFF2-40B4-BE49-F238E27FC236}">
                <a16:creationId xmlns:a16="http://schemas.microsoft.com/office/drawing/2014/main" id="{7A6F496F-E0FB-4F96-8166-4ABB6BA85316}"/>
              </a:ext>
            </a:extLst>
          </p:cNvPr>
          <p:cNvGrpSpPr/>
          <p:nvPr/>
        </p:nvGrpSpPr>
        <p:grpSpPr>
          <a:xfrm>
            <a:off x="6426719" y="2359984"/>
            <a:ext cx="5252519" cy="766763"/>
            <a:chOff x="1598612" y="3057498"/>
            <a:chExt cx="5252519" cy="766763"/>
          </a:xfrm>
        </p:grpSpPr>
        <p:sp>
          <p:nvSpPr>
            <p:cNvPr id="9" name="Rectangle 8">
              <a:extLst>
                <a:ext uri="{FF2B5EF4-FFF2-40B4-BE49-F238E27FC236}">
                  <a16:creationId xmlns:a16="http://schemas.microsoft.com/office/drawing/2014/main" id="{2D62EDC1-6A9A-4D85-962B-B1782DB2465E}"/>
                </a:ext>
              </a:extLst>
            </p:cNvPr>
            <p:cNvSpPr/>
            <p:nvPr/>
          </p:nvSpPr>
          <p:spPr>
            <a:xfrm>
              <a:off x="1598612" y="3178842"/>
              <a:ext cx="4267200" cy="461665"/>
            </a:xfrm>
            <a:prstGeom prst="rect">
              <a:avLst/>
            </a:prstGeom>
          </p:spPr>
          <p:txBody>
            <a:bodyPr wrap="square">
              <a:spAutoFit/>
            </a:bodyPr>
            <a:lstStyle/>
            <a:p>
              <a:r>
                <a:rPr lang="vi-VN"/>
                <a:t>Phương trình là </a:t>
              </a:r>
            </a:p>
          </p:txBody>
        </p:sp>
        <p:graphicFrame>
          <p:nvGraphicFramePr>
            <p:cNvPr id="18" name="Object 17">
              <a:extLst>
                <a:ext uri="{FF2B5EF4-FFF2-40B4-BE49-F238E27FC236}">
                  <a16:creationId xmlns:a16="http://schemas.microsoft.com/office/drawing/2014/main" id="{A8D3A33F-AE36-439A-83EA-CE1ABD43347C}"/>
                </a:ext>
              </a:extLst>
            </p:cNvPr>
            <p:cNvGraphicFramePr>
              <a:graphicFrameLocks noChangeAspect="1"/>
            </p:cNvGraphicFramePr>
            <p:nvPr>
              <p:extLst>
                <p:ext uri="{D42A27DB-BD31-4B8C-83A1-F6EECF244321}">
                  <p14:modId xmlns:p14="http://schemas.microsoft.com/office/powerpoint/2010/main" val="1991977566"/>
                </p:ext>
              </p:extLst>
            </p:nvPr>
          </p:nvGraphicFramePr>
          <p:xfrm>
            <a:off x="3607868" y="3057498"/>
            <a:ext cx="3243263" cy="766763"/>
          </p:xfrm>
          <a:graphic>
            <a:graphicData uri="http://schemas.openxmlformats.org/presentationml/2006/ole">
              <mc:AlternateContent xmlns:mc="http://schemas.openxmlformats.org/markup-compatibility/2006">
                <mc:Choice xmlns:v="urn:schemas-microsoft-com:vml" Requires="v">
                  <p:oleObj spid="_x0000_s527389" name="Equation" r:id="rId7" imgW="1663560" imgH="393480" progId="Equation.DSMT4">
                    <p:embed/>
                  </p:oleObj>
                </mc:Choice>
                <mc:Fallback>
                  <p:oleObj name="Equation" r:id="rId7" imgW="1663560" imgH="393480" progId="Equation.DSMT4">
                    <p:embed/>
                    <p:pic>
                      <p:nvPicPr>
                        <p:cNvPr id="0" name=""/>
                        <p:cNvPicPr/>
                        <p:nvPr/>
                      </p:nvPicPr>
                      <p:blipFill>
                        <a:blip r:embed="rId8"/>
                        <a:stretch>
                          <a:fillRect/>
                        </a:stretch>
                      </p:blipFill>
                      <p:spPr>
                        <a:xfrm>
                          <a:off x="3607868" y="3057498"/>
                          <a:ext cx="3243263" cy="766763"/>
                        </a:xfrm>
                        <a:prstGeom prst="rect">
                          <a:avLst/>
                        </a:prstGeom>
                      </p:spPr>
                    </p:pic>
                  </p:oleObj>
                </mc:Fallback>
              </mc:AlternateContent>
            </a:graphicData>
          </a:graphic>
        </p:graphicFrame>
      </p:grpSp>
      <p:grpSp>
        <p:nvGrpSpPr>
          <p:cNvPr id="46" name="Group 45">
            <a:extLst>
              <a:ext uri="{FF2B5EF4-FFF2-40B4-BE49-F238E27FC236}">
                <a16:creationId xmlns:a16="http://schemas.microsoft.com/office/drawing/2014/main" id="{A7BDC553-3F80-4383-AC5A-553294599153}"/>
              </a:ext>
            </a:extLst>
          </p:cNvPr>
          <p:cNvGrpSpPr/>
          <p:nvPr/>
        </p:nvGrpSpPr>
        <p:grpSpPr>
          <a:xfrm>
            <a:off x="-60253" y="3164327"/>
            <a:ext cx="12176569" cy="1866236"/>
            <a:chOff x="-60253" y="3164327"/>
            <a:chExt cx="12176569" cy="1866236"/>
          </a:xfrm>
        </p:grpSpPr>
        <p:grpSp>
          <p:nvGrpSpPr>
            <p:cNvPr id="45" name="Group 44">
              <a:extLst>
                <a:ext uri="{FF2B5EF4-FFF2-40B4-BE49-F238E27FC236}">
                  <a16:creationId xmlns:a16="http://schemas.microsoft.com/office/drawing/2014/main" id="{335ECAF9-2052-4FBA-B566-907D175628C0}"/>
                </a:ext>
              </a:extLst>
            </p:cNvPr>
            <p:cNvGrpSpPr/>
            <p:nvPr/>
          </p:nvGrpSpPr>
          <p:grpSpPr>
            <a:xfrm>
              <a:off x="-60253" y="3164327"/>
              <a:ext cx="12176569" cy="1866236"/>
              <a:chOff x="-60253" y="3164327"/>
              <a:chExt cx="12176569" cy="1866236"/>
            </a:xfrm>
          </p:grpSpPr>
          <p:sp>
            <p:nvSpPr>
              <p:cNvPr id="29" name="Rounded Rectangle 37">
                <a:extLst>
                  <a:ext uri="{FF2B5EF4-FFF2-40B4-BE49-F238E27FC236}">
                    <a16:creationId xmlns:a16="http://schemas.microsoft.com/office/drawing/2014/main" id="{CE38A065-B6D2-4551-AD1E-50E24FA19EBB}"/>
                  </a:ext>
                </a:extLst>
              </p:cNvPr>
              <p:cNvSpPr/>
              <p:nvPr/>
            </p:nvSpPr>
            <p:spPr>
              <a:xfrm>
                <a:off x="688528" y="3287139"/>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30" name="Picture 29">
                <a:extLst>
                  <a:ext uri="{FF2B5EF4-FFF2-40B4-BE49-F238E27FC236}">
                    <a16:creationId xmlns:a16="http://schemas.microsoft.com/office/drawing/2014/main" id="{7C27F7DE-EB85-4338-9BEE-FAEC6758E2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60253" y="3224912"/>
                <a:ext cx="1795784" cy="1805651"/>
              </a:xfrm>
              <a:prstGeom prst="rect">
                <a:avLst/>
              </a:prstGeom>
            </p:spPr>
          </p:pic>
          <p:sp>
            <p:nvSpPr>
              <p:cNvPr id="31" name="Rectangle 30">
                <a:extLst>
                  <a:ext uri="{FF2B5EF4-FFF2-40B4-BE49-F238E27FC236}">
                    <a16:creationId xmlns:a16="http://schemas.microsoft.com/office/drawing/2014/main" id="{D3B1D37B-6409-4E89-B340-47B388A8249F}"/>
                  </a:ext>
                </a:extLst>
              </p:cNvPr>
              <p:cNvSpPr/>
              <p:nvPr/>
            </p:nvSpPr>
            <p:spPr>
              <a:xfrm>
                <a:off x="56890" y="3630847"/>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5.28</a:t>
                </a:r>
              </a:p>
            </p:txBody>
          </p:sp>
          <p:sp>
            <p:nvSpPr>
              <p:cNvPr id="32" name="Rectangle 31">
                <a:extLst>
                  <a:ext uri="{FF2B5EF4-FFF2-40B4-BE49-F238E27FC236}">
                    <a16:creationId xmlns:a16="http://schemas.microsoft.com/office/drawing/2014/main" id="{E711F389-F7EC-4BAB-BF43-714CE55BBC08}"/>
                  </a:ext>
                </a:extLst>
              </p:cNvPr>
              <p:cNvSpPr/>
              <p:nvPr/>
            </p:nvSpPr>
            <p:spPr>
              <a:xfrm>
                <a:off x="101378" y="316432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sp>
          <p:nvSpPr>
            <p:cNvPr id="33" name="Rectangle 32">
              <a:extLst>
                <a:ext uri="{FF2B5EF4-FFF2-40B4-BE49-F238E27FC236}">
                  <a16:creationId xmlns:a16="http://schemas.microsoft.com/office/drawing/2014/main" id="{10B5C6AF-D7F2-444B-98DD-31D1F4311130}"/>
                </a:ext>
              </a:extLst>
            </p:cNvPr>
            <p:cNvSpPr/>
            <p:nvPr/>
          </p:nvSpPr>
          <p:spPr>
            <a:xfrm>
              <a:off x="2129983" y="3677013"/>
              <a:ext cx="9679429" cy="830997"/>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a:t>
              </a:r>
              <a:r>
                <a:rPr lang="en-US"/>
                <a:t> Trong không gian Oxyz, cho mặt cầu </a:t>
              </a:r>
            </a:p>
            <a:p>
              <a:r>
                <a:rPr lang="en-US"/>
                <a:t>(</a:t>
              </a:r>
              <a:r>
                <a:rPr lang="en-US" i="1"/>
                <a:t>S</a:t>
              </a:r>
              <a:r>
                <a:rPr lang="en-US"/>
                <a:t>) : </a:t>
              </a:r>
              <a:r>
                <a:rPr lang="en-US" i="1"/>
                <a:t>x</a:t>
              </a:r>
              <a:r>
                <a:rPr lang="en-US"/>
                <a:t>² + </a:t>
              </a:r>
              <a:r>
                <a:rPr lang="en-US" i="1"/>
                <a:t>y</a:t>
              </a:r>
              <a:r>
                <a:rPr lang="en-US"/>
                <a:t>² + </a:t>
              </a:r>
              <a:r>
                <a:rPr lang="en-US" i="1"/>
                <a:t>z</a:t>
              </a:r>
              <a:r>
                <a:rPr lang="en-US"/>
                <a:t>² + 2</a:t>
              </a:r>
              <a:r>
                <a:rPr lang="en-US" i="1"/>
                <a:t>x </a:t>
              </a:r>
              <a:r>
                <a:rPr lang="en-US"/>
                <a:t>- 2</a:t>
              </a:r>
              <a:r>
                <a:rPr lang="en-US" i="1"/>
                <a:t>y </a:t>
              </a:r>
              <a:r>
                <a:rPr lang="en-US"/>
                <a:t>+ 8</a:t>
              </a:r>
              <a:r>
                <a:rPr lang="en-US" i="1"/>
                <a:t>z </a:t>
              </a:r>
              <a:r>
                <a:rPr lang="en-US"/>
                <a:t>- 18 = 0. Xác định tâm, tính bán kính của (</a:t>
              </a:r>
              <a:r>
                <a:rPr lang="en-US" i="1"/>
                <a:t>S</a:t>
              </a:r>
              <a:r>
                <a:rPr lang="en-US"/>
                <a:t>).</a:t>
              </a:r>
              <a:r>
                <a:rPr lang="vi-VN"/>
                <a:t> </a:t>
              </a:r>
              <a:endParaRPr lang="en-US"/>
            </a:p>
          </p:txBody>
        </p:sp>
      </p:grpSp>
      <p:pic>
        <p:nvPicPr>
          <p:cNvPr id="34" name="Picture 33">
            <a:extLst>
              <a:ext uri="{FF2B5EF4-FFF2-40B4-BE49-F238E27FC236}">
                <a16:creationId xmlns:a16="http://schemas.microsoft.com/office/drawing/2014/main" id="{B5C748C8-9335-4D84-AF97-19CC5A4C5C54}"/>
              </a:ext>
            </a:extLst>
          </p:cNvPr>
          <p:cNvPicPr>
            <a:picLocks noChangeAspect="1"/>
          </p:cNvPicPr>
          <p:nvPr/>
        </p:nvPicPr>
        <p:blipFill>
          <a:blip r:embed="rId4"/>
          <a:stretch>
            <a:fillRect/>
          </a:stretch>
        </p:blipFill>
        <p:spPr>
          <a:xfrm>
            <a:off x="5717707" y="5193744"/>
            <a:ext cx="1079086" cy="286537"/>
          </a:xfrm>
          <a:prstGeom prst="rect">
            <a:avLst/>
          </a:prstGeom>
        </p:spPr>
      </p:pic>
      <p:grpSp>
        <p:nvGrpSpPr>
          <p:cNvPr id="44" name="Group 43">
            <a:extLst>
              <a:ext uri="{FF2B5EF4-FFF2-40B4-BE49-F238E27FC236}">
                <a16:creationId xmlns:a16="http://schemas.microsoft.com/office/drawing/2014/main" id="{412264D4-DFD9-4DAD-B5B7-A7140568EC91}"/>
              </a:ext>
            </a:extLst>
          </p:cNvPr>
          <p:cNvGrpSpPr/>
          <p:nvPr/>
        </p:nvGrpSpPr>
        <p:grpSpPr>
          <a:xfrm>
            <a:off x="1483360" y="5643461"/>
            <a:ext cx="8668316" cy="536677"/>
            <a:chOff x="1542849" y="5578766"/>
            <a:chExt cx="8668316" cy="536677"/>
          </a:xfrm>
        </p:grpSpPr>
        <p:sp>
          <p:nvSpPr>
            <p:cNvPr id="41" name="Rectangle 40">
              <a:extLst>
                <a:ext uri="{FF2B5EF4-FFF2-40B4-BE49-F238E27FC236}">
                  <a16:creationId xmlns:a16="http://schemas.microsoft.com/office/drawing/2014/main" id="{FE4D277B-4756-4014-A53A-9B8505ABF1DB}"/>
                </a:ext>
              </a:extLst>
            </p:cNvPr>
            <p:cNvSpPr/>
            <p:nvPr/>
          </p:nvSpPr>
          <p:spPr>
            <a:xfrm>
              <a:off x="1542849" y="5578766"/>
              <a:ext cx="6094938" cy="461665"/>
            </a:xfrm>
            <a:prstGeom prst="rect">
              <a:avLst/>
            </a:prstGeom>
          </p:spPr>
          <p:txBody>
            <a:bodyPr wrap="none">
              <a:spAutoFit/>
            </a:bodyPr>
            <a:lstStyle/>
            <a:p>
              <a:r>
                <a:rPr lang="fr-FR"/>
                <a:t>Tâm của (S) là                     bán kính của (S) là </a:t>
              </a:r>
              <a:endParaRPr lang="en-US"/>
            </a:p>
          </p:txBody>
        </p:sp>
        <p:graphicFrame>
          <p:nvGraphicFramePr>
            <p:cNvPr id="42" name="Object 41">
              <a:extLst>
                <a:ext uri="{FF2B5EF4-FFF2-40B4-BE49-F238E27FC236}">
                  <a16:creationId xmlns:a16="http://schemas.microsoft.com/office/drawing/2014/main" id="{73AA847E-C592-407C-B49F-74E67D0ABAA7}"/>
                </a:ext>
              </a:extLst>
            </p:cNvPr>
            <p:cNvGraphicFramePr>
              <a:graphicFrameLocks noChangeAspect="1"/>
            </p:cNvGraphicFramePr>
            <p:nvPr>
              <p:extLst>
                <p:ext uri="{D42A27DB-BD31-4B8C-83A1-F6EECF244321}">
                  <p14:modId xmlns:p14="http://schemas.microsoft.com/office/powerpoint/2010/main" val="3095017671"/>
                </p:ext>
              </p:extLst>
            </p:nvPr>
          </p:nvGraphicFramePr>
          <p:xfrm>
            <a:off x="3507539" y="5620143"/>
            <a:ext cx="1533525" cy="495300"/>
          </p:xfrm>
          <a:graphic>
            <a:graphicData uri="http://schemas.openxmlformats.org/presentationml/2006/ole">
              <mc:AlternateContent xmlns:mc="http://schemas.openxmlformats.org/markup-compatibility/2006">
                <mc:Choice xmlns:v="urn:schemas-microsoft-com:vml" Requires="v">
                  <p:oleObj spid="_x0000_s527390" name="Equation" r:id="rId9" imgW="787320" imgH="253800" progId="Equation.DSMT4">
                    <p:embed/>
                  </p:oleObj>
                </mc:Choice>
                <mc:Fallback>
                  <p:oleObj name="Equation" r:id="rId9" imgW="787320" imgH="253800" progId="Equation.DSMT4">
                    <p:embed/>
                    <p:pic>
                      <p:nvPicPr>
                        <p:cNvPr id="0" name=""/>
                        <p:cNvPicPr/>
                        <p:nvPr/>
                      </p:nvPicPr>
                      <p:blipFill>
                        <a:blip r:embed="rId10"/>
                        <a:stretch>
                          <a:fillRect/>
                        </a:stretch>
                      </p:blipFill>
                      <p:spPr>
                        <a:xfrm>
                          <a:off x="3507539" y="5620143"/>
                          <a:ext cx="1533525" cy="49530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12255FF3-DE92-4FF8-82AB-5C0FBEFA11E8}"/>
                </a:ext>
              </a:extLst>
            </p:cNvPr>
            <p:cNvGraphicFramePr>
              <a:graphicFrameLocks noChangeAspect="1"/>
            </p:cNvGraphicFramePr>
            <p:nvPr>
              <p:extLst>
                <p:ext uri="{D42A27DB-BD31-4B8C-83A1-F6EECF244321}">
                  <p14:modId xmlns:p14="http://schemas.microsoft.com/office/powerpoint/2010/main" val="2417695426"/>
                </p:ext>
              </p:extLst>
            </p:nvPr>
          </p:nvGraphicFramePr>
          <p:xfrm>
            <a:off x="7389812" y="5578766"/>
            <a:ext cx="2821353" cy="445477"/>
          </p:xfrm>
          <a:graphic>
            <a:graphicData uri="http://schemas.openxmlformats.org/presentationml/2006/ole">
              <mc:AlternateContent xmlns:mc="http://schemas.openxmlformats.org/markup-compatibility/2006">
                <mc:Choice xmlns:v="urn:schemas-microsoft-com:vml" Requires="v">
                  <p:oleObj spid="_x0000_s527391" name="Equation" r:id="rId11" imgW="1447560" imgH="228600" progId="Equation.DSMT4">
                    <p:embed/>
                  </p:oleObj>
                </mc:Choice>
                <mc:Fallback>
                  <p:oleObj name="Equation" r:id="rId11" imgW="1447560" imgH="228600" progId="Equation.DSMT4">
                    <p:embed/>
                    <p:pic>
                      <p:nvPicPr>
                        <p:cNvPr id="0" name=""/>
                        <p:cNvPicPr/>
                        <p:nvPr/>
                      </p:nvPicPr>
                      <p:blipFill>
                        <a:blip r:embed="rId12"/>
                        <a:stretch>
                          <a:fillRect/>
                        </a:stretch>
                      </p:blipFill>
                      <p:spPr>
                        <a:xfrm>
                          <a:off x="7389812" y="5578766"/>
                          <a:ext cx="2821353" cy="445477"/>
                        </a:xfrm>
                        <a:prstGeom prst="rect">
                          <a:avLst/>
                        </a:prstGeom>
                      </p:spPr>
                    </p:pic>
                  </p:oleObj>
                </mc:Fallback>
              </mc:AlternateContent>
            </a:graphicData>
          </a:graphic>
        </p:graphicFrame>
      </p:grpSp>
    </p:spTree>
    <p:extLst>
      <p:ext uri="{BB962C8B-B14F-4D97-AF65-F5344CB8AC3E}">
        <p14:creationId xmlns:p14="http://schemas.microsoft.com/office/powerpoint/2010/main" val="1391390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BAEF300-1D1C-4F34-AAA7-5A59E38F0D26}"/>
              </a:ext>
            </a:extLst>
          </p:cNvPr>
          <p:cNvPicPr>
            <a:picLocks noChangeAspect="1"/>
          </p:cNvPicPr>
          <p:nvPr/>
        </p:nvPicPr>
        <p:blipFill>
          <a:blip r:embed="rId3"/>
          <a:stretch>
            <a:fillRect/>
          </a:stretch>
        </p:blipFill>
        <p:spPr>
          <a:xfrm rot="13214730">
            <a:off x="-65011" y="1104919"/>
            <a:ext cx="1627773" cy="1231499"/>
          </a:xfrm>
          <a:prstGeom prst="rect">
            <a:avLst/>
          </a:prstGeom>
        </p:spPr>
      </p:pic>
      <p:sp>
        <p:nvSpPr>
          <p:cNvPr id="2" name="Rounded Rectangle 37">
            <a:extLst>
              <a:ext uri="{FF2B5EF4-FFF2-40B4-BE49-F238E27FC236}">
                <a16:creationId xmlns:a16="http://schemas.microsoft.com/office/drawing/2014/main" id="{B62EA2AD-7B54-43BB-88A4-FB25CA6E9DC0}"/>
              </a:ext>
            </a:extLst>
          </p:cNvPr>
          <p:cNvSpPr/>
          <p:nvPr/>
        </p:nvSpPr>
        <p:spPr>
          <a:xfrm>
            <a:off x="712825" y="34451"/>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C2B424-A147-4371-A2F4-056B09689C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765" y="-15615"/>
            <a:ext cx="1795784" cy="1805651"/>
          </a:xfrm>
          <a:prstGeom prst="rect">
            <a:avLst/>
          </a:prstGeom>
        </p:spPr>
      </p:pic>
      <p:sp>
        <p:nvSpPr>
          <p:cNvPr id="3" name="Rectangle 2">
            <a:extLst>
              <a:ext uri="{FF2B5EF4-FFF2-40B4-BE49-F238E27FC236}">
                <a16:creationId xmlns:a16="http://schemas.microsoft.com/office/drawing/2014/main" id="{82F3D539-8694-4224-8F1E-752E495A5F4C}"/>
              </a:ext>
            </a:extLst>
          </p:cNvPr>
          <p:cNvSpPr/>
          <p:nvPr/>
        </p:nvSpPr>
        <p:spPr>
          <a:xfrm>
            <a:off x="101377" y="39032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5.29</a:t>
            </a:r>
          </a:p>
        </p:txBody>
      </p:sp>
      <p:sp>
        <p:nvSpPr>
          <p:cNvPr id="4" name="Rectangle 3">
            <a:extLst>
              <a:ext uri="{FF2B5EF4-FFF2-40B4-BE49-F238E27FC236}">
                <a16:creationId xmlns:a16="http://schemas.microsoft.com/office/drawing/2014/main" id="{DF234938-8FA0-4819-9277-F8247114E79C}"/>
              </a:ext>
            </a:extLst>
          </p:cNvPr>
          <p:cNvSpPr/>
          <p:nvPr/>
        </p:nvSpPr>
        <p:spPr>
          <a:xfrm>
            <a:off x="145866"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5EF4EBCB-52A5-46CD-B4B3-BEB6497D9BEE}"/>
              </a:ext>
            </a:extLst>
          </p:cNvPr>
          <p:cNvSpPr/>
          <p:nvPr/>
        </p:nvSpPr>
        <p:spPr>
          <a:xfrm>
            <a:off x="1713427" y="-15617"/>
            <a:ext cx="10329532" cy="830997"/>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phương trình nào trong các phương trình sau là phương trình mặt cầu? Xác định tâm và tính bán kính của mặt cầu đó.</a:t>
            </a:r>
          </a:p>
        </p:txBody>
      </p:sp>
      <p:pic>
        <p:nvPicPr>
          <p:cNvPr id="12" name="Picture 11">
            <a:extLst>
              <a:ext uri="{FF2B5EF4-FFF2-40B4-BE49-F238E27FC236}">
                <a16:creationId xmlns:a16="http://schemas.microsoft.com/office/drawing/2014/main" id="{E14BE76C-58BA-4174-AFF5-F0E8CBD70617}"/>
              </a:ext>
            </a:extLst>
          </p:cNvPr>
          <p:cNvPicPr>
            <a:picLocks noChangeAspect="1"/>
          </p:cNvPicPr>
          <p:nvPr/>
        </p:nvPicPr>
        <p:blipFill>
          <a:blip r:embed="rId5"/>
          <a:stretch>
            <a:fillRect/>
          </a:stretch>
        </p:blipFill>
        <p:spPr>
          <a:xfrm>
            <a:off x="5734220" y="2085952"/>
            <a:ext cx="1079086" cy="286537"/>
          </a:xfrm>
          <a:prstGeom prst="rect">
            <a:avLst/>
          </a:prstGeom>
        </p:spPr>
      </p:pic>
      <p:sp>
        <p:nvSpPr>
          <p:cNvPr id="5" name="Rectangle 4">
            <a:extLst>
              <a:ext uri="{FF2B5EF4-FFF2-40B4-BE49-F238E27FC236}">
                <a16:creationId xmlns:a16="http://schemas.microsoft.com/office/drawing/2014/main" id="{177A60DE-1DAF-4690-B3DC-792302D22236}"/>
              </a:ext>
            </a:extLst>
          </p:cNvPr>
          <p:cNvSpPr/>
          <p:nvPr/>
        </p:nvSpPr>
        <p:spPr>
          <a:xfrm>
            <a:off x="7034015" y="763609"/>
            <a:ext cx="5154810" cy="830997"/>
          </a:xfrm>
          <a:prstGeom prst="rect">
            <a:avLst/>
          </a:prstGeom>
        </p:spPr>
        <p:txBody>
          <a:bodyPr wrap="square">
            <a:spAutoFit/>
          </a:bodyPr>
          <a:lstStyle/>
          <a:p>
            <a:r>
              <a:rPr lang="vi-VN"/>
              <a:t>c) </a:t>
            </a:r>
            <a:r>
              <a:rPr lang="vi-VN" i="1"/>
              <a:t>x</a:t>
            </a:r>
            <a:r>
              <a:rPr lang="vi-VN"/>
              <a:t>³</a:t>
            </a:r>
            <a:r>
              <a:rPr lang="en-US"/>
              <a:t> </a:t>
            </a:r>
            <a:r>
              <a:rPr lang="vi-VN"/>
              <a:t>+</a:t>
            </a:r>
            <a:r>
              <a:rPr lang="en-US"/>
              <a:t> </a:t>
            </a:r>
            <a:r>
              <a:rPr lang="vi-VN" i="1"/>
              <a:t>y</a:t>
            </a:r>
            <a:r>
              <a:rPr lang="en-US" i="1"/>
              <a:t> </a:t>
            </a:r>
            <a:r>
              <a:rPr lang="vi-VN"/>
              <a:t>+</a:t>
            </a:r>
            <a:r>
              <a:rPr lang="en-US"/>
              <a:t> </a:t>
            </a:r>
            <a:r>
              <a:rPr lang="vi-VN" i="1"/>
              <a:t>z</a:t>
            </a:r>
            <a:r>
              <a:rPr lang="vi-VN"/>
              <a:t>³</a:t>
            </a:r>
            <a:r>
              <a:rPr lang="en-US"/>
              <a:t> </a:t>
            </a:r>
            <a:r>
              <a:rPr lang="vi-VN"/>
              <a:t>-</a:t>
            </a:r>
            <a:r>
              <a:rPr lang="en-US"/>
              <a:t> </a:t>
            </a:r>
            <a:r>
              <a:rPr lang="vi-VN"/>
              <a:t>2</a:t>
            </a:r>
            <a:r>
              <a:rPr lang="vi-VN" i="1"/>
              <a:t>x</a:t>
            </a:r>
            <a:r>
              <a:rPr lang="en-US" i="1"/>
              <a:t> </a:t>
            </a:r>
            <a:r>
              <a:rPr lang="vi-VN"/>
              <a:t>+</a:t>
            </a:r>
            <a:r>
              <a:rPr lang="en-US"/>
              <a:t> </a:t>
            </a:r>
            <a:r>
              <a:rPr lang="vi-VN"/>
              <a:t>6</a:t>
            </a:r>
            <a:r>
              <a:rPr lang="vi-VN" i="1"/>
              <a:t>y</a:t>
            </a:r>
            <a:r>
              <a:rPr lang="en-US" i="1"/>
              <a:t> </a:t>
            </a:r>
            <a:r>
              <a:rPr lang="vi-VN"/>
              <a:t>–</a:t>
            </a:r>
            <a:r>
              <a:rPr lang="en-US"/>
              <a:t> </a:t>
            </a:r>
            <a:r>
              <a:rPr lang="vi-VN"/>
              <a:t>9</a:t>
            </a:r>
            <a:r>
              <a:rPr lang="vi-VN" i="1"/>
              <a:t>z</a:t>
            </a:r>
            <a:r>
              <a:rPr lang="en-US"/>
              <a:t> </a:t>
            </a:r>
            <a:r>
              <a:rPr lang="vi-VN"/>
              <a:t>-</a:t>
            </a:r>
            <a:r>
              <a:rPr lang="en-US"/>
              <a:t> </a:t>
            </a:r>
            <a:r>
              <a:rPr lang="vi-VN"/>
              <a:t>10 = 0</a:t>
            </a:r>
            <a:r>
              <a:rPr lang="en-US"/>
              <a:t> (3)</a:t>
            </a:r>
            <a:r>
              <a:rPr lang="vi-VN"/>
              <a:t>;</a:t>
            </a:r>
          </a:p>
          <a:p>
            <a:r>
              <a:rPr lang="vi-VN"/>
              <a:t>d) </a:t>
            </a:r>
            <a:r>
              <a:rPr lang="vi-VN" i="1"/>
              <a:t>x</a:t>
            </a:r>
            <a:r>
              <a:rPr lang="vi-VN"/>
              <a:t>² + </a:t>
            </a:r>
            <a:r>
              <a:rPr lang="vi-VN" i="1"/>
              <a:t>y</a:t>
            </a:r>
            <a:r>
              <a:rPr lang="vi-VN"/>
              <a:t>² +</a:t>
            </a:r>
            <a:r>
              <a:rPr lang="en-US"/>
              <a:t> </a:t>
            </a:r>
            <a:r>
              <a:rPr lang="vi-VN" i="1"/>
              <a:t>z</a:t>
            </a:r>
            <a:r>
              <a:rPr lang="vi-VN"/>
              <a:t>²</a:t>
            </a:r>
            <a:r>
              <a:rPr lang="en-US"/>
              <a:t> </a:t>
            </a:r>
            <a:r>
              <a:rPr lang="vi-VN"/>
              <a:t>+</a:t>
            </a:r>
            <a:r>
              <a:rPr lang="en-US"/>
              <a:t> </a:t>
            </a:r>
            <a:r>
              <a:rPr lang="vi-VN"/>
              <a:t>5</a:t>
            </a:r>
            <a:r>
              <a:rPr lang="en-US"/>
              <a:t> </a:t>
            </a:r>
            <a:r>
              <a:rPr lang="vi-VN"/>
              <a:t>=</a:t>
            </a:r>
            <a:r>
              <a:rPr lang="en-US"/>
              <a:t> </a:t>
            </a:r>
            <a:r>
              <a:rPr lang="vi-VN"/>
              <a:t>0</a:t>
            </a:r>
            <a:r>
              <a:rPr lang="en-US"/>
              <a:t> (4)</a:t>
            </a:r>
            <a:r>
              <a:rPr lang="vi-VN"/>
              <a:t>.</a:t>
            </a:r>
            <a:endParaRPr lang="en-US"/>
          </a:p>
        </p:txBody>
      </p:sp>
      <p:sp>
        <p:nvSpPr>
          <p:cNvPr id="7" name="Rectangle 6">
            <a:extLst>
              <a:ext uri="{FF2B5EF4-FFF2-40B4-BE49-F238E27FC236}">
                <a16:creationId xmlns:a16="http://schemas.microsoft.com/office/drawing/2014/main" id="{F2FC2B58-B915-4B07-BEB3-AA580306B12C}"/>
              </a:ext>
            </a:extLst>
          </p:cNvPr>
          <p:cNvSpPr/>
          <p:nvPr/>
        </p:nvSpPr>
        <p:spPr>
          <a:xfrm>
            <a:off x="2236233" y="793735"/>
            <a:ext cx="4654549" cy="830997"/>
          </a:xfrm>
          <a:prstGeom prst="rect">
            <a:avLst/>
          </a:prstGeom>
        </p:spPr>
        <p:txBody>
          <a:bodyPr wrap="square">
            <a:spAutoFit/>
          </a:bodyPr>
          <a:lstStyle/>
          <a:p>
            <a:r>
              <a:rPr lang="vi-VN"/>
              <a:t>a) </a:t>
            </a:r>
            <a:r>
              <a:rPr lang="vi-VN" i="1"/>
              <a:t>x</a:t>
            </a:r>
            <a:r>
              <a:rPr lang="vi-VN"/>
              <a:t>²</a:t>
            </a:r>
            <a:r>
              <a:rPr lang="en-US"/>
              <a:t> </a:t>
            </a:r>
            <a:r>
              <a:rPr lang="vi-VN"/>
              <a:t>+</a:t>
            </a:r>
            <a:r>
              <a:rPr lang="en-US"/>
              <a:t> </a:t>
            </a:r>
            <a:r>
              <a:rPr lang="vi-VN" i="1"/>
              <a:t>y</a:t>
            </a:r>
            <a:r>
              <a:rPr lang="vi-VN"/>
              <a:t>² +</a:t>
            </a:r>
            <a:r>
              <a:rPr lang="en-US"/>
              <a:t> </a:t>
            </a:r>
            <a:r>
              <a:rPr lang="vi-VN" i="1"/>
              <a:t>z</a:t>
            </a:r>
            <a:r>
              <a:rPr lang="vi-VN"/>
              <a:t>²</a:t>
            </a:r>
            <a:r>
              <a:rPr lang="en-US"/>
              <a:t> </a:t>
            </a:r>
            <a:r>
              <a:rPr lang="vi-VN"/>
              <a:t>-</a:t>
            </a:r>
            <a:r>
              <a:rPr lang="en-US"/>
              <a:t> </a:t>
            </a:r>
            <a:r>
              <a:rPr lang="vi-VN"/>
              <a:t>2</a:t>
            </a:r>
            <a:r>
              <a:rPr lang="vi-VN" i="1"/>
              <a:t>x</a:t>
            </a:r>
            <a:r>
              <a:rPr lang="en-US" i="1"/>
              <a:t> </a:t>
            </a:r>
            <a:r>
              <a:rPr lang="vi-VN"/>
              <a:t>-</a:t>
            </a:r>
            <a:r>
              <a:rPr lang="en-US"/>
              <a:t> </a:t>
            </a:r>
            <a:r>
              <a:rPr lang="vi-VN"/>
              <a:t>5</a:t>
            </a:r>
            <a:r>
              <a:rPr lang="vi-VN" i="1"/>
              <a:t>z</a:t>
            </a:r>
            <a:r>
              <a:rPr lang="en-US" i="1"/>
              <a:t> </a:t>
            </a:r>
            <a:r>
              <a:rPr lang="vi-VN"/>
              <a:t>+</a:t>
            </a:r>
            <a:r>
              <a:rPr lang="en-US"/>
              <a:t> </a:t>
            </a:r>
            <a:r>
              <a:rPr lang="vi-VN"/>
              <a:t>30</a:t>
            </a:r>
            <a:r>
              <a:rPr lang="en-US"/>
              <a:t> </a:t>
            </a:r>
            <a:r>
              <a:rPr lang="vi-VN"/>
              <a:t>=</a:t>
            </a:r>
            <a:r>
              <a:rPr lang="en-US"/>
              <a:t> </a:t>
            </a:r>
            <a:r>
              <a:rPr lang="vi-VN"/>
              <a:t>0</a:t>
            </a:r>
            <a:r>
              <a:rPr lang="en-US"/>
              <a:t> (1)</a:t>
            </a:r>
            <a:r>
              <a:rPr lang="vi-VN"/>
              <a:t>;</a:t>
            </a:r>
          </a:p>
          <a:p>
            <a:r>
              <a:rPr lang="vi-VN"/>
              <a:t>b) </a:t>
            </a:r>
            <a:r>
              <a:rPr lang="vi-VN" i="1"/>
              <a:t>x</a:t>
            </a:r>
            <a:r>
              <a:rPr lang="vi-VN"/>
              <a:t>²</a:t>
            </a:r>
            <a:r>
              <a:rPr lang="en-US"/>
              <a:t> </a:t>
            </a:r>
            <a:r>
              <a:rPr lang="vi-VN"/>
              <a:t>+</a:t>
            </a:r>
            <a:r>
              <a:rPr lang="en-US"/>
              <a:t> </a:t>
            </a:r>
            <a:r>
              <a:rPr lang="vi-VN" i="1"/>
              <a:t>y</a:t>
            </a:r>
            <a:r>
              <a:rPr lang="vi-VN"/>
              <a:t>² +</a:t>
            </a:r>
            <a:r>
              <a:rPr lang="en-US"/>
              <a:t> </a:t>
            </a:r>
            <a:r>
              <a:rPr lang="vi-VN" i="1"/>
              <a:t>z</a:t>
            </a:r>
            <a:r>
              <a:rPr lang="vi-VN"/>
              <a:t>²</a:t>
            </a:r>
            <a:r>
              <a:rPr lang="en-US"/>
              <a:t> </a:t>
            </a:r>
            <a:r>
              <a:rPr lang="vi-VN"/>
              <a:t>-</a:t>
            </a:r>
            <a:r>
              <a:rPr lang="en-US"/>
              <a:t> </a:t>
            </a:r>
            <a:r>
              <a:rPr lang="vi-VN"/>
              <a:t>4</a:t>
            </a:r>
            <a:r>
              <a:rPr lang="vi-VN" i="1"/>
              <a:t>x</a:t>
            </a:r>
            <a:r>
              <a:rPr lang="en-US" i="1"/>
              <a:t> </a:t>
            </a:r>
            <a:r>
              <a:rPr lang="vi-VN"/>
              <a:t>+</a:t>
            </a:r>
            <a:r>
              <a:rPr lang="en-US"/>
              <a:t> </a:t>
            </a:r>
            <a:r>
              <a:rPr lang="vi-VN"/>
              <a:t>2</a:t>
            </a:r>
            <a:r>
              <a:rPr lang="vi-VN" i="1"/>
              <a:t>y</a:t>
            </a:r>
            <a:r>
              <a:rPr lang="en-US" i="1"/>
              <a:t> </a:t>
            </a:r>
            <a:r>
              <a:rPr lang="vi-VN"/>
              <a:t>-</a:t>
            </a:r>
            <a:r>
              <a:rPr lang="en-US"/>
              <a:t> </a:t>
            </a:r>
            <a:r>
              <a:rPr lang="vi-VN"/>
              <a:t>2</a:t>
            </a:r>
            <a:r>
              <a:rPr lang="vi-VN" i="1"/>
              <a:t>z</a:t>
            </a:r>
            <a:r>
              <a:rPr lang="vi-VN"/>
              <a:t> = 0</a:t>
            </a:r>
            <a:r>
              <a:rPr lang="en-US"/>
              <a:t> (2)</a:t>
            </a:r>
            <a:r>
              <a:rPr lang="vi-VN"/>
              <a:t>;</a:t>
            </a:r>
          </a:p>
        </p:txBody>
      </p:sp>
      <p:sp>
        <p:nvSpPr>
          <p:cNvPr id="22" name="Rectangle 21">
            <a:extLst>
              <a:ext uri="{FF2B5EF4-FFF2-40B4-BE49-F238E27FC236}">
                <a16:creationId xmlns:a16="http://schemas.microsoft.com/office/drawing/2014/main" id="{29E44E91-B79D-43B7-B6DD-0129822DCDE6}"/>
              </a:ext>
            </a:extLst>
          </p:cNvPr>
          <p:cNvSpPr/>
          <p:nvPr/>
        </p:nvSpPr>
        <p:spPr>
          <a:xfrm>
            <a:off x="1469433" y="4340420"/>
            <a:ext cx="8909122" cy="461665"/>
          </a:xfrm>
          <a:prstGeom prst="rect">
            <a:avLst/>
          </a:prstGeom>
        </p:spPr>
        <p:txBody>
          <a:bodyPr wrap="square">
            <a:spAutoFit/>
          </a:bodyPr>
          <a:lstStyle/>
          <a:p>
            <a:r>
              <a:rPr lang="vi-VN"/>
              <a:t>c) </a:t>
            </a:r>
            <a:r>
              <a:rPr lang="en-US"/>
              <a:t>(3) </a:t>
            </a:r>
            <a:r>
              <a:rPr lang="vi-VN"/>
              <a:t>là phương trình bậc 3 nên không phải là phương trình mặt cầu.</a:t>
            </a:r>
          </a:p>
        </p:txBody>
      </p:sp>
      <p:grpSp>
        <p:nvGrpSpPr>
          <p:cNvPr id="24" name="Group 23">
            <a:extLst>
              <a:ext uri="{FF2B5EF4-FFF2-40B4-BE49-F238E27FC236}">
                <a16:creationId xmlns:a16="http://schemas.microsoft.com/office/drawing/2014/main" id="{399BAF81-6DE8-4B38-846C-853ECAF56E69}"/>
              </a:ext>
            </a:extLst>
          </p:cNvPr>
          <p:cNvGrpSpPr/>
          <p:nvPr/>
        </p:nvGrpSpPr>
        <p:grpSpPr>
          <a:xfrm>
            <a:off x="1469433" y="2586534"/>
            <a:ext cx="10482185" cy="775874"/>
            <a:chOff x="1370012" y="1974728"/>
            <a:chExt cx="10482185" cy="775874"/>
          </a:xfrm>
        </p:grpSpPr>
        <p:sp>
          <p:nvSpPr>
            <p:cNvPr id="19" name="Rectangle 18">
              <a:extLst>
                <a:ext uri="{FF2B5EF4-FFF2-40B4-BE49-F238E27FC236}">
                  <a16:creationId xmlns:a16="http://schemas.microsoft.com/office/drawing/2014/main" id="{5358DFB6-E16F-47B6-B1D1-24668756A0E9}"/>
                </a:ext>
              </a:extLst>
            </p:cNvPr>
            <p:cNvSpPr/>
            <p:nvPr/>
          </p:nvSpPr>
          <p:spPr>
            <a:xfrm>
              <a:off x="1370012" y="2113435"/>
              <a:ext cx="10482185" cy="461665"/>
            </a:xfrm>
            <a:prstGeom prst="rect">
              <a:avLst/>
            </a:prstGeom>
          </p:spPr>
          <p:txBody>
            <a:bodyPr wrap="square">
              <a:spAutoFit/>
            </a:bodyPr>
            <a:lstStyle/>
            <a:p>
              <a:r>
                <a:rPr lang="vi-VN"/>
                <a:t>a) Ta có</a:t>
              </a:r>
              <a:r>
                <a:rPr lang="en-US"/>
                <a:t>                                                  </a:t>
              </a:r>
              <a:r>
                <a:rPr lang="vi-VN"/>
                <a:t>nên </a:t>
              </a:r>
              <a:r>
                <a:rPr lang="en-US"/>
                <a:t>(1) </a:t>
              </a:r>
              <a:r>
                <a:rPr lang="vi-VN"/>
                <a:t>không phải là phương</a:t>
              </a:r>
              <a:r>
                <a:rPr lang="en-US"/>
                <a:t> </a:t>
              </a:r>
              <a:r>
                <a:rPr lang="vi-VN"/>
                <a:t>trình mặt cầu.</a:t>
              </a:r>
            </a:p>
          </p:txBody>
        </p:sp>
        <p:graphicFrame>
          <p:nvGraphicFramePr>
            <p:cNvPr id="23" name="Object 22">
              <a:extLst>
                <a:ext uri="{FF2B5EF4-FFF2-40B4-BE49-F238E27FC236}">
                  <a16:creationId xmlns:a16="http://schemas.microsoft.com/office/drawing/2014/main" id="{EB561E0D-CFBD-461E-A1CC-3B16E400031C}"/>
                </a:ext>
              </a:extLst>
            </p:cNvPr>
            <p:cNvGraphicFramePr>
              <a:graphicFrameLocks noChangeAspect="1"/>
            </p:cNvGraphicFramePr>
            <p:nvPr>
              <p:extLst>
                <p:ext uri="{D42A27DB-BD31-4B8C-83A1-F6EECF244321}">
                  <p14:modId xmlns:p14="http://schemas.microsoft.com/office/powerpoint/2010/main" val="2264579261"/>
                </p:ext>
              </p:extLst>
            </p:nvPr>
          </p:nvGraphicFramePr>
          <p:xfrm>
            <a:off x="2452276" y="1974728"/>
            <a:ext cx="3722066" cy="775874"/>
          </p:xfrm>
          <a:graphic>
            <a:graphicData uri="http://schemas.openxmlformats.org/presentationml/2006/ole">
              <mc:AlternateContent xmlns:mc="http://schemas.openxmlformats.org/markup-compatibility/2006">
                <mc:Choice xmlns:v="urn:schemas-microsoft-com:vml" Requires="v">
                  <p:oleObj spid="_x0000_s528401" name="Equation" r:id="rId6" imgW="2189586" imgH="362319" progId="Equation.DSMT4">
                    <p:embed/>
                  </p:oleObj>
                </mc:Choice>
                <mc:Fallback>
                  <p:oleObj name="Equation" r:id="rId6" imgW="2189586" imgH="362319" progId="Equation.DSMT4">
                    <p:embed/>
                    <p:pic>
                      <p:nvPicPr>
                        <p:cNvPr id="0" name=""/>
                        <p:cNvPicPr/>
                        <p:nvPr/>
                      </p:nvPicPr>
                      <p:blipFill>
                        <a:blip r:embed="rId7"/>
                        <a:stretch>
                          <a:fillRect/>
                        </a:stretch>
                      </p:blipFill>
                      <p:spPr>
                        <a:xfrm>
                          <a:off x="2452276" y="1974728"/>
                          <a:ext cx="3722066" cy="775874"/>
                        </a:xfrm>
                        <a:prstGeom prst="rect">
                          <a:avLst/>
                        </a:prstGeom>
                      </p:spPr>
                    </p:pic>
                  </p:oleObj>
                </mc:Fallback>
              </mc:AlternateContent>
            </a:graphicData>
          </a:graphic>
        </p:graphicFrame>
      </p:grpSp>
      <p:grpSp>
        <p:nvGrpSpPr>
          <p:cNvPr id="35" name="Group 34">
            <a:extLst>
              <a:ext uri="{FF2B5EF4-FFF2-40B4-BE49-F238E27FC236}">
                <a16:creationId xmlns:a16="http://schemas.microsoft.com/office/drawing/2014/main" id="{4A3852FF-A8EC-43A9-931A-6FCAF6F5C5A4}"/>
              </a:ext>
            </a:extLst>
          </p:cNvPr>
          <p:cNvGrpSpPr/>
          <p:nvPr/>
        </p:nvGrpSpPr>
        <p:grpSpPr>
          <a:xfrm>
            <a:off x="1475327" y="3341260"/>
            <a:ext cx="10444392" cy="887271"/>
            <a:chOff x="1409181" y="3183222"/>
            <a:chExt cx="10444392" cy="887271"/>
          </a:xfrm>
        </p:grpSpPr>
        <p:sp>
          <p:nvSpPr>
            <p:cNvPr id="21" name="Rectangle 20">
              <a:extLst>
                <a:ext uri="{FF2B5EF4-FFF2-40B4-BE49-F238E27FC236}">
                  <a16:creationId xmlns:a16="http://schemas.microsoft.com/office/drawing/2014/main" id="{1EAE2FFE-B876-4868-8322-FB7474A68A6E}"/>
                </a:ext>
              </a:extLst>
            </p:cNvPr>
            <p:cNvSpPr/>
            <p:nvPr/>
          </p:nvSpPr>
          <p:spPr>
            <a:xfrm>
              <a:off x="1409181" y="3202396"/>
              <a:ext cx="10309225" cy="830997"/>
            </a:xfrm>
            <a:prstGeom prst="rect">
              <a:avLst/>
            </a:prstGeom>
          </p:spPr>
          <p:txBody>
            <a:bodyPr wrap="square">
              <a:spAutoFit/>
            </a:bodyPr>
            <a:lstStyle/>
            <a:p>
              <a:r>
                <a:rPr lang="vi-VN"/>
                <a:t>b) Ta có  </a:t>
              </a:r>
            </a:p>
            <a:p>
              <a:r>
                <a:rPr lang="en-US"/>
                <a:t>                             N</a:t>
              </a:r>
              <a:r>
                <a:rPr lang="vi-VN"/>
                <a:t>ên </a:t>
              </a:r>
              <a:r>
                <a:rPr lang="en-US"/>
                <a:t>(2) </a:t>
              </a:r>
              <a:r>
                <a:rPr lang="vi-VN"/>
                <a:t>là phương trình mặt cầu có tâm  </a:t>
              </a:r>
              <a:r>
                <a:rPr lang="en-US"/>
                <a:t>               </a:t>
              </a:r>
              <a:r>
                <a:rPr lang="vi-VN"/>
                <a:t>bán kính  </a:t>
              </a:r>
            </a:p>
          </p:txBody>
        </p:sp>
        <p:graphicFrame>
          <p:nvGraphicFramePr>
            <p:cNvPr id="25" name="Object 24">
              <a:extLst>
                <a:ext uri="{FF2B5EF4-FFF2-40B4-BE49-F238E27FC236}">
                  <a16:creationId xmlns:a16="http://schemas.microsoft.com/office/drawing/2014/main" id="{581331BB-DFAE-45C0-BC92-4EEF15F29551}"/>
                </a:ext>
              </a:extLst>
            </p:cNvPr>
            <p:cNvGraphicFramePr>
              <a:graphicFrameLocks noChangeAspect="1"/>
            </p:cNvGraphicFramePr>
            <p:nvPr>
              <p:extLst>
                <p:ext uri="{D42A27DB-BD31-4B8C-83A1-F6EECF244321}">
                  <p14:modId xmlns:p14="http://schemas.microsoft.com/office/powerpoint/2010/main" val="1227698514"/>
                </p:ext>
              </p:extLst>
            </p:nvPr>
          </p:nvGraphicFramePr>
          <p:xfrm>
            <a:off x="2528475" y="3183222"/>
            <a:ext cx="2590800" cy="426731"/>
          </p:xfrm>
          <a:graphic>
            <a:graphicData uri="http://schemas.openxmlformats.org/presentationml/2006/ole">
              <mc:AlternateContent xmlns:mc="http://schemas.openxmlformats.org/markup-compatibility/2006">
                <mc:Choice xmlns:v="urn:schemas-microsoft-com:vml" Requires="v">
                  <p:oleObj spid="_x0000_s528402" name="Equation" r:id="rId8" imgW="1370965" imgH="181340" progId="Equation.DSMT4">
                    <p:embed/>
                  </p:oleObj>
                </mc:Choice>
                <mc:Fallback>
                  <p:oleObj name="Equation" r:id="rId8" imgW="1370965" imgH="181340" progId="Equation.DSMT4">
                    <p:embed/>
                    <p:pic>
                      <p:nvPicPr>
                        <p:cNvPr id="0" name=""/>
                        <p:cNvPicPr/>
                        <p:nvPr/>
                      </p:nvPicPr>
                      <p:blipFill>
                        <a:blip r:embed="rId9"/>
                        <a:stretch>
                          <a:fillRect/>
                        </a:stretch>
                      </p:blipFill>
                      <p:spPr>
                        <a:xfrm>
                          <a:off x="2528475" y="3183222"/>
                          <a:ext cx="2590800" cy="426731"/>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DCEADA36-0615-4277-89A3-4D5A1957B638}"/>
                </a:ext>
              </a:extLst>
            </p:cNvPr>
            <p:cNvGraphicFramePr>
              <a:graphicFrameLocks noChangeAspect="1"/>
            </p:cNvGraphicFramePr>
            <p:nvPr>
              <p:extLst>
                <p:ext uri="{D42A27DB-BD31-4B8C-83A1-F6EECF244321}">
                  <p14:modId xmlns:p14="http://schemas.microsoft.com/office/powerpoint/2010/main" val="1183918731"/>
                </p:ext>
              </p:extLst>
            </p:nvPr>
          </p:nvGraphicFramePr>
          <p:xfrm>
            <a:off x="8544116" y="3621230"/>
            <a:ext cx="1236662" cy="449263"/>
          </p:xfrm>
          <a:graphic>
            <a:graphicData uri="http://schemas.openxmlformats.org/presentationml/2006/ole">
              <mc:AlternateContent xmlns:mc="http://schemas.openxmlformats.org/markup-compatibility/2006">
                <mc:Choice xmlns:v="urn:schemas-microsoft-com:vml" Requires="v">
                  <p:oleObj spid="_x0000_s528403" name="Equation" r:id="rId10" imgW="698400" imgH="253800" progId="Equation.DSMT4">
                    <p:embed/>
                  </p:oleObj>
                </mc:Choice>
                <mc:Fallback>
                  <p:oleObj name="Equation" r:id="rId10" imgW="698400" imgH="253800" progId="Equation.DSMT4">
                    <p:embed/>
                    <p:pic>
                      <p:nvPicPr>
                        <p:cNvPr id="0" name=""/>
                        <p:cNvPicPr/>
                        <p:nvPr/>
                      </p:nvPicPr>
                      <p:blipFill>
                        <a:blip r:embed="rId11"/>
                        <a:stretch>
                          <a:fillRect/>
                        </a:stretch>
                      </p:blipFill>
                      <p:spPr>
                        <a:xfrm>
                          <a:off x="8544116" y="3621230"/>
                          <a:ext cx="1236662" cy="44926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33D77D58-FB09-41CB-8723-ABAA1D89D637}"/>
                </a:ext>
              </a:extLst>
            </p:cNvPr>
            <p:cNvGraphicFramePr>
              <a:graphicFrameLocks noChangeAspect="1"/>
            </p:cNvGraphicFramePr>
            <p:nvPr>
              <p:extLst>
                <p:ext uri="{D42A27DB-BD31-4B8C-83A1-F6EECF244321}">
                  <p14:modId xmlns:p14="http://schemas.microsoft.com/office/powerpoint/2010/main" val="3464182772"/>
                </p:ext>
              </p:extLst>
            </p:nvPr>
          </p:nvGraphicFramePr>
          <p:xfrm>
            <a:off x="10931236" y="3578054"/>
            <a:ext cx="922337" cy="406400"/>
          </p:xfrm>
          <a:graphic>
            <a:graphicData uri="http://schemas.openxmlformats.org/presentationml/2006/ole">
              <mc:AlternateContent xmlns:mc="http://schemas.openxmlformats.org/markup-compatibility/2006">
                <mc:Choice xmlns:v="urn:schemas-microsoft-com:vml" Requires="v">
                  <p:oleObj spid="_x0000_s528404" name="Equation" r:id="rId12" imgW="520560" imgH="228600" progId="Equation.DSMT4">
                    <p:embed/>
                  </p:oleObj>
                </mc:Choice>
                <mc:Fallback>
                  <p:oleObj name="Equation" r:id="rId12" imgW="520560" imgH="228600" progId="Equation.DSMT4">
                    <p:embed/>
                    <p:pic>
                      <p:nvPicPr>
                        <p:cNvPr id="0" name=""/>
                        <p:cNvPicPr/>
                        <p:nvPr/>
                      </p:nvPicPr>
                      <p:blipFill>
                        <a:blip r:embed="rId13"/>
                        <a:stretch>
                          <a:fillRect/>
                        </a:stretch>
                      </p:blipFill>
                      <p:spPr>
                        <a:xfrm>
                          <a:off x="10931236" y="3578054"/>
                          <a:ext cx="922337" cy="406400"/>
                        </a:xfrm>
                        <a:prstGeom prst="rect">
                          <a:avLst/>
                        </a:prstGeom>
                      </p:spPr>
                    </p:pic>
                  </p:oleObj>
                </mc:Fallback>
              </mc:AlternateContent>
            </a:graphicData>
          </a:graphic>
        </p:graphicFrame>
      </p:grpSp>
      <p:grpSp>
        <p:nvGrpSpPr>
          <p:cNvPr id="37" name="Group 36">
            <a:extLst>
              <a:ext uri="{FF2B5EF4-FFF2-40B4-BE49-F238E27FC236}">
                <a16:creationId xmlns:a16="http://schemas.microsoft.com/office/drawing/2014/main" id="{8FA446EE-CFA6-47DA-A7C5-7525F3C37E5B}"/>
              </a:ext>
            </a:extLst>
          </p:cNvPr>
          <p:cNvGrpSpPr/>
          <p:nvPr/>
        </p:nvGrpSpPr>
        <p:grpSpPr>
          <a:xfrm>
            <a:off x="1509788" y="4968795"/>
            <a:ext cx="9527949" cy="484625"/>
            <a:chOff x="1446211" y="4979142"/>
            <a:chExt cx="9527949" cy="484625"/>
          </a:xfrm>
        </p:grpSpPr>
        <p:sp>
          <p:nvSpPr>
            <p:cNvPr id="17" name="Rectangle 16">
              <a:extLst>
                <a:ext uri="{FF2B5EF4-FFF2-40B4-BE49-F238E27FC236}">
                  <a16:creationId xmlns:a16="http://schemas.microsoft.com/office/drawing/2014/main" id="{865BDF2E-EE56-4AF9-AA7C-B1962954FB77}"/>
                </a:ext>
              </a:extLst>
            </p:cNvPr>
            <p:cNvSpPr/>
            <p:nvPr/>
          </p:nvSpPr>
          <p:spPr>
            <a:xfrm>
              <a:off x="1446211" y="5002102"/>
              <a:ext cx="9527949" cy="461665"/>
            </a:xfrm>
            <a:prstGeom prst="rect">
              <a:avLst/>
            </a:prstGeom>
          </p:spPr>
          <p:txBody>
            <a:bodyPr wrap="square">
              <a:spAutoFit/>
            </a:bodyPr>
            <a:lstStyle/>
            <a:p>
              <a:r>
                <a:rPr lang="vi-VN"/>
                <a:t>d) Ta có</a:t>
              </a:r>
              <a:r>
                <a:rPr lang="en-US"/>
                <a:t>                                       </a:t>
              </a:r>
              <a:r>
                <a:rPr lang="vi-VN"/>
                <a:t>nên </a:t>
              </a:r>
              <a:r>
                <a:rPr lang="en-US"/>
                <a:t>(4) </a:t>
              </a:r>
              <a:r>
                <a:rPr lang="vi-VN"/>
                <a:t>không phải là phương trình mặt cầu.</a:t>
              </a:r>
            </a:p>
          </p:txBody>
        </p:sp>
        <p:graphicFrame>
          <p:nvGraphicFramePr>
            <p:cNvPr id="36" name="Object 35">
              <a:extLst>
                <a:ext uri="{FF2B5EF4-FFF2-40B4-BE49-F238E27FC236}">
                  <a16:creationId xmlns:a16="http://schemas.microsoft.com/office/drawing/2014/main" id="{8D52713A-FCAD-4CDF-A916-BA9C5BE44E27}"/>
                </a:ext>
              </a:extLst>
            </p:cNvPr>
            <p:cNvGraphicFramePr>
              <a:graphicFrameLocks noChangeAspect="1"/>
            </p:cNvGraphicFramePr>
            <p:nvPr>
              <p:extLst>
                <p:ext uri="{D42A27DB-BD31-4B8C-83A1-F6EECF244321}">
                  <p14:modId xmlns:p14="http://schemas.microsoft.com/office/powerpoint/2010/main" val="1749350728"/>
                </p:ext>
              </p:extLst>
            </p:nvPr>
          </p:nvGraphicFramePr>
          <p:xfrm>
            <a:off x="2571399" y="4979142"/>
            <a:ext cx="2849070" cy="469404"/>
          </p:xfrm>
          <a:graphic>
            <a:graphicData uri="http://schemas.openxmlformats.org/presentationml/2006/ole">
              <mc:AlternateContent xmlns:mc="http://schemas.openxmlformats.org/markup-compatibility/2006">
                <mc:Choice xmlns:v="urn:schemas-microsoft-com:vml" Requires="v">
                  <p:oleObj spid="_x0000_s528405" name="Equation" r:id="rId14" imgW="1466321" imgH="181340" progId="Equation.DSMT4">
                    <p:embed/>
                  </p:oleObj>
                </mc:Choice>
                <mc:Fallback>
                  <p:oleObj name="Equation" r:id="rId14" imgW="1466321" imgH="181340" progId="Equation.DSMT4">
                    <p:embed/>
                    <p:pic>
                      <p:nvPicPr>
                        <p:cNvPr id="0" name=""/>
                        <p:cNvPicPr/>
                        <p:nvPr/>
                      </p:nvPicPr>
                      <p:blipFill>
                        <a:blip r:embed="rId15"/>
                        <a:stretch>
                          <a:fillRect/>
                        </a:stretch>
                      </p:blipFill>
                      <p:spPr>
                        <a:xfrm>
                          <a:off x="2571399" y="4979142"/>
                          <a:ext cx="2849070" cy="469404"/>
                        </a:xfrm>
                        <a:prstGeom prst="rect">
                          <a:avLst/>
                        </a:prstGeom>
                      </p:spPr>
                    </p:pic>
                  </p:oleObj>
                </mc:Fallback>
              </mc:AlternateContent>
            </a:graphicData>
          </a:graphic>
        </p:graphicFrame>
      </p:grpSp>
    </p:spTree>
    <p:extLst>
      <p:ext uri="{BB962C8B-B14F-4D97-AF65-F5344CB8AC3E}">
        <p14:creationId xmlns:p14="http://schemas.microsoft.com/office/powerpoint/2010/main" val="2160674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7">
            <a:extLst>
              <a:ext uri="{FF2B5EF4-FFF2-40B4-BE49-F238E27FC236}">
                <a16:creationId xmlns:a16="http://schemas.microsoft.com/office/drawing/2014/main" id="{B62EA2AD-7B54-43BB-88A4-FB25CA6E9DC0}"/>
              </a:ext>
            </a:extLst>
          </p:cNvPr>
          <p:cNvSpPr/>
          <p:nvPr/>
        </p:nvSpPr>
        <p:spPr>
          <a:xfrm>
            <a:off x="712825" y="34451"/>
            <a:ext cx="11427788" cy="1705517"/>
          </a:xfrm>
          <a:prstGeom prst="roundRect">
            <a:avLst>
              <a:gd name="adj" fmla="val 9218"/>
            </a:avLst>
          </a:prstGeom>
          <a:gradFill flip="none" rotWithShape="1">
            <a:gsLst>
              <a:gs pos="0">
                <a:srgbClr val="94B0B7"/>
              </a:gs>
              <a:gs pos="100000">
                <a:schemeClr val="bg1"/>
              </a:gs>
            </a:gsLst>
            <a:lin ang="189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8C2B424-A147-4371-A2F4-056B09689C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3" t="12538" r="16345" b="11211"/>
          <a:stretch/>
        </p:blipFill>
        <p:spPr>
          <a:xfrm>
            <a:off x="-15765" y="-15615"/>
            <a:ext cx="1795784" cy="1805651"/>
          </a:xfrm>
          <a:prstGeom prst="rect">
            <a:avLst/>
          </a:prstGeom>
        </p:spPr>
      </p:pic>
      <p:sp>
        <p:nvSpPr>
          <p:cNvPr id="3" name="Rectangle 2">
            <a:extLst>
              <a:ext uri="{FF2B5EF4-FFF2-40B4-BE49-F238E27FC236}">
                <a16:creationId xmlns:a16="http://schemas.microsoft.com/office/drawing/2014/main" id="{82F3D539-8694-4224-8F1E-752E495A5F4C}"/>
              </a:ext>
            </a:extLst>
          </p:cNvPr>
          <p:cNvSpPr/>
          <p:nvPr/>
        </p:nvSpPr>
        <p:spPr>
          <a:xfrm>
            <a:off x="110995" y="390320"/>
            <a:ext cx="15847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5.30</a:t>
            </a:r>
          </a:p>
        </p:txBody>
      </p:sp>
      <p:sp>
        <p:nvSpPr>
          <p:cNvPr id="4" name="Rectangle 3">
            <a:extLst>
              <a:ext uri="{FF2B5EF4-FFF2-40B4-BE49-F238E27FC236}">
                <a16:creationId xmlns:a16="http://schemas.microsoft.com/office/drawing/2014/main" id="{DF234938-8FA0-4819-9277-F8247114E79C}"/>
              </a:ext>
            </a:extLst>
          </p:cNvPr>
          <p:cNvSpPr/>
          <p:nvPr/>
        </p:nvSpPr>
        <p:spPr>
          <a:xfrm>
            <a:off x="145866"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5EF4EBCB-52A5-46CD-B4B3-BEB6497D9BEE}"/>
              </a:ext>
            </a:extLst>
          </p:cNvPr>
          <p:cNvSpPr/>
          <p:nvPr/>
        </p:nvSpPr>
        <p:spPr>
          <a:xfrm>
            <a:off x="1769153" y="225728"/>
            <a:ext cx="10273806" cy="1200329"/>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a:t>
            </a:r>
            <a:r>
              <a:rPr lang="en-US"/>
              <a:t> một thiết bị phát sóng đặt tại vị trí </a:t>
            </a:r>
            <a:r>
              <a:rPr lang="en-US" i="1"/>
              <a:t>A</a:t>
            </a:r>
            <a:r>
              <a:rPr lang="en-US"/>
              <a:t>(2; 0; 0). Vùng phủ sóng của thiết bị có bán kính bằng 1. Hỏi vị trí </a:t>
            </a:r>
            <a:r>
              <a:rPr lang="en-US" i="1"/>
              <a:t>M</a:t>
            </a:r>
            <a:r>
              <a:rPr lang="en-US"/>
              <a:t>(2; 1; 1) có thuộc vùng phủ sóng của thiết bị nói trên hay không?</a:t>
            </a:r>
            <a:r>
              <a:rPr lang="vi-VN"/>
              <a:t> </a:t>
            </a:r>
          </a:p>
        </p:txBody>
      </p:sp>
      <p:pic>
        <p:nvPicPr>
          <p:cNvPr id="12" name="Picture 11">
            <a:extLst>
              <a:ext uri="{FF2B5EF4-FFF2-40B4-BE49-F238E27FC236}">
                <a16:creationId xmlns:a16="http://schemas.microsoft.com/office/drawing/2014/main" id="{E14BE76C-58BA-4174-AFF5-F0E8CBD70617}"/>
              </a:ext>
            </a:extLst>
          </p:cNvPr>
          <p:cNvPicPr>
            <a:picLocks noChangeAspect="1"/>
          </p:cNvPicPr>
          <p:nvPr/>
        </p:nvPicPr>
        <p:blipFill>
          <a:blip r:embed="rId4"/>
          <a:stretch>
            <a:fillRect/>
          </a:stretch>
        </p:blipFill>
        <p:spPr>
          <a:xfrm>
            <a:off x="5734220" y="2085952"/>
            <a:ext cx="1079086" cy="286537"/>
          </a:xfrm>
          <a:prstGeom prst="rect">
            <a:avLst/>
          </a:prstGeom>
        </p:spPr>
      </p:pic>
      <p:sp>
        <p:nvSpPr>
          <p:cNvPr id="10" name="Rectangle 9">
            <a:extLst>
              <a:ext uri="{FF2B5EF4-FFF2-40B4-BE49-F238E27FC236}">
                <a16:creationId xmlns:a16="http://schemas.microsoft.com/office/drawing/2014/main" id="{A9C06FAE-98E2-4924-8311-27A20D9D084A}"/>
              </a:ext>
            </a:extLst>
          </p:cNvPr>
          <p:cNvSpPr/>
          <p:nvPr/>
        </p:nvSpPr>
        <p:spPr>
          <a:xfrm>
            <a:off x="1838913" y="2497963"/>
            <a:ext cx="9948785" cy="461665"/>
          </a:xfrm>
          <a:prstGeom prst="rect">
            <a:avLst/>
          </a:prstGeom>
        </p:spPr>
        <p:txBody>
          <a:bodyPr wrap="square">
            <a:spAutoFit/>
          </a:bodyPr>
          <a:lstStyle/>
          <a:p>
            <a:r>
              <a:rPr lang="vi-VN"/>
              <a:t>Vùng phủ sóng là những điểm trong mặt cầu và thuộc mặt cầu có phương trình   </a:t>
            </a:r>
            <a:endParaRPr lang="en-US"/>
          </a:p>
        </p:txBody>
      </p:sp>
      <p:graphicFrame>
        <p:nvGraphicFramePr>
          <p:cNvPr id="11" name="Object 10">
            <a:extLst>
              <a:ext uri="{FF2B5EF4-FFF2-40B4-BE49-F238E27FC236}">
                <a16:creationId xmlns:a16="http://schemas.microsoft.com/office/drawing/2014/main" id="{6CDE39EE-6060-4EA6-B9BB-77639CFB5C9E}"/>
              </a:ext>
            </a:extLst>
          </p:cNvPr>
          <p:cNvGraphicFramePr>
            <a:graphicFrameLocks noChangeAspect="1"/>
          </p:cNvGraphicFramePr>
          <p:nvPr>
            <p:extLst>
              <p:ext uri="{D42A27DB-BD31-4B8C-83A1-F6EECF244321}">
                <p14:modId xmlns:p14="http://schemas.microsoft.com/office/powerpoint/2010/main" val="3707585668"/>
              </p:ext>
            </p:extLst>
          </p:nvPr>
        </p:nvGraphicFramePr>
        <p:xfrm>
          <a:off x="5135873" y="3001444"/>
          <a:ext cx="2735968" cy="592114"/>
        </p:xfrm>
        <a:graphic>
          <a:graphicData uri="http://schemas.openxmlformats.org/presentationml/2006/ole">
            <mc:AlternateContent xmlns:mc="http://schemas.openxmlformats.org/markup-compatibility/2006">
              <mc:Choice xmlns:v="urn:schemas-microsoft-com:vml" Requires="v">
                <p:oleObj spid="_x0000_s529416" name="Equation" r:id="rId5" imgW="1275609" imgH="276516" progId="Equation.DSMT4">
                  <p:embed/>
                </p:oleObj>
              </mc:Choice>
              <mc:Fallback>
                <p:oleObj name="Equation" r:id="rId5" imgW="1275609" imgH="276516" progId="Equation.DSMT4">
                  <p:embed/>
                  <p:pic>
                    <p:nvPicPr>
                      <p:cNvPr id="0" name=""/>
                      <p:cNvPicPr/>
                      <p:nvPr/>
                    </p:nvPicPr>
                    <p:blipFill>
                      <a:blip r:embed="rId6"/>
                      <a:stretch>
                        <a:fillRect/>
                      </a:stretch>
                    </p:blipFill>
                    <p:spPr>
                      <a:xfrm>
                        <a:off x="5135873" y="3001444"/>
                        <a:ext cx="2735968" cy="592114"/>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EE2DEF29-31B6-4CA3-BC53-1F6479DC08F8}"/>
              </a:ext>
            </a:extLst>
          </p:cNvPr>
          <p:cNvSpPr/>
          <p:nvPr/>
        </p:nvSpPr>
        <p:spPr>
          <a:xfrm>
            <a:off x="1997864" y="4229276"/>
            <a:ext cx="5320687" cy="461665"/>
          </a:xfrm>
          <a:prstGeom prst="rect">
            <a:avLst/>
          </a:prstGeom>
        </p:spPr>
        <p:txBody>
          <a:bodyPr wrap="none">
            <a:spAutoFit/>
          </a:bodyPr>
          <a:lstStyle/>
          <a:p>
            <a:r>
              <a:rPr lang="vi-VN"/>
              <a:t>Do đó điểm </a:t>
            </a:r>
            <a:r>
              <a:rPr lang="vi-VN" i="1">
                <a:solidFill>
                  <a:srgbClr val="FF0000"/>
                </a:solidFill>
              </a:rPr>
              <a:t>M</a:t>
            </a:r>
            <a:r>
              <a:rPr lang="vi-VN">
                <a:solidFill>
                  <a:srgbClr val="FF0000"/>
                </a:solidFill>
              </a:rPr>
              <a:t> nằm ngoài vùng phủ sóng</a:t>
            </a:r>
            <a:r>
              <a:rPr lang="vi-VN"/>
              <a:t>.</a:t>
            </a:r>
            <a:endParaRPr lang="en-US"/>
          </a:p>
        </p:txBody>
      </p:sp>
      <p:grpSp>
        <p:nvGrpSpPr>
          <p:cNvPr id="18" name="Group 17">
            <a:extLst>
              <a:ext uri="{FF2B5EF4-FFF2-40B4-BE49-F238E27FC236}">
                <a16:creationId xmlns:a16="http://schemas.microsoft.com/office/drawing/2014/main" id="{C556F74B-25B1-457A-8A9D-83592FC1C532}"/>
              </a:ext>
            </a:extLst>
          </p:cNvPr>
          <p:cNvGrpSpPr/>
          <p:nvPr/>
        </p:nvGrpSpPr>
        <p:grpSpPr>
          <a:xfrm>
            <a:off x="1960303" y="3596755"/>
            <a:ext cx="9087109" cy="461665"/>
            <a:chOff x="1960303" y="3596755"/>
            <a:chExt cx="9087109" cy="461665"/>
          </a:xfrm>
        </p:grpSpPr>
        <p:sp>
          <p:nvSpPr>
            <p:cNvPr id="13" name="Rectangle 12">
              <a:extLst>
                <a:ext uri="{FF2B5EF4-FFF2-40B4-BE49-F238E27FC236}">
                  <a16:creationId xmlns:a16="http://schemas.microsoft.com/office/drawing/2014/main" id="{61A0751A-1857-4BC0-967C-3228EC1E5201}"/>
                </a:ext>
              </a:extLst>
            </p:cNvPr>
            <p:cNvSpPr/>
            <p:nvPr/>
          </p:nvSpPr>
          <p:spPr>
            <a:xfrm>
              <a:off x="1960303" y="3596755"/>
              <a:ext cx="9087109" cy="461665"/>
            </a:xfrm>
            <a:prstGeom prst="rect">
              <a:avLst/>
            </a:prstGeom>
          </p:spPr>
          <p:txBody>
            <a:bodyPr wrap="square">
              <a:spAutoFit/>
            </a:bodyPr>
            <a:lstStyle/>
            <a:p>
              <a:r>
                <a:rPr lang="vi-VN"/>
                <a:t>Ta thấy   </a:t>
              </a:r>
              <a:r>
                <a:rPr lang="en-US"/>
                <a:t>                      </a:t>
              </a:r>
              <a:r>
                <a:rPr lang="vi-VN"/>
                <a:t>nên </a:t>
              </a:r>
              <a:r>
                <a:rPr lang="vi-VN" i="1"/>
                <a:t>M</a:t>
              </a:r>
              <a:r>
                <a:rPr lang="vi-VN"/>
                <a:t> nằm ngoài mặt cầu có phương trình trên. </a:t>
              </a:r>
              <a:endParaRPr lang="en-US"/>
            </a:p>
          </p:txBody>
        </p:sp>
        <p:graphicFrame>
          <p:nvGraphicFramePr>
            <p:cNvPr id="15" name="Object 14">
              <a:extLst>
                <a:ext uri="{FF2B5EF4-FFF2-40B4-BE49-F238E27FC236}">
                  <a16:creationId xmlns:a16="http://schemas.microsoft.com/office/drawing/2014/main" id="{D048FDC5-F763-4AE1-9EB5-BC971153D772}"/>
                </a:ext>
              </a:extLst>
            </p:cNvPr>
            <p:cNvGraphicFramePr>
              <a:graphicFrameLocks noChangeAspect="1"/>
            </p:cNvGraphicFramePr>
            <p:nvPr>
              <p:extLst>
                <p:ext uri="{D42A27DB-BD31-4B8C-83A1-F6EECF244321}">
                  <p14:modId xmlns:p14="http://schemas.microsoft.com/office/powerpoint/2010/main" val="4294237207"/>
                </p:ext>
              </p:extLst>
            </p:nvPr>
          </p:nvGraphicFramePr>
          <p:xfrm>
            <a:off x="3046412" y="3614221"/>
            <a:ext cx="1611796" cy="426731"/>
          </p:xfrm>
          <a:graphic>
            <a:graphicData uri="http://schemas.openxmlformats.org/presentationml/2006/ole">
              <mc:AlternateContent xmlns:mc="http://schemas.openxmlformats.org/markup-compatibility/2006">
                <mc:Choice xmlns:v="urn:schemas-microsoft-com:vml" Requires="v">
                  <p:oleObj spid="_x0000_s529417" name="Equation" r:id="rId7" imgW="818621" imgH="181340" progId="Equation.DSMT4">
                    <p:embed/>
                  </p:oleObj>
                </mc:Choice>
                <mc:Fallback>
                  <p:oleObj name="Equation" r:id="rId7" imgW="818621" imgH="181340" progId="Equation.DSMT4">
                    <p:embed/>
                    <p:pic>
                      <p:nvPicPr>
                        <p:cNvPr id="0" name=""/>
                        <p:cNvPicPr/>
                        <p:nvPr/>
                      </p:nvPicPr>
                      <p:blipFill>
                        <a:blip r:embed="rId8"/>
                        <a:stretch>
                          <a:fillRect/>
                        </a:stretch>
                      </p:blipFill>
                      <p:spPr>
                        <a:xfrm>
                          <a:off x="3046412" y="3614221"/>
                          <a:ext cx="1611796" cy="426731"/>
                        </a:xfrm>
                        <a:prstGeom prst="rect">
                          <a:avLst/>
                        </a:prstGeom>
                      </p:spPr>
                    </p:pic>
                  </p:oleObj>
                </mc:Fallback>
              </mc:AlternateContent>
            </a:graphicData>
          </a:graphic>
        </p:graphicFrame>
      </p:grpSp>
      <p:pic>
        <p:nvPicPr>
          <p:cNvPr id="16" name="Picture 15">
            <a:extLst>
              <a:ext uri="{FF2B5EF4-FFF2-40B4-BE49-F238E27FC236}">
                <a16:creationId xmlns:a16="http://schemas.microsoft.com/office/drawing/2014/main" id="{E573022F-2490-4755-9B8E-1F1DE11DA2B4}"/>
              </a:ext>
            </a:extLst>
          </p:cNvPr>
          <p:cNvPicPr>
            <a:picLocks noChangeAspect="1"/>
          </p:cNvPicPr>
          <p:nvPr/>
        </p:nvPicPr>
        <p:blipFill>
          <a:blip r:embed="rId9"/>
          <a:stretch>
            <a:fillRect/>
          </a:stretch>
        </p:blipFill>
        <p:spPr>
          <a:xfrm>
            <a:off x="10561052" y="5791200"/>
            <a:ext cx="1627773" cy="1231499"/>
          </a:xfrm>
          <a:prstGeom prst="rect">
            <a:avLst/>
          </a:prstGeom>
        </p:spPr>
      </p:pic>
    </p:spTree>
    <p:extLst>
      <p:ext uri="{BB962C8B-B14F-4D97-AF65-F5344CB8AC3E}">
        <p14:creationId xmlns:p14="http://schemas.microsoft.com/office/powerpoint/2010/main" val="40515810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4280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09" t="9303" r="8242" b="22923"/>
          <a:stretch/>
        </p:blipFill>
        <p:spPr bwMode="auto">
          <a:xfrm>
            <a:off x="836796" y="1991396"/>
            <a:ext cx="3735949" cy="53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80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74" y="1490330"/>
            <a:ext cx="5257800" cy="73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803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3098" t="18785" r="22102" b="23334"/>
          <a:stretch/>
        </p:blipFill>
        <p:spPr bwMode="auto">
          <a:xfrm>
            <a:off x="1647216" y="855921"/>
            <a:ext cx="1977656" cy="74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9737497" y="53340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17" name="Straight Connector 16"/>
          <p:cNvCxnSpPr/>
          <p:nvPr/>
        </p:nvCxnSpPr>
        <p:spPr>
          <a:xfrm>
            <a:off x="10550086" y="50800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a:off x="10550086" y="50800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7703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1100"/>
                            </p:stCondLst>
                            <p:childTnLst>
                              <p:par>
                                <p:cTn id="19" presetID="2" presetClass="entr" presetSubtype="8" fill="hold" nodeType="afterEffect">
                                  <p:stCondLst>
                                    <p:cond delay="0"/>
                                  </p:stCondLst>
                                  <p:childTnLst>
                                    <p:set>
                                      <p:cBhvr>
                                        <p:cTn id="20" dur="1" fill="hold">
                                          <p:stCondLst>
                                            <p:cond delay="0"/>
                                          </p:stCondLst>
                                        </p:cTn>
                                        <p:tgtEl>
                                          <p:spTgt spid="428036"/>
                                        </p:tgtEl>
                                        <p:attrNameLst>
                                          <p:attrName>style.visibility</p:attrName>
                                        </p:attrNameLst>
                                      </p:cBhvr>
                                      <p:to>
                                        <p:strVal val="visible"/>
                                      </p:to>
                                    </p:set>
                                    <p:anim calcmode="lin" valueType="num">
                                      <p:cBhvr additive="base">
                                        <p:cTn id="21" dur="500" fill="hold"/>
                                        <p:tgtEl>
                                          <p:spTgt spid="428036"/>
                                        </p:tgtEl>
                                        <p:attrNameLst>
                                          <p:attrName>ppt_x</p:attrName>
                                        </p:attrNameLst>
                                      </p:cBhvr>
                                      <p:tavLst>
                                        <p:tav tm="0">
                                          <p:val>
                                            <p:strVal val="0-#ppt_w/2"/>
                                          </p:val>
                                        </p:tav>
                                        <p:tav tm="100000">
                                          <p:val>
                                            <p:strVal val="#ppt_x"/>
                                          </p:val>
                                        </p:tav>
                                      </p:tavLst>
                                    </p:anim>
                                    <p:anim calcmode="lin" valueType="num">
                                      <p:cBhvr additive="base">
                                        <p:cTn id="22" dur="500" fill="hold"/>
                                        <p:tgtEl>
                                          <p:spTgt spid="428036"/>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2" presetClass="entr" presetSubtype="4" fill="hold" nodeType="afterEffect">
                                  <p:stCondLst>
                                    <p:cond delay="0"/>
                                  </p:stCondLst>
                                  <p:childTnLst>
                                    <p:set>
                                      <p:cBhvr>
                                        <p:cTn id="25" dur="1" fill="hold">
                                          <p:stCondLst>
                                            <p:cond delay="0"/>
                                          </p:stCondLst>
                                        </p:cTn>
                                        <p:tgtEl>
                                          <p:spTgt spid="428035"/>
                                        </p:tgtEl>
                                        <p:attrNameLst>
                                          <p:attrName>style.visibility</p:attrName>
                                        </p:attrNameLst>
                                      </p:cBhvr>
                                      <p:to>
                                        <p:strVal val="visible"/>
                                      </p:to>
                                    </p:set>
                                    <p:anim calcmode="lin" valueType="num">
                                      <p:cBhvr additive="base">
                                        <p:cTn id="26" dur="500" fill="hold"/>
                                        <p:tgtEl>
                                          <p:spTgt spid="428035"/>
                                        </p:tgtEl>
                                        <p:attrNameLst>
                                          <p:attrName>ppt_x</p:attrName>
                                        </p:attrNameLst>
                                      </p:cBhvr>
                                      <p:tavLst>
                                        <p:tav tm="0">
                                          <p:val>
                                            <p:strVal val="#ppt_x"/>
                                          </p:val>
                                        </p:tav>
                                        <p:tav tm="100000">
                                          <p:val>
                                            <p:strVal val="#ppt_x"/>
                                          </p:val>
                                        </p:tav>
                                      </p:tavLst>
                                    </p:anim>
                                    <p:anim calcmode="lin" valueType="num">
                                      <p:cBhvr additive="base">
                                        <p:cTn id="27" dur="500" fill="hold"/>
                                        <p:tgtEl>
                                          <p:spTgt spid="428035"/>
                                        </p:tgtEl>
                                        <p:attrNameLst>
                                          <p:attrName>ppt_y</p:attrName>
                                        </p:attrNameLst>
                                      </p:cBhvr>
                                      <p:tavLst>
                                        <p:tav tm="0">
                                          <p:val>
                                            <p:strVal val="1+#ppt_h/2"/>
                                          </p:val>
                                        </p:tav>
                                        <p:tav tm="100000">
                                          <p:val>
                                            <p:strVal val="#ppt_y"/>
                                          </p:val>
                                        </p:tav>
                                      </p:tavLst>
                                    </p:anim>
                                  </p:childTnLst>
                                </p:cTn>
                              </p:par>
                            </p:childTnLst>
                          </p:cTn>
                        </p:par>
                        <p:par>
                          <p:cTn id="28" fill="hold">
                            <p:stCondLst>
                              <p:cond delay="2100"/>
                            </p:stCondLst>
                            <p:childTnLst>
                              <p:par>
                                <p:cTn id="29" presetID="2" presetClass="entr" presetSubtype="2" fill="hold" nodeType="afterEffect">
                                  <p:stCondLst>
                                    <p:cond delay="0"/>
                                  </p:stCondLst>
                                  <p:childTnLst>
                                    <p:set>
                                      <p:cBhvr>
                                        <p:cTn id="30" dur="1" fill="hold">
                                          <p:stCondLst>
                                            <p:cond delay="0"/>
                                          </p:stCondLst>
                                        </p:cTn>
                                        <p:tgtEl>
                                          <p:spTgt spid="428034"/>
                                        </p:tgtEl>
                                        <p:attrNameLst>
                                          <p:attrName>style.visibility</p:attrName>
                                        </p:attrNameLst>
                                      </p:cBhvr>
                                      <p:to>
                                        <p:strVal val="visible"/>
                                      </p:to>
                                    </p:set>
                                    <p:anim calcmode="lin" valueType="num">
                                      <p:cBhvr additive="base">
                                        <p:cTn id="31" dur="500" fill="hold"/>
                                        <p:tgtEl>
                                          <p:spTgt spid="428034"/>
                                        </p:tgtEl>
                                        <p:attrNameLst>
                                          <p:attrName>ppt_x</p:attrName>
                                        </p:attrNameLst>
                                      </p:cBhvr>
                                      <p:tavLst>
                                        <p:tav tm="0">
                                          <p:val>
                                            <p:strVal val="1+#ppt_w/2"/>
                                          </p:val>
                                        </p:tav>
                                        <p:tav tm="100000">
                                          <p:val>
                                            <p:strVal val="#ppt_x"/>
                                          </p:val>
                                        </p:tav>
                                      </p:tavLst>
                                    </p:anim>
                                    <p:anim calcmode="lin" valueType="num">
                                      <p:cBhvr additive="base">
                                        <p:cTn id="32" dur="500" fill="hold"/>
                                        <p:tgtEl>
                                          <p:spTgt spid="428034"/>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5" y="914400"/>
            <a:ext cx="11277600" cy="1200329"/>
          </a:xfrm>
          <a:prstGeom prst="rect">
            <a:avLst/>
          </a:prstGeom>
          <a:noFill/>
        </p:spPr>
        <p:txBody>
          <a:bodyPr wrap="square" rtlCol="0">
            <a:spAutoFit/>
          </a:bodyPr>
          <a:lstStyle/>
          <a:p>
            <a:pPr marL="342900" indent="-342900">
              <a:buFont typeface="Wingdings" pitchFamily="2" charset="2"/>
              <a:buChar char="v"/>
            </a:pPr>
            <a:r>
              <a:rPr lang="vi-VN" b="1">
                <a:cs typeface="Arial" pitchFamily="34" charset="0"/>
              </a:rPr>
              <a:t>Trong thực tế cuộc sống hằng ngày chúng ta thường </a:t>
            </a:r>
            <a:r>
              <a:rPr lang="en-US" b="1">
                <a:cs typeface="Arial" pitchFamily="34" charset="0"/>
              </a:rPr>
              <a:t>thấy hình ảnh của mặt cầu thông qua hình ảnh bề mặt của quả bóng bàn, viên bi, mô hình quả địa cầu, quả bóng chuyền …</a:t>
            </a:r>
          </a:p>
        </p:txBody>
      </p:sp>
      <p:grpSp>
        <p:nvGrpSpPr>
          <p:cNvPr id="9" name="Group 8"/>
          <p:cNvGrpSpPr/>
          <p:nvPr/>
        </p:nvGrpSpPr>
        <p:grpSpPr>
          <a:xfrm>
            <a:off x="1715092" y="5867400"/>
            <a:ext cx="9789520" cy="599420"/>
            <a:chOff x="684212" y="6029980"/>
            <a:chExt cx="9789520" cy="599420"/>
          </a:xfrm>
        </p:grpSpPr>
        <p:sp>
          <p:nvSpPr>
            <p:cNvPr id="52" name="Rounded Rectangle 51"/>
            <p:cNvSpPr/>
            <p:nvPr/>
          </p:nvSpPr>
          <p:spPr>
            <a:xfrm>
              <a:off x="684212" y="6029980"/>
              <a:ext cx="8915400" cy="599420"/>
            </a:xfrm>
            <a:prstGeom prst="roundRect">
              <a:avLst>
                <a:gd name="adj" fmla="val 0"/>
              </a:avLst>
            </a:prstGeom>
            <a:gradFill flip="none" rotWithShape="1">
              <a:gsLst>
                <a:gs pos="0">
                  <a:srgbClr val="E0ECDE">
                    <a:shade val="30000"/>
                    <a:satMod val="115000"/>
                  </a:srgbClr>
                </a:gs>
                <a:gs pos="15000">
                  <a:srgbClr val="E0ECDE">
                    <a:shade val="67500"/>
                    <a:satMod val="115000"/>
                  </a:srgbClr>
                </a:gs>
                <a:gs pos="100000">
                  <a:schemeClr val="bg1"/>
                </a:gs>
              </a:gsLst>
              <a:lin ang="189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sp>
          <p:nvSpPr>
            <p:cNvPr id="51" name="TextBox 50"/>
            <p:cNvSpPr txBox="1"/>
            <p:nvPr/>
          </p:nvSpPr>
          <p:spPr>
            <a:xfrm>
              <a:off x="1710731" y="6087373"/>
              <a:ext cx="8763001" cy="461665"/>
            </a:xfrm>
            <a:prstGeom prst="rect">
              <a:avLst/>
            </a:prstGeom>
            <a:noFill/>
          </p:spPr>
          <p:txBody>
            <a:bodyPr wrap="square" rtlCol="0">
              <a:spAutoFit/>
            </a:bodyPr>
            <a:lstStyle/>
            <a:p>
              <a:pPr marL="342900" indent="-342900">
                <a:buFont typeface="Wingdings" pitchFamily="2" charset="2"/>
                <a:buChar char="v"/>
              </a:pPr>
              <a:r>
                <a:rPr lang="en-US" b="1">
                  <a:cs typeface="Arial" pitchFamily="34" charset="0"/>
                </a:rPr>
                <a:t>Vậy </a:t>
              </a:r>
              <a:r>
                <a:rPr lang="en-US" b="1">
                  <a:solidFill>
                    <a:srgbClr val="FF0000"/>
                  </a:solidFill>
                  <a:cs typeface="Arial" pitchFamily="34" charset="0"/>
                </a:rPr>
                <a:t>mặt cầu </a:t>
              </a:r>
              <a:r>
                <a:rPr lang="en-US" b="1">
                  <a:cs typeface="Arial" pitchFamily="34" charset="0"/>
                </a:rPr>
                <a:t>có những tính chất hình học nào ?</a:t>
              </a:r>
            </a:p>
          </p:txBody>
        </p:sp>
      </p:grpSp>
      <p:grpSp>
        <p:nvGrpSpPr>
          <p:cNvPr id="12" name="Group 11"/>
          <p:cNvGrpSpPr/>
          <p:nvPr/>
        </p:nvGrpSpPr>
        <p:grpSpPr>
          <a:xfrm>
            <a:off x="227012" y="2286000"/>
            <a:ext cx="2819400" cy="3067024"/>
            <a:chOff x="227012" y="2343176"/>
            <a:chExt cx="2819400" cy="3067024"/>
          </a:xfrm>
        </p:grpSpPr>
        <p:sp>
          <p:nvSpPr>
            <p:cNvPr id="56" name="Rounded Rectangle 55"/>
            <p:cNvSpPr/>
            <p:nvPr/>
          </p:nvSpPr>
          <p:spPr>
            <a:xfrm>
              <a:off x="227012" y="2343176"/>
              <a:ext cx="2819400" cy="3067024"/>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14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632" y="2719695"/>
              <a:ext cx="2142160" cy="207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3198812" y="2286000"/>
            <a:ext cx="2819400" cy="3067024"/>
            <a:chOff x="3351212" y="2343176"/>
            <a:chExt cx="2819400" cy="3067024"/>
          </a:xfrm>
        </p:grpSpPr>
        <p:sp>
          <p:nvSpPr>
            <p:cNvPr id="48" name="Rounded Rectangle 47"/>
            <p:cNvSpPr/>
            <p:nvPr/>
          </p:nvSpPr>
          <p:spPr>
            <a:xfrm>
              <a:off x="3351212" y="2343176"/>
              <a:ext cx="2819400" cy="3067024"/>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14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835" y="2719695"/>
              <a:ext cx="1371600" cy="147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2"/>
            <p:cNvGrpSpPr>
              <a:grpSpLocks noChangeAspect="1"/>
            </p:cNvGrpSpPr>
            <p:nvPr/>
          </p:nvGrpSpPr>
          <p:grpSpPr bwMode="auto">
            <a:xfrm>
              <a:off x="4730846" y="3552283"/>
              <a:ext cx="1179909" cy="1356428"/>
              <a:chOff x="6004096" y="2938464"/>
              <a:chExt cx="1189626" cy="1367385"/>
            </a:xfrm>
          </p:grpSpPr>
          <p:sp>
            <p:nvSpPr>
              <p:cNvPr id="33" name="Oval 33"/>
              <p:cNvSpPr/>
              <p:nvPr/>
            </p:nvSpPr>
            <p:spPr>
              <a:xfrm>
                <a:off x="6004096" y="3846607"/>
                <a:ext cx="1189626" cy="459242"/>
              </a:xfrm>
              <a:prstGeom prst="ellipse">
                <a:avLst/>
              </a:prstGeom>
              <a:gradFill flip="none" rotWithShape="1">
                <a:gsLst>
                  <a:gs pos="0">
                    <a:sysClr val="windowText" lastClr="000000">
                      <a:lumMod val="75000"/>
                      <a:lumOff val="25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nvGrpSpPr>
              <p:cNvPr id="34" name="Group 34"/>
              <p:cNvGrpSpPr/>
              <p:nvPr/>
            </p:nvGrpSpPr>
            <p:grpSpPr>
              <a:xfrm>
                <a:off x="6029324" y="2938464"/>
                <a:ext cx="1143001" cy="1143000"/>
                <a:chOff x="6019795" y="3276599"/>
                <a:chExt cx="533400" cy="533400"/>
              </a:xfrm>
              <a:effectLst>
                <a:outerShdw blurRad="50800" dist="38100" dir="5400000" algn="t" rotWithShape="0">
                  <a:prstClr val="black">
                    <a:alpha val="40000"/>
                  </a:prstClr>
                </a:outerShdw>
              </a:effectLst>
            </p:grpSpPr>
            <p:sp>
              <p:nvSpPr>
                <p:cNvPr id="35" name="Oval 35"/>
                <p:cNvSpPr/>
                <p:nvPr/>
              </p:nvSpPr>
              <p:spPr>
                <a:xfrm>
                  <a:off x="6019795" y="3276599"/>
                  <a:ext cx="533400" cy="533400"/>
                </a:xfrm>
                <a:prstGeom prst="ellipse">
                  <a:avLst/>
                </a:prstGeom>
                <a:gradFill flip="none" rotWithShape="1">
                  <a:gsLst>
                    <a:gs pos="100000">
                      <a:srgbClr val="F79646">
                        <a:lumMod val="100000"/>
                      </a:srgbClr>
                    </a:gs>
                    <a:gs pos="0">
                      <a:srgbClr val="FFFF00"/>
                    </a:gs>
                  </a:gsLst>
                  <a:path path="shape">
                    <a:fillToRect l="50000" t="50000" r="50000" b="50000"/>
                  </a:path>
                  <a:tileRect/>
                </a:gradFill>
                <a:ln w="12700" cap="flat" cmpd="sng" algn="ctr">
                  <a:solidFill>
                    <a:srgbClr val="F79646">
                      <a:lumMod val="50000"/>
                    </a:srgbClr>
                  </a:solid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sp>
              <p:nvSpPr>
                <p:cNvPr id="36" name="Oval 36"/>
                <p:cNvSpPr/>
                <p:nvPr/>
              </p:nvSpPr>
              <p:spPr>
                <a:xfrm>
                  <a:off x="6076474" y="3294184"/>
                  <a:ext cx="420053" cy="369339"/>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grpSp>
        <p:grpSp>
          <p:nvGrpSpPr>
            <p:cNvPr id="38" name="Group 22"/>
            <p:cNvGrpSpPr>
              <a:grpSpLocks/>
            </p:cNvGrpSpPr>
            <p:nvPr/>
          </p:nvGrpSpPr>
          <p:grpSpPr bwMode="auto">
            <a:xfrm>
              <a:off x="3732978" y="3512546"/>
              <a:ext cx="1251613" cy="1440626"/>
              <a:chOff x="6006247" y="2938464"/>
              <a:chExt cx="1187044" cy="1366090"/>
            </a:xfrm>
          </p:grpSpPr>
          <p:sp>
            <p:nvSpPr>
              <p:cNvPr id="40" name="Oval 23"/>
              <p:cNvSpPr/>
              <p:nvPr/>
            </p:nvSpPr>
            <p:spPr>
              <a:xfrm>
                <a:off x="6006247" y="3847914"/>
                <a:ext cx="1187044" cy="456640"/>
              </a:xfrm>
              <a:prstGeom prst="ellipse">
                <a:avLst/>
              </a:prstGeom>
              <a:gradFill flip="none" rotWithShape="1">
                <a:gsLst>
                  <a:gs pos="0">
                    <a:sysClr val="windowText" lastClr="000000">
                      <a:lumMod val="75000"/>
                      <a:lumOff val="25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nvGrpSpPr>
              <p:cNvPr id="41" name="Group 24"/>
              <p:cNvGrpSpPr/>
              <p:nvPr/>
            </p:nvGrpSpPr>
            <p:grpSpPr>
              <a:xfrm>
                <a:off x="6029331" y="2938464"/>
                <a:ext cx="1143000" cy="1143000"/>
                <a:chOff x="6019803" y="3276599"/>
                <a:chExt cx="533400" cy="533400"/>
              </a:xfrm>
              <a:effectLst>
                <a:outerShdw blurRad="50800" dist="38100" dir="5400000" algn="t" rotWithShape="0">
                  <a:prstClr val="black">
                    <a:alpha val="40000"/>
                  </a:prstClr>
                </a:outerShdw>
              </a:effectLst>
            </p:grpSpPr>
            <p:sp>
              <p:nvSpPr>
                <p:cNvPr id="42" name="Oval 25"/>
                <p:cNvSpPr/>
                <p:nvPr/>
              </p:nvSpPr>
              <p:spPr>
                <a:xfrm>
                  <a:off x="6019803" y="3276599"/>
                  <a:ext cx="533400" cy="533400"/>
                </a:xfrm>
                <a:prstGeom prst="ellipse">
                  <a:avLst/>
                </a:prstGeom>
                <a:gradFill flip="none" rotWithShape="1">
                  <a:gsLst>
                    <a:gs pos="100000">
                      <a:srgbClr val="00860D"/>
                    </a:gs>
                    <a:gs pos="0">
                      <a:srgbClr val="00F228"/>
                    </a:gs>
                  </a:gsLst>
                  <a:path path="shape">
                    <a:fillToRect l="50000" t="50000" r="50000" b="50000"/>
                  </a:path>
                  <a:tileRect/>
                </a:gradFill>
                <a:ln w="12700" cap="flat" cmpd="sng" algn="ctr">
                  <a:solidFill>
                    <a:srgbClr val="00860D"/>
                  </a:solid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sp>
              <p:nvSpPr>
                <p:cNvPr id="43" name="Oval 26"/>
                <p:cNvSpPr/>
                <p:nvPr/>
              </p:nvSpPr>
              <p:spPr>
                <a:xfrm>
                  <a:off x="6076474" y="3294184"/>
                  <a:ext cx="420053" cy="369339"/>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grpSp>
      </p:grpSp>
      <p:grpSp>
        <p:nvGrpSpPr>
          <p:cNvPr id="14" name="Group 13"/>
          <p:cNvGrpSpPr/>
          <p:nvPr/>
        </p:nvGrpSpPr>
        <p:grpSpPr>
          <a:xfrm>
            <a:off x="6170612" y="2286000"/>
            <a:ext cx="2819400" cy="3067024"/>
            <a:chOff x="6170612" y="2343176"/>
            <a:chExt cx="2819400" cy="3067024"/>
          </a:xfrm>
        </p:grpSpPr>
        <p:sp>
          <p:nvSpPr>
            <p:cNvPr id="49" name="Rounded Rectangle 48"/>
            <p:cNvSpPr/>
            <p:nvPr/>
          </p:nvSpPr>
          <p:spPr>
            <a:xfrm>
              <a:off x="6170612" y="2343176"/>
              <a:ext cx="2819400" cy="3067024"/>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14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812" y="2514600"/>
              <a:ext cx="1889447" cy="272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9142412" y="2286000"/>
            <a:ext cx="2819400" cy="3067024"/>
            <a:chOff x="9142412" y="2343176"/>
            <a:chExt cx="2819400" cy="3067024"/>
          </a:xfrm>
        </p:grpSpPr>
        <p:sp>
          <p:nvSpPr>
            <p:cNvPr id="50" name="Rounded Rectangle 49"/>
            <p:cNvSpPr/>
            <p:nvPr/>
          </p:nvSpPr>
          <p:spPr>
            <a:xfrm>
              <a:off x="9142412" y="2343176"/>
              <a:ext cx="2819400" cy="3067024"/>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14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3412" y="2906779"/>
              <a:ext cx="2057400" cy="206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1428412" y="2830579"/>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4058"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b="21314"/>
          <a:stretch/>
        </p:blipFill>
        <p:spPr bwMode="auto">
          <a:xfrm>
            <a:off x="3634374" y="84010"/>
            <a:ext cx="4541837" cy="78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2401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5B1EABB-2F1B-4412-9CAD-72CA2D48BA1F}"/>
              </a:ext>
            </a:extLst>
          </p:cNvPr>
          <p:cNvGrpSpPr/>
          <p:nvPr/>
        </p:nvGrpSpPr>
        <p:grpSpPr>
          <a:xfrm>
            <a:off x="425680" y="2895600"/>
            <a:ext cx="7573731" cy="3124201"/>
            <a:chOff x="425680" y="2895600"/>
            <a:chExt cx="7573731" cy="3124201"/>
          </a:xfrm>
        </p:grpSpPr>
        <p:grpSp>
          <p:nvGrpSpPr>
            <p:cNvPr id="28" name="Group 27">
              <a:extLst>
                <a:ext uri="{FF2B5EF4-FFF2-40B4-BE49-F238E27FC236}">
                  <a16:creationId xmlns:a16="http://schemas.microsoft.com/office/drawing/2014/main" id="{0570BDD3-467E-46B8-9242-7549C15A7B01}"/>
                </a:ext>
              </a:extLst>
            </p:cNvPr>
            <p:cNvGrpSpPr/>
            <p:nvPr/>
          </p:nvGrpSpPr>
          <p:grpSpPr>
            <a:xfrm flipH="1">
              <a:off x="425680" y="2895600"/>
              <a:ext cx="7573731" cy="3124201"/>
              <a:chOff x="1509684" y="2819400"/>
              <a:chExt cx="9243502" cy="3124201"/>
            </a:xfrm>
          </p:grpSpPr>
          <p:sp>
            <p:nvSpPr>
              <p:cNvPr id="29" name="AutoShape 26">
                <a:extLst>
                  <a:ext uri="{FF2B5EF4-FFF2-40B4-BE49-F238E27FC236}">
                    <a16:creationId xmlns:a16="http://schemas.microsoft.com/office/drawing/2014/main" id="{98E7E8A4-DBEA-4A3E-A770-9C24AD204A3E}"/>
                  </a:ext>
                </a:extLst>
              </p:cNvPr>
              <p:cNvSpPr>
                <a:spLocks noChangeArrowheads="1"/>
              </p:cNvSpPr>
              <p:nvPr/>
            </p:nvSpPr>
            <p:spPr bwMode="auto">
              <a:xfrm>
                <a:off x="1509684" y="2819400"/>
                <a:ext cx="8648974" cy="2438400"/>
              </a:xfrm>
              <a:prstGeom prst="cloudCallout">
                <a:avLst>
                  <a:gd name="adj1" fmla="val 15297"/>
                  <a:gd name="adj2" fmla="val 12005"/>
                </a:avLst>
              </a:prstGeom>
              <a:gradFill flip="none" rotWithShape="1">
                <a:gsLst>
                  <a:gs pos="0">
                    <a:srgbClr val="ABB3A9"/>
                  </a:gs>
                  <a:gs pos="35000">
                    <a:srgbClr val="CDE0C9">
                      <a:shade val="67500"/>
                      <a:satMod val="115000"/>
                    </a:srgbClr>
                  </a:gs>
                  <a:gs pos="100000">
                    <a:schemeClr val="bg1"/>
                  </a:gs>
                </a:gsLst>
                <a:lin ang="18900000" scaled="1"/>
                <a:tileRect/>
              </a:gradFill>
              <a:ln w="3175">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en-US" sz="1800" dirty="0">
                  <a:solidFill>
                    <a:schemeClr val="lt1"/>
                  </a:solidFill>
                  <a:sym typeface="Symbol" pitchFamily="18" charset="2"/>
                </a:endParaRPr>
              </a:p>
            </p:txBody>
          </p:sp>
          <p:pic>
            <p:nvPicPr>
              <p:cNvPr id="31" name="Picture 30">
                <a:extLst>
                  <a:ext uri="{FF2B5EF4-FFF2-40B4-BE49-F238E27FC236}">
                    <a16:creationId xmlns:a16="http://schemas.microsoft.com/office/drawing/2014/main" id="{0F88755D-50DB-43AB-A03E-63996C0E2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52801" y="4698599"/>
                <a:ext cx="1900385" cy="1245002"/>
              </a:xfrm>
              <a:prstGeom prst="rect">
                <a:avLst/>
              </a:prstGeom>
            </p:spPr>
          </p:pic>
        </p:grpSp>
        <p:sp>
          <p:nvSpPr>
            <p:cNvPr id="3" name="Rectangle 2">
              <a:extLst>
                <a:ext uri="{FF2B5EF4-FFF2-40B4-BE49-F238E27FC236}">
                  <a16:creationId xmlns:a16="http://schemas.microsoft.com/office/drawing/2014/main" id="{C0659D37-59B7-42FC-A390-51EDE8C4302C}"/>
                </a:ext>
              </a:extLst>
            </p:cNvPr>
            <p:cNvSpPr/>
            <p:nvPr/>
          </p:nvSpPr>
          <p:spPr>
            <a:xfrm>
              <a:off x="1522412" y="3205138"/>
              <a:ext cx="6400799" cy="1569660"/>
            </a:xfrm>
            <a:prstGeom prst="rect">
              <a:avLst/>
            </a:prstGeom>
          </p:spPr>
          <p:txBody>
            <a:bodyPr wrap="square">
              <a:spAutoFit/>
            </a:bodyPr>
            <a:lstStyle/>
            <a:p>
              <a:r>
                <a:rPr lang="en-US" b="1"/>
                <a:t>    </a:t>
              </a:r>
              <a:r>
                <a:rPr lang="vi-VN" b="1"/>
                <a:t>C</a:t>
              </a:r>
              <a:r>
                <a:rPr lang="en-US" b="1"/>
                <a:t>ơ</a:t>
              </a:r>
              <a:r>
                <a:rPr lang="vi-VN" b="1"/>
                <a:t> sở toán học nào có thể cho phép ta </a:t>
              </a:r>
              <a:endParaRPr lang="en-US" b="1"/>
            </a:p>
            <a:p>
              <a:r>
                <a:rPr lang="vi-VN" b="1"/>
                <a:t>thiết lập</a:t>
              </a:r>
              <a:r>
                <a:rPr lang="en-US" b="1"/>
                <a:t> đ</a:t>
              </a:r>
              <a:r>
                <a:rPr lang="vi-VN" b="1"/>
                <a:t>ư</a:t>
              </a:r>
              <a:r>
                <a:rPr lang="en-US" b="1"/>
                <a:t>ợc</a:t>
              </a:r>
              <a:r>
                <a:rPr lang="vi-VN" b="1"/>
                <a:t> phần mềm tính công thức</a:t>
              </a:r>
              <a:r>
                <a:rPr lang="en-US" b="1"/>
                <a:t> </a:t>
              </a:r>
              <a:r>
                <a:rPr lang="vi-VN" b="1"/>
                <a:t>khoảng cách trên bề mặt Trái Đất, ta sẽ cùng</a:t>
              </a:r>
              <a:endParaRPr lang="en-US" b="1"/>
            </a:p>
            <a:p>
              <a:r>
                <a:rPr lang="en-US" b="1"/>
                <a:t>    </a:t>
              </a:r>
              <a:r>
                <a:rPr lang="vi-VN" b="1"/>
                <a:t> </a:t>
              </a:r>
              <a:r>
                <a:rPr lang="en-US" b="1"/>
                <a:t>     </a:t>
              </a:r>
              <a:r>
                <a:rPr lang="vi-VN" b="1"/>
                <a:t>nhau đi</a:t>
              </a:r>
              <a:r>
                <a:rPr lang="en-US" b="1"/>
                <a:t> </a:t>
              </a:r>
              <a:r>
                <a:rPr lang="vi-VN" b="1"/>
                <a:t>tìm hiểu bài</a:t>
              </a:r>
              <a:r>
                <a:rPr lang="en-US" b="1"/>
                <a:t> học</a:t>
              </a:r>
              <a:r>
                <a:rPr lang="vi-VN" b="1"/>
                <a:t> hôm nay.</a:t>
              </a:r>
              <a:endParaRPr lang="en-US" b="1"/>
            </a:p>
          </p:txBody>
        </p:sp>
      </p:grpSp>
      <p:grpSp>
        <p:nvGrpSpPr>
          <p:cNvPr id="9" name="Group 8">
            <a:extLst>
              <a:ext uri="{FF2B5EF4-FFF2-40B4-BE49-F238E27FC236}">
                <a16:creationId xmlns:a16="http://schemas.microsoft.com/office/drawing/2014/main" id="{8E464C3B-EAB6-4BD9-ACCC-EEC29AEBC296}"/>
              </a:ext>
            </a:extLst>
          </p:cNvPr>
          <p:cNvGrpSpPr/>
          <p:nvPr/>
        </p:nvGrpSpPr>
        <p:grpSpPr>
          <a:xfrm>
            <a:off x="425680" y="609600"/>
            <a:ext cx="11584149" cy="1652915"/>
            <a:chOff x="425680" y="380999"/>
            <a:chExt cx="11584149" cy="1652915"/>
          </a:xfrm>
        </p:grpSpPr>
        <p:sp>
          <p:nvSpPr>
            <p:cNvPr id="24" name="Rounded Rectangle 11">
              <a:extLst>
                <a:ext uri="{FF2B5EF4-FFF2-40B4-BE49-F238E27FC236}">
                  <a16:creationId xmlns:a16="http://schemas.microsoft.com/office/drawing/2014/main" id="{0825EDBF-F3B8-493C-B970-39F388DC971E}"/>
                </a:ext>
              </a:extLst>
            </p:cNvPr>
            <p:cNvSpPr/>
            <p:nvPr/>
          </p:nvSpPr>
          <p:spPr>
            <a:xfrm>
              <a:off x="425680" y="380999"/>
              <a:ext cx="11584149" cy="1652915"/>
            </a:xfrm>
            <a:prstGeom prst="roundRect">
              <a:avLst>
                <a:gd name="adj" fmla="val 6437"/>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a:extLst>
                <a:ext uri="{FF2B5EF4-FFF2-40B4-BE49-F238E27FC236}">
                  <a16:creationId xmlns:a16="http://schemas.microsoft.com/office/drawing/2014/main" id="{29A712CE-5BDE-4121-B1B9-12ED6F8C0B2E}"/>
                </a:ext>
              </a:extLst>
            </p:cNvPr>
            <p:cNvSpPr/>
            <p:nvPr/>
          </p:nvSpPr>
          <p:spPr>
            <a:xfrm>
              <a:off x="540853" y="464254"/>
              <a:ext cx="11353800" cy="1569660"/>
            </a:xfrm>
            <a:prstGeom prst="rect">
              <a:avLst/>
            </a:prstGeom>
          </p:spPr>
          <p:txBody>
            <a:bodyPr wrap="square">
              <a:spAutoFit/>
            </a:bodyPr>
            <a:lstStyle/>
            <a:p>
              <a:pPr marL="342900" indent="-342900">
                <a:buFont typeface="Wingdings" panose="05000000000000000000" pitchFamily="2" charset="2"/>
                <a:buChar char="v"/>
              </a:pPr>
              <a:r>
                <a:rPr lang="vi-VN" b="1"/>
                <a:t>Bằng ứng dụng Google Maps, thực hiện phép đo khoảng cách trên bề mặt Trái Đất từ vị trí </a:t>
              </a:r>
              <a:r>
                <a:rPr lang="vi-VN"/>
                <a:t>10°</a:t>
              </a:r>
              <a:r>
                <a:rPr lang="vi-VN" i="1"/>
                <a:t>N</a:t>
              </a:r>
              <a:r>
                <a:rPr lang="vi-VN"/>
                <a:t>, 15°</a:t>
              </a:r>
              <a:r>
                <a:rPr lang="vi-VN" i="1"/>
                <a:t>E</a:t>
              </a:r>
              <a:r>
                <a:rPr lang="vi-VN"/>
                <a:t> </a:t>
              </a:r>
              <a:r>
                <a:rPr lang="vi-VN" b="1"/>
                <a:t>đến vị trí </a:t>
              </a:r>
              <a:r>
                <a:rPr lang="vi-VN"/>
                <a:t>80°</a:t>
              </a:r>
              <a:r>
                <a:rPr lang="vi-VN" i="1"/>
                <a:t>N</a:t>
              </a:r>
              <a:r>
                <a:rPr lang="vi-VN"/>
                <a:t>, 70°</a:t>
              </a:r>
              <a:r>
                <a:rPr lang="vi-VN" i="1"/>
                <a:t>E</a:t>
              </a:r>
              <a:r>
                <a:rPr lang="vi-VN"/>
                <a:t> </a:t>
              </a:r>
              <a:r>
                <a:rPr lang="vi-VN" b="1"/>
                <a:t>ta sẽ được khoảng cách </a:t>
              </a:r>
              <a:r>
                <a:rPr lang="vi-VN"/>
                <a:t>8271,74 </a:t>
              </a:r>
              <a:r>
                <a:rPr lang="vi-VN" i="1"/>
                <a:t>km</a:t>
              </a:r>
              <a:r>
                <a:rPr lang="vi-VN"/>
                <a:t> </a:t>
              </a:r>
              <a:r>
                <a:rPr lang="vi-VN" b="1"/>
                <a:t>(H.5.40). Cơ sở toán học cho việc thiết lập phần mềm tính công thức khoảng cách trên bề mặt Trái Đất là gì?</a:t>
              </a:r>
              <a:endParaRPr lang="en-US" b="1"/>
            </a:p>
          </p:txBody>
        </p:sp>
      </p:grpSp>
      <p:grpSp>
        <p:nvGrpSpPr>
          <p:cNvPr id="21" name="Group 20">
            <a:extLst>
              <a:ext uri="{FF2B5EF4-FFF2-40B4-BE49-F238E27FC236}">
                <a16:creationId xmlns:a16="http://schemas.microsoft.com/office/drawing/2014/main" id="{DFD9FE16-1C74-4324-98F7-A5456C328382}"/>
              </a:ext>
            </a:extLst>
          </p:cNvPr>
          <p:cNvGrpSpPr/>
          <p:nvPr/>
        </p:nvGrpSpPr>
        <p:grpSpPr>
          <a:xfrm>
            <a:off x="8075612" y="2362200"/>
            <a:ext cx="3934217" cy="4415506"/>
            <a:chOff x="7838863" y="115418"/>
            <a:chExt cx="3934217" cy="4415506"/>
          </a:xfrm>
        </p:grpSpPr>
        <p:pic>
          <p:nvPicPr>
            <p:cNvPr id="22" name="Picture 21">
              <a:extLst>
                <a:ext uri="{FF2B5EF4-FFF2-40B4-BE49-F238E27FC236}">
                  <a16:creationId xmlns:a16="http://schemas.microsoft.com/office/drawing/2014/main" id="{9E4FD6C5-490F-475E-A913-68B42B14852E}"/>
                </a:ext>
              </a:extLst>
            </p:cNvPr>
            <p:cNvPicPr>
              <a:picLocks noChangeAspect="1"/>
            </p:cNvPicPr>
            <p:nvPr/>
          </p:nvPicPr>
          <p:blipFill>
            <a:blip r:embed="rId4"/>
            <a:stretch>
              <a:fillRect/>
            </a:stretch>
          </p:blipFill>
          <p:spPr>
            <a:xfrm>
              <a:off x="7838863" y="115418"/>
              <a:ext cx="3934217" cy="3584509"/>
            </a:xfrm>
            <a:prstGeom prst="rect">
              <a:avLst/>
            </a:prstGeom>
          </p:spPr>
        </p:pic>
        <p:sp>
          <p:nvSpPr>
            <p:cNvPr id="23" name="Rectangle 22">
              <a:extLst>
                <a:ext uri="{FF2B5EF4-FFF2-40B4-BE49-F238E27FC236}">
                  <a16:creationId xmlns:a16="http://schemas.microsoft.com/office/drawing/2014/main" id="{F4DAFA45-F836-471E-AA31-324F0936C6AB}"/>
                </a:ext>
              </a:extLst>
            </p:cNvPr>
            <p:cNvSpPr/>
            <p:nvPr/>
          </p:nvSpPr>
          <p:spPr>
            <a:xfrm>
              <a:off x="8126022" y="3699927"/>
              <a:ext cx="3443828" cy="830997"/>
            </a:xfrm>
            <a:prstGeom prst="rect">
              <a:avLst/>
            </a:prstGeom>
          </p:spPr>
          <p:txBody>
            <a:bodyPr wrap="none">
              <a:spAutoFit/>
            </a:bodyPr>
            <a:lstStyle/>
            <a:p>
              <a:pPr algn="ctr"/>
              <a:r>
                <a:rPr lang="en-US" sz="1600" b="1">
                  <a:solidFill>
                    <a:schemeClr val="accent2">
                      <a:lumMod val="75000"/>
                    </a:schemeClr>
                  </a:solidFill>
                </a:rPr>
                <a:t> H.5.40 </a:t>
              </a:r>
            </a:p>
            <a:p>
              <a:r>
                <a:rPr lang="en-US" sz="1600" b="1">
                  <a:solidFill>
                    <a:schemeClr val="accent2">
                      <a:lumMod val="75000"/>
                    </a:schemeClr>
                  </a:solidFill>
                </a:rPr>
                <a:t>Đo khoảng cách trên bề mặt Trái Đất</a:t>
              </a:r>
            </a:p>
            <a:p>
              <a:pPr algn="ctr"/>
              <a:r>
                <a:rPr lang="en-US" sz="1600" b="1">
                  <a:solidFill>
                    <a:schemeClr val="accent2">
                      <a:lumMod val="75000"/>
                    </a:schemeClr>
                  </a:solidFill>
                </a:rPr>
                <a:t> bằng Google Maps</a:t>
              </a:r>
            </a:p>
          </p:txBody>
        </p:sp>
      </p:grpSp>
      <p:pic>
        <p:nvPicPr>
          <p:cNvPr id="12" name="Picture 11">
            <a:extLst>
              <a:ext uri="{FF2B5EF4-FFF2-40B4-BE49-F238E27FC236}">
                <a16:creationId xmlns:a16="http://schemas.microsoft.com/office/drawing/2014/main" id="{3F2FD92A-C8DA-482E-A15C-7D70DE04D568}"/>
              </a:ext>
            </a:extLst>
          </p:cNvPr>
          <p:cNvPicPr>
            <a:picLocks noChangeAspect="1"/>
          </p:cNvPicPr>
          <p:nvPr/>
        </p:nvPicPr>
        <p:blipFill>
          <a:blip r:embed="rId5"/>
          <a:stretch>
            <a:fillRect/>
          </a:stretch>
        </p:blipFill>
        <p:spPr>
          <a:xfrm>
            <a:off x="4875212" y="86582"/>
            <a:ext cx="2152075" cy="682811"/>
          </a:xfrm>
          <a:prstGeom prst="rect">
            <a:avLst/>
          </a:prstGeom>
        </p:spPr>
      </p:pic>
    </p:spTree>
    <p:extLst>
      <p:ext uri="{BB962C8B-B14F-4D97-AF65-F5344CB8AC3E}">
        <p14:creationId xmlns:p14="http://schemas.microsoft.com/office/powerpoint/2010/main" val="27768943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1AD038-5335-432B-93F4-A5FC89C6709A}"/>
              </a:ext>
            </a:extLst>
          </p:cNvPr>
          <p:cNvSpPr/>
          <p:nvPr/>
        </p:nvSpPr>
        <p:spPr>
          <a:xfrm>
            <a:off x="555625" y="534392"/>
            <a:ext cx="11458575" cy="830997"/>
          </a:xfrm>
          <a:prstGeom prst="rect">
            <a:avLst/>
          </a:prstGeom>
        </p:spPr>
        <p:txBody>
          <a:bodyPr wrap="square">
            <a:spAutoFit/>
          </a:bodyPr>
          <a:lstStyle/>
          <a:p>
            <a:pPr marL="342900" indent="-342900">
              <a:buFont typeface="Wingdings" panose="05000000000000000000" pitchFamily="2" charset="2"/>
              <a:buChar char="v"/>
            </a:pPr>
            <a:r>
              <a:rPr lang="vi-VN"/>
              <a:t>Mặt cầu tâm</a:t>
            </a:r>
            <a:r>
              <a:rPr lang="en-US"/>
              <a:t> </a:t>
            </a:r>
            <a:r>
              <a:rPr lang="en-US">
                <a:solidFill>
                  <a:srgbClr val="C00000"/>
                </a:solidFill>
              </a:rPr>
              <a:t>I</a:t>
            </a:r>
            <a:r>
              <a:rPr lang="en-US"/>
              <a:t> </a:t>
            </a:r>
            <a:r>
              <a:rPr lang="vi-VN"/>
              <a:t>bán kính </a:t>
            </a:r>
            <a:r>
              <a:rPr lang="vi-VN">
                <a:solidFill>
                  <a:srgbClr val="C00000"/>
                </a:solidFill>
              </a:rPr>
              <a:t>R</a:t>
            </a:r>
            <a:r>
              <a:rPr lang="vi-VN"/>
              <a:t> (R &gt; 0) là tập các điểm trong không gian cách </a:t>
            </a:r>
            <a:r>
              <a:rPr lang="en-US"/>
              <a:t>I</a:t>
            </a:r>
            <a:r>
              <a:rPr lang="vi-VN"/>
              <a:t> một khoảng bằng R.</a:t>
            </a:r>
          </a:p>
        </p:txBody>
      </p:sp>
      <p:sp>
        <p:nvSpPr>
          <p:cNvPr id="22" name="TextBox 21">
            <a:extLst>
              <a:ext uri="{FF2B5EF4-FFF2-40B4-BE49-F238E27FC236}">
                <a16:creationId xmlns:a16="http://schemas.microsoft.com/office/drawing/2014/main" id="{ACBF55FC-6A2C-47BF-84F2-D27EEF8B810F}"/>
              </a:ext>
            </a:extLst>
          </p:cNvPr>
          <p:cNvSpPr txBox="1"/>
          <p:nvPr/>
        </p:nvSpPr>
        <p:spPr>
          <a:xfrm>
            <a:off x="523126" y="1343446"/>
            <a:ext cx="11458575" cy="830997"/>
          </a:xfrm>
          <a:prstGeom prst="rect">
            <a:avLst/>
          </a:prstGeom>
          <a:noFill/>
        </p:spPr>
        <p:txBody>
          <a:bodyPr wrap="square" rtlCol="0">
            <a:spAutoFit/>
          </a:bodyPr>
          <a:lstStyle/>
          <a:p>
            <a:pPr marL="457200" indent="-457200">
              <a:buFont typeface="Wingdings" pitchFamily="2" charset="2"/>
              <a:buChar char="v"/>
            </a:pPr>
            <a:r>
              <a:rPr lang="en-US">
                <a:cs typeface="Arial" pitchFamily="34" charset="0"/>
              </a:rPr>
              <a:t>Điểm M </a:t>
            </a:r>
            <a:r>
              <a:rPr lang="en-US">
                <a:solidFill>
                  <a:srgbClr val="FF0000"/>
                </a:solidFill>
                <a:cs typeface="Arial" pitchFamily="34" charset="0"/>
              </a:rPr>
              <a:t>nằm trên</a:t>
            </a:r>
            <a:r>
              <a:rPr lang="en-US">
                <a:cs typeface="Arial" pitchFamily="34" charset="0"/>
              </a:rPr>
              <a:t> mặt cầu (S) nếu</a:t>
            </a:r>
            <a:r>
              <a:rPr lang="en-US">
                <a:cs typeface="Times New Roman" pitchFamily="18" charset="0"/>
              </a:rPr>
              <a:t> </a:t>
            </a:r>
            <a:r>
              <a:rPr lang="en-US">
                <a:solidFill>
                  <a:srgbClr val="C00000"/>
                </a:solidFill>
                <a:cs typeface="Times New Roman" pitchFamily="18" charset="0"/>
              </a:rPr>
              <a:t>IM = R. </a:t>
            </a:r>
            <a:r>
              <a:rPr lang="en-US">
                <a:cs typeface="Arial" pitchFamily="34" charset="0"/>
              </a:rPr>
              <a:t>Điểm M </a:t>
            </a:r>
            <a:r>
              <a:rPr lang="en-US">
                <a:solidFill>
                  <a:srgbClr val="FF0000"/>
                </a:solidFill>
                <a:cs typeface="Arial" pitchFamily="34" charset="0"/>
              </a:rPr>
              <a:t>nằm trong</a:t>
            </a:r>
            <a:r>
              <a:rPr lang="en-US">
                <a:cs typeface="Arial" pitchFamily="34" charset="0"/>
              </a:rPr>
              <a:t> mặt cầu (S) nếu</a:t>
            </a:r>
            <a:r>
              <a:rPr lang="en-US">
                <a:cs typeface="Times New Roman" pitchFamily="18" charset="0"/>
              </a:rPr>
              <a:t> </a:t>
            </a:r>
            <a:r>
              <a:rPr lang="en-US">
                <a:solidFill>
                  <a:srgbClr val="C00000"/>
                </a:solidFill>
                <a:cs typeface="Times New Roman" pitchFamily="18" charset="0"/>
              </a:rPr>
              <a:t>IM &lt; R. </a:t>
            </a:r>
            <a:r>
              <a:rPr lang="en-US">
                <a:cs typeface="Arial" pitchFamily="34" charset="0"/>
              </a:rPr>
              <a:t>Điểm M </a:t>
            </a:r>
            <a:r>
              <a:rPr lang="en-US">
                <a:solidFill>
                  <a:srgbClr val="FF0000"/>
                </a:solidFill>
                <a:cs typeface="Arial" pitchFamily="34" charset="0"/>
              </a:rPr>
              <a:t>nằm ngoài </a:t>
            </a:r>
            <a:r>
              <a:rPr lang="en-US">
                <a:cs typeface="Arial" pitchFamily="34" charset="0"/>
              </a:rPr>
              <a:t>mặt cầu (S) nếu</a:t>
            </a:r>
            <a:r>
              <a:rPr lang="en-US">
                <a:cs typeface="Times New Roman" pitchFamily="18" charset="0"/>
              </a:rPr>
              <a:t> </a:t>
            </a:r>
            <a:r>
              <a:rPr lang="en-US">
                <a:solidFill>
                  <a:srgbClr val="C00000"/>
                </a:solidFill>
                <a:cs typeface="Times New Roman" pitchFamily="18" charset="0"/>
              </a:rPr>
              <a:t>IM &gt; R</a:t>
            </a:r>
            <a:endParaRPr lang="vi-VN">
              <a:cs typeface="Arial" pitchFamily="34" charset="0"/>
            </a:endParaRPr>
          </a:p>
        </p:txBody>
      </p:sp>
      <p:pic>
        <p:nvPicPr>
          <p:cNvPr id="12" name="Picture 11">
            <a:extLst>
              <a:ext uri="{FF2B5EF4-FFF2-40B4-BE49-F238E27FC236}">
                <a16:creationId xmlns:a16="http://schemas.microsoft.com/office/drawing/2014/main" id="{4466D6AD-A704-44D5-82AB-0788B1E86FB7}"/>
              </a:ext>
            </a:extLst>
          </p:cNvPr>
          <p:cNvPicPr>
            <a:picLocks noChangeAspect="1"/>
          </p:cNvPicPr>
          <p:nvPr/>
        </p:nvPicPr>
        <p:blipFill>
          <a:blip r:embed="rId4"/>
          <a:stretch>
            <a:fillRect/>
          </a:stretch>
        </p:blipFill>
        <p:spPr>
          <a:xfrm>
            <a:off x="174625" y="22265"/>
            <a:ext cx="5151566" cy="676715"/>
          </a:xfrm>
          <a:prstGeom prst="rect">
            <a:avLst/>
          </a:prstGeom>
        </p:spPr>
      </p:pic>
      <p:grpSp>
        <p:nvGrpSpPr>
          <p:cNvPr id="15" name="Group 14">
            <a:extLst>
              <a:ext uri="{FF2B5EF4-FFF2-40B4-BE49-F238E27FC236}">
                <a16:creationId xmlns:a16="http://schemas.microsoft.com/office/drawing/2014/main" id="{E7201252-DF3F-432D-AA7F-FC334E27B2F9}"/>
              </a:ext>
            </a:extLst>
          </p:cNvPr>
          <p:cNvGrpSpPr/>
          <p:nvPr/>
        </p:nvGrpSpPr>
        <p:grpSpPr>
          <a:xfrm>
            <a:off x="7639493" y="2362200"/>
            <a:ext cx="4374707" cy="4302557"/>
            <a:chOff x="7753686" y="2174443"/>
            <a:chExt cx="4374707" cy="4302557"/>
          </a:xfrm>
        </p:grpSpPr>
        <p:sp>
          <p:nvSpPr>
            <p:cNvPr id="26" name="Rounded Rectangle 54">
              <a:extLst>
                <a:ext uri="{FF2B5EF4-FFF2-40B4-BE49-F238E27FC236}">
                  <a16:creationId xmlns:a16="http://schemas.microsoft.com/office/drawing/2014/main" id="{A006645A-BC95-417F-9EDE-50A929642E10}"/>
                </a:ext>
              </a:extLst>
            </p:cNvPr>
            <p:cNvSpPr/>
            <p:nvPr/>
          </p:nvSpPr>
          <p:spPr>
            <a:xfrm>
              <a:off x="7753686" y="2174443"/>
              <a:ext cx="4374707" cy="4302557"/>
            </a:xfrm>
            <a:prstGeom prst="roundRect">
              <a:avLst>
                <a:gd name="adj" fmla="val 2318"/>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grpSp>
          <p:nvGrpSpPr>
            <p:cNvPr id="33" name="Group 32">
              <a:extLst>
                <a:ext uri="{FF2B5EF4-FFF2-40B4-BE49-F238E27FC236}">
                  <a16:creationId xmlns:a16="http://schemas.microsoft.com/office/drawing/2014/main" id="{4CFC169C-68EE-438D-9736-56CF373E042B}"/>
                </a:ext>
              </a:extLst>
            </p:cNvPr>
            <p:cNvGrpSpPr/>
            <p:nvPr/>
          </p:nvGrpSpPr>
          <p:grpSpPr>
            <a:xfrm>
              <a:off x="7920905" y="2372376"/>
              <a:ext cx="4040268" cy="3872824"/>
              <a:chOff x="3236229" y="2936892"/>
              <a:chExt cx="4040268" cy="3872824"/>
            </a:xfrm>
          </p:grpSpPr>
          <p:grpSp>
            <p:nvGrpSpPr>
              <p:cNvPr id="34" name="Group 33">
                <a:extLst>
                  <a:ext uri="{FF2B5EF4-FFF2-40B4-BE49-F238E27FC236}">
                    <a16:creationId xmlns:a16="http://schemas.microsoft.com/office/drawing/2014/main" id="{52F38581-CF26-4FC6-B76C-F32411C607DC}"/>
                  </a:ext>
                </a:extLst>
              </p:cNvPr>
              <p:cNvGrpSpPr/>
              <p:nvPr/>
            </p:nvGrpSpPr>
            <p:grpSpPr>
              <a:xfrm>
                <a:off x="3236229" y="2936892"/>
                <a:ext cx="3934217" cy="3277137"/>
                <a:chOff x="3236229" y="2629518"/>
                <a:chExt cx="4507949" cy="3678683"/>
              </a:xfrm>
            </p:grpSpPr>
            <p:pic>
              <p:nvPicPr>
                <p:cNvPr id="49" name="Picture 48">
                  <a:extLst>
                    <a:ext uri="{FF2B5EF4-FFF2-40B4-BE49-F238E27FC236}">
                      <a16:creationId xmlns:a16="http://schemas.microsoft.com/office/drawing/2014/main" id="{6E5117CC-4060-4E8D-9EC2-C651A22FFF1E}"/>
                    </a:ext>
                  </a:extLst>
                </p:cNvPr>
                <p:cNvPicPr>
                  <a:picLocks noChangeAspect="1"/>
                </p:cNvPicPr>
                <p:nvPr/>
              </p:nvPicPr>
              <p:blipFill>
                <a:blip r:embed="rId5"/>
                <a:stretch>
                  <a:fillRect/>
                </a:stretch>
              </p:blipFill>
              <p:spPr>
                <a:xfrm>
                  <a:off x="3236229" y="2629518"/>
                  <a:ext cx="4507949" cy="3678683"/>
                </a:xfrm>
                <a:prstGeom prst="rect">
                  <a:avLst/>
                </a:prstGeom>
              </p:spPr>
            </p:pic>
            <p:cxnSp>
              <p:nvCxnSpPr>
                <p:cNvPr id="50" name="Straight Connector 49">
                  <a:extLst>
                    <a:ext uri="{FF2B5EF4-FFF2-40B4-BE49-F238E27FC236}">
                      <a16:creationId xmlns:a16="http://schemas.microsoft.com/office/drawing/2014/main" id="{188AA78F-61AA-401E-A2B8-6466E7C83E93}"/>
                    </a:ext>
                  </a:extLst>
                </p:cNvPr>
                <p:cNvCxnSpPr>
                  <a:cxnSpLocks/>
                </p:cNvCxnSpPr>
                <p:nvPr/>
              </p:nvCxnSpPr>
              <p:spPr>
                <a:xfrm>
                  <a:off x="3860026" y="5893713"/>
                  <a:ext cx="223597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D17E40F-5AC3-418D-AFCF-B3558939C522}"/>
                    </a:ext>
                  </a:extLst>
                </p:cNvPr>
                <p:cNvCxnSpPr/>
                <p:nvPr/>
              </p:nvCxnSpPr>
              <p:spPr>
                <a:xfrm flipH="1">
                  <a:off x="6096000" y="5396089"/>
                  <a:ext cx="869244" cy="49762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35" name="Object 34">
                <a:extLst>
                  <a:ext uri="{FF2B5EF4-FFF2-40B4-BE49-F238E27FC236}">
                    <a16:creationId xmlns:a16="http://schemas.microsoft.com/office/drawing/2014/main" id="{59531D48-C37A-4C56-A933-63744F8F2558}"/>
                  </a:ext>
                </a:extLst>
              </p:cNvPr>
              <p:cNvGraphicFramePr>
                <a:graphicFrameLocks noChangeAspect="1"/>
              </p:cNvGraphicFramePr>
              <p:nvPr>
                <p:extLst>
                  <p:ext uri="{D42A27DB-BD31-4B8C-83A1-F6EECF244321}">
                    <p14:modId xmlns:p14="http://schemas.microsoft.com/office/powerpoint/2010/main" val="3812316267"/>
                  </p:ext>
                </p:extLst>
              </p:nvPr>
            </p:nvGraphicFramePr>
            <p:xfrm>
              <a:off x="6233369" y="3265372"/>
              <a:ext cx="1043128" cy="327256"/>
            </p:xfrm>
            <a:graphic>
              <a:graphicData uri="http://schemas.openxmlformats.org/presentationml/2006/ole">
                <mc:AlternateContent xmlns:mc="http://schemas.openxmlformats.org/markup-compatibility/2006">
                  <mc:Choice xmlns:v="urn:schemas-microsoft-com:vml" Requires="v">
                    <p:oleObj spid="_x0000_s517232" name="Equation" r:id="rId6" imgW="647640" imgH="203040" progId="Equation.DSMT4">
                      <p:embed/>
                    </p:oleObj>
                  </mc:Choice>
                  <mc:Fallback>
                    <p:oleObj name="Equation" r:id="rId6" imgW="647640" imgH="203040" progId="Equation.DSMT4">
                      <p:embed/>
                      <p:pic>
                        <p:nvPicPr>
                          <p:cNvPr id="40" name="Object 39">
                            <a:extLst>
                              <a:ext uri="{FF2B5EF4-FFF2-40B4-BE49-F238E27FC236}">
                                <a16:creationId xmlns:a16="http://schemas.microsoft.com/office/drawing/2014/main" id="{F0E33A6D-DE91-4194-8001-0FBA317F1DEF}"/>
                              </a:ext>
                            </a:extLst>
                          </p:cNvPr>
                          <p:cNvPicPr/>
                          <p:nvPr/>
                        </p:nvPicPr>
                        <p:blipFill>
                          <a:blip r:embed="rId7"/>
                          <a:stretch>
                            <a:fillRect/>
                          </a:stretch>
                        </p:blipFill>
                        <p:spPr>
                          <a:xfrm>
                            <a:off x="6233369" y="3265372"/>
                            <a:ext cx="1043128" cy="327256"/>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44A7FE59-207A-45DA-BF65-E2E4D51E024D}"/>
                  </a:ext>
                </a:extLst>
              </p:cNvPr>
              <p:cNvGraphicFramePr>
                <a:graphicFrameLocks noChangeAspect="1"/>
              </p:cNvGraphicFramePr>
              <p:nvPr>
                <p:extLst>
                  <p:ext uri="{D42A27DB-BD31-4B8C-83A1-F6EECF244321}">
                    <p14:modId xmlns:p14="http://schemas.microsoft.com/office/powerpoint/2010/main" val="1521640818"/>
                  </p:ext>
                </p:extLst>
              </p:nvPr>
            </p:nvGraphicFramePr>
            <p:xfrm>
              <a:off x="6717834" y="5424056"/>
              <a:ext cx="225425" cy="266700"/>
            </p:xfrm>
            <a:graphic>
              <a:graphicData uri="http://schemas.openxmlformats.org/presentationml/2006/ole">
                <mc:AlternateContent xmlns:mc="http://schemas.openxmlformats.org/markup-compatibility/2006">
                  <mc:Choice xmlns:v="urn:schemas-microsoft-com:vml" Requires="v">
                    <p:oleObj spid="_x0000_s517233" name="Equation" r:id="rId8" imgW="139680" imgH="164880" progId="Equation.DSMT4">
                      <p:embed/>
                    </p:oleObj>
                  </mc:Choice>
                  <mc:Fallback>
                    <p:oleObj name="Equation" r:id="rId8" imgW="139680" imgH="164880" progId="Equation.DSMT4">
                      <p:embed/>
                      <p:pic>
                        <p:nvPicPr>
                          <p:cNvPr id="41" name="Object 40">
                            <a:extLst>
                              <a:ext uri="{FF2B5EF4-FFF2-40B4-BE49-F238E27FC236}">
                                <a16:creationId xmlns:a16="http://schemas.microsoft.com/office/drawing/2014/main" id="{D4EA0639-5A3C-47C4-9C4C-5F215A997086}"/>
                              </a:ext>
                            </a:extLst>
                          </p:cNvPr>
                          <p:cNvPicPr/>
                          <p:nvPr/>
                        </p:nvPicPr>
                        <p:blipFill>
                          <a:blip r:embed="rId9"/>
                          <a:stretch>
                            <a:fillRect/>
                          </a:stretch>
                        </p:blipFill>
                        <p:spPr>
                          <a:xfrm>
                            <a:off x="6717834" y="5424056"/>
                            <a:ext cx="225425" cy="2667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74532F83-6363-4288-AA79-A653F0EF54D7}"/>
                  </a:ext>
                </a:extLst>
              </p:cNvPr>
              <p:cNvGraphicFramePr>
                <a:graphicFrameLocks noChangeAspect="1"/>
              </p:cNvGraphicFramePr>
              <p:nvPr>
                <p:extLst>
                  <p:ext uri="{D42A27DB-BD31-4B8C-83A1-F6EECF244321}">
                    <p14:modId xmlns:p14="http://schemas.microsoft.com/office/powerpoint/2010/main" val="1595137923"/>
                  </p:ext>
                </p:extLst>
              </p:nvPr>
            </p:nvGraphicFramePr>
            <p:xfrm>
              <a:off x="3413259" y="6014085"/>
              <a:ext cx="203200" cy="225425"/>
            </p:xfrm>
            <a:graphic>
              <a:graphicData uri="http://schemas.openxmlformats.org/presentationml/2006/ole">
                <mc:AlternateContent xmlns:mc="http://schemas.openxmlformats.org/markup-compatibility/2006">
                  <mc:Choice xmlns:v="urn:schemas-microsoft-com:vml" Requires="v">
                    <p:oleObj spid="_x0000_s517234" name="Equation" r:id="rId10" imgW="126720" imgH="139680" progId="Equation.DSMT4">
                      <p:embed/>
                    </p:oleObj>
                  </mc:Choice>
                  <mc:Fallback>
                    <p:oleObj name="Equation" r:id="rId10" imgW="126720" imgH="139680" progId="Equation.DSMT4">
                      <p:embed/>
                      <p:pic>
                        <p:nvPicPr>
                          <p:cNvPr id="42" name="Object 41">
                            <a:extLst>
                              <a:ext uri="{FF2B5EF4-FFF2-40B4-BE49-F238E27FC236}">
                                <a16:creationId xmlns:a16="http://schemas.microsoft.com/office/drawing/2014/main" id="{0C8A27B8-174E-47D5-82F6-14CAB8AF55E1}"/>
                              </a:ext>
                            </a:extLst>
                          </p:cNvPr>
                          <p:cNvPicPr/>
                          <p:nvPr/>
                        </p:nvPicPr>
                        <p:blipFill>
                          <a:blip r:embed="rId11"/>
                          <a:stretch>
                            <a:fillRect/>
                          </a:stretch>
                        </p:blipFill>
                        <p:spPr>
                          <a:xfrm>
                            <a:off x="3413259" y="6014085"/>
                            <a:ext cx="203200" cy="22542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CC530FB1-CB7A-4C20-9E1B-EFB026110E69}"/>
                  </a:ext>
                </a:extLst>
              </p:cNvPr>
              <p:cNvGraphicFramePr>
                <a:graphicFrameLocks noChangeAspect="1"/>
              </p:cNvGraphicFramePr>
              <p:nvPr>
                <p:extLst>
                  <p:ext uri="{D42A27DB-BD31-4B8C-83A1-F6EECF244321}">
                    <p14:modId xmlns:p14="http://schemas.microsoft.com/office/powerpoint/2010/main" val="709459861"/>
                  </p:ext>
                </p:extLst>
              </p:nvPr>
            </p:nvGraphicFramePr>
            <p:xfrm>
              <a:off x="3534896" y="5592722"/>
              <a:ext cx="223520" cy="247968"/>
            </p:xfrm>
            <a:graphic>
              <a:graphicData uri="http://schemas.openxmlformats.org/presentationml/2006/ole">
                <mc:AlternateContent xmlns:mc="http://schemas.openxmlformats.org/markup-compatibility/2006">
                  <mc:Choice xmlns:v="urn:schemas-microsoft-com:vml" Requires="v">
                    <p:oleObj spid="_x0000_s517235" name="Equation" r:id="rId12" imgW="126720" imgH="139680" progId="Equation.DSMT4">
                      <p:embed/>
                    </p:oleObj>
                  </mc:Choice>
                  <mc:Fallback>
                    <p:oleObj name="Equation" r:id="rId12" imgW="126720" imgH="139680" progId="Equation.DSMT4">
                      <p:embed/>
                      <p:pic>
                        <p:nvPicPr>
                          <p:cNvPr id="43" name="Object 42">
                            <a:extLst>
                              <a:ext uri="{FF2B5EF4-FFF2-40B4-BE49-F238E27FC236}">
                                <a16:creationId xmlns:a16="http://schemas.microsoft.com/office/drawing/2014/main" id="{D7383DCC-B658-4C73-8E28-B7FB8A37ADF3}"/>
                              </a:ext>
                            </a:extLst>
                          </p:cNvPr>
                          <p:cNvPicPr/>
                          <p:nvPr/>
                        </p:nvPicPr>
                        <p:blipFill>
                          <a:blip r:embed="rId13"/>
                          <a:stretch>
                            <a:fillRect/>
                          </a:stretch>
                        </p:blipFill>
                        <p:spPr>
                          <a:xfrm>
                            <a:off x="3534896" y="5592722"/>
                            <a:ext cx="223520" cy="247968"/>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5E26CD15-C308-4F87-8F31-1A2FC792F12D}"/>
                  </a:ext>
                </a:extLst>
              </p:cNvPr>
              <p:cNvGraphicFramePr>
                <a:graphicFrameLocks noChangeAspect="1"/>
              </p:cNvGraphicFramePr>
              <p:nvPr>
                <p:extLst>
                  <p:ext uri="{D42A27DB-BD31-4B8C-83A1-F6EECF244321}">
                    <p14:modId xmlns:p14="http://schemas.microsoft.com/office/powerpoint/2010/main" val="3340548176"/>
                  </p:ext>
                </p:extLst>
              </p:nvPr>
            </p:nvGraphicFramePr>
            <p:xfrm>
              <a:off x="6430328" y="5051346"/>
              <a:ext cx="223520" cy="316071"/>
            </p:xfrm>
            <a:graphic>
              <a:graphicData uri="http://schemas.openxmlformats.org/presentationml/2006/ole">
                <mc:AlternateContent xmlns:mc="http://schemas.openxmlformats.org/markup-compatibility/2006">
                  <mc:Choice xmlns:v="urn:schemas-microsoft-com:vml" Requires="v">
                    <p:oleObj spid="_x0000_s517236" name="Equation" r:id="rId14" imgW="126720" imgH="177480" progId="Equation.DSMT4">
                      <p:embed/>
                    </p:oleObj>
                  </mc:Choice>
                  <mc:Fallback>
                    <p:oleObj name="Equation" r:id="rId14" imgW="126720" imgH="177480" progId="Equation.DSMT4">
                      <p:embed/>
                      <p:pic>
                        <p:nvPicPr>
                          <p:cNvPr id="44" name="Object 43">
                            <a:extLst>
                              <a:ext uri="{FF2B5EF4-FFF2-40B4-BE49-F238E27FC236}">
                                <a16:creationId xmlns:a16="http://schemas.microsoft.com/office/drawing/2014/main" id="{7C076AF1-5414-4F70-B530-92CE5D9DAFC6}"/>
                              </a:ext>
                            </a:extLst>
                          </p:cNvPr>
                          <p:cNvPicPr/>
                          <p:nvPr/>
                        </p:nvPicPr>
                        <p:blipFill>
                          <a:blip r:embed="rId15"/>
                          <a:stretch>
                            <a:fillRect/>
                          </a:stretch>
                        </p:blipFill>
                        <p:spPr>
                          <a:xfrm>
                            <a:off x="6430328" y="5051346"/>
                            <a:ext cx="223520" cy="316071"/>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D7236882-324C-4CA2-B6B6-9DE24EFB751B}"/>
                  </a:ext>
                </a:extLst>
              </p:cNvPr>
              <p:cNvGraphicFramePr>
                <a:graphicFrameLocks noChangeAspect="1"/>
              </p:cNvGraphicFramePr>
              <p:nvPr>
                <p:extLst>
                  <p:ext uri="{D42A27DB-BD31-4B8C-83A1-F6EECF244321}">
                    <p14:modId xmlns:p14="http://schemas.microsoft.com/office/powerpoint/2010/main" val="2210453647"/>
                  </p:ext>
                </p:extLst>
              </p:nvPr>
            </p:nvGraphicFramePr>
            <p:xfrm>
              <a:off x="4280218" y="3693953"/>
              <a:ext cx="202565" cy="247968"/>
            </p:xfrm>
            <a:graphic>
              <a:graphicData uri="http://schemas.openxmlformats.org/presentationml/2006/ole">
                <mc:AlternateContent xmlns:mc="http://schemas.openxmlformats.org/markup-compatibility/2006">
                  <mc:Choice xmlns:v="urn:schemas-microsoft-com:vml" Requires="v">
                    <p:oleObj spid="_x0000_s517237" name="Equation" r:id="rId16" imgW="114120" imgH="139680" progId="Equation.DSMT4">
                      <p:embed/>
                    </p:oleObj>
                  </mc:Choice>
                  <mc:Fallback>
                    <p:oleObj name="Equation" r:id="rId16" imgW="114120" imgH="139680" progId="Equation.DSMT4">
                      <p:embed/>
                      <p:pic>
                        <p:nvPicPr>
                          <p:cNvPr id="45" name="Object 44">
                            <a:extLst>
                              <a:ext uri="{FF2B5EF4-FFF2-40B4-BE49-F238E27FC236}">
                                <a16:creationId xmlns:a16="http://schemas.microsoft.com/office/drawing/2014/main" id="{3DD3E5E5-A06F-4B1C-AFF0-305B4726DB1A}"/>
                              </a:ext>
                            </a:extLst>
                          </p:cNvPr>
                          <p:cNvPicPr/>
                          <p:nvPr/>
                        </p:nvPicPr>
                        <p:blipFill>
                          <a:blip r:embed="rId17"/>
                          <a:stretch>
                            <a:fillRect/>
                          </a:stretch>
                        </p:blipFill>
                        <p:spPr>
                          <a:xfrm>
                            <a:off x="4280218" y="3693953"/>
                            <a:ext cx="202565" cy="247968"/>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7814EEAC-BD69-4007-8EE2-DB29A06956DD}"/>
                  </a:ext>
                </a:extLst>
              </p:cNvPr>
              <p:cNvGraphicFramePr>
                <a:graphicFrameLocks noChangeAspect="1"/>
              </p:cNvGraphicFramePr>
              <p:nvPr>
                <p:extLst>
                  <p:ext uri="{D42A27DB-BD31-4B8C-83A1-F6EECF244321}">
                    <p14:modId xmlns:p14="http://schemas.microsoft.com/office/powerpoint/2010/main" val="4103935983"/>
                  </p:ext>
                </p:extLst>
              </p:nvPr>
            </p:nvGraphicFramePr>
            <p:xfrm>
              <a:off x="4257358" y="3025902"/>
              <a:ext cx="225425" cy="227012"/>
            </p:xfrm>
            <a:graphic>
              <a:graphicData uri="http://schemas.openxmlformats.org/presentationml/2006/ole">
                <mc:AlternateContent xmlns:mc="http://schemas.openxmlformats.org/markup-compatibility/2006">
                  <mc:Choice xmlns:v="urn:schemas-microsoft-com:vml" Requires="v">
                    <p:oleObj spid="_x0000_s517238" name="Equation" r:id="rId18" imgW="126720" imgH="126720" progId="Equation.DSMT4">
                      <p:embed/>
                    </p:oleObj>
                  </mc:Choice>
                  <mc:Fallback>
                    <p:oleObj name="Equation" r:id="rId18" imgW="126720" imgH="126720" progId="Equation.DSMT4">
                      <p:embed/>
                      <p:pic>
                        <p:nvPicPr>
                          <p:cNvPr id="46" name="Object 45">
                            <a:extLst>
                              <a:ext uri="{FF2B5EF4-FFF2-40B4-BE49-F238E27FC236}">
                                <a16:creationId xmlns:a16="http://schemas.microsoft.com/office/drawing/2014/main" id="{E85C7A43-6DB3-43BA-9D3D-13B122C2A119}"/>
                              </a:ext>
                            </a:extLst>
                          </p:cNvPr>
                          <p:cNvPicPr/>
                          <p:nvPr/>
                        </p:nvPicPr>
                        <p:blipFill>
                          <a:blip r:embed="rId19"/>
                          <a:stretch>
                            <a:fillRect/>
                          </a:stretch>
                        </p:blipFill>
                        <p:spPr>
                          <a:xfrm>
                            <a:off x="4257358" y="3025902"/>
                            <a:ext cx="225425" cy="227012"/>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FF10C2E4-1CF9-4ABD-87FB-5FA58634EB6F}"/>
                  </a:ext>
                </a:extLst>
              </p:cNvPr>
              <p:cNvGraphicFramePr>
                <a:graphicFrameLocks noChangeAspect="1"/>
              </p:cNvGraphicFramePr>
              <p:nvPr>
                <p:extLst>
                  <p:ext uri="{D42A27DB-BD31-4B8C-83A1-F6EECF244321}">
                    <p14:modId xmlns:p14="http://schemas.microsoft.com/office/powerpoint/2010/main" val="113872057"/>
                  </p:ext>
                </p:extLst>
              </p:nvPr>
            </p:nvGraphicFramePr>
            <p:xfrm>
              <a:off x="4226843" y="5159396"/>
              <a:ext cx="269875" cy="317500"/>
            </p:xfrm>
            <a:graphic>
              <a:graphicData uri="http://schemas.openxmlformats.org/presentationml/2006/ole">
                <mc:AlternateContent xmlns:mc="http://schemas.openxmlformats.org/markup-compatibility/2006">
                  <mc:Choice xmlns:v="urn:schemas-microsoft-com:vml" Requires="v">
                    <p:oleObj spid="_x0000_s517239" name="Equation" r:id="rId20" imgW="152280" imgH="177480" progId="Equation.DSMT4">
                      <p:embed/>
                    </p:oleObj>
                  </mc:Choice>
                  <mc:Fallback>
                    <p:oleObj name="Equation" r:id="rId20" imgW="152280" imgH="177480" progId="Equation.DSMT4">
                      <p:embed/>
                      <p:pic>
                        <p:nvPicPr>
                          <p:cNvPr id="47" name="Object 46">
                            <a:extLst>
                              <a:ext uri="{FF2B5EF4-FFF2-40B4-BE49-F238E27FC236}">
                                <a16:creationId xmlns:a16="http://schemas.microsoft.com/office/drawing/2014/main" id="{12F3B1AD-3D6E-4D4A-B6BD-CBD274628CF3}"/>
                              </a:ext>
                            </a:extLst>
                          </p:cNvPr>
                          <p:cNvPicPr/>
                          <p:nvPr/>
                        </p:nvPicPr>
                        <p:blipFill>
                          <a:blip r:embed="rId21"/>
                          <a:stretch>
                            <a:fillRect/>
                          </a:stretch>
                        </p:blipFill>
                        <p:spPr>
                          <a:xfrm>
                            <a:off x="4226843" y="5159396"/>
                            <a:ext cx="269875" cy="317500"/>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A11A1846-DDFA-4D6C-A38B-9ABAE413920B}"/>
                  </a:ext>
                </a:extLst>
              </p:cNvPr>
              <p:cNvSpPr/>
              <p:nvPr/>
            </p:nvSpPr>
            <p:spPr>
              <a:xfrm>
                <a:off x="4906167" y="6440384"/>
                <a:ext cx="825867" cy="369332"/>
              </a:xfrm>
              <a:prstGeom prst="rect">
                <a:avLst/>
              </a:prstGeom>
            </p:spPr>
            <p:txBody>
              <a:bodyPr wrap="none">
                <a:spAutoFit/>
              </a:bodyPr>
              <a:lstStyle/>
              <a:p>
                <a:r>
                  <a:rPr lang="en-US" sz="1800" b="1">
                    <a:solidFill>
                      <a:schemeClr val="accent2">
                        <a:lumMod val="75000"/>
                      </a:schemeClr>
                    </a:solidFill>
                  </a:rPr>
                  <a:t>H.5.41</a:t>
                </a:r>
                <a:endParaRPr lang="en-US" sz="1800"/>
              </a:p>
            </p:txBody>
          </p:sp>
        </p:grpSp>
      </p:grpSp>
      <p:grpSp>
        <p:nvGrpSpPr>
          <p:cNvPr id="21" name="Group 20">
            <a:extLst>
              <a:ext uri="{FF2B5EF4-FFF2-40B4-BE49-F238E27FC236}">
                <a16:creationId xmlns:a16="http://schemas.microsoft.com/office/drawing/2014/main" id="{AA6B60A9-CDA1-404D-A0B3-6194F7CEAB2F}"/>
              </a:ext>
            </a:extLst>
          </p:cNvPr>
          <p:cNvGrpSpPr/>
          <p:nvPr/>
        </p:nvGrpSpPr>
        <p:grpSpPr>
          <a:xfrm>
            <a:off x="-41799" y="2362199"/>
            <a:ext cx="7561621" cy="1569660"/>
            <a:chOff x="-41799" y="2362199"/>
            <a:chExt cx="7561621" cy="1569660"/>
          </a:xfrm>
        </p:grpSpPr>
        <p:sp>
          <p:nvSpPr>
            <p:cNvPr id="52" name="Rounded Rectangle 16">
              <a:extLst>
                <a:ext uri="{FF2B5EF4-FFF2-40B4-BE49-F238E27FC236}">
                  <a16:creationId xmlns:a16="http://schemas.microsoft.com/office/drawing/2014/main" id="{11A9B8C7-5285-4CC8-90AF-FF7003D5CA6C}"/>
                </a:ext>
              </a:extLst>
            </p:cNvPr>
            <p:cNvSpPr/>
            <p:nvPr/>
          </p:nvSpPr>
          <p:spPr>
            <a:xfrm>
              <a:off x="760412" y="2362199"/>
              <a:ext cx="6759410" cy="1569660"/>
            </a:xfrm>
            <a:prstGeom prst="roundRect">
              <a:avLst>
                <a:gd name="adj" fmla="val 7259"/>
              </a:avLst>
            </a:prstGeom>
            <a:gradFill rotWithShape="1">
              <a:gsLst>
                <a:gs pos="0">
                  <a:srgbClr val="B3DCE7"/>
                </a:gs>
                <a:gs pos="50000">
                  <a:srgbClr val="FFFFFF"/>
                </a:gs>
                <a:gs pos="100000">
                  <a:srgbClr val="C2E3EC"/>
                </a:gs>
              </a:gsLst>
              <a:lin ang="0" scaled="1"/>
            </a:gradFill>
            <a:ln w="6350">
              <a:solidFill>
                <a:schemeClr val="tx1"/>
              </a:solidFill>
            </a:ln>
            <a:effectLst/>
          </p:spPr>
          <p:txBody>
            <a:bodyPr wrap="none" anchor="ctr"/>
            <a:lstStyle/>
            <a:p>
              <a:endParaRPr lang="en-US" sz="1800" kern="0">
                <a:solidFill>
                  <a:srgbClr val="000000"/>
                </a:solidFill>
                <a:latin typeface="Arial" pitchFamily="34" charset="0"/>
              </a:endParaRPr>
            </a:p>
          </p:txBody>
        </p:sp>
        <p:sp>
          <p:nvSpPr>
            <p:cNvPr id="14" name="Rectangle 13">
              <a:extLst>
                <a:ext uri="{FF2B5EF4-FFF2-40B4-BE49-F238E27FC236}">
                  <a16:creationId xmlns:a16="http://schemas.microsoft.com/office/drawing/2014/main" id="{93DFB09D-59C1-4683-9187-0AD984136BA0}"/>
                </a:ext>
              </a:extLst>
            </p:cNvPr>
            <p:cNvSpPr/>
            <p:nvPr/>
          </p:nvSpPr>
          <p:spPr>
            <a:xfrm>
              <a:off x="1318901" y="2362199"/>
              <a:ext cx="6153372" cy="1569660"/>
            </a:xfrm>
            <a:prstGeom prst="rect">
              <a:avLst/>
            </a:prstGeom>
          </p:spPr>
          <p:txBody>
            <a:bodyPr wrap="square">
              <a:spAutoFit/>
            </a:bodyPr>
            <a:lstStyle/>
            <a:p>
              <a:pPr marL="342900" indent="-342900">
                <a:buFont typeface="Wingdings" panose="05000000000000000000" pitchFamily="2" charset="2"/>
                <a:buChar char="v"/>
              </a:pPr>
              <a:r>
                <a:rPr lang="en-US"/>
                <a:t>Trong không gian O</a:t>
              </a:r>
              <a:r>
                <a:rPr lang="en-US" i="1"/>
                <a:t>xyz</a:t>
              </a:r>
              <a:r>
                <a:rPr lang="en-US"/>
                <a:t>, cho mặt cầu (</a:t>
              </a:r>
              <a:r>
                <a:rPr lang="en-US" i="1"/>
                <a:t>S</a:t>
              </a:r>
              <a:r>
                <a:rPr lang="en-US"/>
                <a:t>) tâm </a:t>
              </a:r>
              <a:r>
                <a:rPr lang="en-US" i="1"/>
                <a:t>I</a:t>
              </a:r>
              <a:r>
                <a:rPr lang="en-US"/>
                <a:t>(</a:t>
              </a:r>
              <a:r>
                <a:rPr lang="en-US" i="1"/>
                <a:t>a; b; c</a:t>
              </a:r>
              <a:r>
                <a:rPr lang="en-US"/>
                <a:t>) bán kính </a:t>
              </a:r>
              <a:r>
                <a:rPr lang="en-US" i="1"/>
                <a:t>R</a:t>
              </a:r>
              <a:r>
                <a:rPr lang="en-US"/>
                <a:t> (H.5.41). Khi đó, một điểm </a:t>
              </a:r>
              <a:r>
                <a:rPr lang="en-US" i="1"/>
                <a:t>M</a:t>
              </a:r>
              <a:r>
                <a:rPr lang="en-US"/>
                <a:t>(</a:t>
              </a:r>
              <a:r>
                <a:rPr lang="en-US" i="1"/>
                <a:t>x, y, z</a:t>
              </a:r>
              <a:r>
                <a:rPr lang="en-US"/>
                <a:t>) thuộc mặt cầu (</a:t>
              </a:r>
              <a:r>
                <a:rPr lang="en-US" i="1"/>
                <a:t>S</a:t>
              </a:r>
              <a:r>
                <a:rPr lang="en-US"/>
                <a:t>) khi và chỉ khi toạ độ của nó thoả mãn điều kiện gì?</a:t>
              </a:r>
            </a:p>
          </p:txBody>
        </p:sp>
        <p:pic>
          <p:nvPicPr>
            <p:cNvPr id="16" name="Picture 15">
              <a:extLst>
                <a:ext uri="{FF2B5EF4-FFF2-40B4-BE49-F238E27FC236}">
                  <a16:creationId xmlns:a16="http://schemas.microsoft.com/office/drawing/2014/main" id="{1E59C3C2-7CED-4151-B8CF-52B8EB748E2E}"/>
                </a:ext>
              </a:extLst>
            </p:cNvPr>
            <p:cNvPicPr>
              <a:picLocks noChangeAspect="1"/>
            </p:cNvPicPr>
            <p:nvPr/>
          </p:nvPicPr>
          <p:blipFill>
            <a:blip r:embed="rId22"/>
            <a:stretch>
              <a:fillRect/>
            </a:stretch>
          </p:blipFill>
          <p:spPr>
            <a:xfrm>
              <a:off x="-41799" y="2521559"/>
              <a:ext cx="1305114" cy="1250940"/>
            </a:xfrm>
            <a:prstGeom prst="rect">
              <a:avLst/>
            </a:prstGeom>
          </p:spPr>
        </p:pic>
      </p:grpSp>
      <p:graphicFrame>
        <p:nvGraphicFramePr>
          <p:cNvPr id="17" name="Object 16">
            <a:extLst>
              <a:ext uri="{FF2B5EF4-FFF2-40B4-BE49-F238E27FC236}">
                <a16:creationId xmlns:a16="http://schemas.microsoft.com/office/drawing/2014/main" id="{AD86EA5E-CBAA-4532-A596-894DCEB25B89}"/>
              </a:ext>
            </a:extLst>
          </p:cNvPr>
          <p:cNvGraphicFramePr>
            <a:graphicFrameLocks noChangeAspect="1"/>
          </p:cNvGraphicFramePr>
          <p:nvPr>
            <p:extLst>
              <p:ext uri="{D42A27DB-BD31-4B8C-83A1-F6EECF244321}">
                <p14:modId xmlns:p14="http://schemas.microsoft.com/office/powerpoint/2010/main" val="187872239"/>
              </p:ext>
            </p:extLst>
          </p:nvPr>
        </p:nvGraphicFramePr>
        <p:xfrm>
          <a:off x="994134" y="4693231"/>
          <a:ext cx="4223626" cy="544830"/>
        </p:xfrm>
        <a:graphic>
          <a:graphicData uri="http://schemas.openxmlformats.org/presentationml/2006/ole">
            <mc:AlternateContent xmlns:mc="http://schemas.openxmlformats.org/markup-compatibility/2006">
              <mc:Choice xmlns:v="urn:schemas-microsoft-com:vml" Requires="v">
                <p:oleObj spid="_x0000_s517240" name="Equation" r:id="rId23" imgW="2057400" imgH="253800" progId="Equation.DSMT4">
                  <p:embed/>
                </p:oleObj>
              </mc:Choice>
              <mc:Fallback>
                <p:oleObj name="Equation" r:id="rId23" imgW="2057400" imgH="253800" progId="Equation.DSMT4">
                  <p:embed/>
                  <p:pic>
                    <p:nvPicPr>
                      <p:cNvPr id="0" name=""/>
                      <p:cNvPicPr/>
                      <p:nvPr/>
                    </p:nvPicPr>
                    <p:blipFill>
                      <a:blip r:embed="rId24"/>
                      <a:stretch>
                        <a:fillRect/>
                      </a:stretch>
                    </p:blipFill>
                    <p:spPr>
                      <a:xfrm>
                        <a:off x="994134" y="4693231"/>
                        <a:ext cx="4223626" cy="54483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7281D0C-C53D-4056-B195-7067892DEA5D}"/>
              </a:ext>
            </a:extLst>
          </p:cNvPr>
          <p:cNvGraphicFramePr>
            <a:graphicFrameLocks noChangeAspect="1"/>
          </p:cNvGraphicFramePr>
          <p:nvPr>
            <p:extLst>
              <p:ext uri="{D42A27DB-BD31-4B8C-83A1-F6EECF244321}">
                <p14:modId xmlns:p14="http://schemas.microsoft.com/office/powerpoint/2010/main" val="732754643"/>
              </p:ext>
            </p:extLst>
          </p:nvPr>
        </p:nvGraphicFramePr>
        <p:xfrm>
          <a:off x="1793875" y="5141913"/>
          <a:ext cx="5272088" cy="660400"/>
        </p:xfrm>
        <a:graphic>
          <a:graphicData uri="http://schemas.openxmlformats.org/presentationml/2006/ole">
            <mc:AlternateContent xmlns:mc="http://schemas.openxmlformats.org/markup-compatibility/2006">
              <mc:Choice xmlns:v="urn:schemas-microsoft-com:vml" Requires="v">
                <p:oleObj spid="_x0000_s517241" name="Equation" r:id="rId25" imgW="2234880" imgH="279360" progId="Equation.DSMT4">
                  <p:embed/>
                </p:oleObj>
              </mc:Choice>
              <mc:Fallback>
                <p:oleObj name="Equation" r:id="rId25" imgW="2234880" imgH="279360" progId="Equation.DSMT4">
                  <p:embed/>
                  <p:pic>
                    <p:nvPicPr>
                      <p:cNvPr id="0" name=""/>
                      <p:cNvPicPr/>
                      <p:nvPr/>
                    </p:nvPicPr>
                    <p:blipFill>
                      <a:blip r:embed="rId26"/>
                      <a:stretch>
                        <a:fillRect/>
                      </a:stretch>
                    </p:blipFill>
                    <p:spPr>
                      <a:xfrm>
                        <a:off x="1793875" y="5141913"/>
                        <a:ext cx="5272088" cy="6604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E7387EE6-0897-412F-9275-D90F2B2FE7BD}"/>
              </a:ext>
            </a:extLst>
          </p:cNvPr>
          <p:cNvPicPr>
            <a:picLocks noChangeAspect="1"/>
          </p:cNvPicPr>
          <p:nvPr/>
        </p:nvPicPr>
        <p:blipFill>
          <a:blip r:embed="rId27"/>
          <a:stretch>
            <a:fillRect/>
          </a:stretch>
        </p:blipFill>
        <p:spPr>
          <a:xfrm>
            <a:off x="3046412" y="4194480"/>
            <a:ext cx="1292996" cy="308775"/>
          </a:xfrm>
          <a:prstGeom prst="rect">
            <a:avLst/>
          </a:prstGeom>
        </p:spPr>
      </p:pic>
    </p:spTree>
    <p:extLst>
      <p:ext uri="{BB962C8B-B14F-4D97-AF65-F5344CB8AC3E}">
        <p14:creationId xmlns:p14="http://schemas.microsoft.com/office/powerpoint/2010/main" val="4105942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04176FE-44C0-485A-B690-75A1D18B01AB}"/>
              </a:ext>
            </a:extLst>
          </p:cNvPr>
          <p:cNvGrpSpPr/>
          <p:nvPr/>
        </p:nvGrpSpPr>
        <p:grpSpPr>
          <a:xfrm>
            <a:off x="736598" y="82659"/>
            <a:ext cx="11301412" cy="1273942"/>
            <a:chOff x="760411" y="173859"/>
            <a:chExt cx="11301412" cy="1273942"/>
          </a:xfrm>
        </p:grpSpPr>
        <p:sp>
          <p:nvSpPr>
            <p:cNvPr id="18" name="Rounded Rectangle 22">
              <a:extLst>
                <a:ext uri="{FF2B5EF4-FFF2-40B4-BE49-F238E27FC236}">
                  <a16:creationId xmlns:a16="http://schemas.microsoft.com/office/drawing/2014/main" id="{1D3B3876-441C-4CD1-88F7-7B00252658EC}"/>
                </a:ext>
              </a:extLst>
            </p:cNvPr>
            <p:cNvSpPr/>
            <p:nvPr/>
          </p:nvSpPr>
          <p:spPr>
            <a:xfrm>
              <a:off x="760411" y="173859"/>
              <a:ext cx="11277600" cy="1273942"/>
            </a:xfrm>
            <a:prstGeom prst="roundRect">
              <a:avLst>
                <a:gd name="adj" fmla="val 3662"/>
              </a:avLst>
            </a:prstGeom>
            <a:solidFill>
              <a:srgbClr val="FEF2E8"/>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8AB107CF-477A-427B-9B36-B64E8E10042F}"/>
                </a:ext>
              </a:extLst>
            </p:cNvPr>
            <p:cNvSpPr/>
            <p:nvPr/>
          </p:nvSpPr>
          <p:spPr>
            <a:xfrm>
              <a:off x="784224" y="218731"/>
              <a:ext cx="11277599" cy="461665"/>
            </a:xfrm>
            <a:prstGeom prst="rect">
              <a:avLst/>
            </a:prstGeom>
          </p:spPr>
          <p:txBody>
            <a:bodyPr wrap="square">
              <a:spAutoFit/>
            </a:bodyPr>
            <a:lstStyle/>
            <a:p>
              <a:pPr marL="342900" indent="-342900">
                <a:buFont typeface="Wingdings" panose="05000000000000000000" pitchFamily="2" charset="2"/>
                <a:buChar char="v"/>
              </a:pPr>
              <a:r>
                <a:rPr lang="en-US" b="1"/>
                <a:t>Trong không gian </a:t>
              </a:r>
              <a:r>
                <a:rPr lang="en-US"/>
                <a:t>O</a:t>
              </a:r>
              <a:r>
                <a:rPr lang="en-US" i="1"/>
                <a:t>xyz</a:t>
              </a:r>
              <a:r>
                <a:rPr lang="en-US"/>
                <a:t>, </a:t>
              </a:r>
              <a:r>
                <a:rPr lang="en-US" b="1"/>
                <a:t>cho mặt cầu </a:t>
              </a:r>
              <a:r>
                <a:rPr lang="en-US"/>
                <a:t>(</a:t>
              </a:r>
              <a:r>
                <a:rPr lang="en-US" i="1"/>
                <a:t>S</a:t>
              </a:r>
              <a:r>
                <a:rPr lang="en-US"/>
                <a:t>) </a:t>
              </a:r>
              <a:r>
                <a:rPr lang="en-US" b="1"/>
                <a:t>tâm</a:t>
              </a:r>
              <a:r>
                <a:rPr lang="en-US"/>
                <a:t> </a:t>
              </a:r>
              <a:r>
                <a:rPr lang="en-US" i="1"/>
                <a:t>I</a:t>
              </a:r>
              <a:r>
                <a:rPr lang="en-US"/>
                <a:t>(</a:t>
              </a:r>
              <a:r>
                <a:rPr lang="en-US" i="1"/>
                <a:t>a; b; c</a:t>
              </a:r>
              <a:r>
                <a:rPr lang="en-US"/>
                <a:t>) </a:t>
              </a:r>
              <a:r>
                <a:rPr lang="en-US" b="1"/>
                <a:t>bán kính </a:t>
              </a:r>
              <a:r>
                <a:rPr lang="en-US" i="1"/>
                <a:t>R </a:t>
              </a:r>
              <a:r>
                <a:rPr lang="en-US" b="1"/>
                <a:t>có ph</a:t>
              </a:r>
              <a:r>
                <a:rPr lang="vi-VN" b="1"/>
                <a:t>ư</a:t>
              </a:r>
              <a:r>
                <a:rPr lang="en-US" b="1"/>
                <a:t>ơng trình </a:t>
              </a:r>
            </a:p>
          </p:txBody>
        </p:sp>
        <p:graphicFrame>
          <p:nvGraphicFramePr>
            <p:cNvPr id="4" name="Object 3">
              <a:extLst>
                <a:ext uri="{FF2B5EF4-FFF2-40B4-BE49-F238E27FC236}">
                  <a16:creationId xmlns:a16="http://schemas.microsoft.com/office/drawing/2014/main" id="{11341735-CEBB-4AC7-AF8A-1185E132DB8C}"/>
                </a:ext>
              </a:extLst>
            </p:cNvPr>
            <p:cNvGraphicFramePr>
              <a:graphicFrameLocks noChangeAspect="1"/>
            </p:cNvGraphicFramePr>
            <p:nvPr>
              <p:extLst>
                <p:ext uri="{D42A27DB-BD31-4B8C-83A1-F6EECF244321}">
                  <p14:modId xmlns:p14="http://schemas.microsoft.com/office/powerpoint/2010/main" val="3768858592"/>
                </p:ext>
              </p:extLst>
            </p:nvPr>
          </p:nvGraphicFramePr>
          <p:xfrm>
            <a:off x="3916526" y="690265"/>
            <a:ext cx="4355772" cy="598918"/>
          </p:xfrm>
          <a:graphic>
            <a:graphicData uri="http://schemas.openxmlformats.org/presentationml/2006/ole">
              <mc:AlternateContent xmlns:mc="http://schemas.openxmlformats.org/markup-compatibility/2006">
                <mc:Choice xmlns:v="urn:schemas-microsoft-com:vml" Requires="v">
                  <p:oleObj spid="_x0000_s518180" name="Equation" r:id="rId4" imgW="2031840" imgH="279360" progId="Equation.DSMT4">
                    <p:embed/>
                  </p:oleObj>
                </mc:Choice>
                <mc:Fallback>
                  <p:oleObj name="Equation" r:id="rId4" imgW="2031840" imgH="279360" progId="Equation.DSMT4">
                    <p:embed/>
                    <p:pic>
                      <p:nvPicPr>
                        <p:cNvPr id="0" name=""/>
                        <p:cNvPicPr/>
                        <p:nvPr/>
                      </p:nvPicPr>
                      <p:blipFill>
                        <a:blip r:embed="rId5"/>
                        <a:stretch>
                          <a:fillRect/>
                        </a:stretch>
                      </p:blipFill>
                      <p:spPr>
                        <a:xfrm>
                          <a:off x="3916526" y="690265"/>
                          <a:ext cx="4355772" cy="598918"/>
                        </a:xfrm>
                        <a:prstGeom prst="rect">
                          <a:avLst/>
                        </a:prstGeom>
                      </p:spPr>
                    </p:pic>
                  </p:oleObj>
                </mc:Fallback>
              </mc:AlternateContent>
            </a:graphicData>
          </a:graphic>
        </p:graphicFrame>
      </p:grpSp>
      <p:pic>
        <p:nvPicPr>
          <p:cNvPr id="22" name="Picture 21">
            <a:extLst>
              <a:ext uri="{FF2B5EF4-FFF2-40B4-BE49-F238E27FC236}">
                <a16:creationId xmlns:a16="http://schemas.microsoft.com/office/drawing/2014/main" id="{00D979F6-EED4-408A-8D4B-B594436B7A2E}"/>
              </a:ext>
            </a:extLst>
          </p:cNvPr>
          <p:cNvPicPr>
            <a:picLocks noChangeAspect="1"/>
          </p:cNvPicPr>
          <p:nvPr/>
        </p:nvPicPr>
        <p:blipFill rotWithShape="1">
          <a:blip r:embed="rId6"/>
          <a:srcRect l="12256" t="9292" r="11874" b="24589"/>
          <a:stretch/>
        </p:blipFill>
        <p:spPr>
          <a:xfrm>
            <a:off x="12523" y="1504333"/>
            <a:ext cx="2136937" cy="810875"/>
          </a:xfrm>
          <a:prstGeom prst="rect">
            <a:avLst/>
          </a:prstGeom>
        </p:spPr>
      </p:pic>
      <p:grpSp>
        <p:nvGrpSpPr>
          <p:cNvPr id="12" name="Group 11">
            <a:extLst>
              <a:ext uri="{FF2B5EF4-FFF2-40B4-BE49-F238E27FC236}">
                <a16:creationId xmlns:a16="http://schemas.microsoft.com/office/drawing/2014/main" id="{EF54A07E-61E9-4AE0-BAB6-D3287DC7FB89}"/>
              </a:ext>
            </a:extLst>
          </p:cNvPr>
          <p:cNvGrpSpPr/>
          <p:nvPr/>
        </p:nvGrpSpPr>
        <p:grpSpPr>
          <a:xfrm>
            <a:off x="2149460" y="1765570"/>
            <a:ext cx="8836593" cy="544471"/>
            <a:chOff x="2513012" y="1831499"/>
            <a:chExt cx="8836593" cy="544471"/>
          </a:xfrm>
        </p:grpSpPr>
        <p:graphicFrame>
          <p:nvGraphicFramePr>
            <p:cNvPr id="7" name="Object 6">
              <a:extLst>
                <a:ext uri="{FF2B5EF4-FFF2-40B4-BE49-F238E27FC236}">
                  <a16:creationId xmlns:a16="http://schemas.microsoft.com/office/drawing/2014/main" id="{A84F52BD-389A-4D15-B2BF-3EAF7F9BFEA5}"/>
                </a:ext>
              </a:extLst>
            </p:cNvPr>
            <p:cNvGraphicFramePr>
              <a:graphicFrameLocks noChangeAspect="1"/>
            </p:cNvGraphicFramePr>
            <p:nvPr>
              <p:extLst>
                <p:ext uri="{D42A27DB-BD31-4B8C-83A1-F6EECF244321}">
                  <p14:modId xmlns:p14="http://schemas.microsoft.com/office/powerpoint/2010/main" val="116244226"/>
                </p:ext>
              </p:extLst>
            </p:nvPr>
          </p:nvGraphicFramePr>
          <p:xfrm>
            <a:off x="7389812" y="1831499"/>
            <a:ext cx="3959793" cy="544471"/>
          </p:xfrm>
          <a:graphic>
            <a:graphicData uri="http://schemas.openxmlformats.org/presentationml/2006/ole">
              <mc:AlternateContent xmlns:mc="http://schemas.openxmlformats.org/markup-compatibility/2006">
                <mc:Choice xmlns:v="urn:schemas-microsoft-com:vml" Requires="v">
                  <p:oleObj spid="_x0000_s518181" name="Equation" r:id="rId7" imgW="2031840" imgH="279360" progId="Equation.DSMT4">
                    <p:embed/>
                  </p:oleObj>
                </mc:Choice>
                <mc:Fallback>
                  <p:oleObj name="Equation" r:id="rId7" imgW="2031840" imgH="279360" progId="Equation.DSMT4">
                    <p:embed/>
                    <p:pic>
                      <p:nvPicPr>
                        <p:cNvPr id="0" name=""/>
                        <p:cNvPicPr/>
                        <p:nvPr/>
                      </p:nvPicPr>
                      <p:blipFill>
                        <a:blip r:embed="rId8"/>
                        <a:stretch>
                          <a:fillRect/>
                        </a:stretch>
                      </p:blipFill>
                      <p:spPr>
                        <a:xfrm>
                          <a:off x="7389812" y="1831499"/>
                          <a:ext cx="3959793" cy="544471"/>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0097802-E7F4-417E-9E31-5921A46F182B}"/>
                </a:ext>
              </a:extLst>
            </p:cNvPr>
            <p:cNvSpPr/>
            <p:nvPr/>
          </p:nvSpPr>
          <p:spPr>
            <a:xfrm>
              <a:off x="2513012" y="1872903"/>
              <a:ext cx="5021567" cy="461665"/>
            </a:xfrm>
            <a:prstGeom prst="rect">
              <a:avLst/>
            </a:prstGeom>
          </p:spPr>
          <p:txBody>
            <a:bodyPr wrap="none">
              <a:spAutoFit/>
            </a:bodyPr>
            <a:lstStyle/>
            <a:p>
              <a:r>
                <a:rPr lang="en-US" i="1"/>
                <a:t>+ M</a:t>
              </a:r>
              <a:r>
                <a:rPr lang="en-US"/>
                <a:t>(</a:t>
              </a:r>
              <a:r>
                <a:rPr lang="en-US" i="1"/>
                <a:t>x, y, z</a:t>
              </a:r>
              <a:r>
                <a:rPr lang="en-US"/>
                <a:t>) nằm trong mặt cầu (</a:t>
              </a:r>
              <a:r>
                <a:rPr lang="en-US" i="1"/>
                <a:t>S</a:t>
              </a:r>
              <a:r>
                <a:rPr lang="en-US"/>
                <a:t>) nếu </a:t>
              </a:r>
            </a:p>
          </p:txBody>
        </p:sp>
      </p:grpSp>
      <p:grpSp>
        <p:nvGrpSpPr>
          <p:cNvPr id="25" name="Group 24">
            <a:extLst>
              <a:ext uri="{FF2B5EF4-FFF2-40B4-BE49-F238E27FC236}">
                <a16:creationId xmlns:a16="http://schemas.microsoft.com/office/drawing/2014/main" id="{B325A6D3-6480-4808-BE1D-60F6BBC87316}"/>
              </a:ext>
            </a:extLst>
          </p:cNvPr>
          <p:cNvGrpSpPr/>
          <p:nvPr/>
        </p:nvGrpSpPr>
        <p:grpSpPr>
          <a:xfrm>
            <a:off x="1903412" y="2371740"/>
            <a:ext cx="9675813" cy="544471"/>
            <a:chOff x="2513012" y="1831499"/>
            <a:chExt cx="9675813" cy="544471"/>
          </a:xfrm>
        </p:grpSpPr>
        <p:graphicFrame>
          <p:nvGraphicFramePr>
            <p:cNvPr id="26" name="Object 25">
              <a:extLst>
                <a:ext uri="{FF2B5EF4-FFF2-40B4-BE49-F238E27FC236}">
                  <a16:creationId xmlns:a16="http://schemas.microsoft.com/office/drawing/2014/main" id="{80EA1C5B-F9E2-43A0-A6B6-0DCF5ECA1169}"/>
                </a:ext>
              </a:extLst>
            </p:cNvPr>
            <p:cNvGraphicFramePr>
              <a:graphicFrameLocks noChangeAspect="1"/>
            </p:cNvGraphicFramePr>
            <p:nvPr>
              <p:extLst>
                <p:ext uri="{D42A27DB-BD31-4B8C-83A1-F6EECF244321}">
                  <p14:modId xmlns:p14="http://schemas.microsoft.com/office/powerpoint/2010/main" val="364874115"/>
                </p:ext>
              </p:extLst>
            </p:nvPr>
          </p:nvGraphicFramePr>
          <p:xfrm>
            <a:off x="8229032" y="1831499"/>
            <a:ext cx="3959793" cy="544471"/>
          </p:xfrm>
          <a:graphic>
            <a:graphicData uri="http://schemas.openxmlformats.org/presentationml/2006/ole">
              <mc:AlternateContent xmlns:mc="http://schemas.openxmlformats.org/markup-compatibility/2006">
                <mc:Choice xmlns:v="urn:schemas-microsoft-com:vml" Requires="v">
                  <p:oleObj spid="_x0000_s518182" name="Equation" r:id="rId9" imgW="2031840" imgH="279360" progId="Equation.DSMT4">
                    <p:embed/>
                  </p:oleObj>
                </mc:Choice>
                <mc:Fallback>
                  <p:oleObj name="Equation" r:id="rId9" imgW="2031840" imgH="279360" progId="Equation.DSMT4">
                    <p:embed/>
                    <p:pic>
                      <p:nvPicPr>
                        <p:cNvPr id="7" name="Object 6">
                          <a:extLst>
                            <a:ext uri="{FF2B5EF4-FFF2-40B4-BE49-F238E27FC236}">
                              <a16:creationId xmlns:a16="http://schemas.microsoft.com/office/drawing/2014/main" id="{A84F52BD-389A-4D15-B2BF-3EAF7F9BFEA5}"/>
                            </a:ext>
                          </a:extLst>
                        </p:cNvPr>
                        <p:cNvPicPr/>
                        <p:nvPr/>
                      </p:nvPicPr>
                      <p:blipFill>
                        <a:blip r:embed="rId10"/>
                        <a:stretch>
                          <a:fillRect/>
                        </a:stretch>
                      </p:blipFill>
                      <p:spPr>
                        <a:xfrm>
                          <a:off x="8229032" y="1831499"/>
                          <a:ext cx="3959793" cy="544471"/>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7193E487-DB66-418E-AEFA-96B56A163EB9}"/>
                </a:ext>
              </a:extLst>
            </p:cNvPr>
            <p:cNvSpPr/>
            <p:nvPr/>
          </p:nvSpPr>
          <p:spPr>
            <a:xfrm>
              <a:off x="2513012" y="1872903"/>
              <a:ext cx="5912837" cy="461665"/>
            </a:xfrm>
            <a:prstGeom prst="rect">
              <a:avLst/>
            </a:prstGeom>
          </p:spPr>
          <p:txBody>
            <a:bodyPr wrap="none">
              <a:spAutoFit/>
            </a:bodyPr>
            <a:lstStyle/>
            <a:p>
              <a:r>
                <a:rPr lang="en-US" i="1"/>
                <a:t>++ M</a:t>
              </a:r>
              <a:r>
                <a:rPr lang="en-US"/>
                <a:t>(</a:t>
              </a:r>
              <a:r>
                <a:rPr lang="en-US" i="1"/>
                <a:t>x, y, z</a:t>
              </a:r>
              <a:r>
                <a:rPr lang="en-US"/>
                <a:t>) nằm ngoàitrong mặt cầu (</a:t>
              </a:r>
              <a:r>
                <a:rPr lang="en-US" i="1"/>
                <a:t>S</a:t>
              </a:r>
              <a:r>
                <a:rPr lang="en-US"/>
                <a:t>) nếu </a:t>
              </a:r>
            </a:p>
          </p:txBody>
        </p:sp>
      </p:grpSp>
      <p:grpSp>
        <p:nvGrpSpPr>
          <p:cNvPr id="3" name="Group 2">
            <a:extLst>
              <a:ext uri="{FF2B5EF4-FFF2-40B4-BE49-F238E27FC236}">
                <a16:creationId xmlns:a16="http://schemas.microsoft.com/office/drawing/2014/main" id="{BBF97439-EB70-4A9C-A940-FA8CB46EE55A}"/>
              </a:ext>
            </a:extLst>
          </p:cNvPr>
          <p:cNvGrpSpPr/>
          <p:nvPr/>
        </p:nvGrpSpPr>
        <p:grpSpPr>
          <a:xfrm>
            <a:off x="46390" y="3109498"/>
            <a:ext cx="12015433" cy="1273942"/>
            <a:chOff x="46390" y="3109498"/>
            <a:chExt cx="12015433" cy="1273942"/>
          </a:xfrm>
        </p:grpSpPr>
        <p:sp>
          <p:nvSpPr>
            <p:cNvPr id="30" name="Rounded Rectangle 22">
              <a:extLst>
                <a:ext uri="{FF2B5EF4-FFF2-40B4-BE49-F238E27FC236}">
                  <a16:creationId xmlns:a16="http://schemas.microsoft.com/office/drawing/2014/main" id="{8F913911-8846-4421-8CF8-AB6407FFBC28}"/>
                </a:ext>
              </a:extLst>
            </p:cNvPr>
            <p:cNvSpPr/>
            <p:nvPr/>
          </p:nvSpPr>
          <p:spPr>
            <a:xfrm>
              <a:off x="784223" y="3109498"/>
              <a:ext cx="11253787" cy="1273942"/>
            </a:xfrm>
            <a:prstGeom prst="roundRect">
              <a:avLst>
                <a:gd name="adj" fmla="val 3662"/>
              </a:avLst>
            </a:prstGeom>
            <a:solidFill>
              <a:schemeClr val="tx2">
                <a:lumMod val="20000"/>
                <a:lumOff val="80000"/>
                <a:alpha val="76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0385C21E-0A98-4762-B753-7B12E6FC8308}"/>
                </a:ext>
              </a:extLst>
            </p:cNvPr>
            <p:cNvSpPr/>
            <p:nvPr/>
          </p:nvSpPr>
          <p:spPr>
            <a:xfrm>
              <a:off x="1317375" y="3119836"/>
              <a:ext cx="10744448" cy="1200329"/>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cho mặt cầu (</a:t>
              </a:r>
              <a:r>
                <a:rPr lang="vi-VN" i="1"/>
                <a:t>S</a:t>
              </a:r>
              <a:r>
                <a:rPr lang="vi-VN"/>
                <a:t>) có phương trình (</a:t>
              </a:r>
              <a:r>
                <a:rPr lang="vi-VN" i="1"/>
                <a:t>x</a:t>
              </a:r>
              <a:r>
                <a:rPr lang="en-US" i="1"/>
                <a:t> </a:t>
              </a:r>
              <a:r>
                <a:rPr lang="vi-VN"/>
                <a:t>-</a:t>
              </a:r>
              <a:r>
                <a:rPr lang="en-US"/>
                <a:t> </a:t>
              </a:r>
              <a:r>
                <a:rPr lang="vi-VN"/>
                <a:t>1)</a:t>
              </a:r>
              <a:r>
                <a:rPr lang="en-US" baseline="30000"/>
                <a:t>2</a:t>
              </a:r>
              <a:r>
                <a:rPr lang="vi-VN"/>
                <a:t> + (</a:t>
              </a:r>
              <a:r>
                <a:rPr lang="vi-VN" i="1"/>
                <a:t>y</a:t>
              </a:r>
              <a:r>
                <a:rPr lang="en-US" i="1"/>
                <a:t> </a:t>
              </a:r>
              <a:r>
                <a:rPr lang="vi-VN"/>
                <a:t>+</a:t>
              </a:r>
              <a:r>
                <a:rPr lang="en-US"/>
                <a:t> </a:t>
              </a:r>
              <a:r>
                <a:rPr lang="vi-VN"/>
                <a:t>3)</a:t>
              </a:r>
              <a:r>
                <a:rPr lang="en-US" baseline="30000"/>
                <a:t>2</a:t>
              </a:r>
              <a:r>
                <a:rPr lang="vi-VN"/>
                <a:t> +</a:t>
              </a:r>
              <a:r>
                <a:rPr lang="en-US"/>
                <a:t> </a:t>
              </a:r>
              <a:r>
                <a:rPr lang="vi-VN" i="1"/>
                <a:t>z</a:t>
              </a:r>
              <a:r>
                <a:rPr lang="en-US" baseline="30000"/>
                <a:t>2</a:t>
              </a:r>
              <a:r>
                <a:rPr lang="vi-VN"/>
                <a:t> = 5.</a:t>
              </a:r>
            </a:p>
            <a:p>
              <a:r>
                <a:rPr lang="vi-VN"/>
                <a:t>a) Xác định tâm và bán kính của (</a:t>
              </a:r>
              <a:r>
                <a:rPr lang="vi-VN" i="1"/>
                <a:t>S</a:t>
              </a:r>
              <a:r>
                <a:rPr lang="vi-VN"/>
                <a:t>).</a:t>
              </a:r>
            </a:p>
            <a:p>
              <a:r>
                <a:rPr lang="vi-VN"/>
                <a:t>b) Hỏi gốc toạ độ O(0; 0; 0) nằm trong, nằm ngoài hay thuộc mặt cầu (</a:t>
              </a:r>
              <a:r>
                <a:rPr lang="vi-VN" i="1"/>
                <a:t>S</a:t>
              </a:r>
              <a:r>
                <a:rPr lang="vi-VN"/>
                <a:t>)?</a:t>
              </a:r>
              <a:endParaRPr lang="en-US"/>
            </a:p>
          </p:txBody>
        </p:sp>
        <p:pic>
          <p:nvPicPr>
            <p:cNvPr id="14" name="Picture 13">
              <a:extLst>
                <a:ext uri="{FF2B5EF4-FFF2-40B4-BE49-F238E27FC236}">
                  <a16:creationId xmlns:a16="http://schemas.microsoft.com/office/drawing/2014/main" id="{9BA90383-D28F-428B-B84B-05A0E08C1CEE}"/>
                </a:ext>
              </a:extLst>
            </p:cNvPr>
            <p:cNvPicPr>
              <a:picLocks noChangeAspect="1"/>
            </p:cNvPicPr>
            <p:nvPr/>
          </p:nvPicPr>
          <p:blipFill>
            <a:blip r:embed="rId11"/>
            <a:stretch>
              <a:fillRect/>
            </a:stretch>
          </p:blipFill>
          <p:spPr>
            <a:xfrm>
              <a:off x="46390" y="3119835"/>
              <a:ext cx="1185867" cy="1200329"/>
            </a:xfrm>
            <a:prstGeom prst="rect">
              <a:avLst/>
            </a:prstGeom>
          </p:spPr>
        </p:pic>
      </p:grpSp>
      <p:sp>
        <p:nvSpPr>
          <p:cNvPr id="15" name="Rectangle 14">
            <a:extLst>
              <a:ext uri="{FF2B5EF4-FFF2-40B4-BE49-F238E27FC236}">
                <a16:creationId xmlns:a16="http://schemas.microsoft.com/office/drawing/2014/main" id="{8F94D5DA-8C11-4487-B60D-41E20197287B}"/>
              </a:ext>
            </a:extLst>
          </p:cNvPr>
          <p:cNvSpPr/>
          <p:nvPr/>
        </p:nvSpPr>
        <p:spPr>
          <a:xfrm>
            <a:off x="1232257" y="5936902"/>
            <a:ext cx="10070743" cy="461665"/>
          </a:xfrm>
          <a:prstGeom prst="rect">
            <a:avLst/>
          </a:prstGeom>
        </p:spPr>
        <p:txBody>
          <a:bodyPr wrap="square">
            <a:spAutoFit/>
          </a:bodyPr>
          <a:lstStyle/>
          <a:p>
            <a:r>
              <a:rPr lang="vi-VN"/>
              <a:t>b) Ta có O</a:t>
            </a:r>
            <a:r>
              <a:rPr lang="en-US" i="1"/>
              <a:t>I</a:t>
            </a:r>
            <a:r>
              <a:rPr lang="en-US" baseline="30000"/>
              <a:t>2</a:t>
            </a:r>
            <a:r>
              <a:rPr lang="vi-VN"/>
              <a:t> = 10 </a:t>
            </a:r>
            <a:r>
              <a:rPr lang="en-US"/>
              <a:t>&gt;</a:t>
            </a:r>
            <a:r>
              <a:rPr lang="vi-VN"/>
              <a:t> 5 = </a:t>
            </a:r>
            <a:r>
              <a:rPr lang="vi-VN" i="1"/>
              <a:t>R</a:t>
            </a:r>
            <a:r>
              <a:rPr lang="en-US" baseline="30000"/>
              <a:t>2</a:t>
            </a:r>
            <a:r>
              <a:rPr lang="vi-VN"/>
              <a:t>. Do đó, gốc toạ độ O(0; 0; 0) nằm ngoài mặt cầu (</a:t>
            </a:r>
            <a:r>
              <a:rPr lang="vi-VN" i="1"/>
              <a:t>S</a:t>
            </a:r>
            <a:r>
              <a:rPr lang="vi-VN"/>
              <a:t>).</a:t>
            </a:r>
            <a:endParaRPr lang="en-US"/>
          </a:p>
        </p:txBody>
      </p:sp>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D06FCE95-0A19-41C7-8BA1-142F957C2AD2}"/>
                  </a:ext>
                </a:extLst>
              </p:cNvPr>
              <p:cNvSpPr/>
              <p:nvPr/>
            </p:nvSpPr>
            <p:spPr>
              <a:xfrm>
                <a:off x="1232257" y="4920585"/>
                <a:ext cx="9384943" cy="908069"/>
              </a:xfrm>
              <a:prstGeom prst="rect">
                <a:avLst/>
              </a:prstGeom>
            </p:spPr>
            <p:txBody>
              <a:bodyPr wrap="square">
                <a:spAutoFit/>
              </a:bodyPr>
              <a:lstStyle/>
              <a:p>
                <a:r>
                  <a:rPr lang="vi-VN"/>
                  <a:t>a)</a:t>
                </a:r>
                <a:r>
                  <a:rPr lang="en-US"/>
                  <a:t> P</a:t>
                </a:r>
                <a:r>
                  <a:rPr lang="vi-VN"/>
                  <a:t>hương trình mặt cầu (</a:t>
                </a:r>
                <a:r>
                  <a:rPr lang="vi-VN" i="1"/>
                  <a:t>S</a:t>
                </a:r>
                <a:r>
                  <a:rPr lang="vi-VN"/>
                  <a:t>) </a:t>
                </a:r>
                <a:r>
                  <a:rPr lang="en-US"/>
                  <a:t>có</a:t>
                </a:r>
                <a:r>
                  <a:rPr lang="vi-VN"/>
                  <a:t> dạng: (</a:t>
                </a:r>
                <a:r>
                  <a:rPr lang="vi-VN" i="1"/>
                  <a:t>x</a:t>
                </a:r>
                <a:r>
                  <a:rPr lang="vi-VN"/>
                  <a:t> - 1)</a:t>
                </a:r>
                <a:r>
                  <a:rPr lang="en-US" baseline="30000"/>
                  <a:t>2</a:t>
                </a:r>
                <a:r>
                  <a:rPr lang="vi-VN"/>
                  <a:t> + [</a:t>
                </a:r>
                <a:r>
                  <a:rPr lang="vi-VN" i="1"/>
                  <a:t>y</a:t>
                </a:r>
                <a:r>
                  <a:rPr lang="en-US" i="1"/>
                  <a:t> </a:t>
                </a:r>
                <a:r>
                  <a:rPr lang="vi-VN"/>
                  <a:t>-</a:t>
                </a:r>
                <a:r>
                  <a:rPr lang="en-US"/>
                  <a:t> </a:t>
                </a:r>
                <a:r>
                  <a:rPr lang="vi-VN"/>
                  <a:t>(-3)]</a:t>
                </a:r>
                <a:r>
                  <a:rPr lang="en-US"/>
                  <a:t> </a:t>
                </a:r>
                <a:r>
                  <a:rPr lang="vi-VN"/>
                  <a:t>+</a:t>
                </a:r>
                <a:r>
                  <a:rPr lang="en-US"/>
                  <a:t> </a:t>
                </a:r>
                <a:r>
                  <a:rPr lang="vi-VN"/>
                  <a:t>(</a:t>
                </a:r>
                <a:r>
                  <a:rPr lang="en-US" i="1"/>
                  <a:t>z </a:t>
                </a:r>
                <a:r>
                  <a:rPr lang="vi-VN"/>
                  <a:t>-</a:t>
                </a:r>
                <a:r>
                  <a:rPr lang="en-US"/>
                  <a:t> </a:t>
                </a:r>
                <a:r>
                  <a:rPr lang="vi-VN"/>
                  <a:t>0)</a:t>
                </a:r>
                <a:r>
                  <a:rPr lang="en-US" baseline="30000"/>
                  <a:t>2 </a:t>
                </a:r>
                <a:r>
                  <a:rPr lang="vi-VN"/>
                  <a:t>= (</a:t>
                </a:r>
                <a14:m>
                  <m:oMath xmlns:m="http://schemas.openxmlformats.org/officeDocument/2006/math">
                    <m:rad>
                      <m:radPr>
                        <m:degHide m:val="on"/>
                        <m:ctrlPr>
                          <a:rPr lang="vi-VN" i="1" smtClean="0">
                            <a:latin typeface="Cambria Math" panose="02040503050406030204" pitchFamily="18" charset="0"/>
                          </a:rPr>
                        </m:ctrlPr>
                      </m:radPr>
                      <m:deg/>
                      <m:e>
                        <m:r>
                          <a:rPr lang="en-US" b="0" i="1" smtClean="0">
                            <a:latin typeface="Cambria Math" panose="02040503050406030204" pitchFamily="18" charset="0"/>
                          </a:rPr>
                          <m:t>5</m:t>
                        </m:r>
                      </m:e>
                    </m:rad>
                  </m:oMath>
                </a14:m>
                <a:r>
                  <a:rPr lang="vi-VN"/>
                  <a:t>)</a:t>
                </a:r>
                <a:r>
                  <a:rPr lang="en-US" baseline="30000"/>
                  <a:t>2</a:t>
                </a:r>
                <a:r>
                  <a:rPr lang="vi-VN"/>
                  <a:t>. </a:t>
                </a:r>
                <a:endParaRPr lang="en-US"/>
              </a:p>
              <a:p>
                <a:r>
                  <a:rPr lang="en-US"/>
                  <a:t>    </a:t>
                </a:r>
                <a:r>
                  <a:rPr lang="vi-VN"/>
                  <a:t>Vậy mặt cầu (S) có tâm </a:t>
                </a:r>
                <a:r>
                  <a:rPr lang="en-US" i="1"/>
                  <a:t>I</a:t>
                </a:r>
                <a:r>
                  <a:rPr lang="vi-VN"/>
                  <a:t>(1; – 3; 0) và bán kính R =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5</m:t>
                        </m:r>
                      </m:e>
                    </m:rad>
                  </m:oMath>
                </a14:m>
                <a:r>
                  <a:rPr lang="vi-VN"/>
                  <a:t>.</a:t>
                </a:r>
              </a:p>
            </p:txBody>
          </p:sp>
        </mc:Choice>
        <mc:Fallback>
          <p:sp>
            <p:nvSpPr>
              <p:cNvPr id="16" name="Rectangle 15">
                <a:extLst>
                  <a:ext uri="{FF2B5EF4-FFF2-40B4-BE49-F238E27FC236}">
                    <a16:creationId xmlns:a16="http://schemas.microsoft.com/office/drawing/2014/main" id="{D06FCE95-0A19-41C7-8BA1-142F957C2AD2}"/>
                  </a:ext>
                </a:extLst>
              </p:cNvPr>
              <p:cNvSpPr>
                <a:spLocks noRot="1" noChangeAspect="1" noMove="1" noResize="1" noEditPoints="1" noAdjustHandles="1" noChangeArrowheads="1" noChangeShapeType="1" noTextEdit="1"/>
              </p:cNvSpPr>
              <p:nvPr/>
            </p:nvSpPr>
            <p:spPr>
              <a:xfrm>
                <a:off x="1232257" y="4920585"/>
                <a:ext cx="9384943" cy="908069"/>
              </a:xfrm>
              <a:prstGeom prst="rect">
                <a:avLst/>
              </a:prstGeom>
              <a:blipFill>
                <a:blip r:embed="rId12"/>
                <a:stretch>
                  <a:fillRect l="-974" t="-671" b="-14765"/>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8D1EF288-B21A-4658-8A05-D1C7D738A1A7}"/>
              </a:ext>
            </a:extLst>
          </p:cNvPr>
          <p:cNvPicPr>
            <a:picLocks noChangeAspect="1"/>
          </p:cNvPicPr>
          <p:nvPr/>
        </p:nvPicPr>
        <p:blipFill>
          <a:blip r:embed="rId13"/>
          <a:stretch>
            <a:fillRect/>
          </a:stretch>
        </p:blipFill>
        <p:spPr>
          <a:xfrm>
            <a:off x="4949410" y="4609662"/>
            <a:ext cx="1292464" cy="310923"/>
          </a:xfrm>
          <a:prstGeom prst="rect">
            <a:avLst/>
          </a:prstGeom>
        </p:spPr>
      </p:pic>
      <p:sp>
        <p:nvSpPr>
          <p:cNvPr id="20" name="Rectangle: Rounded Corners 19">
            <a:extLst>
              <a:ext uri="{FF2B5EF4-FFF2-40B4-BE49-F238E27FC236}">
                <a16:creationId xmlns:a16="http://schemas.microsoft.com/office/drawing/2014/main" id="{B09469B9-497F-46E8-BBB3-375842F4C117}"/>
              </a:ext>
            </a:extLst>
          </p:cNvPr>
          <p:cNvSpPr/>
          <p:nvPr/>
        </p:nvSpPr>
        <p:spPr>
          <a:xfrm>
            <a:off x="1975590" y="1603559"/>
            <a:ext cx="10038608" cy="1347321"/>
          </a:xfrm>
          <a:prstGeom prst="roundRect">
            <a:avLst>
              <a:gd name="adj" fmla="val 21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3457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7A4BA5E-1ADB-4AE7-978D-42499939659C}"/>
              </a:ext>
            </a:extLst>
          </p:cNvPr>
          <p:cNvGrpSpPr/>
          <p:nvPr/>
        </p:nvGrpSpPr>
        <p:grpSpPr>
          <a:xfrm>
            <a:off x="-153988" y="19753"/>
            <a:ext cx="12268200" cy="1580447"/>
            <a:chOff x="-153988" y="19753"/>
            <a:chExt cx="12268200" cy="1580447"/>
          </a:xfrm>
        </p:grpSpPr>
        <p:sp>
          <p:nvSpPr>
            <p:cNvPr id="20" name="Rounded Rectangle 22">
              <a:extLst>
                <a:ext uri="{FF2B5EF4-FFF2-40B4-BE49-F238E27FC236}">
                  <a16:creationId xmlns:a16="http://schemas.microsoft.com/office/drawing/2014/main" id="{525F19DE-61BE-4264-8220-B733187CA093}"/>
                </a:ext>
              </a:extLst>
            </p:cNvPr>
            <p:cNvSpPr/>
            <p:nvPr/>
          </p:nvSpPr>
          <p:spPr>
            <a:xfrm>
              <a:off x="846666" y="87489"/>
              <a:ext cx="11267546" cy="1512711"/>
            </a:xfrm>
            <a:prstGeom prst="roundRect">
              <a:avLst>
                <a:gd name="adj" fmla="val 3662"/>
              </a:avLst>
            </a:prstGeom>
            <a:solidFill>
              <a:schemeClr val="accent4">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45CD64CD-753B-4649-8F4A-2DD53F7BE7A6}"/>
                </a:ext>
              </a:extLst>
            </p:cNvPr>
            <p:cNvGrpSpPr/>
            <p:nvPr/>
          </p:nvGrpSpPr>
          <p:grpSpPr>
            <a:xfrm>
              <a:off x="1141412" y="19753"/>
              <a:ext cx="10820400" cy="1483765"/>
              <a:chOff x="938565" y="-28225"/>
              <a:chExt cx="10820400" cy="1483765"/>
            </a:xfrm>
          </p:grpSpPr>
          <p:sp>
            <p:nvSpPr>
              <p:cNvPr id="6" name="Rectangle 5">
                <a:extLst>
                  <a:ext uri="{FF2B5EF4-FFF2-40B4-BE49-F238E27FC236}">
                    <a16:creationId xmlns:a16="http://schemas.microsoft.com/office/drawing/2014/main" id="{4E22CB61-5632-4C6C-9BB8-37A9437B71C5}"/>
                  </a:ext>
                </a:extLst>
              </p:cNvPr>
              <p:cNvSpPr/>
              <p:nvPr/>
            </p:nvSpPr>
            <p:spPr>
              <a:xfrm>
                <a:off x="938565" y="255211"/>
                <a:ext cx="10820400" cy="1200329"/>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cho mặt cầu (</a:t>
                </a:r>
                <a:r>
                  <a:rPr lang="vi-VN" i="1"/>
                  <a:t>S</a:t>
                </a:r>
                <a:r>
                  <a:rPr lang="vi-VN"/>
                  <a:t>) có phương trình </a:t>
                </a:r>
                <a:endParaRPr lang="en-US"/>
              </a:p>
              <a:p>
                <a:r>
                  <a:rPr lang="vi-VN"/>
                  <a:t>a) Xác định tâm và bán kính của (</a:t>
                </a:r>
                <a:r>
                  <a:rPr lang="vi-VN" i="1"/>
                  <a:t>S</a:t>
                </a:r>
                <a:r>
                  <a:rPr lang="vi-VN"/>
                  <a:t>).</a:t>
                </a:r>
              </a:p>
              <a:p>
                <a:r>
                  <a:rPr lang="vi-VN"/>
                  <a:t>b) Hỏi điểm </a:t>
                </a:r>
                <a:r>
                  <a:rPr lang="vi-VN" i="1"/>
                  <a:t>M</a:t>
                </a:r>
                <a:r>
                  <a:rPr lang="vi-VN"/>
                  <a:t>(2; 0; 1) nằm trong, nằm ngoài hay thuộc mặt cầu (</a:t>
                </a:r>
                <a:r>
                  <a:rPr lang="vi-VN" i="1"/>
                  <a:t>S</a:t>
                </a:r>
                <a:r>
                  <a:rPr lang="vi-VN"/>
                  <a:t>)?</a:t>
                </a:r>
                <a:endParaRPr lang="en-US"/>
              </a:p>
            </p:txBody>
          </p:sp>
          <p:graphicFrame>
            <p:nvGraphicFramePr>
              <p:cNvPr id="8" name="Object 7">
                <a:extLst>
                  <a:ext uri="{FF2B5EF4-FFF2-40B4-BE49-F238E27FC236}">
                    <a16:creationId xmlns:a16="http://schemas.microsoft.com/office/drawing/2014/main" id="{DF3102DB-9308-4266-B790-38C453398AAA}"/>
                  </a:ext>
                </a:extLst>
              </p:cNvPr>
              <p:cNvGraphicFramePr>
                <a:graphicFrameLocks noChangeAspect="1"/>
              </p:cNvGraphicFramePr>
              <p:nvPr>
                <p:extLst>
                  <p:ext uri="{D42A27DB-BD31-4B8C-83A1-F6EECF244321}">
                    <p14:modId xmlns:p14="http://schemas.microsoft.com/office/powerpoint/2010/main" val="514353857"/>
                  </p:ext>
                </p:extLst>
              </p:nvPr>
            </p:nvGraphicFramePr>
            <p:xfrm>
              <a:off x="8298921" y="-28225"/>
              <a:ext cx="3341076" cy="989948"/>
            </p:xfrm>
            <a:graphic>
              <a:graphicData uri="http://schemas.openxmlformats.org/presentationml/2006/ole">
                <mc:AlternateContent xmlns:mc="http://schemas.openxmlformats.org/markup-compatibility/2006">
                  <mc:Choice xmlns:v="urn:schemas-microsoft-com:vml" Requires="v">
                    <p:oleObj spid="_x0000_s519211" name="Equation" r:id="rId4" imgW="1714320" imgH="507960" progId="Equation.DSMT4">
                      <p:embed/>
                    </p:oleObj>
                  </mc:Choice>
                  <mc:Fallback>
                    <p:oleObj name="Equation" r:id="rId4" imgW="1714320" imgH="507960" progId="Equation.DSMT4">
                      <p:embed/>
                      <p:pic>
                        <p:nvPicPr>
                          <p:cNvPr id="0" name=""/>
                          <p:cNvPicPr/>
                          <p:nvPr/>
                        </p:nvPicPr>
                        <p:blipFill>
                          <a:blip r:embed="rId5"/>
                          <a:stretch>
                            <a:fillRect/>
                          </a:stretch>
                        </p:blipFill>
                        <p:spPr>
                          <a:xfrm>
                            <a:off x="8298921" y="-28225"/>
                            <a:ext cx="3341076" cy="989948"/>
                          </a:xfrm>
                          <a:prstGeom prst="rect">
                            <a:avLst/>
                          </a:prstGeom>
                        </p:spPr>
                      </p:pic>
                    </p:oleObj>
                  </mc:Fallback>
                </mc:AlternateContent>
              </a:graphicData>
            </a:graphic>
          </p:graphicFrame>
        </p:grpSp>
        <p:pic>
          <p:nvPicPr>
            <p:cNvPr id="10" name="Picture 9">
              <a:extLst>
                <a:ext uri="{FF2B5EF4-FFF2-40B4-BE49-F238E27FC236}">
                  <a16:creationId xmlns:a16="http://schemas.microsoft.com/office/drawing/2014/main" id="{CBD97B3A-CAA3-4227-A058-AD87CC062511}"/>
                </a:ext>
              </a:extLst>
            </p:cNvPr>
            <p:cNvPicPr>
              <a:picLocks noChangeAspect="1"/>
            </p:cNvPicPr>
            <p:nvPr/>
          </p:nvPicPr>
          <p:blipFill>
            <a:blip r:embed="rId6"/>
            <a:stretch>
              <a:fillRect/>
            </a:stretch>
          </p:blipFill>
          <p:spPr>
            <a:xfrm>
              <a:off x="-153988" y="87489"/>
              <a:ext cx="1421142" cy="1416030"/>
            </a:xfrm>
            <a:prstGeom prst="rect">
              <a:avLst/>
            </a:prstGeom>
          </p:spPr>
        </p:pic>
      </p:grpSp>
      <p:graphicFrame>
        <p:nvGraphicFramePr>
          <p:cNvPr id="11" name="Object 10">
            <a:extLst>
              <a:ext uri="{FF2B5EF4-FFF2-40B4-BE49-F238E27FC236}">
                <a16:creationId xmlns:a16="http://schemas.microsoft.com/office/drawing/2014/main" id="{6CCF5225-9C54-480A-968E-C708D305FE23}"/>
              </a:ext>
            </a:extLst>
          </p:cNvPr>
          <p:cNvGraphicFramePr>
            <a:graphicFrameLocks noChangeAspect="1"/>
          </p:cNvGraphicFramePr>
          <p:nvPr>
            <p:extLst>
              <p:ext uri="{D42A27DB-BD31-4B8C-83A1-F6EECF244321}">
                <p14:modId xmlns:p14="http://schemas.microsoft.com/office/powerpoint/2010/main" val="181835161"/>
              </p:ext>
            </p:extLst>
          </p:nvPr>
        </p:nvGraphicFramePr>
        <p:xfrm>
          <a:off x="1179335" y="2341922"/>
          <a:ext cx="10208844" cy="1143391"/>
        </p:xfrm>
        <a:graphic>
          <a:graphicData uri="http://schemas.openxmlformats.org/presentationml/2006/ole">
            <mc:AlternateContent xmlns:mc="http://schemas.openxmlformats.org/markup-compatibility/2006">
              <mc:Choice xmlns:v="urn:schemas-microsoft-com:vml" Requires="v">
                <p:oleObj spid="_x0000_s519212" name="Equation" r:id="rId7" imgW="4762440" imgH="533160" progId="Equation.DSMT4">
                  <p:embed/>
                </p:oleObj>
              </mc:Choice>
              <mc:Fallback>
                <p:oleObj name="Equation" r:id="rId7" imgW="4762440" imgH="533160" progId="Equation.DSMT4">
                  <p:embed/>
                  <p:pic>
                    <p:nvPicPr>
                      <p:cNvPr id="0" name=""/>
                      <p:cNvPicPr/>
                      <p:nvPr/>
                    </p:nvPicPr>
                    <p:blipFill>
                      <a:blip r:embed="rId8"/>
                      <a:stretch>
                        <a:fillRect/>
                      </a:stretch>
                    </p:blipFill>
                    <p:spPr>
                      <a:xfrm>
                        <a:off x="1179335" y="2341922"/>
                        <a:ext cx="10208844" cy="1143391"/>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FBDA3155-2E82-4E80-B14C-80ABECDE7F7B}"/>
              </a:ext>
            </a:extLst>
          </p:cNvPr>
          <p:cNvGrpSpPr/>
          <p:nvPr/>
        </p:nvGrpSpPr>
        <p:grpSpPr>
          <a:xfrm>
            <a:off x="1449034" y="3557963"/>
            <a:ext cx="7674035" cy="835271"/>
            <a:chOff x="1446212" y="3273441"/>
            <a:chExt cx="7674035" cy="835271"/>
          </a:xfrm>
        </p:grpSpPr>
        <p:sp>
          <p:nvSpPr>
            <p:cNvPr id="12" name="Rectangle 11">
              <a:extLst>
                <a:ext uri="{FF2B5EF4-FFF2-40B4-BE49-F238E27FC236}">
                  <a16:creationId xmlns:a16="http://schemas.microsoft.com/office/drawing/2014/main" id="{E33B7A1C-031B-46D9-862C-3011C67E5041}"/>
                </a:ext>
              </a:extLst>
            </p:cNvPr>
            <p:cNvSpPr/>
            <p:nvPr/>
          </p:nvSpPr>
          <p:spPr>
            <a:xfrm>
              <a:off x="1446212" y="3417321"/>
              <a:ext cx="7277954" cy="461665"/>
            </a:xfrm>
            <a:prstGeom prst="rect">
              <a:avLst/>
            </a:prstGeom>
          </p:spPr>
          <p:txBody>
            <a:bodyPr wrap="none">
              <a:spAutoFit/>
            </a:bodyPr>
            <a:lstStyle/>
            <a:p>
              <a:r>
                <a:rPr lang="en-US"/>
                <a:t>Tâm của mặt cầu là                       bán kính của mặt cầu </a:t>
              </a:r>
            </a:p>
          </p:txBody>
        </p:sp>
        <p:graphicFrame>
          <p:nvGraphicFramePr>
            <p:cNvPr id="13" name="Object 12">
              <a:extLst>
                <a:ext uri="{FF2B5EF4-FFF2-40B4-BE49-F238E27FC236}">
                  <a16:creationId xmlns:a16="http://schemas.microsoft.com/office/drawing/2014/main" id="{A9C6C025-133F-4F0E-9A31-50C3CD8F8E3B}"/>
                </a:ext>
              </a:extLst>
            </p:cNvPr>
            <p:cNvGraphicFramePr>
              <a:graphicFrameLocks noChangeAspect="1"/>
            </p:cNvGraphicFramePr>
            <p:nvPr>
              <p:extLst>
                <p:ext uri="{D42A27DB-BD31-4B8C-83A1-F6EECF244321}">
                  <p14:modId xmlns:p14="http://schemas.microsoft.com/office/powerpoint/2010/main" val="3060000417"/>
                </p:ext>
              </p:extLst>
            </p:nvPr>
          </p:nvGraphicFramePr>
          <p:xfrm>
            <a:off x="3946700" y="3273441"/>
            <a:ext cx="1726223" cy="835271"/>
          </p:xfrm>
          <a:graphic>
            <a:graphicData uri="http://schemas.openxmlformats.org/presentationml/2006/ole">
              <mc:AlternateContent xmlns:mc="http://schemas.openxmlformats.org/markup-compatibility/2006">
                <mc:Choice xmlns:v="urn:schemas-microsoft-com:vml" Requires="v">
                  <p:oleObj spid="_x0000_s519213" name="Equation" r:id="rId9" imgW="885550" imgH="429375" progId="Equation.DSMT4">
                    <p:embed/>
                  </p:oleObj>
                </mc:Choice>
                <mc:Fallback>
                  <p:oleObj name="Equation" r:id="rId9" imgW="885550" imgH="429375" progId="Equation.DSMT4">
                    <p:embed/>
                    <p:pic>
                      <p:nvPicPr>
                        <p:cNvPr id="0" name=""/>
                        <p:cNvPicPr/>
                        <p:nvPr/>
                      </p:nvPicPr>
                      <p:blipFill>
                        <a:blip r:embed="rId10"/>
                        <a:stretch>
                          <a:fillRect/>
                        </a:stretch>
                      </p:blipFill>
                      <p:spPr>
                        <a:xfrm>
                          <a:off x="3946700" y="3273441"/>
                          <a:ext cx="1726223" cy="835271"/>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CFAD4B77-E8C2-440E-8D43-3600D6274D92}"/>
                </a:ext>
              </a:extLst>
            </p:cNvPr>
            <p:cNvGraphicFramePr>
              <a:graphicFrameLocks noChangeAspect="1"/>
            </p:cNvGraphicFramePr>
            <p:nvPr>
              <p:extLst>
                <p:ext uri="{D42A27DB-BD31-4B8C-83A1-F6EECF244321}">
                  <p14:modId xmlns:p14="http://schemas.microsoft.com/office/powerpoint/2010/main" val="879563068"/>
                </p:ext>
              </p:extLst>
            </p:nvPr>
          </p:nvGraphicFramePr>
          <p:xfrm>
            <a:off x="8328085" y="3307695"/>
            <a:ext cx="792162" cy="766762"/>
          </p:xfrm>
          <a:graphic>
            <a:graphicData uri="http://schemas.openxmlformats.org/presentationml/2006/ole">
              <mc:AlternateContent xmlns:mc="http://schemas.openxmlformats.org/markup-compatibility/2006">
                <mc:Choice xmlns:v="urn:schemas-microsoft-com:vml" Requires="v">
                  <p:oleObj spid="_x0000_s519214" name="Equation" r:id="rId11" imgW="406080" imgH="393480" progId="Equation.DSMT4">
                    <p:embed/>
                  </p:oleObj>
                </mc:Choice>
                <mc:Fallback>
                  <p:oleObj name="Equation" r:id="rId11" imgW="406080" imgH="393480" progId="Equation.DSMT4">
                    <p:embed/>
                    <p:pic>
                      <p:nvPicPr>
                        <p:cNvPr id="13" name="Object 12">
                          <a:extLst>
                            <a:ext uri="{FF2B5EF4-FFF2-40B4-BE49-F238E27FC236}">
                              <a16:creationId xmlns:a16="http://schemas.microsoft.com/office/drawing/2014/main" id="{A9C6C025-133F-4F0E-9A31-50C3CD8F8E3B}"/>
                            </a:ext>
                          </a:extLst>
                        </p:cNvPr>
                        <p:cNvPicPr/>
                        <p:nvPr/>
                      </p:nvPicPr>
                      <p:blipFill>
                        <a:blip r:embed="rId12"/>
                        <a:stretch>
                          <a:fillRect/>
                        </a:stretch>
                      </p:blipFill>
                      <p:spPr>
                        <a:xfrm>
                          <a:off x="8328085" y="3307695"/>
                          <a:ext cx="792162" cy="766762"/>
                        </a:xfrm>
                        <a:prstGeom prst="rect">
                          <a:avLst/>
                        </a:prstGeom>
                      </p:spPr>
                    </p:pic>
                  </p:oleObj>
                </mc:Fallback>
              </mc:AlternateContent>
            </a:graphicData>
          </a:graphic>
        </p:graphicFrame>
      </p:grpSp>
      <p:grpSp>
        <p:nvGrpSpPr>
          <p:cNvPr id="16" name="Group 15">
            <a:extLst>
              <a:ext uri="{FF2B5EF4-FFF2-40B4-BE49-F238E27FC236}">
                <a16:creationId xmlns:a16="http://schemas.microsoft.com/office/drawing/2014/main" id="{323262EE-A2E8-4639-A95B-B632D442BB9E}"/>
              </a:ext>
            </a:extLst>
          </p:cNvPr>
          <p:cNvGrpSpPr/>
          <p:nvPr/>
        </p:nvGrpSpPr>
        <p:grpSpPr>
          <a:xfrm>
            <a:off x="1179335" y="4411515"/>
            <a:ext cx="8221543" cy="1087437"/>
            <a:chOff x="1179335" y="4411515"/>
            <a:chExt cx="8221543" cy="1087437"/>
          </a:xfrm>
        </p:grpSpPr>
        <p:sp>
          <p:nvSpPr>
            <p:cNvPr id="15" name="Rectangle 14">
              <a:extLst>
                <a:ext uri="{FF2B5EF4-FFF2-40B4-BE49-F238E27FC236}">
                  <a16:creationId xmlns:a16="http://schemas.microsoft.com/office/drawing/2014/main" id="{73A0F74A-E71D-457A-80F5-47CF1E422C10}"/>
                </a:ext>
              </a:extLst>
            </p:cNvPr>
            <p:cNvSpPr/>
            <p:nvPr/>
          </p:nvSpPr>
          <p:spPr>
            <a:xfrm>
              <a:off x="5178247" y="4724400"/>
              <a:ext cx="4222631" cy="461665"/>
            </a:xfrm>
            <a:prstGeom prst="rect">
              <a:avLst/>
            </a:prstGeom>
          </p:spPr>
          <p:txBody>
            <a:bodyPr wrap="none">
              <a:spAutoFit/>
            </a:bodyPr>
            <a:lstStyle/>
            <a:p>
              <a:r>
                <a:rPr lang="en-US"/>
                <a:t>nên điểm </a:t>
              </a:r>
              <a:r>
                <a:rPr lang="en-US" i="1"/>
                <a:t>M</a:t>
              </a:r>
              <a:r>
                <a:rPr lang="en-US"/>
                <a:t> nằm ngoài mặt cầu.</a:t>
              </a:r>
            </a:p>
          </p:txBody>
        </p:sp>
        <p:graphicFrame>
          <p:nvGraphicFramePr>
            <p:cNvPr id="28" name="Object 27">
              <a:extLst>
                <a:ext uri="{FF2B5EF4-FFF2-40B4-BE49-F238E27FC236}">
                  <a16:creationId xmlns:a16="http://schemas.microsoft.com/office/drawing/2014/main" id="{65DB347E-3DF5-4BB6-82BC-C177027F65BA}"/>
                </a:ext>
              </a:extLst>
            </p:cNvPr>
            <p:cNvGraphicFramePr>
              <a:graphicFrameLocks noChangeAspect="1"/>
            </p:cNvGraphicFramePr>
            <p:nvPr>
              <p:extLst>
                <p:ext uri="{D42A27DB-BD31-4B8C-83A1-F6EECF244321}">
                  <p14:modId xmlns:p14="http://schemas.microsoft.com/office/powerpoint/2010/main" val="2388877434"/>
                </p:ext>
              </p:extLst>
            </p:nvPr>
          </p:nvGraphicFramePr>
          <p:xfrm>
            <a:off x="1179335" y="4411515"/>
            <a:ext cx="3975100" cy="1087437"/>
          </p:xfrm>
          <a:graphic>
            <a:graphicData uri="http://schemas.openxmlformats.org/presentationml/2006/ole">
              <mc:AlternateContent xmlns:mc="http://schemas.openxmlformats.org/markup-compatibility/2006">
                <mc:Choice xmlns:v="urn:schemas-microsoft-com:vml" Requires="v">
                  <p:oleObj spid="_x0000_s519215" name="Equation" r:id="rId13" imgW="1854000" imgH="507960" progId="Equation.DSMT4">
                    <p:embed/>
                  </p:oleObj>
                </mc:Choice>
                <mc:Fallback>
                  <p:oleObj name="Equation" r:id="rId13" imgW="1854000" imgH="507960" progId="Equation.DSMT4">
                    <p:embed/>
                    <p:pic>
                      <p:nvPicPr>
                        <p:cNvPr id="11" name="Object 10">
                          <a:extLst>
                            <a:ext uri="{FF2B5EF4-FFF2-40B4-BE49-F238E27FC236}">
                              <a16:creationId xmlns:a16="http://schemas.microsoft.com/office/drawing/2014/main" id="{6CCF5225-9C54-480A-968E-C708D305FE23}"/>
                            </a:ext>
                          </a:extLst>
                        </p:cNvPr>
                        <p:cNvPicPr/>
                        <p:nvPr/>
                      </p:nvPicPr>
                      <p:blipFill>
                        <a:blip r:embed="rId14"/>
                        <a:stretch>
                          <a:fillRect/>
                        </a:stretch>
                      </p:blipFill>
                      <p:spPr>
                        <a:xfrm>
                          <a:off x="1179335" y="4411515"/>
                          <a:ext cx="3975100" cy="1087437"/>
                        </a:xfrm>
                        <a:prstGeom prst="rect">
                          <a:avLst/>
                        </a:prstGeom>
                      </p:spPr>
                    </p:pic>
                  </p:oleObj>
                </mc:Fallback>
              </mc:AlternateContent>
            </a:graphicData>
          </a:graphic>
        </p:graphicFrame>
      </p:grpSp>
      <p:pic>
        <p:nvPicPr>
          <p:cNvPr id="31" name="Picture 30">
            <a:extLst>
              <a:ext uri="{FF2B5EF4-FFF2-40B4-BE49-F238E27FC236}">
                <a16:creationId xmlns:a16="http://schemas.microsoft.com/office/drawing/2014/main" id="{A547F7FF-2F5B-4BA2-92C0-B4614C3F2725}"/>
              </a:ext>
            </a:extLst>
          </p:cNvPr>
          <p:cNvPicPr>
            <a:picLocks noChangeAspect="1"/>
          </p:cNvPicPr>
          <p:nvPr/>
        </p:nvPicPr>
        <p:blipFill>
          <a:blip r:embed="rId15"/>
          <a:stretch>
            <a:fillRect/>
          </a:stretch>
        </p:blipFill>
        <p:spPr>
          <a:xfrm>
            <a:off x="5448180" y="1840717"/>
            <a:ext cx="1292464" cy="310923"/>
          </a:xfrm>
          <a:prstGeom prst="rect">
            <a:avLst/>
          </a:prstGeom>
        </p:spPr>
      </p:pic>
      <p:pic>
        <p:nvPicPr>
          <p:cNvPr id="18" name="Picture 17">
            <a:extLst>
              <a:ext uri="{FF2B5EF4-FFF2-40B4-BE49-F238E27FC236}">
                <a16:creationId xmlns:a16="http://schemas.microsoft.com/office/drawing/2014/main" id="{1C1C2D56-A094-435D-A678-85C65EB24B02}"/>
              </a:ext>
            </a:extLst>
          </p:cNvPr>
          <p:cNvPicPr>
            <a:picLocks noChangeAspect="1"/>
          </p:cNvPicPr>
          <p:nvPr/>
        </p:nvPicPr>
        <p:blipFill>
          <a:blip r:embed="rId16"/>
          <a:stretch>
            <a:fillRect/>
          </a:stretch>
        </p:blipFill>
        <p:spPr>
          <a:xfrm>
            <a:off x="10597631" y="5791200"/>
            <a:ext cx="1591194" cy="1231499"/>
          </a:xfrm>
          <a:prstGeom prst="rect">
            <a:avLst/>
          </a:prstGeom>
        </p:spPr>
      </p:pic>
    </p:spTree>
    <p:extLst>
      <p:ext uri="{BB962C8B-B14F-4D97-AF65-F5344CB8AC3E}">
        <p14:creationId xmlns:p14="http://schemas.microsoft.com/office/powerpoint/2010/main" val="4199279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7012" y="1096795"/>
            <a:ext cx="5257800" cy="1384995"/>
          </a:xfrm>
          <a:prstGeom prst="rect">
            <a:avLst/>
          </a:prstGeom>
          <a:noFill/>
        </p:spPr>
        <p:txBody>
          <a:bodyPr wrap="square" rtlCol="0">
            <a:spAutoFit/>
          </a:bodyPr>
          <a:lstStyle/>
          <a:p>
            <a:pPr marL="457200" indent="-457200">
              <a:buFont typeface="Wingdings" pitchFamily="2" charset="2"/>
              <a:buChar char="§"/>
            </a:pPr>
            <a:r>
              <a:rPr lang="en-US" sz="2800" b="1">
                <a:latin typeface="Arial" pitchFamily="34" charset="0"/>
                <a:cs typeface="Arial" pitchFamily="34" charset="0"/>
              </a:rPr>
              <a:t>Mặt cầu:  Bên trong rỗng</a:t>
            </a:r>
            <a:br>
              <a:rPr lang="en-US" sz="2800" b="1">
                <a:latin typeface="Arial" pitchFamily="34" charset="0"/>
                <a:cs typeface="Arial" pitchFamily="34" charset="0"/>
              </a:rPr>
            </a:br>
            <a:r>
              <a:rPr lang="en-US" sz="2800" b="1">
                <a:latin typeface="Arial" pitchFamily="34" charset="0"/>
                <a:cs typeface="Arial" pitchFamily="34" charset="0"/>
              </a:rPr>
              <a:t>Ví dụ: </a:t>
            </a:r>
            <a:r>
              <a:rPr lang="vi-VN" sz="2800" b="1">
                <a:latin typeface="Arial" pitchFamily="34" charset="0"/>
                <a:cs typeface="Arial" pitchFamily="34" charset="0"/>
              </a:rPr>
              <a:t>quả bóng đá</a:t>
            </a:r>
            <a:br>
              <a:rPr lang="en-US" sz="2800" b="1">
                <a:latin typeface="Arial" pitchFamily="34" charset="0"/>
                <a:cs typeface="Arial" pitchFamily="34" charset="0"/>
              </a:rPr>
            </a:br>
            <a:r>
              <a:rPr lang="en-US" sz="2800" b="1">
                <a:latin typeface="Arial" pitchFamily="34" charset="0"/>
                <a:cs typeface="Arial" pitchFamily="34" charset="0"/>
              </a:rPr>
              <a:t>           </a:t>
            </a:r>
            <a:r>
              <a:rPr lang="vi-VN" sz="2800" b="1">
                <a:latin typeface="Arial" pitchFamily="34" charset="0"/>
                <a:cs typeface="Arial" pitchFamily="34" charset="0"/>
              </a:rPr>
              <a:t> quả bóng chuyền...</a:t>
            </a:r>
          </a:p>
        </p:txBody>
      </p:sp>
      <p:pic>
        <p:nvPicPr>
          <p:cNvPr id="519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225571"/>
            <a:ext cx="37925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505" y="225573"/>
            <a:ext cx="37925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704012" y="1073510"/>
            <a:ext cx="5257800" cy="1384995"/>
          </a:xfrm>
          <a:prstGeom prst="rect">
            <a:avLst/>
          </a:prstGeom>
          <a:noFill/>
        </p:spPr>
        <p:txBody>
          <a:bodyPr wrap="square" rtlCol="0">
            <a:spAutoFit/>
          </a:bodyPr>
          <a:lstStyle/>
          <a:p>
            <a:pPr marL="457200" indent="-457200">
              <a:buFont typeface="Wingdings" pitchFamily="2" charset="2"/>
              <a:buChar char="§"/>
            </a:pPr>
            <a:r>
              <a:rPr lang="en-US" sz="2800" b="1">
                <a:latin typeface="Arial" pitchFamily="34" charset="0"/>
                <a:cs typeface="Arial" pitchFamily="34" charset="0"/>
              </a:rPr>
              <a:t>Khối cầu:  bên trong đặc</a:t>
            </a:r>
            <a:br>
              <a:rPr lang="en-US" sz="2800" b="1">
                <a:latin typeface="Arial" pitchFamily="34" charset="0"/>
                <a:cs typeface="Arial" pitchFamily="34" charset="0"/>
              </a:rPr>
            </a:br>
            <a:r>
              <a:rPr lang="en-US" sz="2800" b="1">
                <a:latin typeface="Arial" pitchFamily="34" charset="0"/>
                <a:cs typeface="Arial" pitchFamily="34" charset="0"/>
              </a:rPr>
              <a:t>Ví dụ: Quả đất</a:t>
            </a:r>
            <a:br>
              <a:rPr lang="en-US" sz="2800" b="1">
                <a:latin typeface="Arial" pitchFamily="34" charset="0"/>
                <a:cs typeface="Arial" pitchFamily="34" charset="0"/>
              </a:rPr>
            </a:br>
            <a:r>
              <a:rPr lang="en-US" sz="2800" b="1">
                <a:latin typeface="Arial" pitchFamily="34" charset="0"/>
                <a:cs typeface="Arial" pitchFamily="34" charset="0"/>
              </a:rPr>
              <a:t>            Viên bi …</a:t>
            </a:r>
            <a:endParaRPr lang="vi-VN" sz="2800" b="1">
              <a:latin typeface="Arial" pitchFamily="34" charset="0"/>
              <a:cs typeface="Arial" pitchFamily="34" charset="0"/>
            </a:endParaRPr>
          </a:p>
        </p:txBody>
      </p:sp>
      <p:grpSp>
        <p:nvGrpSpPr>
          <p:cNvPr id="7" name="Group 6"/>
          <p:cNvGrpSpPr/>
          <p:nvPr/>
        </p:nvGrpSpPr>
        <p:grpSpPr>
          <a:xfrm>
            <a:off x="930275" y="2743200"/>
            <a:ext cx="4097337" cy="3405502"/>
            <a:chOff x="930275" y="2743200"/>
            <a:chExt cx="4097337" cy="3405502"/>
          </a:xfrm>
        </p:grpSpPr>
        <p:sp>
          <p:nvSpPr>
            <p:cNvPr id="26" name="Rounded Rectangle 25"/>
            <p:cNvSpPr/>
            <p:nvPr/>
          </p:nvSpPr>
          <p:spPr>
            <a:xfrm>
              <a:off x="930275" y="2743200"/>
              <a:ext cx="4097337" cy="3405502"/>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19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212" y="2971800"/>
              <a:ext cx="3009899" cy="304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7612" y="5715000"/>
              <a:ext cx="533400" cy="357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7284243" y="2743200"/>
            <a:ext cx="4097337" cy="3405502"/>
            <a:chOff x="7284243" y="2743200"/>
            <a:chExt cx="4097337" cy="3405502"/>
          </a:xfrm>
        </p:grpSpPr>
        <p:sp>
          <p:nvSpPr>
            <p:cNvPr id="23" name="Rounded Rectangle 22"/>
            <p:cNvSpPr/>
            <p:nvPr/>
          </p:nvSpPr>
          <p:spPr>
            <a:xfrm>
              <a:off x="7284243" y="2743200"/>
              <a:ext cx="4097337" cy="3405502"/>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519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3212" y="2971800"/>
              <a:ext cx="2971800" cy="302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Straight Connector 24"/>
          <p:cNvCxnSpPr/>
          <p:nvPr/>
        </p:nvCxnSpPr>
        <p:spPr>
          <a:xfrm>
            <a:off x="6094412" y="304800"/>
            <a:ext cx="0" cy="6084868"/>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4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9170"/>
                                        </p:tgtEl>
                                        <p:attrNameLst>
                                          <p:attrName>style.visibility</p:attrName>
                                        </p:attrNameLst>
                                      </p:cBhvr>
                                      <p:to>
                                        <p:strVal val="visible"/>
                                      </p:to>
                                    </p:set>
                                    <p:animEffect transition="in" filter="wipe(left)">
                                      <p:cBhvr>
                                        <p:cTn id="7" dur="500"/>
                                        <p:tgtEl>
                                          <p:spTgt spid="5191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19171"/>
                                        </p:tgtEl>
                                        <p:attrNameLst>
                                          <p:attrName>style.visibility</p:attrName>
                                        </p:attrNameLst>
                                      </p:cBhvr>
                                      <p:to>
                                        <p:strVal val="visible"/>
                                      </p:to>
                                    </p:set>
                                    <p:animEffect transition="in" filter="wipe(left)">
                                      <p:cBhvr>
                                        <p:cTn id="24" dur="500"/>
                                        <p:tgtEl>
                                          <p:spTgt spid="51917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D1EAD32B-5CA1-43E8-906F-F528704F4352}"/>
              </a:ext>
            </a:extLst>
          </p:cNvPr>
          <p:cNvGrpSpPr/>
          <p:nvPr/>
        </p:nvGrpSpPr>
        <p:grpSpPr>
          <a:xfrm>
            <a:off x="-335" y="0"/>
            <a:ext cx="12403319" cy="1828800"/>
            <a:chOff x="-335" y="0"/>
            <a:chExt cx="12403319" cy="1828800"/>
          </a:xfrm>
        </p:grpSpPr>
        <p:grpSp>
          <p:nvGrpSpPr>
            <p:cNvPr id="11" name="Group 10">
              <a:extLst>
                <a:ext uri="{FF2B5EF4-FFF2-40B4-BE49-F238E27FC236}">
                  <a16:creationId xmlns:a16="http://schemas.microsoft.com/office/drawing/2014/main" id="{30116595-49FF-4070-A98C-EBADD4D92449}"/>
                </a:ext>
              </a:extLst>
            </p:cNvPr>
            <p:cNvGrpSpPr/>
            <p:nvPr/>
          </p:nvGrpSpPr>
          <p:grpSpPr>
            <a:xfrm>
              <a:off x="-335" y="0"/>
              <a:ext cx="12403319" cy="1828800"/>
              <a:chOff x="-335" y="0"/>
              <a:chExt cx="12403319" cy="1828800"/>
            </a:xfrm>
          </p:grpSpPr>
          <p:sp>
            <p:nvSpPr>
              <p:cNvPr id="18" name="Rounded Rectangle 47">
                <a:extLst>
                  <a:ext uri="{FF2B5EF4-FFF2-40B4-BE49-F238E27FC236}">
                    <a16:creationId xmlns:a16="http://schemas.microsoft.com/office/drawing/2014/main" id="{B79894EA-2FEA-4954-B5CD-737CF8C8D405}"/>
                  </a:ext>
                </a:extLst>
              </p:cNvPr>
              <p:cNvSpPr/>
              <p:nvPr/>
            </p:nvSpPr>
            <p:spPr>
              <a:xfrm>
                <a:off x="912812" y="66613"/>
                <a:ext cx="11201400" cy="1762187"/>
              </a:xfrm>
              <a:prstGeom prst="roundRect">
                <a:avLst>
                  <a:gd name="adj" fmla="val 3662"/>
                </a:avLst>
              </a:prstGeom>
              <a:gradFill flip="none" rotWithShape="1">
                <a:gsLst>
                  <a:gs pos="0">
                    <a:srgbClr val="ABB3A9"/>
                  </a:gs>
                  <a:gs pos="4000">
                    <a:srgbClr val="CDE0C9">
                      <a:shade val="67500"/>
                      <a:satMod val="115000"/>
                    </a:srgbClr>
                  </a:gs>
                  <a:gs pos="86000">
                    <a:schemeClr val="bg1"/>
                  </a:gs>
                </a:gsLst>
                <a:lin ang="18900000" scaled="1"/>
                <a:tileRect/>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10" name="Group 9">
                <a:extLst>
                  <a:ext uri="{FF2B5EF4-FFF2-40B4-BE49-F238E27FC236}">
                    <a16:creationId xmlns:a16="http://schemas.microsoft.com/office/drawing/2014/main" id="{5543A153-764B-4525-8D39-B07985B990FD}"/>
                  </a:ext>
                </a:extLst>
              </p:cNvPr>
              <p:cNvGrpSpPr/>
              <p:nvPr/>
            </p:nvGrpSpPr>
            <p:grpSpPr>
              <a:xfrm>
                <a:off x="1734984" y="0"/>
                <a:ext cx="10668000" cy="1683471"/>
                <a:chOff x="758824" y="139094"/>
                <a:chExt cx="10668000" cy="1683471"/>
              </a:xfrm>
            </p:grpSpPr>
            <p:sp>
              <p:nvSpPr>
                <p:cNvPr id="2" name="Rectangle 1">
                  <a:extLst>
                    <a:ext uri="{FF2B5EF4-FFF2-40B4-BE49-F238E27FC236}">
                      <a16:creationId xmlns:a16="http://schemas.microsoft.com/office/drawing/2014/main" id="{9D1FB808-DC98-47F4-8165-AB19970767F9}"/>
                    </a:ext>
                  </a:extLst>
                </p:cNvPr>
                <p:cNvSpPr/>
                <p:nvPr/>
              </p:nvSpPr>
              <p:spPr>
                <a:xfrm>
                  <a:off x="758824" y="139094"/>
                  <a:ext cx="10668000" cy="461665"/>
                </a:xfrm>
                <a:prstGeom prst="rect">
                  <a:avLst/>
                </a:prstGeom>
              </p:spPr>
              <p:txBody>
                <a:bodyPr wrap="square">
                  <a:spAutoFit/>
                </a:bodyPr>
                <a:lstStyle/>
                <a:p>
                  <a:pPr marL="342900" indent="-342900">
                    <a:buFont typeface="Wingdings" panose="05000000000000000000" pitchFamily="2" charset="2"/>
                    <a:buChar char="v"/>
                  </a:pPr>
                  <a:r>
                    <a:rPr lang="vi-VN"/>
                    <a:t>Trong không gian O</a:t>
                  </a:r>
                  <a:r>
                    <a:rPr lang="vi-VN" i="1"/>
                    <a:t>xyz</a:t>
                  </a:r>
                  <a:r>
                    <a:rPr lang="vi-VN"/>
                    <a:t>, viết phương trình mặt cầu (</a:t>
                  </a:r>
                  <a:r>
                    <a:rPr lang="vi-VN" i="1"/>
                    <a:t>S</a:t>
                  </a:r>
                  <a:r>
                    <a:rPr lang="vi-VN"/>
                    <a:t>) trong các trường hợp sau:</a:t>
                  </a:r>
                </a:p>
              </p:txBody>
            </p:sp>
            <p:sp>
              <p:nvSpPr>
                <p:cNvPr id="6" name="Rectangle 5">
                  <a:extLst>
                    <a:ext uri="{FF2B5EF4-FFF2-40B4-BE49-F238E27FC236}">
                      <a16:creationId xmlns:a16="http://schemas.microsoft.com/office/drawing/2014/main" id="{D14CBB7C-DECB-41CE-8EE5-48C3A7186BB4}"/>
                    </a:ext>
                  </a:extLst>
                </p:cNvPr>
                <p:cNvSpPr/>
                <p:nvPr/>
              </p:nvSpPr>
              <p:spPr>
                <a:xfrm>
                  <a:off x="1139824" y="1360900"/>
                  <a:ext cx="5965095" cy="461665"/>
                </a:xfrm>
                <a:prstGeom prst="rect">
                  <a:avLst/>
                </a:prstGeom>
              </p:spPr>
              <p:txBody>
                <a:bodyPr wrap="none">
                  <a:spAutoFit/>
                </a:bodyPr>
                <a:lstStyle/>
                <a:p>
                  <a:r>
                    <a:rPr lang="vi-VN"/>
                    <a:t>b) Đường kính </a:t>
                  </a:r>
                  <a:r>
                    <a:rPr lang="vi-VN" i="1"/>
                    <a:t>AB</a:t>
                  </a:r>
                  <a:r>
                    <a:rPr lang="vi-VN"/>
                    <a:t>, với </a:t>
                  </a:r>
                  <a:r>
                    <a:rPr lang="vi-VN" i="1"/>
                    <a:t>A</a:t>
                  </a:r>
                  <a:r>
                    <a:rPr lang="vi-VN"/>
                    <a:t>(1; 2; 1) và </a:t>
                  </a:r>
                  <a:r>
                    <a:rPr lang="vi-VN" i="1"/>
                    <a:t>B</a:t>
                  </a:r>
                  <a:r>
                    <a:rPr lang="vi-VN"/>
                    <a:t>(3; 1; 5).</a:t>
                  </a:r>
                </a:p>
              </p:txBody>
            </p:sp>
            <p:grpSp>
              <p:nvGrpSpPr>
                <p:cNvPr id="9" name="Group 8">
                  <a:extLst>
                    <a:ext uri="{FF2B5EF4-FFF2-40B4-BE49-F238E27FC236}">
                      <a16:creationId xmlns:a16="http://schemas.microsoft.com/office/drawing/2014/main" id="{F45CB8C9-8AFE-46DA-B2AF-661CC6D37B09}"/>
                    </a:ext>
                  </a:extLst>
                </p:cNvPr>
                <p:cNvGrpSpPr/>
                <p:nvPr/>
              </p:nvGrpSpPr>
              <p:grpSpPr>
                <a:xfrm>
                  <a:off x="1141412" y="597039"/>
                  <a:ext cx="4449488" cy="890954"/>
                  <a:chOff x="2047946" y="1225279"/>
                  <a:chExt cx="4449488" cy="890954"/>
                </a:xfrm>
              </p:grpSpPr>
              <p:sp>
                <p:nvSpPr>
                  <p:cNvPr id="7" name="Rectangle 6">
                    <a:extLst>
                      <a:ext uri="{FF2B5EF4-FFF2-40B4-BE49-F238E27FC236}">
                        <a16:creationId xmlns:a16="http://schemas.microsoft.com/office/drawing/2014/main" id="{C1A8B583-E1AE-4AEB-A83B-D472DFC2570E}"/>
                      </a:ext>
                    </a:extLst>
                  </p:cNvPr>
                  <p:cNvSpPr/>
                  <p:nvPr/>
                </p:nvSpPr>
                <p:spPr>
                  <a:xfrm>
                    <a:off x="2047946" y="1394768"/>
                    <a:ext cx="3971793" cy="461665"/>
                  </a:xfrm>
                  <a:prstGeom prst="rect">
                    <a:avLst/>
                  </a:prstGeom>
                </p:spPr>
                <p:txBody>
                  <a:bodyPr wrap="none">
                    <a:spAutoFit/>
                  </a:bodyPr>
                  <a:lstStyle/>
                  <a:p>
                    <a:r>
                      <a:rPr lang="vi-VN"/>
                      <a:t>a) Tâm </a:t>
                    </a:r>
                    <a:r>
                      <a:rPr lang="en-US"/>
                      <a:t>                  </a:t>
                    </a:r>
                    <a:r>
                      <a:rPr lang="vi-VN"/>
                      <a:t>, bán kính </a:t>
                    </a:r>
                    <a:r>
                      <a:rPr lang="en-US"/>
                      <a:t> </a:t>
                    </a:r>
                    <a:endParaRPr lang="vi-VN"/>
                  </a:p>
                </p:txBody>
              </p:sp>
              <p:graphicFrame>
                <p:nvGraphicFramePr>
                  <p:cNvPr id="8" name="Object 7">
                    <a:extLst>
                      <a:ext uri="{FF2B5EF4-FFF2-40B4-BE49-F238E27FC236}">
                        <a16:creationId xmlns:a16="http://schemas.microsoft.com/office/drawing/2014/main" id="{3290A712-4166-4DA3-B617-CB773BF71434}"/>
                      </a:ext>
                    </a:extLst>
                  </p:cNvPr>
                  <p:cNvGraphicFramePr>
                    <a:graphicFrameLocks noChangeAspect="1"/>
                  </p:cNvGraphicFramePr>
                  <p:nvPr>
                    <p:extLst>
                      <p:ext uri="{D42A27DB-BD31-4B8C-83A1-F6EECF244321}">
                        <p14:modId xmlns:p14="http://schemas.microsoft.com/office/powerpoint/2010/main" val="2654915637"/>
                      </p:ext>
                    </p:extLst>
                  </p:nvPr>
                </p:nvGraphicFramePr>
                <p:xfrm>
                  <a:off x="3054878" y="1225279"/>
                  <a:ext cx="1435426" cy="890954"/>
                </p:xfrm>
                <a:graphic>
                  <a:graphicData uri="http://schemas.openxmlformats.org/presentationml/2006/ole">
                    <mc:AlternateContent xmlns:mc="http://schemas.openxmlformats.org/markup-compatibility/2006">
                      <mc:Choice xmlns:v="urn:schemas-microsoft-com:vml" Requires="v">
                        <p:oleObj spid="_x0000_s520243" name="Equation" r:id="rId4" imgW="736560" imgH="457200" progId="Equation.DSMT4">
                          <p:embed/>
                        </p:oleObj>
                      </mc:Choice>
                      <mc:Fallback>
                        <p:oleObj name="Equation" r:id="rId4" imgW="736560" imgH="457200" progId="Equation.DSMT4">
                          <p:embed/>
                          <p:pic>
                            <p:nvPicPr>
                              <p:cNvPr id="0" name=""/>
                              <p:cNvPicPr/>
                              <p:nvPr/>
                            </p:nvPicPr>
                            <p:blipFill>
                              <a:blip r:embed="rId5"/>
                              <a:stretch>
                                <a:fillRect/>
                              </a:stretch>
                            </p:blipFill>
                            <p:spPr>
                              <a:xfrm>
                                <a:off x="3054878" y="1225279"/>
                                <a:ext cx="1435426" cy="89095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13996DF-5CAD-4369-A990-09DEDAC3D939}"/>
                      </a:ext>
                    </a:extLst>
                  </p:cNvPr>
                  <p:cNvGraphicFramePr>
                    <a:graphicFrameLocks noChangeAspect="1"/>
                  </p:cNvGraphicFramePr>
                  <p:nvPr>
                    <p:extLst>
                      <p:ext uri="{D42A27DB-BD31-4B8C-83A1-F6EECF244321}">
                        <p14:modId xmlns:p14="http://schemas.microsoft.com/office/powerpoint/2010/main" val="1118986569"/>
                      </p:ext>
                    </p:extLst>
                  </p:nvPr>
                </p:nvGraphicFramePr>
                <p:xfrm>
                  <a:off x="5705272" y="1225279"/>
                  <a:ext cx="792162" cy="817563"/>
                </p:xfrm>
                <a:graphic>
                  <a:graphicData uri="http://schemas.openxmlformats.org/presentationml/2006/ole">
                    <mc:AlternateContent xmlns:mc="http://schemas.openxmlformats.org/markup-compatibility/2006">
                      <mc:Choice xmlns:v="urn:schemas-microsoft-com:vml" Requires="v">
                        <p:oleObj spid="_x0000_s520244" name="Equation" r:id="rId6" imgW="406080" imgH="419040" progId="Equation.DSMT4">
                          <p:embed/>
                        </p:oleObj>
                      </mc:Choice>
                      <mc:Fallback>
                        <p:oleObj name="Equation" r:id="rId6" imgW="406080" imgH="419040" progId="Equation.DSMT4">
                          <p:embed/>
                          <p:pic>
                            <p:nvPicPr>
                              <p:cNvPr id="8" name="Object 7">
                                <a:extLst>
                                  <a:ext uri="{FF2B5EF4-FFF2-40B4-BE49-F238E27FC236}">
                                    <a16:creationId xmlns:a16="http://schemas.microsoft.com/office/drawing/2014/main" id="{3290A712-4166-4DA3-B617-CB773BF71434}"/>
                                  </a:ext>
                                </a:extLst>
                              </p:cNvPr>
                              <p:cNvPicPr/>
                              <p:nvPr/>
                            </p:nvPicPr>
                            <p:blipFill>
                              <a:blip r:embed="rId7"/>
                              <a:stretch>
                                <a:fillRect/>
                              </a:stretch>
                            </p:blipFill>
                            <p:spPr>
                              <a:xfrm>
                                <a:off x="5705272" y="1225279"/>
                                <a:ext cx="792162" cy="817563"/>
                              </a:xfrm>
                              <a:prstGeom prst="rect">
                                <a:avLst/>
                              </a:prstGeom>
                            </p:spPr>
                          </p:pic>
                        </p:oleObj>
                      </mc:Fallback>
                    </mc:AlternateContent>
                  </a:graphicData>
                </a:graphic>
              </p:graphicFrame>
            </p:grpSp>
          </p:grpSp>
          <p:grpSp>
            <p:nvGrpSpPr>
              <p:cNvPr id="22" name="Group 21">
                <a:extLst>
                  <a:ext uri="{FF2B5EF4-FFF2-40B4-BE49-F238E27FC236}">
                    <a16:creationId xmlns:a16="http://schemas.microsoft.com/office/drawing/2014/main" id="{B69D6B42-AC4A-4071-ADF5-778FB3B70511}"/>
                  </a:ext>
                </a:extLst>
              </p:cNvPr>
              <p:cNvGrpSpPr/>
              <p:nvPr/>
            </p:nvGrpSpPr>
            <p:grpSpPr>
              <a:xfrm>
                <a:off x="-335" y="81844"/>
                <a:ext cx="1751344" cy="1746956"/>
                <a:chOff x="273646" y="3982014"/>
                <a:chExt cx="1871497" cy="1861584"/>
              </a:xfrm>
            </p:grpSpPr>
            <p:grpSp>
              <p:nvGrpSpPr>
                <p:cNvPr id="23" name="Group 22">
                  <a:extLst>
                    <a:ext uri="{FF2B5EF4-FFF2-40B4-BE49-F238E27FC236}">
                      <a16:creationId xmlns:a16="http://schemas.microsoft.com/office/drawing/2014/main" id="{6543C568-219E-4A92-8483-4A1A7A6C1C2F}"/>
                    </a:ext>
                  </a:extLst>
                </p:cNvPr>
                <p:cNvGrpSpPr/>
                <p:nvPr/>
              </p:nvGrpSpPr>
              <p:grpSpPr>
                <a:xfrm>
                  <a:off x="273646" y="3982014"/>
                  <a:ext cx="1871497" cy="1861584"/>
                  <a:chOff x="13675" y="-116126"/>
                  <a:chExt cx="1443885" cy="1463064"/>
                </a:xfrm>
              </p:grpSpPr>
              <p:sp>
                <p:nvSpPr>
                  <p:cNvPr id="25" name="Oval 24">
                    <a:extLst>
                      <a:ext uri="{FF2B5EF4-FFF2-40B4-BE49-F238E27FC236}">
                        <a16:creationId xmlns:a16="http://schemas.microsoft.com/office/drawing/2014/main" id="{6D9B618F-159A-468E-90CE-1AAA7938C16D}"/>
                      </a:ext>
                    </a:extLst>
                  </p:cNvPr>
                  <p:cNvSpPr/>
                  <p:nvPr/>
                </p:nvSpPr>
                <p:spPr>
                  <a:xfrm>
                    <a:off x="95407" y="-116126"/>
                    <a:ext cx="1362153" cy="1463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7" name="Oval 26">
                    <a:extLst>
                      <a:ext uri="{FF2B5EF4-FFF2-40B4-BE49-F238E27FC236}">
                        <a16:creationId xmlns:a16="http://schemas.microsoft.com/office/drawing/2014/main" id="{DAEEACDF-5F23-4A3D-B6F8-C63EFB086239}"/>
                      </a:ext>
                    </a:extLst>
                  </p:cNvPr>
                  <p:cNvSpPr/>
                  <p:nvPr/>
                </p:nvSpPr>
                <p:spPr>
                  <a:xfrm>
                    <a:off x="13675" y="-88901"/>
                    <a:ext cx="1348939" cy="13867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Arial" panose="020B0604020202020204"/>
                    </a:endParaRPr>
                  </a:p>
                </p:txBody>
              </p:sp>
              <p:sp>
                <p:nvSpPr>
                  <p:cNvPr id="28" name="Rectangle 27">
                    <a:extLst>
                      <a:ext uri="{FF2B5EF4-FFF2-40B4-BE49-F238E27FC236}">
                        <a16:creationId xmlns:a16="http://schemas.microsoft.com/office/drawing/2014/main" id="{78224DE2-302A-436D-9BE7-46E0A9D7607B}"/>
                      </a:ext>
                    </a:extLst>
                  </p:cNvPr>
                  <p:cNvSpPr/>
                  <p:nvPr/>
                </p:nvSpPr>
                <p:spPr>
                  <a:xfrm>
                    <a:off x="395167" y="191673"/>
                    <a:ext cx="605748" cy="10331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2</a:t>
                    </a:r>
                    <a:endPar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24" name="Picture 23">
                  <a:extLst>
                    <a:ext uri="{FF2B5EF4-FFF2-40B4-BE49-F238E27FC236}">
                      <a16:creationId xmlns:a16="http://schemas.microsoft.com/office/drawing/2014/main" id="{4670C0CC-04EE-4743-8EA3-3F43C838D412}"/>
                    </a:ext>
                  </a:extLst>
                </p:cNvPr>
                <p:cNvPicPr>
                  <a:picLocks noChangeAspect="1"/>
                </p:cNvPicPr>
                <p:nvPr/>
              </p:nvPicPr>
              <p:blipFill>
                <a:blip r:embed="rId8"/>
                <a:stretch>
                  <a:fillRect/>
                </a:stretch>
              </p:blipFill>
              <p:spPr>
                <a:xfrm>
                  <a:off x="480551" y="4208656"/>
                  <a:ext cx="1394217" cy="420476"/>
                </a:xfrm>
                <a:prstGeom prst="rect">
                  <a:avLst/>
                </a:prstGeom>
              </p:spPr>
            </p:pic>
          </p:grpSp>
        </p:grpSp>
        <p:pic>
          <p:nvPicPr>
            <p:cNvPr id="12" name="Picture 11">
              <a:extLst>
                <a:ext uri="{FF2B5EF4-FFF2-40B4-BE49-F238E27FC236}">
                  <a16:creationId xmlns:a16="http://schemas.microsoft.com/office/drawing/2014/main" id="{025981C6-8245-4130-893E-4202470DC853}"/>
                </a:ext>
              </a:extLst>
            </p:cNvPr>
            <p:cNvPicPr>
              <a:picLocks noChangeAspect="1"/>
            </p:cNvPicPr>
            <p:nvPr/>
          </p:nvPicPr>
          <p:blipFill>
            <a:blip r:embed="rId9"/>
            <a:stretch>
              <a:fillRect/>
            </a:stretch>
          </p:blipFill>
          <p:spPr>
            <a:xfrm>
              <a:off x="11101443" y="833022"/>
              <a:ext cx="1012769" cy="989855"/>
            </a:xfrm>
            <a:prstGeom prst="rect">
              <a:avLst/>
            </a:prstGeom>
          </p:spPr>
        </p:pic>
      </p:grpSp>
      <p:pic>
        <p:nvPicPr>
          <p:cNvPr id="13" name="Picture 12">
            <a:extLst>
              <a:ext uri="{FF2B5EF4-FFF2-40B4-BE49-F238E27FC236}">
                <a16:creationId xmlns:a16="http://schemas.microsoft.com/office/drawing/2014/main" id="{02E17ECB-67E7-40E0-A006-EFC001071AD3}"/>
              </a:ext>
            </a:extLst>
          </p:cNvPr>
          <p:cNvPicPr>
            <a:picLocks noChangeAspect="1"/>
          </p:cNvPicPr>
          <p:nvPr/>
        </p:nvPicPr>
        <p:blipFill>
          <a:blip r:embed="rId10"/>
          <a:stretch>
            <a:fillRect/>
          </a:stretch>
        </p:blipFill>
        <p:spPr>
          <a:xfrm>
            <a:off x="5679811" y="2137062"/>
            <a:ext cx="1292464" cy="310923"/>
          </a:xfrm>
          <a:prstGeom prst="rect">
            <a:avLst/>
          </a:prstGeom>
        </p:spPr>
      </p:pic>
      <p:graphicFrame>
        <p:nvGraphicFramePr>
          <p:cNvPr id="16" name="Object 15">
            <a:extLst>
              <a:ext uri="{FF2B5EF4-FFF2-40B4-BE49-F238E27FC236}">
                <a16:creationId xmlns:a16="http://schemas.microsoft.com/office/drawing/2014/main" id="{51949A08-6CC5-469B-8333-F32C43A092CC}"/>
              </a:ext>
            </a:extLst>
          </p:cNvPr>
          <p:cNvGraphicFramePr>
            <a:graphicFrameLocks noChangeAspect="1"/>
          </p:cNvGraphicFramePr>
          <p:nvPr>
            <p:extLst>
              <p:ext uri="{D42A27DB-BD31-4B8C-83A1-F6EECF244321}">
                <p14:modId xmlns:p14="http://schemas.microsoft.com/office/powerpoint/2010/main" val="4149746692"/>
              </p:ext>
            </p:extLst>
          </p:nvPr>
        </p:nvGraphicFramePr>
        <p:xfrm>
          <a:off x="2094014" y="2653852"/>
          <a:ext cx="8464058" cy="989948"/>
        </p:xfrm>
        <a:graphic>
          <a:graphicData uri="http://schemas.openxmlformats.org/presentationml/2006/ole">
            <mc:AlternateContent xmlns:mc="http://schemas.openxmlformats.org/markup-compatibility/2006">
              <mc:Choice xmlns:v="urn:schemas-microsoft-com:vml" Requires="v">
                <p:oleObj spid="_x0000_s520245" name="Equation" r:id="rId11" imgW="4343400" imgH="507960" progId="Equation.DSMT4">
                  <p:embed/>
                </p:oleObj>
              </mc:Choice>
              <mc:Fallback>
                <p:oleObj name="Equation" r:id="rId11" imgW="4343400" imgH="507960" progId="Equation.DSMT4">
                  <p:embed/>
                  <p:pic>
                    <p:nvPicPr>
                      <p:cNvPr id="0" name=""/>
                      <p:cNvPicPr/>
                      <p:nvPr/>
                    </p:nvPicPr>
                    <p:blipFill>
                      <a:blip r:embed="rId12"/>
                      <a:stretch>
                        <a:fillRect/>
                      </a:stretch>
                    </p:blipFill>
                    <p:spPr>
                      <a:xfrm>
                        <a:off x="2094014" y="2653852"/>
                        <a:ext cx="8464058" cy="989948"/>
                      </a:xfrm>
                      <a:prstGeom prst="rect">
                        <a:avLst/>
                      </a:prstGeom>
                    </p:spPr>
                  </p:pic>
                </p:oleObj>
              </mc:Fallback>
            </mc:AlternateContent>
          </a:graphicData>
        </a:graphic>
      </p:graphicFrame>
      <p:grpSp>
        <p:nvGrpSpPr>
          <p:cNvPr id="31" name="Group 30">
            <a:extLst>
              <a:ext uri="{FF2B5EF4-FFF2-40B4-BE49-F238E27FC236}">
                <a16:creationId xmlns:a16="http://schemas.microsoft.com/office/drawing/2014/main" id="{19242FBF-CEB2-44F5-89E7-85D735931EF0}"/>
              </a:ext>
            </a:extLst>
          </p:cNvPr>
          <p:cNvGrpSpPr/>
          <p:nvPr/>
        </p:nvGrpSpPr>
        <p:grpSpPr>
          <a:xfrm>
            <a:off x="2094014" y="3709121"/>
            <a:ext cx="5943664" cy="890588"/>
            <a:chOff x="2115984" y="3708139"/>
            <a:chExt cx="5943664" cy="890588"/>
          </a:xfrm>
        </p:grpSpPr>
        <p:sp>
          <p:nvSpPr>
            <p:cNvPr id="17" name="Rectangle 16">
              <a:extLst>
                <a:ext uri="{FF2B5EF4-FFF2-40B4-BE49-F238E27FC236}">
                  <a16:creationId xmlns:a16="http://schemas.microsoft.com/office/drawing/2014/main" id="{C25B029F-F593-4626-B461-9DEDAB117D5F}"/>
                </a:ext>
              </a:extLst>
            </p:cNvPr>
            <p:cNvSpPr/>
            <p:nvPr/>
          </p:nvSpPr>
          <p:spPr>
            <a:xfrm>
              <a:off x="2115984" y="3875709"/>
              <a:ext cx="4591963" cy="461665"/>
            </a:xfrm>
            <a:prstGeom prst="rect">
              <a:avLst/>
            </a:prstGeom>
          </p:spPr>
          <p:txBody>
            <a:bodyPr wrap="none">
              <a:spAutoFit/>
            </a:bodyPr>
            <a:lstStyle/>
            <a:p>
              <a:r>
                <a:rPr lang="en-US"/>
                <a:t>b) Đoạn thẳng AB có trung điểm là </a:t>
              </a:r>
            </a:p>
          </p:txBody>
        </p:sp>
        <p:graphicFrame>
          <p:nvGraphicFramePr>
            <p:cNvPr id="33" name="Object 32">
              <a:extLst>
                <a:ext uri="{FF2B5EF4-FFF2-40B4-BE49-F238E27FC236}">
                  <a16:creationId xmlns:a16="http://schemas.microsoft.com/office/drawing/2014/main" id="{2C6E17B1-0F19-411B-B922-CE506956D37C}"/>
                </a:ext>
              </a:extLst>
            </p:cNvPr>
            <p:cNvGraphicFramePr>
              <a:graphicFrameLocks noChangeAspect="1"/>
            </p:cNvGraphicFramePr>
            <p:nvPr>
              <p:extLst>
                <p:ext uri="{D42A27DB-BD31-4B8C-83A1-F6EECF244321}">
                  <p14:modId xmlns:p14="http://schemas.microsoft.com/office/powerpoint/2010/main" val="3153229486"/>
                </p:ext>
              </p:extLst>
            </p:nvPr>
          </p:nvGraphicFramePr>
          <p:xfrm>
            <a:off x="6575336" y="3708139"/>
            <a:ext cx="1484312" cy="890588"/>
          </p:xfrm>
          <a:graphic>
            <a:graphicData uri="http://schemas.openxmlformats.org/presentationml/2006/ole">
              <mc:AlternateContent xmlns:mc="http://schemas.openxmlformats.org/markup-compatibility/2006">
                <mc:Choice xmlns:v="urn:schemas-microsoft-com:vml" Requires="v">
                  <p:oleObj spid="_x0000_s520246" name="Equation" r:id="rId13" imgW="761760" imgH="457200" progId="Equation.DSMT4">
                    <p:embed/>
                  </p:oleObj>
                </mc:Choice>
                <mc:Fallback>
                  <p:oleObj name="Equation" r:id="rId13" imgW="761760" imgH="457200" progId="Equation.DSMT4">
                    <p:embed/>
                    <p:pic>
                      <p:nvPicPr>
                        <p:cNvPr id="16" name="Object 15">
                          <a:extLst>
                            <a:ext uri="{FF2B5EF4-FFF2-40B4-BE49-F238E27FC236}">
                              <a16:creationId xmlns:a16="http://schemas.microsoft.com/office/drawing/2014/main" id="{51949A08-6CC5-469B-8333-F32C43A092CC}"/>
                            </a:ext>
                          </a:extLst>
                        </p:cNvPr>
                        <p:cNvPicPr/>
                        <p:nvPr/>
                      </p:nvPicPr>
                      <p:blipFill>
                        <a:blip r:embed="rId14"/>
                        <a:stretch>
                          <a:fillRect/>
                        </a:stretch>
                      </p:blipFill>
                      <p:spPr>
                        <a:xfrm>
                          <a:off x="6575336" y="3708139"/>
                          <a:ext cx="1484312" cy="890588"/>
                        </a:xfrm>
                        <a:prstGeom prst="rect">
                          <a:avLst/>
                        </a:prstGeom>
                      </p:spPr>
                    </p:pic>
                  </p:oleObj>
                </mc:Fallback>
              </mc:AlternateContent>
            </a:graphicData>
          </a:graphic>
        </p:graphicFrame>
      </p:grpSp>
      <p:grpSp>
        <p:nvGrpSpPr>
          <p:cNvPr id="30" name="Group 29">
            <a:extLst>
              <a:ext uri="{FF2B5EF4-FFF2-40B4-BE49-F238E27FC236}">
                <a16:creationId xmlns:a16="http://schemas.microsoft.com/office/drawing/2014/main" id="{4D6C3E3A-A8AF-46EA-A69E-5B2927AE2CED}"/>
              </a:ext>
            </a:extLst>
          </p:cNvPr>
          <p:cNvGrpSpPr/>
          <p:nvPr/>
        </p:nvGrpSpPr>
        <p:grpSpPr>
          <a:xfrm>
            <a:off x="2302911" y="4571247"/>
            <a:ext cx="8528297" cy="865187"/>
            <a:chOff x="2513012" y="4527442"/>
            <a:chExt cx="8528297" cy="865187"/>
          </a:xfrm>
        </p:grpSpPr>
        <p:sp>
          <p:nvSpPr>
            <p:cNvPr id="29" name="Rectangle 28">
              <a:extLst>
                <a:ext uri="{FF2B5EF4-FFF2-40B4-BE49-F238E27FC236}">
                  <a16:creationId xmlns:a16="http://schemas.microsoft.com/office/drawing/2014/main" id="{FE142C4C-E7B4-41A8-A763-87C4250AE0D0}"/>
                </a:ext>
              </a:extLst>
            </p:cNvPr>
            <p:cNvSpPr/>
            <p:nvPr/>
          </p:nvSpPr>
          <p:spPr>
            <a:xfrm>
              <a:off x="2513012" y="4766297"/>
              <a:ext cx="8528297" cy="461665"/>
            </a:xfrm>
            <a:prstGeom prst="rect">
              <a:avLst/>
            </a:prstGeom>
          </p:spPr>
          <p:txBody>
            <a:bodyPr wrap="none">
              <a:spAutoFit/>
            </a:bodyPr>
            <a:lstStyle/>
            <a:p>
              <a:r>
                <a:rPr lang="en-US"/>
                <a:t>Mặt cầu (S) có tâm J và bán kính                             có ph</a:t>
              </a:r>
              <a:r>
                <a:rPr lang="vi-VN"/>
                <a:t>ư</a:t>
              </a:r>
              <a:r>
                <a:rPr lang="en-US"/>
                <a:t>ơng trình </a:t>
              </a:r>
            </a:p>
          </p:txBody>
        </p:sp>
        <p:graphicFrame>
          <p:nvGraphicFramePr>
            <p:cNvPr id="35" name="Object 34">
              <a:extLst>
                <a:ext uri="{FF2B5EF4-FFF2-40B4-BE49-F238E27FC236}">
                  <a16:creationId xmlns:a16="http://schemas.microsoft.com/office/drawing/2014/main" id="{BA60D726-B257-4500-9B26-100B44BF4CCA}"/>
                </a:ext>
              </a:extLst>
            </p:cNvPr>
            <p:cNvGraphicFramePr>
              <a:graphicFrameLocks noChangeAspect="1"/>
            </p:cNvGraphicFramePr>
            <p:nvPr>
              <p:extLst>
                <p:ext uri="{D42A27DB-BD31-4B8C-83A1-F6EECF244321}">
                  <p14:modId xmlns:p14="http://schemas.microsoft.com/office/powerpoint/2010/main" val="3571046715"/>
                </p:ext>
              </p:extLst>
            </p:nvPr>
          </p:nvGraphicFramePr>
          <p:xfrm>
            <a:off x="6707947" y="4527442"/>
            <a:ext cx="2054225" cy="865187"/>
          </p:xfrm>
          <a:graphic>
            <a:graphicData uri="http://schemas.openxmlformats.org/presentationml/2006/ole">
              <mc:AlternateContent xmlns:mc="http://schemas.openxmlformats.org/markup-compatibility/2006">
                <mc:Choice xmlns:v="urn:schemas-microsoft-com:vml" Requires="v">
                  <p:oleObj spid="_x0000_s520247" name="Equation" r:id="rId15" imgW="1054080" imgH="444240" progId="Equation.DSMT4">
                    <p:embed/>
                  </p:oleObj>
                </mc:Choice>
                <mc:Fallback>
                  <p:oleObj name="Equation" r:id="rId15" imgW="1054080" imgH="444240" progId="Equation.DSMT4">
                    <p:embed/>
                    <p:pic>
                      <p:nvPicPr>
                        <p:cNvPr id="33" name="Object 32">
                          <a:extLst>
                            <a:ext uri="{FF2B5EF4-FFF2-40B4-BE49-F238E27FC236}">
                              <a16:creationId xmlns:a16="http://schemas.microsoft.com/office/drawing/2014/main" id="{2C6E17B1-0F19-411B-B922-CE506956D37C}"/>
                            </a:ext>
                          </a:extLst>
                        </p:cNvPr>
                        <p:cNvPicPr/>
                        <p:nvPr/>
                      </p:nvPicPr>
                      <p:blipFill>
                        <a:blip r:embed="rId16"/>
                        <a:stretch>
                          <a:fillRect/>
                        </a:stretch>
                      </p:blipFill>
                      <p:spPr>
                        <a:xfrm>
                          <a:off x="6707947" y="4527442"/>
                          <a:ext cx="2054225" cy="865187"/>
                        </a:xfrm>
                        <a:prstGeom prst="rect">
                          <a:avLst/>
                        </a:prstGeom>
                      </p:spPr>
                    </p:pic>
                  </p:oleObj>
                </mc:Fallback>
              </mc:AlternateContent>
            </a:graphicData>
          </a:graphic>
        </p:graphicFrame>
      </p:grpSp>
      <p:graphicFrame>
        <p:nvGraphicFramePr>
          <p:cNvPr id="38" name="Object 37">
            <a:extLst>
              <a:ext uri="{FF2B5EF4-FFF2-40B4-BE49-F238E27FC236}">
                <a16:creationId xmlns:a16="http://schemas.microsoft.com/office/drawing/2014/main" id="{B7E05701-3024-4089-81F1-4ADDC4C734D2}"/>
              </a:ext>
            </a:extLst>
          </p:cNvPr>
          <p:cNvGraphicFramePr>
            <a:graphicFrameLocks noChangeAspect="1"/>
          </p:cNvGraphicFramePr>
          <p:nvPr>
            <p:extLst>
              <p:ext uri="{D42A27DB-BD31-4B8C-83A1-F6EECF244321}">
                <p14:modId xmlns:p14="http://schemas.microsoft.com/office/powerpoint/2010/main" val="4227426444"/>
              </p:ext>
            </p:extLst>
          </p:nvPr>
        </p:nvGraphicFramePr>
        <p:xfrm>
          <a:off x="3709560" y="5413673"/>
          <a:ext cx="4130675" cy="989013"/>
        </p:xfrm>
        <a:graphic>
          <a:graphicData uri="http://schemas.openxmlformats.org/presentationml/2006/ole">
            <mc:AlternateContent xmlns:mc="http://schemas.openxmlformats.org/markup-compatibility/2006">
              <mc:Choice xmlns:v="urn:schemas-microsoft-com:vml" Requires="v">
                <p:oleObj spid="_x0000_s520248" name="Equation" r:id="rId17" imgW="2120760" imgH="507960" progId="Equation.DSMT4">
                  <p:embed/>
                </p:oleObj>
              </mc:Choice>
              <mc:Fallback>
                <p:oleObj name="Equation" r:id="rId17" imgW="2120760" imgH="507960" progId="Equation.DSMT4">
                  <p:embed/>
                  <p:pic>
                    <p:nvPicPr>
                      <p:cNvPr id="16" name="Object 15">
                        <a:extLst>
                          <a:ext uri="{FF2B5EF4-FFF2-40B4-BE49-F238E27FC236}">
                            <a16:creationId xmlns:a16="http://schemas.microsoft.com/office/drawing/2014/main" id="{51949A08-6CC5-469B-8333-F32C43A092CC}"/>
                          </a:ext>
                        </a:extLst>
                      </p:cNvPr>
                      <p:cNvPicPr/>
                      <p:nvPr/>
                    </p:nvPicPr>
                    <p:blipFill>
                      <a:blip r:embed="rId18"/>
                      <a:stretch>
                        <a:fillRect/>
                      </a:stretch>
                    </p:blipFill>
                    <p:spPr>
                      <a:xfrm>
                        <a:off x="3709560" y="5413673"/>
                        <a:ext cx="4130675" cy="989013"/>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5E8C8588-54AF-464D-83A6-834F15A29D73}"/>
              </a:ext>
            </a:extLst>
          </p:cNvPr>
          <p:cNvPicPr>
            <a:picLocks noChangeAspect="1"/>
          </p:cNvPicPr>
          <p:nvPr/>
        </p:nvPicPr>
        <p:blipFill>
          <a:blip r:embed="rId19"/>
          <a:stretch>
            <a:fillRect/>
          </a:stretch>
        </p:blipFill>
        <p:spPr>
          <a:xfrm flipH="1">
            <a:off x="-86105" y="5896456"/>
            <a:ext cx="1636180" cy="1231499"/>
          </a:xfrm>
          <a:prstGeom prst="rect">
            <a:avLst/>
          </a:prstGeom>
        </p:spPr>
      </p:pic>
    </p:spTree>
    <p:extLst>
      <p:ext uri="{BB962C8B-B14F-4D97-AF65-F5344CB8AC3E}">
        <p14:creationId xmlns:p14="http://schemas.microsoft.com/office/powerpoint/2010/main" val="42526318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23234</TotalTime>
  <Words>2250</Words>
  <Application>Microsoft Office PowerPoint</Application>
  <PresentationFormat>Custom</PresentationFormat>
  <Paragraphs>134</Paragraphs>
  <Slides>23</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3" baseType="lpstr">
      <vt:lpstr>.VnCentury SchoolbookH</vt:lpstr>
      <vt:lpstr>Arial</vt:lpstr>
      <vt:lpstr>Calibri</vt:lpstr>
      <vt:lpstr>Cambria Math</vt:lpstr>
      <vt:lpstr>Symbol</vt:lpstr>
      <vt:lpstr>Times New Roman</vt:lpstr>
      <vt:lpstr>Wingdings</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1410</cp:revision>
  <dcterms:created xsi:type="dcterms:W3CDTF">2021-08-04T05:24:17Z</dcterms:created>
  <dcterms:modified xsi:type="dcterms:W3CDTF">2024-08-29T07:44:34Z</dcterms:modified>
</cp:coreProperties>
</file>