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68"/>
  </p:notesMasterIdLst>
  <p:sldIdLst>
    <p:sldId id="256" r:id="rId3"/>
    <p:sldId id="258" r:id="rId4"/>
    <p:sldId id="292" r:id="rId5"/>
    <p:sldId id="257" r:id="rId6"/>
    <p:sldId id="259" r:id="rId7"/>
    <p:sldId id="266" r:id="rId8"/>
    <p:sldId id="333" r:id="rId9"/>
    <p:sldId id="265" r:id="rId10"/>
    <p:sldId id="303" r:id="rId11"/>
    <p:sldId id="295" r:id="rId12"/>
    <p:sldId id="261" r:id="rId13"/>
    <p:sldId id="334" r:id="rId14"/>
    <p:sldId id="296" r:id="rId15"/>
    <p:sldId id="314" r:id="rId16"/>
    <p:sldId id="297" r:id="rId17"/>
    <p:sldId id="304" r:id="rId18"/>
    <p:sldId id="335" r:id="rId19"/>
    <p:sldId id="263" r:id="rId20"/>
    <p:sldId id="302" r:id="rId21"/>
    <p:sldId id="336" r:id="rId22"/>
    <p:sldId id="298" r:id="rId23"/>
    <p:sldId id="337" r:id="rId24"/>
    <p:sldId id="305" r:id="rId25"/>
    <p:sldId id="338" r:id="rId26"/>
    <p:sldId id="308" r:id="rId27"/>
    <p:sldId id="339" r:id="rId28"/>
    <p:sldId id="341" r:id="rId29"/>
    <p:sldId id="267" r:id="rId30"/>
    <p:sldId id="300" r:id="rId31"/>
    <p:sldId id="306" r:id="rId32"/>
    <p:sldId id="342" r:id="rId33"/>
    <p:sldId id="343" r:id="rId34"/>
    <p:sldId id="311" r:id="rId35"/>
    <p:sldId id="345" r:id="rId36"/>
    <p:sldId id="346" r:id="rId37"/>
    <p:sldId id="347" r:id="rId38"/>
    <p:sldId id="349" r:id="rId39"/>
    <p:sldId id="313" r:id="rId40"/>
    <p:sldId id="350" r:id="rId41"/>
    <p:sldId id="351" r:id="rId42"/>
    <p:sldId id="352" r:id="rId43"/>
    <p:sldId id="328" r:id="rId44"/>
    <p:sldId id="316" r:id="rId45"/>
    <p:sldId id="318" r:id="rId46"/>
    <p:sldId id="320" r:id="rId47"/>
    <p:sldId id="317" r:id="rId48"/>
    <p:sldId id="353" r:id="rId49"/>
    <p:sldId id="354" r:id="rId50"/>
    <p:sldId id="355" r:id="rId51"/>
    <p:sldId id="260" r:id="rId52"/>
    <p:sldId id="356" r:id="rId53"/>
    <p:sldId id="325" r:id="rId54"/>
    <p:sldId id="357" r:id="rId55"/>
    <p:sldId id="299" r:id="rId56"/>
    <p:sldId id="359" r:id="rId57"/>
    <p:sldId id="329" r:id="rId58"/>
    <p:sldId id="262" r:id="rId59"/>
    <p:sldId id="360" r:id="rId60"/>
    <p:sldId id="362" r:id="rId61"/>
    <p:sldId id="268" r:id="rId62"/>
    <p:sldId id="363" r:id="rId63"/>
    <p:sldId id="364" r:id="rId64"/>
    <p:sldId id="366" r:id="rId65"/>
    <p:sldId id="264" r:id="rId66"/>
    <p:sldId id="271" r:id="rId67"/>
  </p:sldIdLst>
  <p:sldSz cx="9144000" cy="5143500" type="screen16x9"/>
  <p:notesSz cx="6858000" cy="9144000"/>
  <p:embeddedFontLst>
    <p:embeddedFont>
      <p:font typeface="Bebas Neue" panose="020B0606020202050201" pitchFamily="34" charset="0"/>
      <p:regular r:id="rId69"/>
    </p:embeddedFon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Cambria Math" panose="02040503050406030204" pitchFamily="18" charset="0"/>
      <p:regular r:id="rId76"/>
    </p:embeddedFont>
    <p:embeddedFont>
      <p:font typeface="Mukta" panose="020B0604020202020204" charset="0"/>
      <p:regular r:id="rId77"/>
      <p:bold r:id="rId78"/>
    </p:embeddedFont>
    <p:embeddedFont>
      <p:font typeface="Open Sans" panose="020B060603050402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254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59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14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22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8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47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89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91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0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77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315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41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188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88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0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50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94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67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124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40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13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2442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10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59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972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323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37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9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92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6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94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bg>
      <p:bgPr>
        <a:solidFill>
          <a:schemeClr val="dk2"/>
        </a:solidFill>
        <a:effectLst/>
      </p:bgPr>
    </p:bg>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8" name="Google Shape;128;p1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129" name="Google Shape;129;p15"/>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838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94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38621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089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04529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4167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1822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7565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69025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3686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646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14/12/2023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4293782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29.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8.png"/><Relationship Id="rId5" Type="http://schemas.microsoft.com/office/2007/relationships/hdphoto" Target="../media/hdphoto2.wdp"/><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29.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102.png"/><Relationship Id="rId5" Type="http://schemas.openxmlformats.org/officeDocument/2006/relationships/image" Target="../media/image101.png"/><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1.png"/><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0.png"/><Relationship Id="rId7" Type="http://schemas.openxmlformats.org/officeDocument/2006/relationships/image" Target="../media/image122.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125.png"/><Relationship Id="rId5" Type="http://schemas.openxmlformats.org/officeDocument/2006/relationships/image" Target="../media/image126.png"/><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25.png"/><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9.png"/><Relationship Id="rId1" Type="http://schemas.openxmlformats.org/officeDocument/2006/relationships/slideLayout" Target="../slideLayouts/slideLayout3.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134.png"/><Relationship Id="rId4" Type="http://schemas.openxmlformats.org/officeDocument/2006/relationships/image" Target="../media/image130.png"/></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136.png"/><Relationship Id="rId4" Type="http://schemas.openxmlformats.org/officeDocument/2006/relationships/image" Target="../media/image1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microsoft.com/office/2007/relationships/hdphoto" Target="../media/hdphoto4.wdp"/></Relationships>
</file>

<file path=ppt/slides/_rels/slide6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143.png"/><Relationship Id="rId5" Type="http://schemas.openxmlformats.org/officeDocument/2006/relationships/image" Target="../media/image142.png"/><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38.png"/><Relationship Id="rId4" Type="http://schemas.openxmlformats.org/officeDocument/2006/relationships/image" Target="../media/image145.png"/></Relationships>
</file>

<file path=ppt/slides/_rels/slide6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3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Google Shape;136;p4"/>
              <p:cNvSpPr/>
              <p:nvPr/>
            </p:nvSpPr>
            <p:spPr>
              <a:xfrm>
                <a:off x="376059" y="532739"/>
                <a:ext cx="8370377" cy="4104859"/>
              </a:xfrm>
              <a:prstGeom prst="wedgeRoundRectCallout">
                <a:avLst>
                  <a:gd name="adj1" fmla="val 53334"/>
                  <a:gd name="adj2" fmla="val -24897"/>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spcBef>
                    <a:spcPts val="600"/>
                  </a:spcBef>
                  <a:spcAft>
                    <a:spcPts val="600"/>
                  </a:spcAft>
                </a:pPr>
                <a:r>
                  <a:rPr lang="vi-VN" sz="2300" b="1">
                    <a:solidFill>
                      <a:schemeClr val="bg1">
                        <a:lumMod val="50000"/>
                      </a:schemeClr>
                    </a:solidFill>
                    <a:latin typeface="+mn-lt"/>
                    <a:ea typeface="Dotum" panose="020B0600000101010101" pitchFamily="34" charset="-127"/>
                  </a:rPr>
                  <a:t>Chú ý</a:t>
                </a:r>
                <a:endParaRPr lang="en-US" sz="2300">
                  <a:solidFill>
                    <a:schemeClr val="bg1">
                      <a:lumMod val="50000"/>
                    </a:schemeClr>
                  </a:solidFill>
                  <a:effectLst/>
                  <a:latin typeface="+mn-lt"/>
                  <a:ea typeface="Times New Roman" panose="02020603050405020304" pitchFamily="18" charset="0"/>
                </a:endParaRPr>
              </a:p>
              <a:p>
                <a:pPr algn="just">
                  <a:lnSpc>
                    <a:spcPct val="150000"/>
                  </a:lnSpc>
                  <a:spcBef>
                    <a:spcPts val="600"/>
                  </a:spcBef>
                  <a:spcAft>
                    <a:spcPts val="600"/>
                  </a:spcAft>
                </a:pPr>
                <a:r>
                  <a:rPr lang="vi-VN" sz="2100">
                    <a:effectLst/>
                    <a:latin typeface="+mn-lt"/>
                    <a:ea typeface="Dotum" panose="020B0600000101010101" pitchFamily="34" charset="-127"/>
                  </a:rPr>
                  <a:t>Từ định nghĩa dãy số có giới hạn 0, ta có kết quả như sau:</a:t>
                </a:r>
                <a:endParaRPr lang="en-US" sz="21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f>
                          <m:fPr>
                            <m:ctrlPr>
                              <a:rPr lang="en-US" sz="2100" i="1">
                                <a:effectLst/>
                                <a:latin typeface="Cambria Math" panose="02040503050406030204" pitchFamily="18" charset="0"/>
                                <a:ea typeface="Dotum" panose="020B0600000101010101" pitchFamily="34" charset="-127"/>
                              </a:rPr>
                            </m:ctrlPr>
                          </m:fPr>
                          <m:num>
                            <m:r>
                              <a:rPr lang="vi-VN" sz="2100" i="1">
                                <a:effectLst/>
                                <a:latin typeface="Cambria Math" panose="02040503050406030204" pitchFamily="18" charset="0"/>
                                <a:ea typeface="Dotum" panose="020B0600000101010101" pitchFamily="34" charset="-127"/>
                              </a:rPr>
                              <m:t>1</m:t>
                            </m:r>
                          </m:num>
                          <m:den>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𝑛</m:t>
                                </m:r>
                              </m:e>
                              <m:sup>
                                <m:r>
                                  <a:rPr lang="vi-VN" sz="2100" i="1">
                                    <a:effectLst/>
                                    <a:latin typeface="Cambria Math" panose="02040503050406030204" pitchFamily="18" charset="0"/>
                                    <a:ea typeface="Dotum" panose="020B0600000101010101" pitchFamily="34" charset="-127"/>
                                  </a:rPr>
                                  <m:t>𝑘</m:t>
                                </m:r>
                              </m:sup>
                            </m:sSup>
                          </m:den>
                        </m:f>
                        <m:r>
                          <a:rPr lang="vi-VN" sz="2100" i="1">
                            <a:effectLst/>
                            <a:latin typeface="Cambria Math" panose="02040503050406030204" pitchFamily="18" charset="0"/>
                            <a:ea typeface="Dotum" panose="020B0600000101010101" pitchFamily="34" charset="-127"/>
                          </a:rPr>
                          <m:t>=0</m:t>
                        </m:r>
                      </m:e>
                    </m:func>
                    <m:r>
                      <a:rPr lang="vi-VN" sz="2100" i="1">
                        <a:effectLst/>
                        <a:latin typeface="Cambria Math" panose="02040503050406030204" pitchFamily="18" charset="0"/>
                        <a:ea typeface="Dotum" panose="020B0600000101010101" pitchFamily="34" charset="-127"/>
                      </a:rPr>
                      <m:t> </m:t>
                    </m:r>
                  </m:oMath>
                </a14:m>
                <a:r>
                  <a:rPr lang="vi-VN" sz="2100">
                    <a:effectLst/>
                    <a:latin typeface="+mn-lt"/>
                    <a:ea typeface="Dotum" panose="020B0600000101010101" pitchFamily="34" charset="-127"/>
                  </a:rPr>
                  <a:t>với k là một số nguyên dương.</a:t>
                </a:r>
                <a:endParaRPr lang="en-US" sz="21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𝑞</m:t>
                            </m:r>
                          </m:e>
                          <m:sup>
                            <m:r>
                              <a:rPr lang="vi-VN" sz="2100" i="1">
                                <a:effectLst/>
                                <a:latin typeface="Cambria Math" panose="02040503050406030204" pitchFamily="18" charset="0"/>
                                <a:ea typeface="Dotum" panose="020B0600000101010101" pitchFamily="34" charset="-127"/>
                              </a:rPr>
                              <m:t>𝑛</m:t>
                            </m:r>
                          </m:sup>
                        </m:sSup>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r>
                          <a:rPr lang="vi-VN" sz="2100" i="1">
                            <a:effectLst/>
                            <a:latin typeface="Cambria Math" panose="02040503050406030204" pitchFamily="18" charset="0"/>
                            <a:ea typeface="Dotum" panose="020B0600000101010101" pitchFamily="34" charset="-127"/>
                          </a:rPr>
                          <m:t>𝑞</m:t>
                        </m:r>
                      </m:e>
                    </m:d>
                    <m:r>
                      <a:rPr lang="vi-VN" sz="2100" i="1">
                        <a:effectLst/>
                        <a:latin typeface="Cambria Math" panose="02040503050406030204" pitchFamily="18" charset="0"/>
                        <a:ea typeface="Dotum" panose="020B0600000101010101" pitchFamily="34" charset="-127"/>
                      </a:rPr>
                      <m:t>&lt;1;</m:t>
                    </m:r>
                  </m:oMath>
                </a14:m>
                <a:endParaRPr lang="en-US" sz="21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vi-VN" sz="2100">
                    <a:effectLst/>
                    <a:latin typeface="+mn-lt"/>
                    <a:ea typeface="Dotum" panose="020B0600000101010101" pitchFamily="34" charset="-127"/>
                  </a:rPr>
                  <a:t>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d>
                    <m:r>
                      <a:rPr lang="vi-VN" sz="2100" i="1">
                        <a:effectLst/>
                        <a:latin typeface="Cambria Math" panose="02040503050406030204" pitchFamily="18" charset="0"/>
                        <a:ea typeface="Dotum" panose="020B0600000101010101" pitchFamily="34" charset="-127"/>
                      </a:rPr>
                      <m:t>≤</m:t>
                    </m:r>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oMath>
                </a14:m>
                <a:r>
                  <a:rPr lang="vi-VN" sz="2100">
                    <a:effectLst/>
                    <a:latin typeface="+mn-lt"/>
                    <a:ea typeface="Dotum" panose="020B0600000101010101" pitchFamily="34" charset="-127"/>
                  </a:rPr>
                  <a:t> với mọi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r>
                      <a:rPr lang="vi-VN" sz="2100" i="1">
                        <a:effectLst/>
                        <a:latin typeface="Cambria Math" panose="02040503050406030204" pitchFamily="18" charset="0"/>
                        <a:ea typeface="Dotum" panose="020B0600000101010101" pitchFamily="34" charset="-127"/>
                      </a:rPr>
                      <m:t>≥1</m:t>
                    </m:r>
                  </m:oMath>
                </a14:m>
                <a:r>
                  <a:rPr lang="vi-VN" sz="2100">
                    <a:effectLst/>
                    <a:latin typeface="+mn-lt"/>
                    <a:ea typeface="Dotum" panose="020B0600000101010101" pitchFamily="34" charset="-127"/>
                  </a:rPr>
                  <a:t> và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thì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a:t>
                </a:r>
                <a:endParaRPr lang="en-US" sz="2100">
                  <a:effectLst/>
                  <a:latin typeface="+mn-lt"/>
                  <a:ea typeface="Times New Roman" panose="02020603050405020304" pitchFamily="18" charset="0"/>
                </a:endParaRPr>
              </a:p>
            </p:txBody>
          </p:sp>
        </mc:Choice>
        <mc:Fallback xmlns="">
          <p:sp>
            <p:nvSpPr>
              <p:cNvPr id="15" name="Google Shape;136;p4"/>
              <p:cNvSpPr>
                <a:spLocks noRot="1" noChangeAspect="1" noMove="1" noResize="1" noEditPoints="1" noAdjustHandles="1" noChangeArrowheads="1" noChangeShapeType="1" noTextEdit="1"/>
              </p:cNvSpPr>
              <p:nvPr/>
            </p:nvSpPr>
            <p:spPr>
              <a:xfrm>
                <a:off x="376059" y="532739"/>
                <a:ext cx="8370377" cy="4104859"/>
              </a:xfrm>
              <a:prstGeom prst="wedgeRoundRectCallout">
                <a:avLst>
                  <a:gd name="adj1" fmla="val 53334"/>
                  <a:gd name="adj2" fmla="val -24897"/>
                  <a:gd name="adj3" fmla="val 16667"/>
                </a:avLst>
              </a:prstGeom>
              <a:blipFill>
                <a:blip r:embed="rId3"/>
                <a:stretch>
                  <a:fillRect/>
                </a:stretch>
              </a:blipFill>
              <a:ln w="12700" cap="flat" cmpd="sng">
                <a:solidFill>
                  <a:srgbClr val="395E89"/>
                </a:solidFill>
                <a:prstDash val="dash"/>
                <a:round/>
                <a:headEnd type="none" w="sm" len="sm"/>
                <a:tailEnd type="none" w="sm" len="sm"/>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733234" y="349859"/>
            <a:ext cx="1141862" cy="1137710"/>
          </a:xfrm>
          <a:prstGeom prst="rect">
            <a:avLst/>
          </a:prstGeom>
        </p:spPr>
      </p:pic>
      <p:pic>
        <p:nvPicPr>
          <p:cNvPr id="3" name="Picture 2"/>
          <p:cNvPicPr>
            <a:picLocks noChangeAspect="1"/>
          </p:cNvPicPr>
          <p:nvPr/>
        </p:nvPicPr>
        <p:blipFill>
          <a:blip r:embed="rId5"/>
          <a:stretch>
            <a:fillRect/>
          </a:stretch>
        </p:blipFill>
        <p:spPr>
          <a:xfrm>
            <a:off x="301602" y="3729161"/>
            <a:ext cx="148914" cy="701703"/>
          </a:xfrm>
          <a:prstGeom prst="rect">
            <a:avLst/>
          </a:prstGeom>
        </p:spPr>
      </p:pic>
    </p:spTree>
    <p:extLst>
      <p:ext uri="{BB962C8B-B14F-4D97-AF65-F5344CB8AC3E}">
        <p14:creationId xmlns:p14="http://schemas.microsoft.com/office/powerpoint/2010/main" val="42706630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502639" y="413199"/>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9" name="TextBox 18"/>
              <p:cNvSpPr txBox="1"/>
              <p:nvPr/>
            </p:nvSpPr>
            <p:spPr>
              <a:xfrm>
                <a:off x="244241" y="1359980"/>
                <a:ext cx="2991940" cy="1697452"/>
              </a:xfrm>
              <a:prstGeom prst="rect">
                <a:avLst/>
              </a:prstGeom>
              <a:noFill/>
            </p:spPr>
            <p:txBody>
              <a:bodyPr wrap="square" rtlCol="0">
                <a:spAutoFit/>
              </a:bodyPr>
              <a:lstStyle/>
              <a:p>
                <a:pPr algn="just" defTabSz="457200">
                  <a:lnSpc>
                    <a:spcPct val="200000"/>
                  </a:lnSpc>
                  <a:spcAft>
                    <a:spcPts val="400"/>
                  </a:spcAft>
                  <a:buClrTx/>
                  <a:defRPr/>
                </a:pPr>
                <a:r>
                  <a:rPr lang="vi-VN" sz="2000" kern="1200">
                    <a:solidFill>
                      <a:prstClr val="black"/>
                    </a:solidFill>
                    <a:latin typeface="Arial" panose="020B0604020202020204" pitchFamily="34" charset="0"/>
                    <a:ea typeface="+mn-ea"/>
                    <a:cs typeface="Arial" panose="020B0604020202020204" pitchFamily="34" charset="0"/>
                  </a:rPr>
                  <a:t>Chứng minh rằng</a:t>
                </a:r>
                <a:endParaRPr lang="en-US" sz="2000" kern="1200">
                  <a:solidFill>
                    <a:prstClr val="black"/>
                  </a:solidFill>
                  <a:latin typeface="Arial" panose="020B0604020202020204" pitchFamily="34" charset="0"/>
                  <a:ea typeface="+mn-ea"/>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359980"/>
                <a:ext cx="2991940" cy="1697452"/>
              </a:xfrm>
              <a:prstGeom prst="rect">
                <a:avLst/>
              </a:prstGeom>
              <a:blipFill>
                <a:blip r:embed="rId3"/>
                <a:stretch>
                  <a:fillRect l="-2037"/>
                </a:stretch>
              </a:blipFill>
            </p:spPr>
            <p:txBody>
              <a:bodyPr/>
              <a:lstStyle/>
              <a:p>
                <a:r>
                  <a:rPr lang="en-US">
                    <a:noFill/>
                  </a:rPr>
                  <a:t> </a:t>
                </a:r>
              </a:p>
            </p:txBody>
          </p:sp>
        </mc:Fallback>
      </mc:AlternateContent>
      <p:sp>
        <p:nvSpPr>
          <p:cNvPr id="21" name="Oval Callout 20"/>
          <p:cNvSpPr/>
          <p:nvPr/>
        </p:nvSpPr>
        <p:spPr>
          <a:xfrm>
            <a:off x="5846726" y="866658"/>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2000" b="1" kern="1200" dirty="0">
                <a:solidFill>
                  <a:prstClr val="black"/>
                </a:solidFill>
                <a:latin typeface="Arial" panose="020B0604020202020204" pitchFamily="34" charset="0"/>
              </a:rPr>
              <a:t>Giải</a:t>
            </a:r>
            <a:endParaRPr lang="en-US" sz="2000" b="1" kern="1200" dirty="0">
              <a:solidFill>
                <a:prstClr val="black"/>
              </a:solidFill>
              <a:latin typeface="Calibri"/>
            </a:endParaRPr>
          </a:p>
        </p:txBody>
      </p:sp>
      <p:cxnSp>
        <p:nvCxnSpPr>
          <p:cNvPr id="4" name="Straight Connector 3"/>
          <p:cNvCxnSpPr/>
          <p:nvPr/>
        </p:nvCxnSpPr>
        <p:spPr>
          <a:xfrm>
            <a:off x="3715429" y="1359980"/>
            <a:ext cx="0" cy="3799332"/>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3943849" y="1312274"/>
                <a:ext cx="5075451" cy="2895729"/>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Xét dãy số </a:t>
                </a:r>
                <a14:m>
                  <m:oMath xmlns:m="http://schemas.openxmlformats.org/officeDocument/2006/math">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có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Ta có:</a:t>
                </a:r>
                <a:endParaRPr lang="en-US" sz="2000">
                  <a:effectLst/>
                  <a:latin typeface="+mn-lt"/>
                  <a:ea typeface="Times New Roman" panose="02020603050405020304" pitchFamily="18" charset="0"/>
                </a:endParaRPr>
              </a:p>
              <a:p>
                <a:pPr algn="just">
                  <a:lnSpc>
                    <a:spcPct val="150000"/>
                  </a:lnSpc>
                </a:pPr>
                <a14:m>
                  <m:oMath xmlns:m="http://schemas.openxmlformats.org/officeDocument/2006/math">
                    <m:d>
                      <m:dPr>
                        <m:begChr m:val="|"/>
                        <m:endChr m:val="|"/>
                        <m:ctrlPr>
                          <a:rPr lang="en-US" sz="2000" i="1">
                            <a:effectLst/>
                            <a:latin typeface="Cambria Math" panose="02040503050406030204" pitchFamily="18" charset="0"/>
                            <a:ea typeface="Dotum" panose="020B0600000101010101" pitchFamily="34" charset="-127"/>
                          </a:rPr>
                        </m:ctrlPr>
                      </m:dPr>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d>
                    <m:r>
                      <a:rPr lang="vi-VN" sz="2000" i="1">
                        <a:effectLst/>
                        <a:latin typeface="Cambria Math" panose="02040503050406030204" pitchFamily="18" charset="0"/>
                        <a:ea typeface="Dotum" panose="020B0600000101010101" pitchFamily="34" charset="-127"/>
                      </a:rPr>
                      <m:t>=</m:t>
                    </m:r>
                    <m:d>
                      <m:dPr>
                        <m:begChr m:val="|"/>
                        <m:endChr m:val="|"/>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d>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oMath>
                </a14:m>
                <a:r>
                  <a:rPr lang="vi-VN" sz="2000">
                    <a:effectLst/>
                    <a:latin typeface="+mn-lt"/>
                    <a:ea typeface="Dotum" panose="020B0600000101010101" pitchFamily="34" charset="-127"/>
                  </a:rPr>
                  <a:t>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e>
                    </m:func>
                    <m:r>
                      <a:rPr lang="vi-VN" sz="2000" i="1">
                        <a:effectLst/>
                        <a:latin typeface="Cambria Math" panose="02040503050406030204" pitchFamily="18" charset="0"/>
                        <a:ea typeface="Dotum" panose="020B0600000101010101" pitchFamily="34" charset="-127"/>
                      </a:rPr>
                      <m:t>=0</m:t>
                    </m:r>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43849" y="1312274"/>
                <a:ext cx="5075451" cy="2895729"/>
              </a:xfrm>
              <a:prstGeom prst="rect">
                <a:avLst/>
              </a:prstGeom>
              <a:blipFill>
                <a:blip r:embed="rId4"/>
                <a:stretch>
                  <a:fillRect l="-1321"/>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545556" y="42906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569079" y="429069"/>
            <a:ext cx="4807867" cy="553998"/>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dãy số có giới hạn hữu hạn</a:t>
            </a:r>
          </a:p>
        </p:txBody>
      </p:sp>
      <p:sp>
        <p:nvSpPr>
          <p:cNvPr id="41" name="Rectangle 40"/>
          <p:cNvSpPr/>
          <p:nvPr/>
        </p:nvSpPr>
        <p:spPr>
          <a:xfrm>
            <a:off x="3800715" y="2434514"/>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62266" y="1090233"/>
                <a:ext cx="8056948" cy="1264898"/>
              </a:xfrm>
              <a:prstGeom prst="rect">
                <a:avLst/>
              </a:prstGeom>
            </p:spPr>
            <p:txBody>
              <a:bodyPr wrap="square">
                <a:spAutoFit/>
              </a:bodyPr>
              <a:lstStyle/>
              <a:p>
                <a:pPr lvl="0" algn="just">
                  <a:lnSpc>
                    <a:spcPct val="150000"/>
                  </a:lnSpc>
                </a:pPr>
                <a:r>
                  <a:rPr lang="en-US" sz="1800">
                    <a:latin typeface="Open Sans"/>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p>
                        </m:sSup>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1800">
                    <a:latin typeface="Open Sans"/>
                  </a:rPr>
                  <a:t> . Xét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xác định bởi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oMath>
                </a14:m>
                <a:r>
                  <a:rPr lang="en-US" sz="1800">
                    <a:latin typeface="Open Sans"/>
                  </a:rPr>
                  <a:t>.</a:t>
                </a:r>
              </a:p>
              <a:p>
                <a:pPr lvl="0" algn="just">
                  <a:lnSpc>
                    <a:spcPct val="150000"/>
                  </a:lnSpc>
                </a:pPr>
                <a:r>
                  <a:rPr lang="en-US" sz="1800">
                    <a:latin typeface="Open Sans"/>
                  </a:rPr>
                  <a:t>Tính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Open Sans"/>
                </a:endParaRPr>
              </a:p>
            </p:txBody>
          </p:sp>
        </mc:Choice>
        <mc:Fallback xmlns="">
          <p:sp>
            <p:nvSpPr>
              <p:cNvPr id="4" name="Rectangle 3"/>
              <p:cNvSpPr>
                <a:spLocks noRot="1" noChangeAspect="1" noMove="1" noResize="1" noEditPoints="1" noAdjustHandles="1" noChangeArrowheads="1" noChangeShapeType="1" noTextEdit="1"/>
              </p:cNvSpPr>
              <p:nvPr/>
            </p:nvSpPr>
            <p:spPr>
              <a:xfrm>
                <a:off x="562266" y="1090233"/>
                <a:ext cx="8056948" cy="1264898"/>
              </a:xfrm>
              <a:prstGeom prst="rect">
                <a:avLst/>
              </a:prstGeom>
              <a:blipFill>
                <a:blip r:embed="rId3"/>
                <a:stretch>
                  <a:fillRect l="-605" b="-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62266" y="2926844"/>
                <a:ext cx="6208633" cy="1485920"/>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rPr>
                  <a:t>Ta có: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rPr>
                  <a:t>Do đó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func>
                    <m:r>
                      <a:rPr lang="vi-VN" sz="1800" i="1">
                        <a:effectLst/>
                        <a:latin typeface="Cambria Math" panose="02040503050406030204" pitchFamily="18" charset="0"/>
                        <a:ea typeface="Dotum" panose="020B0600000101010101" pitchFamily="34" charset="-127"/>
                      </a:rPr>
                      <m:t>=0</m:t>
                    </m:r>
                  </m:oMath>
                </a14:m>
                <a:endParaRPr lang="en-US" sz="1800">
                  <a:effectLst/>
                  <a:latin typeface="+mn-l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62266" y="2926844"/>
                <a:ext cx="6208633" cy="1485920"/>
              </a:xfrm>
              <a:prstGeom prst="rect">
                <a:avLst/>
              </a:prstGeom>
              <a:blipFill>
                <a:blip r:embed="rId4"/>
                <a:stretch>
                  <a:fillRect l="-78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7862180" y="3939735"/>
            <a:ext cx="1281820" cy="1131304"/>
          </a:xfrm>
          <a:prstGeom prst="rect">
            <a:avLst/>
          </a:prstGeom>
        </p:spPr>
      </p:pic>
    </p:spTree>
    <p:extLst>
      <p:ext uri="{BB962C8B-B14F-4D97-AF65-F5344CB8AC3E}">
        <p14:creationId xmlns:p14="http://schemas.microsoft.com/office/powerpoint/2010/main" val="17418670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736510" y="4443249"/>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7855" y="486985"/>
            <a:ext cx="247054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NGHĨA</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736510" y="1298693"/>
            <a:ext cx="7869157" cy="2859900"/>
            <a:chOff x="798003" y="1317922"/>
            <a:chExt cx="7869157" cy="2859900"/>
          </a:xfrm>
        </p:grpSpPr>
        <p:grpSp>
          <p:nvGrpSpPr>
            <p:cNvPr id="4" name="Group 3"/>
            <p:cNvGrpSpPr/>
            <p:nvPr/>
          </p:nvGrpSpPr>
          <p:grpSpPr>
            <a:xfrm>
              <a:off x="798003" y="1317922"/>
              <a:ext cx="7869157" cy="2859900"/>
              <a:chOff x="1329707" y="1322092"/>
              <a:chExt cx="3423939" cy="3233139"/>
            </a:xfrm>
          </p:grpSpPr>
          <p:sp>
            <p:nvSpPr>
              <p:cNvPr id="388" name="Google Shape;388;p32"/>
              <p:cNvSpPr/>
              <p:nvPr/>
            </p:nvSpPr>
            <p:spPr>
              <a:xfrm>
                <a:off x="1388846" y="1381231"/>
                <a:ext cx="3364800" cy="3174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2"/>
                <a:ext cx="3364800" cy="304706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59644" y="1610926"/>
                  <a:ext cx="7047352" cy="2017860"/>
                </a:xfrm>
                <a:prstGeom prst="rect">
                  <a:avLst/>
                </a:prstGeom>
              </p:spPr>
              <p:txBody>
                <a:bodyPr wrap="square">
                  <a:spAutoFit/>
                </a:bodyPr>
                <a:lstStyle/>
                <a:p>
                  <a:pPr algn="just">
                    <a:lnSpc>
                      <a:spcPct val="150000"/>
                    </a:lnSpc>
                    <a:spcBef>
                      <a:spcPts val="100"/>
                    </a:spcBef>
                    <a:spcAft>
                      <a:spcPts val="100"/>
                    </a:spcAft>
                  </a:pPr>
                  <a:r>
                    <a:rPr lang="vi-VN" sz="2300">
                      <a:latin typeface="+mn-lt"/>
                      <a:ea typeface="Dotum" panose="020B0600000101010101" pitchFamily="34" charset="-127"/>
                    </a:rPr>
                    <a:t>Ta nói dãy số </a:t>
                  </a:r>
                  <a14:m>
                    <m:oMath xmlns:m="http://schemas.openxmlformats.org/officeDocument/2006/math">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oMath>
                  </a14:m>
                  <a:r>
                    <a:rPr lang="vi-VN" sz="2300">
                      <a:effectLst/>
                      <a:latin typeface="+mn-lt"/>
                      <a:ea typeface="Dotum" panose="020B0600000101010101" pitchFamily="34" charset="-127"/>
                    </a:rPr>
                    <a:t> có </a:t>
                  </a:r>
                  <a:r>
                    <a:rPr lang="vi-VN" sz="2300" b="1">
                      <a:effectLst/>
                      <a:latin typeface="+mn-lt"/>
                      <a:ea typeface="Dotum" panose="020B0600000101010101" pitchFamily="34" charset="-127"/>
                    </a:rPr>
                    <a:t>giới hạn là số thực a </a:t>
                  </a:r>
                  <a:r>
                    <a:rPr lang="vi-VN" sz="2300">
                      <a:effectLst/>
                      <a:latin typeface="+mn-lt"/>
                      <a:ea typeface="Dotum" panose="020B0600000101010101" pitchFamily="34" charset="-127"/>
                    </a:rPr>
                    <a:t>khi </a:t>
                  </a:r>
                  <a:r>
                    <a:rPr lang="vi-VN" sz="2300" i="1">
                      <a:effectLst/>
                      <a:latin typeface="+mn-lt"/>
                      <a:ea typeface="Dotum" panose="020B0600000101010101" pitchFamily="34" charset="-127"/>
                    </a:rPr>
                    <a:t>n</a:t>
                  </a:r>
                  <a:r>
                    <a:rPr lang="vi-VN" sz="2300">
                      <a:effectLst/>
                      <a:latin typeface="+mn-lt"/>
                      <a:ea typeface="Dotum" panose="020B0600000101010101" pitchFamily="34" charset="-127"/>
                    </a:rPr>
                    <a:t> dần tới dương vô cực nếu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r>
                            <a:rPr lang="vi-VN" sz="2300" i="1">
                              <a:effectLst/>
                              <a:latin typeface="Cambria Math" panose="02040503050406030204" pitchFamily="18" charset="0"/>
                              <a:ea typeface="Dotum" panose="020B0600000101010101" pitchFamily="34" charset="-127"/>
                            </a:rPr>
                            <m:t>)</m:t>
                          </m:r>
                        </m:e>
                      </m:func>
                      <m:r>
                        <a:rPr lang="vi-VN" sz="2300" i="1">
                          <a:effectLst/>
                          <a:latin typeface="Cambria Math" panose="02040503050406030204" pitchFamily="18" charset="0"/>
                          <a:ea typeface="Dotum" panose="020B0600000101010101" pitchFamily="34" charset="-127"/>
                        </a:rPr>
                        <m:t>=0</m:t>
                      </m:r>
                    </m:oMath>
                  </a14:m>
                  <a:r>
                    <a:rPr lang="vi-VN" sz="2300">
                      <a:effectLst/>
                      <a:latin typeface="+mn-lt"/>
                      <a:ea typeface="Dotum" panose="020B0600000101010101" pitchFamily="34" charset="-127"/>
                    </a:rPr>
                    <a:t>, kí hiệu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e>
                      </m:func>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hay </a:t>
                  </a:r>
                  <a14:m>
                    <m:oMath xmlns:m="http://schemas.openxmlformats.org/officeDocument/2006/math">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khi </a:t>
                  </a:r>
                  <a14:m>
                    <m:oMath xmlns:m="http://schemas.openxmlformats.org/officeDocument/2006/math">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oMath>
                  </a14:m>
                  <a:r>
                    <a:rPr lang="vi-VN" sz="2300" i="1">
                      <a:effectLst/>
                      <a:latin typeface="+mn-lt"/>
                      <a:ea typeface="Dotum" panose="020B0600000101010101" pitchFamily="34" charset="-127"/>
                    </a:rPr>
                    <a:t>.</a:t>
                  </a:r>
                  <a:endParaRPr lang="en-US" sz="23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59644" y="1610926"/>
                  <a:ext cx="7047352" cy="2017860"/>
                </a:xfrm>
                <a:prstGeom prst="rect">
                  <a:avLst/>
                </a:prstGeom>
                <a:blipFill>
                  <a:blip r:embed="rId3"/>
                  <a:stretch>
                    <a:fillRect l="-1298" r="-1211" b="-604"/>
                  </a:stretch>
                </a:blipFill>
              </p:spPr>
              <p:txBody>
                <a:bodyPr/>
                <a:lstStyle/>
                <a:p>
                  <a:r>
                    <a:rPr lang="en-US">
                      <a:noFill/>
                    </a:rPr>
                    <a:t> </a:t>
                  </a:r>
                </a:p>
              </p:txBody>
            </p:sp>
          </mc:Fallback>
        </mc:AlternateContent>
      </p:grpSp>
      <p:sp>
        <p:nvSpPr>
          <p:cNvPr id="8" name="Right Arrow 7"/>
          <p:cNvSpPr/>
          <p:nvPr/>
        </p:nvSpPr>
        <p:spPr>
          <a:xfrm>
            <a:off x="470082" y="1583746"/>
            <a:ext cx="532856" cy="63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421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wipe(left)">
                                      <p:cBhvr>
                                        <p:cTn id="17" dur="500"/>
                                        <p:tgtEl>
                                          <p:spTgt spid="391"/>
                                        </p:tgtEl>
                                      </p:cBhvr>
                                    </p:animEffect>
                                  </p:childTnLst>
                                </p:cTn>
                              </p:par>
                              <p:par>
                                <p:cTn id="18" presetID="2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7" name="TextBox 66"/>
              <p:cNvSpPr txBox="1"/>
              <p:nvPr/>
            </p:nvSpPr>
            <p:spPr>
              <a:xfrm>
                <a:off x="1760741" y="268709"/>
                <a:ext cx="7724308" cy="673198"/>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Xét</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dãy số</a:t>
                </a:r>
                <a:r>
                  <a:rPr lang="vi-VN"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với </a:t>
                </a:r>
                <a14:m>
                  <m:oMath xmlns:m="http://schemas.openxmlformats.org/officeDocument/2006/math">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r>
                          <a:rPr lang="en-US" sz="1900" b="0" i="1" smtClean="0">
                            <a:latin typeface="Cambria Math" panose="02040503050406030204" pitchFamily="18" charset="0"/>
                            <a:ea typeface="Dotum" panose="020B0600000101010101" pitchFamily="34" charset="-127"/>
                            <a:cs typeface="Times New Roman" panose="02020603050405020304" pitchFamily="18" charset="0"/>
                          </a:rPr>
                          <m:t>+1</m:t>
                        </m:r>
                      </m:num>
                      <m:den>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0" smtClean="0">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Chứng minh rằng</a:t>
                </a: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b="0" i="1" smtClean="0">
                        <a:latin typeface="Cambria Math" panose="02040503050406030204" pitchFamily="18" charset="0"/>
                        <a:ea typeface="Dotum" panose="020B0600000101010101" pitchFamily="34" charset="-127"/>
                      </a:rPr>
                      <m:t>=2</m:t>
                    </m:r>
                  </m:oMath>
                </a14:m>
                <a:r>
                  <a:rPr lang="en-US" sz="1900" kern="1200">
                    <a:latin typeface="+mn-lt"/>
                    <a:ea typeface="+mn-ea"/>
                    <a:cs typeface="Arial" panose="020B0604020202020204" pitchFamily="34" charset="0"/>
                  </a:rPr>
                  <a:t>. </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760741" y="268709"/>
                <a:ext cx="7724308" cy="673198"/>
              </a:xfrm>
              <a:prstGeom prst="rect">
                <a:avLst/>
              </a:prstGeom>
              <a:blipFill>
                <a:blip r:embed="rId2"/>
                <a:stretch>
                  <a:fillRect l="-789" b="-1802"/>
                </a:stretch>
              </a:blipFill>
            </p:spPr>
            <p:txBody>
              <a:bodyPr/>
              <a:lstStyle/>
              <a:p>
                <a:r>
                  <a:rPr lang="en-US">
                    <a:noFill/>
                  </a:rPr>
                  <a:t> </a:t>
                </a:r>
              </a:p>
            </p:txBody>
          </p:sp>
        </mc:Fallback>
      </mc:AlternateContent>
      <p:sp>
        <p:nvSpPr>
          <p:cNvPr id="68" name="Rectangle 67"/>
          <p:cNvSpPr/>
          <p:nvPr/>
        </p:nvSpPr>
        <p:spPr>
          <a:xfrm>
            <a:off x="4235920" y="106468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607801" y="50366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2:</a:t>
            </a:r>
            <a:endParaRPr sz="200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091342" y="2536467"/>
            <a:ext cx="667709" cy="501182"/>
          </a:xfrm>
          <a:prstGeom prst="rect">
            <a:avLst/>
          </a:prstGeom>
        </p:spPr>
      </p:pic>
      <p:grpSp>
        <p:nvGrpSpPr>
          <p:cNvPr id="9" name="Group 8"/>
          <p:cNvGrpSpPr/>
          <p:nvPr/>
        </p:nvGrpSpPr>
        <p:grpSpPr>
          <a:xfrm>
            <a:off x="719745" y="1658212"/>
            <a:ext cx="6228197" cy="523758"/>
            <a:chOff x="751550" y="1617684"/>
            <a:chExt cx="6228197" cy="523758"/>
          </a:xfrm>
        </p:grpSpPr>
        <p:sp>
          <p:nvSpPr>
            <p:cNvPr id="7" name="Rectangle 6"/>
            <p:cNvSpPr/>
            <p:nvPr/>
          </p:nvSpPr>
          <p:spPr>
            <a:xfrm>
              <a:off x="751550" y="1617684"/>
              <a:ext cx="795411"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Ta có</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492091" y="1634059"/>
                  <a:ext cx="5487656" cy="507383"/>
                </a:xfrm>
                <a:prstGeom prst="rect">
                  <a:avLst/>
                </a:prstGeom>
              </p:spPr>
              <p:txBody>
                <a:bodyPr wrap="none">
                  <a:spAutoFit/>
                </a:bodyPr>
                <a:lstStyle/>
                <a:p>
                  <a14:m>
                    <m:oMath xmlns:m="http://schemas.openxmlformats.org/officeDocument/2006/math">
                      <m:sSub>
                        <m:sSubPr>
                          <m:ctrlPr>
                            <a:rPr lang="en-US" sz="1900" i="1" smtClean="0">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+1−2</m:t>
                          </m:r>
                          <m:r>
                            <a:rPr lang="en-US" sz="1900" i="1">
                              <a:latin typeface="Cambria Math" panose="02040503050406030204" pitchFamily="18" charset="0"/>
                              <a:ea typeface="Dotum" panose="020B0600000101010101" pitchFamily="34" charset="-127"/>
                              <a:cs typeface="Times New Roman" panose="02020603050405020304" pitchFamily="18" charset="0"/>
                            </a:rPr>
                            <m:t>𝑛</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9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900"/>
                    <a:t> khi </a:t>
                  </a:r>
                  <a14:m>
                    <m:oMath xmlns:m="http://schemas.openxmlformats.org/officeDocument/2006/math">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oMath>
                  </a14:m>
                  <a:r>
                    <a:rPr lang="en-US" sz="1900"/>
                    <a:t> </a:t>
                  </a:r>
                </a:p>
              </p:txBody>
            </p:sp>
          </mc:Choice>
          <mc:Fallback xmlns="">
            <p:sp>
              <p:nvSpPr>
                <p:cNvPr id="8" name="Rectangle 7"/>
                <p:cNvSpPr>
                  <a:spLocks noRot="1" noChangeAspect="1" noMove="1" noResize="1" noEditPoints="1" noAdjustHandles="1" noChangeArrowheads="1" noChangeShapeType="1" noTextEdit="1"/>
                </p:cNvSpPr>
                <p:nvPr/>
              </p:nvSpPr>
              <p:spPr>
                <a:xfrm>
                  <a:off x="1492091" y="1634059"/>
                  <a:ext cx="5487656" cy="507383"/>
                </a:xfrm>
                <a:prstGeom prst="rect">
                  <a:avLst/>
                </a:prstGeom>
                <a:blipFill>
                  <a:blip r:embed="rId4"/>
                  <a:stretch>
                    <a:fillRect b="-6024"/>
                  </a:stretch>
                </a:blipFill>
              </p:spPr>
              <p:txBody>
                <a:bodyPr/>
                <a:lstStyle/>
                <a:p>
                  <a:r>
                    <a:rPr lang="en-US">
                      <a:noFill/>
                    </a:rPr>
                    <a:t> </a:t>
                  </a:r>
                </a:p>
              </p:txBody>
            </p:sp>
          </mc:Fallback>
        </mc:AlternateContent>
      </p:grpSp>
      <p:grpSp>
        <p:nvGrpSpPr>
          <p:cNvPr id="11" name="Group 10"/>
          <p:cNvGrpSpPr/>
          <p:nvPr/>
        </p:nvGrpSpPr>
        <p:grpSpPr>
          <a:xfrm>
            <a:off x="719745" y="2240409"/>
            <a:ext cx="2551462" cy="663195"/>
            <a:chOff x="616740" y="2181970"/>
            <a:chExt cx="2551462" cy="663195"/>
          </a:xfrm>
        </p:grpSpPr>
        <p:sp>
          <p:nvSpPr>
            <p:cNvPr id="18" name="Rectangle 17"/>
            <p:cNvSpPr/>
            <p:nvPr/>
          </p:nvSpPr>
          <p:spPr>
            <a:xfrm>
              <a:off x="616740" y="2266463"/>
              <a:ext cx="1011815"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Do vậy </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407592" y="2181970"/>
                  <a:ext cx="1760610" cy="663195"/>
                </a:xfrm>
                <a:prstGeom prst="rect">
                  <a:avLst/>
                </a:prstGeom>
              </p:spPr>
              <p:txBody>
                <a:bodyPr wrap="none">
                  <a:spAutoFit/>
                </a:bodyPr>
                <a:lstStyle/>
                <a:p>
                  <a:pPr lvl="0" algn="just" defTabSz="457200">
                    <a:lnSpc>
                      <a:spcPct val="150000"/>
                    </a:lnSpc>
                    <a:buClrTx/>
                    <a:defRPr/>
                  </a:pP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i="1">
                          <a:latin typeface="Cambria Math" panose="02040503050406030204" pitchFamily="18" charset="0"/>
                          <a:ea typeface="Dotum" panose="020B0600000101010101" pitchFamily="34" charset="-127"/>
                        </a:rPr>
                        <m:t>=2</m:t>
                      </m:r>
                    </m:oMath>
                  </a14:m>
                  <a:r>
                    <a:rPr lang="en-US" sz="1900" kern="1200">
                      <a:ea typeface="+mn-ea"/>
                      <a:cs typeface="Arial" panose="020B0604020202020204" pitchFamily="34" charset="0"/>
                    </a:rPr>
                    <a:t>.   </a:t>
                  </a:r>
                  <a:endParaRPr lang="en-US" sz="1900" kern="120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07592" y="2181970"/>
                  <a:ext cx="1760610" cy="663195"/>
                </a:xfrm>
                <a:prstGeom prst="rect">
                  <a:avLst/>
                </a:prstGeom>
                <a:blipFill>
                  <a:blip r:embed="rId5"/>
                  <a:stretch>
                    <a:fillRect b="-1852"/>
                  </a:stretch>
                </a:blipFill>
              </p:spPr>
              <p:txBody>
                <a:bodyPr/>
                <a:lstStyle/>
                <a:p>
                  <a:r>
                    <a:rPr lang="en-US">
                      <a:noFill/>
                    </a:rPr>
                    <a:t> </a:t>
                  </a:r>
                </a:p>
              </p:txBody>
            </p:sp>
          </mc:Fallback>
        </mc:AlternateContent>
      </p:grpSp>
      <p:cxnSp>
        <p:nvCxnSpPr>
          <p:cNvPr id="13" name="Straight Connector 12"/>
          <p:cNvCxnSpPr/>
          <p:nvPr/>
        </p:nvCxnSpPr>
        <p:spPr>
          <a:xfrm flipV="1">
            <a:off x="192023" y="3071342"/>
            <a:ext cx="8732520" cy="39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2664580" y="3137905"/>
                <a:ext cx="5442666" cy="1763303"/>
              </a:xfrm>
              <a:prstGeom prst="rect">
                <a:avLst/>
              </a:prstGeom>
            </p:spPr>
            <p:txBody>
              <a:bodyPr wrap="square">
                <a:spAutoFit/>
              </a:bodyPr>
              <a:lstStyle/>
              <a:p>
                <a:pPr algn="just">
                  <a:lnSpc>
                    <a:spcPct val="150000"/>
                  </a:lnSpc>
                </a:pPr>
                <a:r>
                  <a:rPr lang="vi-VN" sz="2000" b="1" i="1" u="sng">
                    <a:solidFill>
                      <a:schemeClr val="bg1">
                        <a:lumMod val="75000"/>
                      </a:schemeClr>
                    </a:solidFill>
                    <a:latin typeface="+mn-lt"/>
                    <a:ea typeface="Dotum" panose="020B0600000101010101" pitchFamily="34" charset="-127"/>
                  </a:rPr>
                  <a:t>Chú ý</a:t>
                </a:r>
                <a:endParaRPr lang="en-US" sz="2000" i="1" u="sng">
                  <a:solidFill>
                    <a:schemeClr val="bg1">
                      <a:lumMod val="75000"/>
                    </a:schemeClr>
                  </a:solidFill>
                  <a:effectLst/>
                  <a:latin typeface="+mn-lt"/>
                  <a:ea typeface="Times New Roman" panose="02020603050405020304" pitchFamily="18" charset="0"/>
                </a:endParaRPr>
              </a:p>
              <a:p>
                <a:pPr marL="342900" indent="-342900" algn="just">
                  <a:lnSpc>
                    <a:spcPct val="150000"/>
                  </a:lnSpc>
                  <a:buFont typeface="Wingdings" panose="05000000000000000000" pitchFamily="2" charset="2"/>
                  <a:buChar char="§"/>
                </a:pP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oMath>
                </a14:m>
                <a:r>
                  <a:rPr lang="vi-VN" sz="1900">
                    <a:effectLst/>
                    <a:latin typeface="+mn-lt"/>
                    <a:ea typeface="Dotum" panose="020B0600000101010101" pitchFamily="34" charset="-127"/>
                  </a:rPr>
                  <a:t> khi và chỉ khi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r>
                          <a:rPr lang="vi-VN" sz="1900" i="1">
                            <a:effectLst/>
                            <a:latin typeface="Cambria Math" panose="02040503050406030204" pitchFamily="18" charset="0"/>
                            <a:ea typeface="Dotum" panose="020B0600000101010101" pitchFamily="34" charset="-127"/>
                          </a:rPr>
                          <m:t>(</m:t>
                        </m:r>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r>
                          <a:rPr lang="vi-VN" sz="1900" i="1">
                            <a:effectLst/>
                            <a:latin typeface="Cambria Math" panose="02040503050406030204" pitchFamily="18" charset="0"/>
                            <a:ea typeface="Dotum" panose="020B0600000101010101" pitchFamily="34" charset="-127"/>
                          </a:rPr>
                          <m:t>)</m:t>
                        </m:r>
                      </m:e>
                    </m:func>
                    <m:r>
                      <a:rPr lang="vi-VN" sz="1900" i="1">
                        <a:effectLst/>
                        <a:latin typeface="Cambria Math" panose="02040503050406030204" pitchFamily="18" charset="0"/>
                        <a:ea typeface="Dotum" panose="020B0600000101010101" pitchFamily="34" charset="-127"/>
                      </a:rPr>
                      <m:t>=0</m:t>
                    </m:r>
                  </m:oMath>
                </a14:m>
                <a:endParaRPr lang="en-US" sz="1900">
                  <a:effectLst/>
                  <a:latin typeface="+mn-lt"/>
                  <a:ea typeface="Dotum" panose="020B0600000101010101" pitchFamily="34" charset="-127"/>
                </a:endParaRPr>
              </a:p>
              <a:p>
                <a:pPr marL="342900" indent="-342900" algn="just">
                  <a:lnSpc>
                    <a:spcPct val="150000"/>
                  </a:lnSpc>
                  <a:buFont typeface="Wingdings" panose="05000000000000000000" pitchFamily="2" charset="2"/>
                  <a:buChar char="§"/>
                </a:pPr>
                <a:r>
                  <a:rPr lang="vi-VN" sz="1900">
                    <a:effectLst/>
                    <a:latin typeface="+mn-lt"/>
                    <a:ea typeface="Dotum" panose="020B0600000101010101" pitchFamily="34" charset="-127"/>
                  </a:rPr>
                  <a:t>Nếu </a:t>
                </a:r>
                <a14:m>
                  <m:oMath xmlns:m="http://schemas.openxmlformats.org/officeDocument/2006/math">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r>
                  <a:rPr lang="vi-VN" sz="1900">
                    <a:effectLst/>
                    <a:latin typeface="+mn-lt"/>
                    <a:ea typeface="Dotum" panose="020B0600000101010101" pitchFamily="34" charset="-127"/>
                  </a:rPr>
                  <a:t> (c là hằng số) thì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endParaRPr lang="en-US" sz="1900">
                  <a:effectLst/>
                  <a:latin typeface="+mn-lt"/>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664580" y="3137905"/>
                <a:ext cx="5442666" cy="1763303"/>
              </a:xfrm>
              <a:prstGeom prst="rect">
                <a:avLst/>
              </a:prstGeom>
              <a:blipFill>
                <a:blip r:embed="rId6"/>
                <a:stretch>
                  <a:fillRect l="-1120"/>
                </a:stretch>
              </a:blipFill>
            </p:spPr>
            <p:txBody>
              <a:bodyPr/>
              <a:lstStyle/>
              <a:p>
                <a:r>
                  <a:rPr lang="en-US">
                    <a:noFill/>
                  </a:rPr>
                  <a:t> </a:t>
                </a:r>
              </a:p>
            </p:txBody>
          </p:sp>
        </mc:Fallback>
      </mc:AlternateContent>
      <p:pic>
        <p:nvPicPr>
          <p:cNvPr id="22" name="Picture 21"/>
          <p:cNvPicPr>
            <a:picLocks noChangeAspect="1"/>
          </p:cNvPicPr>
          <p:nvPr/>
        </p:nvPicPr>
        <p:blipFill>
          <a:blip r:embed="rId7"/>
          <a:stretch>
            <a:fillRect/>
          </a:stretch>
        </p:blipFill>
        <p:spPr>
          <a:xfrm>
            <a:off x="1294362" y="3380051"/>
            <a:ext cx="853247" cy="1267938"/>
          </a:xfrm>
          <a:prstGeom prst="rect">
            <a:avLst/>
          </a:prstGeom>
        </p:spPr>
      </p:pic>
    </p:spTree>
    <p:extLst>
      <p:ext uri="{BB962C8B-B14F-4D97-AF65-F5344CB8AC3E}">
        <p14:creationId xmlns:p14="http://schemas.microsoft.com/office/powerpoint/2010/main" val="11526154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randombar(horizont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24270" y="357940"/>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2</a:t>
            </a:r>
          </a:p>
        </p:txBody>
      </p:sp>
      <mc:AlternateContent xmlns:mc="http://schemas.openxmlformats.org/markup-compatibility/2006" xmlns:a14="http://schemas.microsoft.com/office/drawing/2010/main">
        <mc:Choice Requires="a14">
          <p:sp>
            <p:nvSpPr>
              <p:cNvPr id="19" name="TextBox 18"/>
              <p:cNvSpPr txBox="1"/>
              <p:nvPr/>
            </p:nvSpPr>
            <p:spPr>
              <a:xfrm>
                <a:off x="824270" y="1239810"/>
                <a:ext cx="8689448" cy="731034"/>
              </a:xfrm>
              <a:prstGeom prst="rect">
                <a:avLst/>
              </a:prstGeom>
              <a:noFill/>
            </p:spPr>
            <p:txBody>
              <a:bodyPr wrap="square" rtlCol="0">
                <a:spAutoFit/>
              </a:bodyPr>
              <a:lstStyle/>
              <a:p>
                <a:pPr lvl="0" algn="just" defTabSz="457200">
                  <a:lnSpc>
                    <a:spcPct val="150000"/>
                  </a:lnSpc>
                  <a:spcAft>
                    <a:spcPts val="400"/>
                  </a:spcAft>
                  <a:buClrTx/>
                  <a:defRPr/>
                </a:pPr>
                <a:r>
                  <a:rPr lang="en-US" sz="2000">
                    <a:latin typeface="+mn-lt"/>
                  </a:rPr>
                  <a:t>Cho dãy số </a:t>
                </a:r>
                <a14:m>
                  <m:oMath xmlns:m="http://schemas.openxmlformats.org/officeDocument/2006/math">
                    <m:r>
                      <a:rPr lang="vi-VN" sz="20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latin typeface="Cambria Math" panose="02040503050406030204" pitchFamily="18" charset="0"/>
                        <a:ea typeface="Dotum" panose="020B0600000101010101" pitchFamily="34" charset="-127"/>
                        <a:cs typeface="Times New Roman" panose="02020603050405020304" pitchFamily="18" charset="0"/>
                      </a:rPr>
                      <m:t>) </m:t>
                    </m:r>
                  </m:oMath>
                </a14:m>
                <a:r>
                  <a:rPr lang="en-US" sz="2000">
                    <a:latin typeface="+mn-lt"/>
                  </a:rPr>
                  <a:t>với </a:t>
                </a:r>
                <a:r>
                  <a:rPr lang="en-US" sz="2000">
                    <a:latin typeface="+mn-lt"/>
                    <a:ea typeface="Dotum" panose="020B0600000101010101" pitchFamily="34" charset="-127"/>
                  </a:rPr>
                  <a:t>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3.2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r>
                          <a:rPr lang="vi-VN"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den>
                    </m:f>
                  </m:oMath>
                </a14:m>
                <a:r>
                  <a:rPr lang="en-US" sz="2000">
                    <a:latin typeface="+mn-lt"/>
                  </a:rPr>
                  <a:t> . Chứng minh rằng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24270" y="1239810"/>
                <a:ext cx="8689448" cy="731034"/>
              </a:xfrm>
              <a:prstGeom prst="rect">
                <a:avLst/>
              </a:prstGeom>
              <a:blipFill>
                <a:blip r:embed="rId3"/>
                <a:stretch>
                  <a:fillRect l="-701" b="-1667"/>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84174" y="71308"/>
            <a:ext cx="592050" cy="888075"/>
          </a:xfrm>
          <a:prstGeom prst="rect">
            <a:avLst/>
          </a:prstGeom>
        </p:spPr>
      </p:pic>
      <p:pic>
        <p:nvPicPr>
          <p:cNvPr id="13" name="Picture 12"/>
          <p:cNvPicPr>
            <a:picLocks noChangeAspect="1"/>
          </p:cNvPicPr>
          <p:nvPr/>
        </p:nvPicPr>
        <p:blipFill>
          <a:blip r:embed="rId5"/>
          <a:stretch>
            <a:fillRect/>
          </a:stretch>
        </p:blipFill>
        <p:spPr>
          <a:xfrm>
            <a:off x="8353051" y="4433207"/>
            <a:ext cx="790949" cy="710293"/>
          </a:xfrm>
          <a:prstGeom prst="rect">
            <a:avLst/>
          </a:prstGeom>
        </p:spPr>
      </p:pic>
      <p:sp>
        <p:nvSpPr>
          <p:cNvPr id="12" name="Rectangle 11"/>
          <p:cNvSpPr/>
          <p:nvPr/>
        </p:nvSpPr>
        <p:spPr>
          <a:xfrm>
            <a:off x="4463695" y="221259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24270" y="2648823"/>
                <a:ext cx="7946020" cy="1902444"/>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Ta có: </a:t>
                </a:r>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d>
                          <m:dPr>
                            <m:ctrlPr>
                              <a:rPr lang="en-US" sz="2000" i="1">
                                <a:effectLst/>
                                <a:latin typeface="Cambria Math" panose="02040503050406030204" pitchFamily="18" charset="0"/>
                                <a:ea typeface="Dotum" panose="020B0600000101010101" pitchFamily="34" charset="-127"/>
                              </a:rPr>
                            </m:ctrlPr>
                          </m:dPr>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e>
                        </m:d>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oMath>
                </a14:m>
                <a:r>
                  <a:rPr lang="vi-VN" sz="2000">
                    <a:effectLst/>
                    <a:latin typeface="+mn-lt"/>
                    <a:ea typeface="Dotum" panose="020B0600000101010101" pitchFamily="34" charset="-127"/>
                  </a:rPr>
                  <a:t> </a:t>
                </a:r>
                <a14:m>
                  <m:oMath xmlns:m="http://schemas.openxmlformats.org/officeDocument/2006/math">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khi </a:t>
                </a:r>
                <a14:m>
                  <m:oMath xmlns:m="http://schemas.openxmlformats.org/officeDocument/2006/math">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 +∞</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Dotum" panose="020B0600000101010101" pitchFamily="34" charset="-127"/>
                  </a:rPr>
                  <a:t>Do vậy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=3</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4270" y="2648823"/>
                <a:ext cx="7946020" cy="1902444"/>
              </a:xfrm>
              <a:prstGeom prst="rect">
                <a:avLst/>
              </a:prstGeom>
              <a:blipFill>
                <a:blip r:embed="rId6"/>
                <a:stretch>
                  <a:fillRect l="-767"/>
                </a:stretch>
              </a:blipFill>
            </p:spPr>
            <p:txBody>
              <a:bodyPr/>
              <a:lstStyle/>
              <a:p>
                <a:r>
                  <a:rPr lang="en-US">
                    <a:noFill/>
                  </a:rPr>
                  <a:t> </a:t>
                </a:r>
              </a:p>
            </p:txBody>
          </p:sp>
        </mc:Fallback>
      </mc:AlternateContent>
    </p:spTree>
    <p:extLst>
      <p:ext uri="{BB962C8B-B14F-4D97-AF65-F5344CB8AC3E}">
        <p14:creationId xmlns:p14="http://schemas.microsoft.com/office/powerpoint/2010/main" val="24180984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3184962" y="251267"/>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chemeClr val="tx2"/>
                </a:solidFill>
                <a:effectLst/>
                <a:uLnTx/>
                <a:uFillTx/>
                <a:ea typeface="Bad Script"/>
                <a:cs typeface="Bad Script"/>
                <a:sym typeface="Bad Script"/>
              </a:rPr>
              <a:t>VẬN DỤNG 1</a:t>
            </a:r>
            <a:endParaRPr kumimoji="0" sz="2500" b="1" i="0" u="none" strike="noStrike" kern="0" cap="none" spc="0" normalizeH="0" baseline="0" noProof="0">
              <a:ln>
                <a:noFill/>
              </a:ln>
              <a:solidFill>
                <a:schemeClr val="tx2"/>
              </a:solidFill>
              <a:effectLst/>
              <a:uLnTx/>
              <a:uFillTx/>
              <a:ea typeface="Bad Script"/>
              <a:cs typeface="Bad Script"/>
              <a:sym typeface="Bad Script"/>
            </a:endParaRPr>
          </a:p>
        </p:txBody>
      </p:sp>
      <mc:AlternateContent xmlns:mc="http://schemas.openxmlformats.org/markup-compatibility/2006" xmlns:a14="http://schemas.microsoft.com/office/drawing/2010/main">
        <mc:Choice Requires="a14">
          <p:sp>
            <p:nvSpPr>
              <p:cNvPr id="6" name="Rectangle 5"/>
              <p:cNvSpPr/>
              <p:nvPr/>
            </p:nvSpPr>
            <p:spPr>
              <a:xfrm>
                <a:off x="151072" y="959722"/>
                <a:ext cx="8833899" cy="2548903"/>
              </a:xfrm>
              <a:prstGeom prst="rect">
                <a:avLst/>
              </a:prstGeom>
            </p:spPr>
            <p:txBody>
              <a:bodyPr wrap="square">
                <a:spAutoFit/>
              </a:bodyPr>
              <a:lstStyle/>
              <a:p>
                <a:pPr algn="just">
                  <a:lnSpc>
                    <a:spcPct val="150000"/>
                  </a:lnSpc>
                </a:pPr>
                <a:r>
                  <a:rPr lang="vi-VN" sz="2000">
                    <a:latin typeface="+mn-lt"/>
                  </a:rPr>
                  <a:t>Một quả bóng cao su được thả từ độ cao 5 m xuống mặt sàn. Sau mỗi lần chạm sàn, quả bóng nảy lên độ cao bằng </a:t>
                </a:r>
                <a14:m>
                  <m:oMath xmlns:m="http://schemas.openxmlformats.org/officeDocument/2006/math">
                    <m:f>
                      <m:fPr>
                        <m:ctrlPr>
                          <a:rPr lang="en-US" sz="2000" i="1">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r>
                  <a:rPr lang="vi-VN" sz="2000">
                    <a:latin typeface="+mn-lt"/>
                  </a:rPr>
                  <a:t> độ cao trước đó. Giả sử rằng quả bóng luôn chuyển động vuông góc với mặt sàn và quá trình này tiếp diễn vô hạn lần. Giả sử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2000">
                    <a:latin typeface="+mn-lt"/>
                  </a:rPr>
                  <a:t> là độ cao (tính bằng mét) của quả bóng sau lần nảy lên thứ </a:t>
                </a:r>
                <a14:m>
                  <m:oMath xmlns:m="http://schemas.openxmlformats.org/officeDocument/2006/math">
                    <m:r>
                      <a:rPr lang="vi-VN" sz="2000" i="1" smtClean="0">
                        <a:latin typeface="Cambria Math" panose="02040503050406030204" pitchFamily="18" charset="0"/>
                      </a:rPr>
                      <m:t>𝑛</m:t>
                    </m:r>
                  </m:oMath>
                </a14:m>
                <a:r>
                  <a:rPr lang="vi-VN" sz="2000">
                    <a:latin typeface="+mn-lt"/>
                  </a:rPr>
                  <a:t>. Chứng minh rằng dãy số </a:t>
                </a:r>
                <a14:m>
                  <m:oMath xmlns:m="http://schemas.openxmlformats.org/officeDocument/2006/math">
                    <m:d>
                      <m:dPr>
                        <m:ctrlPr>
                          <a:rPr lang="vi-VN" sz="2000" i="1" smtClean="0">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e>
                    </m:d>
                  </m:oMath>
                </a14:m>
                <a:r>
                  <a:rPr lang="en-US" sz="2000">
                    <a:latin typeface="+mn-lt"/>
                  </a:rPr>
                  <a:t> </a:t>
                </a:r>
                <a:r>
                  <a:rPr lang="vi-VN" sz="2000">
                    <a:latin typeface="+mn-lt"/>
                  </a:rPr>
                  <a:t>có giới hạn là 0.</a:t>
                </a:r>
              </a:p>
            </p:txBody>
          </p:sp>
        </mc:Choice>
        <mc:Fallback xmlns="">
          <p:sp>
            <p:nvSpPr>
              <p:cNvPr id="6" name="Rectangle 5"/>
              <p:cNvSpPr>
                <a:spLocks noRot="1" noChangeAspect="1" noMove="1" noResize="1" noEditPoints="1" noAdjustHandles="1" noChangeArrowheads="1" noChangeShapeType="1" noTextEdit="1"/>
              </p:cNvSpPr>
              <p:nvPr/>
            </p:nvSpPr>
            <p:spPr>
              <a:xfrm>
                <a:off x="151072" y="959722"/>
                <a:ext cx="8833899" cy="2548903"/>
              </a:xfrm>
              <a:prstGeom prst="rect">
                <a:avLst/>
              </a:prstGeom>
              <a:blipFill>
                <a:blip r:embed="rId3"/>
                <a:stretch>
                  <a:fillRect l="-759" r="-690" b="-3341"/>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12569" y="4252124"/>
            <a:ext cx="927835" cy="673846"/>
          </a:xfrm>
          <a:prstGeom prst="rect">
            <a:avLst/>
          </a:prstGeom>
        </p:spPr>
      </p:pic>
      <p:pic>
        <p:nvPicPr>
          <p:cNvPr id="4" name="Picture 3"/>
          <p:cNvPicPr>
            <a:picLocks noChangeAspect="1"/>
          </p:cNvPicPr>
          <p:nvPr/>
        </p:nvPicPr>
        <p:blipFill>
          <a:blip r:embed="rId5"/>
          <a:stretch>
            <a:fillRect/>
          </a:stretch>
        </p:blipFill>
        <p:spPr>
          <a:xfrm>
            <a:off x="7302135" y="3314606"/>
            <a:ext cx="1682836" cy="1828894"/>
          </a:xfrm>
          <a:prstGeom prst="rect">
            <a:avLst/>
          </a:prstGeom>
        </p:spPr>
      </p:pic>
    </p:spTree>
    <p:extLst>
      <p:ext uri="{BB962C8B-B14F-4D97-AF65-F5344CB8AC3E}">
        <p14:creationId xmlns:p14="http://schemas.microsoft.com/office/powerpoint/2010/main" val="22025414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alpha val="53000"/>
          </a:schemeClr>
        </a:solidFill>
        <a:effectLst/>
      </p:bgPr>
    </p:bg>
    <p:spTree>
      <p:nvGrpSpPr>
        <p:cNvPr id="1" name="Shape 33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5279" y="380852"/>
                <a:ext cx="8767644" cy="4655313"/>
              </a:xfrm>
              <a:prstGeom prst="rect">
                <a:avLst/>
              </a:prstGeom>
            </p:spPr>
            <p:txBody>
              <a:bodyPr wrap="square">
                <a:spAutoFit/>
              </a:bodyPr>
              <a:lstStyle/>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Một quả bóng cao su được thả từ độ cao 5 m xuống mặt sàn, sau lần chạm sàn đầu tiên, quả bóng nảy lên một độ cao là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oMath>
                </a14:m>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Tiếp đó, bóng rơi từ độ cao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xuống mặt sàn và nảy lên độ cao là:</a:t>
                </a:r>
                <a:endParaRPr lang="en-US" sz="1700">
                  <a:latin typeface="+mn-lt"/>
                  <a:ea typeface="Dotum" panose="020B0600000101010101" pitchFamily="34" charset="-127"/>
                </a:endParaRPr>
              </a:p>
              <a:p>
                <a:pPr marL="0" marR="0" lvl="0" indent="0" algn="ctr" defTabSz="914400" rtl="0" eaLnBrk="1" fontAlgn="auto" latinLnBrk="0" hangingPunct="1">
                  <a:lnSpc>
                    <a:spcPct val="145000"/>
                  </a:lnSpc>
                  <a:buClr>
                    <a:srgbClr val="000000"/>
                  </a:buClr>
                  <a:buSzTx/>
                  <a:buFont typeface="Arial"/>
                  <a:buNone/>
                  <a:tabLst/>
                  <a:defRPr/>
                </a:pP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oMath>
                </a14:m>
                <a:r>
                  <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a:t>
                </a: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Tiếp đó, bóng rơi từ độ cao u</a:t>
                </a:r>
                <a:r>
                  <a:rPr kumimoji="0" lang="vi-VN" sz="1700" b="0" i="0" u="none" strike="noStrike" kern="0" cap="none" spc="0" normalizeH="0" baseline="-25000" noProof="0">
                    <a:ln>
                      <a:noFill/>
                    </a:ln>
                    <a:solidFill>
                      <a:srgbClr val="000000"/>
                    </a:solidFill>
                    <a:effectLst/>
                    <a:uLnTx/>
                    <a:uFillTx/>
                    <a:latin typeface="+mn-lt"/>
                    <a:ea typeface="Dotum" panose="020B0600000101010101" pitchFamily="34" charset="-127"/>
                    <a:sym typeface="Arial"/>
                  </a:rPr>
                  <a:t>2</a:t>
                </a: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xuống mặt sàn và nảy lên độ cao là:</a:t>
                </a:r>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45000"/>
                  </a:lnSpc>
                  <a:buClr>
                    <a:srgbClr val="000000"/>
                  </a:buClr>
                  <a:buSzTx/>
                  <a:buFont typeface="Arial"/>
                  <a:buNone/>
                  <a:tabLst/>
                  <a:defRPr/>
                </a:pP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oMath>
                </a14:m>
                <a:r>
                  <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a:t>
                </a: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Và cứ tiếp tục như vậy…</a:t>
                </a:r>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Sau lần chạm sàn thứ n, quả bóng nảy lên độ cao là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oMath>
                </a14:m>
                <a:endParaRPr kumimoji="0" lang="en-US" sz="17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l" defTabSz="914400" rtl="0" eaLnBrk="1" fontAlgn="auto" latinLnBrk="0" hangingPunct="1">
                  <a:lnSpc>
                    <a:spcPct val="145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 có: </a:t>
                </a:r>
                <a14:m>
                  <m:oMath xmlns:m="http://schemas.openxmlformats.org/officeDocument/2006/math">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𝑙𝑖𝑚</m:t>
                            </m:r>
                          </m:e>
                          <m:li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den>
                                </m:f>
                              </m:e>
                            </m:d>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do đó, </a:t>
                </a:r>
                <a14:m>
                  <m:oMath xmlns:m="http://schemas.openxmlformats.org/officeDocument/2006/math">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𝑙𝑖𝑚</m:t>
                            </m:r>
                          </m:e>
                          <m:li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a14:m>
                <a:r>
                  <a:rPr kumimoji="0" lang="vi-VN" sz="17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mn-lt"/>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25279" y="380852"/>
                <a:ext cx="8767644" cy="4655313"/>
              </a:xfrm>
              <a:prstGeom prst="rect">
                <a:avLst/>
              </a:prstGeom>
              <a:blipFill>
                <a:blip r:embed="rId3"/>
                <a:stretch>
                  <a:fillRect l="-487" r="-417"/>
                </a:stretch>
              </a:blipFill>
            </p:spPr>
            <p:txBody>
              <a:bodyPr/>
              <a:lstStyle/>
              <a:p>
                <a:r>
                  <a:rPr lang="en-US">
                    <a:noFill/>
                  </a:rPr>
                  <a:t> </a:t>
                </a:r>
              </a:p>
            </p:txBody>
          </p:sp>
        </mc:Fallback>
      </mc:AlternateContent>
      <p:sp>
        <p:nvSpPr>
          <p:cNvPr id="5" name="Rectangle 4"/>
          <p:cNvSpPr/>
          <p:nvPr/>
        </p:nvSpPr>
        <p:spPr>
          <a:xfrm>
            <a:off x="4298760" y="5565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7" name="Picture 6"/>
          <p:cNvPicPr>
            <a:picLocks noChangeAspect="1"/>
          </p:cNvPicPr>
          <p:nvPr/>
        </p:nvPicPr>
        <p:blipFill>
          <a:blip r:embed="rId4"/>
          <a:stretch>
            <a:fillRect/>
          </a:stretch>
        </p:blipFill>
        <p:spPr>
          <a:xfrm>
            <a:off x="8065088" y="4362319"/>
            <a:ext cx="927835" cy="673846"/>
          </a:xfrm>
          <a:prstGeom prst="rect">
            <a:avLst/>
          </a:prstGeom>
        </p:spPr>
      </p:pic>
    </p:spTree>
    <p:extLst>
      <p:ext uri="{BB962C8B-B14F-4D97-AF65-F5344CB8AC3E}">
        <p14:creationId xmlns:p14="http://schemas.microsoft.com/office/powerpoint/2010/main" val="11478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barn(inVertical)">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804" y="354629"/>
            <a:ext cx="7517019" cy="37981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95800" y="2096116"/>
            <a:ext cx="1419681" cy="1470267"/>
          </a:xfrm>
          <a:prstGeom prst="rect">
            <a:avLst/>
          </a:prstGeom>
        </p:spPr>
      </p:pic>
      <p:sp>
        <p:nvSpPr>
          <p:cNvPr id="13" name="Rectangle 12"/>
          <p:cNvSpPr/>
          <p:nvPr/>
        </p:nvSpPr>
        <p:spPr>
          <a:xfrm>
            <a:off x="-182880" y="-219456"/>
            <a:ext cx="9509760" cy="456940"/>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829;p39"/>
          <p:cNvSpPr/>
          <p:nvPr/>
        </p:nvSpPr>
        <p:spPr>
          <a:xfrm>
            <a:off x="684378" y="445433"/>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Đ3</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4" name="TextBox 13"/>
          <p:cNvSpPr txBox="1"/>
          <p:nvPr/>
        </p:nvSpPr>
        <p:spPr>
          <a:xfrm>
            <a:off x="1707900" y="419232"/>
            <a:ext cx="480786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Hình thành quy tắc tính giới hạn</a:t>
            </a:r>
          </a:p>
        </p:txBody>
      </p:sp>
      <p:sp>
        <p:nvSpPr>
          <p:cNvPr id="15" name="Rectangle 14"/>
          <p:cNvSpPr/>
          <p:nvPr/>
        </p:nvSpPr>
        <p:spPr>
          <a:xfrm>
            <a:off x="3781975" y="2404001"/>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649727" y="958630"/>
                <a:ext cx="8056948" cy="1240853"/>
              </a:xfrm>
              <a:prstGeom prst="rect">
                <a:avLst/>
              </a:prstGeom>
            </p:spPr>
            <p:txBody>
              <a:bodyPr wrap="square">
                <a:spAutoFit/>
              </a:bodyPr>
              <a:lstStyle/>
              <a:p>
                <a:pPr algn="just">
                  <a:lnSpc>
                    <a:spcPct val="150000"/>
                  </a:lnSpc>
                </a:pPr>
                <a:r>
                  <a:rPr lang="en-US" sz="1800">
                    <a:latin typeface="+mn-lt"/>
                  </a:rPr>
                  <a:t>Cho hai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mn-lt"/>
                    <a:ea typeface="Dotum" panose="020B0600000101010101" pitchFamily="34" charset="-127"/>
                  </a:rPr>
                  <a:t> </a:t>
                </a:r>
                <a:r>
                  <a:rPr lang="en-US" sz="1800">
                    <a:latin typeface="+mn-lt"/>
                  </a:rPr>
                  <a:t>và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mn-lt"/>
                    <a:ea typeface="Dotum" panose="020B0600000101010101" pitchFamily="34" charset="-127"/>
                  </a:rPr>
                  <a:t> </a:t>
                </a:r>
                <a:r>
                  <a:rPr lang="en-US" sz="1800">
                    <a:latin typeface="+mn-lt"/>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2+</m:t>
                    </m:r>
                    <m:f>
                      <m:fPr>
                        <m:ctrlPr>
                          <a:rPr lang="en-US" sz="1800" i="1">
                            <a:latin typeface="Cambria Math" panose="02040503050406030204" pitchFamily="18" charset="0"/>
                            <a:ea typeface="Dotum" panose="020B0600000101010101" pitchFamily="34" charset="-127"/>
                          </a:rPr>
                        </m:ctrlPr>
                      </m:fPr>
                      <m:num>
                        <m:r>
                          <a:rPr lang="en-US"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cs typeface="Times New Roman" panose="02020603050405020304" pitchFamily="18" charset="0"/>
                          </a:rPr>
                          <m:t>𝑛</m:t>
                        </m:r>
                      </m:den>
                    </m:f>
                    <m: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𝑣</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3−</m:t>
                    </m:r>
                    <m:f>
                      <m:fPr>
                        <m:ctrlPr>
                          <a:rPr lang="en-US" sz="1800" i="1">
                            <a:latin typeface="Cambria Math" panose="02040503050406030204" pitchFamily="18" charset="0"/>
                            <a:ea typeface="Dotum" panose="020B0600000101010101" pitchFamily="34" charset="-127"/>
                          </a:rPr>
                        </m:ctrlPr>
                      </m:fPr>
                      <m:num>
                        <m:r>
                          <a:rPr lang="en-US" sz="1800" b="0" i="1" smtClean="0">
                            <a:latin typeface="Cambria Math" panose="02040503050406030204" pitchFamily="18" charset="0"/>
                            <a:ea typeface="Dotum" panose="020B0600000101010101" pitchFamily="34" charset="-127"/>
                          </a:rPr>
                          <m:t>2</m:t>
                        </m:r>
                      </m:num>
                      <m:den>
                        <m:r>
                          <a:rPr lang="vi-VN" sz="1800" i="1">
                            <a:latin typeface="Cambria Math" panose="02040503050406030204" pitchFamily="18" charset="0"/>
                            <a:ea typeface="Dotum" panose="020B0600000101010101" pitchFamily="34" charset="-127"/>
                            <a:cs typeface="Times New Roman" panose="02020603050405020304" pitchFamily="18" charset="0"/>
                          </a:rPr>
                          <m:t>𝑛</m:t>
                        </m:r>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oMath>
                </a14:m>
                <a:endParaRPr lang="en-US" sz="1800">
                  <a:latin typeface="+mn-lt"/>
                </a:endParaRPr>
              </a:p>
              <a:p>
                <a:pPr algn="just">
                  <a:lnSpc>
                    <a:spcPct val="150000"/>
                  </a:lnSpc>
                </a:pPr>
                <a:r>
                  <a:rPr lang="en-US" sz="1800">
                    <a:latin typeface="+mn-lt"/>
                  </a:rPr>
                  <a:t>Tính và so sánh: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e>
                    </m:func>
                  </m:oMath>
                </a14:m>
                <a:r>
                  <a:rPr lang="en-US" sz="1800">
                    <a:latin typeface="+mn-lt"/>
                  </a:rPr>
                  <a:t> và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func>
                    <m:r>
                      <a:rPr lang="en-US" sz="1800" b="0" i="0" smtClean="0">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latin typeface="Cambria Math" panose="02040503050406030204" pitchFamily="18" charset="0"/>
                                <a:ea typeface="Dotum" panose="020B0600000101010101" pitchFamily="34" charset="-127"/>
                                <a:cs typeface="Times New Roman" panose="02020603050405020304" pitchFamily="18" charset="0"/>
                              </a:rPr>
                              <m:t>𝑛</m:t>
                            </m:r>
                            <m:r>
                              <a:rPr lang="vi-VN" sz="1800" i="1">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649727" y="958630"/>
                <a:ext cx="8056948" cy="1240853"/>
              </a:xfrm>
              <a:prstGeom prst="rect">
                <a:avLst/>
              </a:prstGeom>
              <a:blipFill>
                <a:blip r:embed="rId3"/>
                <a:stretch>
                  <a:fillRect l="-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84378" y="2765382"/>
                <a:ext cx="6811422" cy="229723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Times New Roman" panose="02020603050405020304" pitchFamily="18" charset="0"/>
                  </a:rPr>
                  <a:t>Ta có: </a:t>
                </a:r>
                <a:endParaRPr lang="en-US" sz="1800">
                  <a:effectLst/>
                  <a:latin typeface="+mn-lt"/>
                  <a:ea typeface="Times New Roman" panose="02020603050405020304" pitchFamily="18" charset="0"/>
                </a:endParaRPr>
              </a:p>
              <a:p>
                <a:pPr algn="ctr">
                  <a:lnSpc>
                    <a:spcPct val="150000"/>
                  </a:lnSpc>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u</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v</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r>
                          <a:rPr lang="vi-VN" sz="1800">
                            <a:effectLst/>
                            <a:latin typeface="Cambria Math" panose="02040503050406030204" pitchFamily="18" charset="0"/>
                            <a:ea typeface="Times New Roman" panose="02020603050405020304" pitchFamily="18" charset="0"/>
                          </a:rPr>
                          <m:t>2+</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1</m:t>
                            </m:r>
                          </m:num>
                          <m:den>
                            <m:r>
                              <m:rPr>
                                <m:sty m:val="p"/>
                              </m:rPr>
                              <a:rPr lang="vi-VN" sz="1800">
                                <a:effectLst/>
                                <a:latin typeface="Cambria Math" panose="02040503050406030204" pitchFamily="18" charset="0"/>
                                <a:ea typeface="Times New Roman" panose="02020603050405020304" pitchFamily="18" charset="0"/>
                              </a:rPr>
                              <m:t>n</m:t>
                            </m:r>
                          </m:den>
                        </m:f>
                      </m:e>
                    </m:d>
                    <m:r>
                      <a:rPr lang="vi-VN" sz="1800">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r>
                          <a:rPr lang="vi-VN" sz="1800">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2</m:t>
                            </m:r>
                          </m:num>
                          <m:den>
                            <m:r>
                              <m:rPr>
                                <m:sty m:val="p"/>
                              </m:rPr>
                              <a:rPr lang="vi-VN" sz="1800">
                                <a:effectLst/>
                                <a:latin typeface="Cambria Math" panose="02040503050406030204" pitchFamily="18" charset="0"/>
                                <a:ea typeface="Times New Roman" panose="02020603050405020304" pitchFamily="18" charset="0"/>
                              </a:rPr>
                              <m:t>n</m:t>
                            </m:r>
                          </m:den>
                        </m:f>
                      </m:e>
                    </m:d>
                    <m:r>
                      <a:rPr lang="vi-VN" sz="1800">
                        <a:effectLst/>
                        <a:latin typeface="Cambria Math" panose="02040503050406030204" pitchFamily="18" charset="0"/>
                        <a:ea typeface="Times New Roman" panose="02020603050405020304" pitchFamily="18" charset="0"/>
                      </a:rPr>
                      <m:t>=5</m:t>
                    </m:r>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a:effectLst/>
                            <a:latin typeface="Cambria Math" panose="02040503050406030204" pitchFamily="18" charset="0"/>
                            <a:ea typeface="Times New Roman" panose="02020603050405020304" pitchFamily="18" charset="0"/>
                          </a:rPr>
                          <m:t>1</m:t>
                        </m:r>
                      </m:num>
                      <m:den>
                        <m:r>
                          <m:rPr>
                            <m:sty m:val="p"/>
                          </m:rPr>
                          <a:rPr lang="vi-VN" sz="1800">
                            <a:effectLst/>
                            <a:latin typeface="Cambria Math" panose="02040503050406030204" pitchFamily="18" charset="0"/>
                            <a:ea typeface="Times New Roman" panose="02020603050405020304" pitchFamily="18" charset="0"/>
                          </a:rPr>
                          <m:t>n</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Lại có: </a:t>
                </a:r>
                <a14:m>
                  <m:oMath xmlns:m="http://schemas.openxmlformats.org/officeDocument/2006/math">
                    <m:d>
                      <m:dPr>
                        <m:ctrlPr>
                          <a:rPr lang="en-US" sz="1800" i="1">
                            <a:effectLst/>
                            <a:latin typeface="Cambria Math" panose="02040503050406030204" pitchFamily="18" charset="0"/>
                            <a:ea typeface="Dotum" panose="020B0600000101010101" pitchFamily="34" charset="-127"/>
                          </a:rPr>
                        </m:ctrlPr>
                      </m:dPr>
                      <m:e>
                        <m:sSub>
                          <m:sSubPr>
                            <m:ctrlPr>
                              <a:rPr lang="en-US" sz="1800" i="1">
                                <a:effectLst/>
                                <a:latin typeface="Cambria Math" panose="02040503050406030204" pitchFamily="18" charset="0"/>
                                <a:ea typeface="Dotum" panose="020B0600000101010101" pitchFamily="34" charset="-127"/>
                              </a:rPr>
                            </m:ctrlPr>
                          </m:sSubPr>
                          <m:e>
                            <m:r>
                              <m:rPr>
                                <m:sty m:val="p"/>
                              </m:rPr>
                              <a:rPr lang="vi-VN" sz="1800">
                                <a:effectLst/>
                                <a:latin typeface="Cambria Math" panose="02040503050406030204" pitchFamily="18" charset="0"/>
                                <a:ea typeface="Dotum" panose="020B0600000101010101" pitchFamily="34" charset="-127"/>
                              </a:rPr>
                              <m:t>u</m:t>
                            </m:r>
                          </m:e>
                          <m:sub>
                            <m:r>
                              <m:rPr>
                                <m:sty m:val="p"/>
                              </m:rPr>
                              <a:rPr lang="vi-VN" sz="1800">
                                <a:effectLst/>
                                <a:latin typeface="Cambria Math" panose="02040503050406030204" pitchFamily="18" charset="0"/>
                                <a:ea typeface="Dotum" panose="020B0600000101010101" pitchFamily="34" charset="-127"/>
                              </a:rPr>
                              <m:t>n</m:t>
                            </m:r>
                          </m:sub>
                        </m:sSub>
                        <m:r>
                          <a:rPr lang="vi-VN" sz="1800">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m:rPr>
                                <m:sty m:val="p"/>
                              </m:rPr>
                              <a:rPr lang="vi-VN" sz="1800">
                                <a:effectLst/>
                                <a:latin typeface="Cambria Math" panose="02040503050406030204" pitchFamily="18" charset="0"/>
                                <a:ea typeface="Dotum" panose="020B0600000101010101" pitchFamily="34" charset="-127"/>
                              </a:rPr>
                              <m:t>v</m:t>
                            </m:r>
                          </m:e>
                          <m:sub>
                            <m:r>
                              <m:rPr>
                                <m:sty m:val="p"/>
                              </m:rPr>
                              <a:rPr lang="vi-VN" sz="1800">
                                <a:effectLst/>
                                <a:latin typeface="Cambria Math" panose="02040503050406030204" pitchFamily="18" charset="0"/>
                                <a:ea typeface="Dotum" panose="020B0600000101010101" pitchFamily="34" charset="-127"/>
                              </a:rPr>
                              <m:t>n</m:t>
                            </m:r>
                          </m:sub>
                        </m:sSub>
                      </m:e>
                    </m:d>
                    <m:r>
                      <a:rPr lang="vi-VN" sz="1800" i="1">
                        <a:effectLst/>
                        <a:latin typeface="Cambria Math" panose="02040503050406030204" pitchFamily="18" charset="0"/>
                        <a:ea typeface="Dotum" panose="020B0600000101010101" pitchFamily="34" charset="-127"/>
                      </a:rPr>
                      <m:t>−</m:t>
                    </m:r>
                    <m:r>
                      <a:rPr lang="vi-VN" sz="1800">
                        <a:effectLst/>
                        <a:latin typeface="Cambria Math" panose="02040503050406030204" pitchFamily="18" charset="0"/>
                        <a:ea typeface="Dotum" panose="020B0600000101010101" pitchFamily="34" charset="-127"/>
                      </a:rPr>
                      <m:t>5=</m:t>
                    </m:r>
                    <m:d>
                      <m:dPr>
                        <m:ctrlPr>
                          <a:rPr lang="en-US" sz="1800" i="1">
                            <a:effectLst/>
                            <a:latin typeface="Cambria Math" panose="02040503050406030204" pitchFamily="18" charset="0"/>
                            <a:ea typeface="Dotum" panose="020B0600000101010101" pitchFamily="34" charset="-127"/>
                          </a:rPr>
                        </m:ctrlPr>
                      </m:dPr>
                      <m:e>
                        <m:r>
                          <a:rPr lang="vi-VN" sz="1800">
                            <a:effectLst/>
                            <a:latin typeface="Cambria Math" panose="02040503050406030204" pitchFamily="18" charset="0"/>
                            <a:ea typeface="Dotum" panose="020B0600000101010101" pitchFamily="34" charset="-127"/>
                          </a:rPr>
                          <m:t>5</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a:effectLst/>
                                <a:latin typeface="Cambria Math" panose="02040503050406030204" pitchFamily="18" charset="0"/>
                                <a:ea typeface="Dotum" panose="020B0600000101010101" pitchFamily="34" charset="-127"/>
                              </a:rPr>
                              <m:t>1</m:t>
                            </m:r>
                          </m:num>
                          <m:den>
                            <m:r>
                              <m:rPr>
                                <m:sty m:val="p"/>
                              </m:rPr>
                              <a:rPr lang="vi-VN" sz="1800">
                                <a:effectLst/>
                                <a:latin typeface="Cambria Math" panose="02040503050406030204" pitchFamily="18" charset="0"/>
                                <a:ea typeface="Dotum" panose="020B0600000101010101" pitchFamily="34" charset="-127"/>
                              </a:rPr>
                              <m:t>n</m:t>
                            </m:r>
                          </m:den>
                        </m:f>
                      </m:e>
                    </m:d>
                    <m:r>
                      <a:rPr lang="vi-VN" sz="1800" i="1">
                        <a:effectLst/>
                        <a:latin typeface="Cambria Math" panose="02040503050406030204" pitchFamily="18" charset="0"/>
                        <a:ea typeface="Dotum" panose="020B0600000101010101" pitchFamily="34" charset="-127"/>
                      </a:rPr>
                      <m:t>−</m:t>
                    </m:r>
                    <m:r>
                      <a:rPr lang="vi-VN" sz="1800">
                        <a:effectLst/>
                        <a:latin typeface="Cambria Math" panose="02040503050406030204" pitchFamily="18" charset="0"/>
                        <a:ea typeface="Dotum" panose="020B0600000101010101" pitchFamily="34" charset="-127"/>
                      </a:rPr>
                      <m:t>5=</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a:effectLst/>
                            <a:latin typeface="Cambria Math" panose="02040503050406030204" pitchFamily="18" charset="0"/>
                            <a:ea typeface="Dotum" panose="020B0600000101010101" pitchFamily="34" charset="-127"/>
                          </a:rPr>
                          <m:t>1</m:t>
                        </m:r>
                      </m:num>
                      <m:den>
                        <m:r>
                          <m:rPr>
                            <m:sty m:val="p"/>
                          </m:rPr>
                          <a:rPr lang="vi-VN" sz="1800">
                            <a:effectLst/>
                            <a:latin typeface="Cambria Math" panose="02040503050406030204" pitchFamily="18" charset="0"/>
                            <a:ea typeface="Dotum" panose="020B0600000101010101" pitchFamily="34" charset="-127"/>
                          </a:rPr>
                          <m:t>n</m:t>
                        </m:r>
                      </m:den>
                    </m:f>
                    <m:r>
                      <a:rPr lang="vi-VN" sz="1800">
                        <a:effectLst/>
                        <a:latin typeface="Cambria Math" panose="02040503050406030204" pitchFamily="18" charset="0"/>
                        <a:ea typeface="Dotum" panose="020B0600000101010101" pitchFamily="34" charset="-127"/>
                      </a:rPr>
                      <m:t>→0</m:t>
                    </m:r>
                  </m:oMath>
                </a14:m>
                <a:r>
                  <a:rPr lang="vi-VN" sz="1800">
                    <a:effectLst/>
                    <a:latin typeface="+mn-lt"/>
                    <a:ea typeface="Dotum" panose="020B0600000101010101" pitchFamily="34" charset="-127"/>
                  </a:rPr>
                  <a:t> khi </a:t>
                </a:r>
                <a14:m>
                  <m:oMath xmlns:m="http://schemas.openxmlformats.org/officeDocument/2006/math">
                    <m:r>
                      <m:rPr>
                        <m:sty m:val="p"/>
                      </m:rPr>
                      <a:rPr lang="vi-VN" sz="1800">
                        <a:effectLst/>
                        <a:latin typeface="Cambria Math" panose="02040503050406030204" pitchFamily="18" charset="0"/>
                        <a:ea typeface="Dotum" panose="020B0600000101010101" pitchFamily="34" charset="-127"/>
                      </a:rPr>
                      <m:t>n</m:t>
                    </m:r>
                    <m:r>
                      <a:rPr lang="vi-VN" sz="1800">
                        <a:effectLst/>
                        <a:latin typeface="Cambria Math" panose="02040503050406030204" pitchFamily="18" charset="0"/>
                        <a:ea typeface="Dotum" panose="020B0600000101010101" pitchFamily="34" charset="-127"/>
                      </a:rPr>
                      <m:t>→ +∞</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Times New Roman" panose="02020603050405020304" pitchFamily="18" charset="0"/>
                  </a:rPr>
                  <a:t>Do vậy, </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m:rPr>
                                <m:sty m:val="p"/>
                              </m:rPr>
                              <a:rPr lang="vi-VN" sz="1800">
                                <a:effectLst/>
                                <a:latin typeface="Cambria Math" panose="02040503050406030204" pitchFamily="18" charset="0"/>
                                <a:ea typeface="Times New Roman" panose="02020603050405020304" pitchFamily="18" charset="0"/>
                              </a:rPr>
                              <m:t>lim</m:t>
                            </m:r>
                          </m:e>
                          <m:lim>
                            <m:r>
                              <m:rPr>
                                <m:sty m:val="p"/>
                              </m:rPr>
                              <a:rPr lang="vi-VN" sz="1800">
                                <a:effectLst/>
                                <a:latin typeface="Cambria Math" panose="02040503050406030204" pitchFamily="18" charset="0"/>
                                <a:ea typeface="Times New Roman" panose="02020603050405020304" pitchFamily="18" charset="0"/>
                              </a:rPr>
                              <m:t>n</m:t>
                            </m:r>
                            <m:r>
                              <a:rPr lang="vi-VN" sz="1800">
                                <a:effectLst/>
                                <a:latin typeface="Cambria Math" panose="02040503050406030204" pitchFamily="18" charset="0"/>
                                <a:ea typeface="Times New Roman" panose="02020603050405020304" pitchFamily="18" charset="0"/>
                              </a:rPr>
                              <m:t>→+∞</m:t>
                            </m:r>
                          </m:lim>
                        </m:limLow>
                      </m:fName>
                      <m:e>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u</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m:rPr>
                                <m:sty m:val="p"/>
                              </m:rPr>
                              <a:rPr lang="vi-VN" sz="1800">
                                <a:effectLst/>
                                <a:latin typeface="Cambria Math" panose="02040503050406030204" pitchFamily="18" charset="0"/>
                                <a:ea typeface="Times New Roman" panose="02020603050405020304" pitchFamily="18" charset="0"/>
                              </a:rPr>
                              <m:t>v</m:t>
                            </m:r>
                          </m:e>
                          <m:sub>
                            <m:r>
                              <m:rPr>
                                <m:sty m:val="p"/>
                              </m:rPr>
                              <a:rPr lang="vi-VN" sz="1800">
                                <a:effectLst/>
                                <a:latin typeface="Cambria Math" panose="02040503050406030204" pitchFamily="18" charset="0"/>
                                <a:ea typeface="Times New Roman" panose="02020603050405020304" pitchFamily="18" charset="0"/>
                              </a:rPr>
                              <m:t>n</m:t>
                            </m:r>
                          </m:sub>
                        </m:sSub>
                        <m:r>
                          <a:rPr lang="vi-VN" sz="1800">
                            <a:effectLst/>
                            <a:latin typeface="Cambria Math" panose="02040503050406030204" pitchFamily="18" charset="0"/>
                            <a:ea typeface="Times New Roman" panose="02020603050405020304" pitchFamily="18" charset="0"/>
                          </a:rPr>
                          <m:t>)</m:t>
                        </m:r>
                      </m:e>
                    </m:func>
                    <m:r>
                      <a:rPr lang="vi-VN" sz="1800">
                        <a:effectLst/>
                        <a:latin typeface="Cambria Math" panose="02040503050406030204" pitchFamily="18" charset="0"/>
                        <a:ea typeface="Times New Roman" panose="02020603050405020304" pitchFamily="18" charset="0"/>
                      </a:rPr>
                      <m:t>=5</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4378" y="2765382"/>
                <a:ext cx="6811422" cy="2297232"/>
              </a:xfrm>
              <a:prstGeom prst="rect">
                <a:avLst/>
              </a:prstGeom>
              <a:blipFill>
                <a:blip r:embed="rId4"/>
                <a:stretch>
                  <a:fillRect l="-716"/>
                </a:stretch>
              </a:blipFill>
            </p:spPr>
            <p:txBody>
              <a:bodyPr/>
              <a:lstStyle/>
              <a:p>
                <a:r>
                  <a:rPr lang="en-US">
                    <a:noFill/>
                  </a:rPr>
                  <a:t> </a:t>
                </a:r>
              </a:p>
            </p:txBody>
          </p:sp>
        </mc:Fallback>
      </mc:AlternateContent>
    </p:spTree>
    <p:extLst>
      <p:ext uri="{BB962C8B-B14F-4D97-AF65-F5344CB8AC3E}">
        <p14:creationId xmlns:p14="http://schemas.microsoft.com/office/powerpoint/2010/main" val="302378259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arn(inVertical)">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425144" y="58018"/>
            <a:ext cx="3128431" cy="375900"/>
          </a:xfrm>
        </p:spPr>
        <p:txBody>
          <a:bodyPr/>
          <a:lstStyle/>
          <a:p>
            <a:r>
              <a:rPr lang="en-US" sz="3200" b="1">
                <a:solidFill>
                  <a:schemeClr val="bg1">
                    <a:lumMod val="50000"/>
                  </a:schemeClr>
                </a:solidFill>
                <a:latin typeface="+mn-lt"/>
              </a:rPr>
              <a:t>KHỞI ĐỘNG</a:t>
            </a:r>
          </a:p>
        </p:txBody>
      </p:sp>
      <p:sp>
        <p:nvSpPr>
          <p:cNvPr id="22" name="Rectangle 21"/>
          <p:cNvSpPr/>
          <p:nvPr/>
        </p:nvSpPr>
        <p:spPr>
          <a:xfrm>
            <a:off x="3455248" y="519565"/>
            <a:ext cx="2143127" cy="507831"/>
          </a:xfrm>
          <a:prstGeom prst="rect">
            <a:avLst/>
          </a:prstGeom>
        </p:spPr>
        <p:txBody>
          <a:bodyPr wrap="square">
            <a:spAutoFit/>
          </a:bodyPr>
          <a:lstStyle/>
          <a:p>
            <a:pPr algn="ctr">
              <a:lnSpc>
                <a:spcPct val="150000"/>
              </a:lnSpc>
            </a:pPr>
            <a:r>
              <a:rPr lang="vi-VN" sz="2000" b="1">
                <a:solidFill>
                  <a:srgbClr val="C00000"/>
                </a:solidFill>
                <a:latin typeface="+mn-lt"/>
                <a:ea typeface="Arial" panose="020B0604020202020204" pitchFamily="34" charset="0"/>
                <a:cs typeface="Times New Roman" panose="02020603050405020304" pitchFamily="18" charset="0"/>
              </a:rPr>
              <a:t>Nghịch lý Zeno</a:t>
            </a:r>
            <a:endParaRPr lang="en-US" sz="2000" b="1">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25143" y="1056471"/>
                <a:ext cx="8432609" cy="1661993"/>
              </a:xfrm>
              <a:prstGeom prst="rect">
                <a:avLst/>
              </a:prstGeom>
            </p:spPr>
            <p:txBody>
              <a:bodyPr wrap="square">
                <a:spAutoFit/>
              </a:bodyPr>
              <a:lstStyle/>
              <a:p>
                <a:pPr algn="just">
                  <a:lnSpc>
                    <a:spcPct val="150000"/>
                  </a:lnSpc>
                  <a:spcBef>
                    <a:spcPts val="100"/>
                  </a:spcBef>
                  <a:spcAft>
                    <a:spcPts val="100"/>
                  </a:spcAft>
                </a:pPr>
                <a:r>
                  <a:rPr lang="nl-NL" sz="1700">
                    <a:latin typeface="+mn-lt"/>
                    <a:ea typeface="Times New Roman" panose="02020603050405020304" pitchFamily="18" charset="0"/>
                  </a:rPr>
                  <a:t>Achilles (nhân vật trong thần thoại Hy Lạp, được mô tả có thể chạy nhanh như gió) đuổi theo một con rùa trên một đường thẳng. Vị trí xuất phát của Achilles là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1</m:t>
                        </m:r>
                      </m:sub>
                    </m:sSub>
                  </m:oMath>
                </a14:m>
                <a:r>
                  <a:rPr lang="nl-NL" sz="1700">
                    <a:effectLst/>
                    <a:latin typeface="+mn-lt"/>
                    <a:ea typeface="Dotum" panose="020B0600000101010101" pitchFamily="34" charset="-127"/>
                  </a:rPr>
                  <a:t>,     cách vị trí xuất phát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n-lt"/>
                    <a:ea typeface="Dotum" panose="020B0600000101010101" pitchFamily="34" charset="-127"/>
                  </a:rPr>
                  <a:t> của rùa một quãng đường có chiều dài là a. Zeno lí luận rằng, mặc dù chạy nhanh hơn nhưng Achilles không bao giờ đuổi kịp rùa.</a:t>
                </a:r>
                <a:endParaRPr lang="en-US" sz="17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143" y="1056471"/>
                <a:ext cx="8432609" cy="1661993"/>
              </a:xfrm>
              <a:prstGeom prst="rect">
                <a:avLst/>
              </a:prstGeom>
              <a:blipFill>
                <a:blip r:embed="rId3"/>
                <a:stretch>
                  <a:fillRect l="-506" r="-434"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2487" y="3742087"/>
                <a:ext cx="8478996" cy="1221104"/>
              </a:xfrm>
              <a:prstGeom prst="rect">
                <a:avLst/>
              </a:prstGeom>
            </p:spPr>
            <p:txBody>
              <a:bodyPr wrap="square">
                <a:spAutoFit/>
              </a:bodyPr>
              <a:lstStyle/>
              <a:p>
                <a:pPr algn="just">
                  <a:lnSpc>
                    <a:spcPct val="150000"/>
                  </a:lnSpc>
                  <a:spcBef>
                    <a:spcPts val="100"/>
                  </a:spcBef>
                  <a:spcAft>
                    <a:spcPts val="100"/>
                  </a:spcAft>
                </a:pPr>
                <a:r>
                  <a:rPr lang="nl-NL" sz="1700">
                    <a:latin typeface="+mj-lt"/>
                    <a:ea typeface="Times New Roman" panose="02020603050405020304" pitchFamily="18" charset="0"/>
                  </a:rPr>
                  <a:t>Thật vậy, trước tiên Achilles phải đến được vị trí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2</m:t>
                        </m:r>
                      </m:sub>
                    </m:sSub>
                    <m:r>
                      <a:rPr lang="nl-NL" sz="1700" i="1">
                        <a:effectLst/>
                        <a:latin typeface="Cambria Math" panose="02040503050406030204" pitchFamily="18" charset="0"/>
                        <a:ea typeface="Times New Roman" panose="02020603050405020304" pitchFamily="18" charset="0"/>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Times New Roman" panose="02020603050405020304" pitchFamily="18" charset="0"/>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j-lt"/>
                    <a:ea typeface="Dotum" panose="020B0600000101010101" pitchFamily="34" charset="-127"/>
                  </a:rPr>
                  <a:t> trong khoảng thời gian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Sau đó, Achilles phải đến được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𝐴</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lúc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oMath>
                </a14:m>
                <a:r>
                  <a:rPr lang="nl-NL" sz="1700">
                    <a:effectLst/>
                    <a:latin typeface="+mj-lt"/>
                    <a:ea typeface="Dotum" panose="020B0600000101010101" pitchFamily="34" charset="-127"/>
                  </a:rPr>
                  <a:t> Cứ như vậy, Achilles không bao giờ đuổi kịp rùa.</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2487" y="3742087"/>
                <a:ext cx="8478996" cy="1221104"/>
              </a:xfrm>
              <a:prstGeom prst="rect">
                <a:avLst/>
              </a:prstGeom>
              <a:blipFill>
                <a:blip r:embed="rId4"/>
                <a:stretch>
                  <a:fillRect l="-431" r="-503" b="-6000"/>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3707" y="2847282"/>
            <a:ext cx="6626210" cy="886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678343" y="3788134"/>
            <a:ext cx="1293281" cy="1339363"/>
          </a:xfrm>
          <a:prstGeom prst="rect">
            <a:avLst/>
          </a:prstGeom>
        </p:spPr>
      </p:pic>
      <p:sp>
        <p:nvSpPr>
          <p:cNvPr id="13" name="Rectangle 12"/>
          <p:cNvSpPr/>
          <p:nvPr/>
        </p:nvSpPr>
        <p:spPr>
          <a:xfrm>
            <a:off x="-182880" y="-219456"/>
            <a:ext cx="9509760" cy="456940"/>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5" name="Rectangle 14"/>
          <p:cNvSpPr/>
          <p:nvPr/>
        </p:nvSpPr>
        <p:spPr>
          <a:xfrm>
            <a:off x="3941001" y="485200"/>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90428" y="854532"/>
                <a:ext cx="8481196" cy="3903633"/>
              </a:xfrm>
              <a:prstGeom prst="rect">
                <a:avLst/>
              </a:prstGeom>
            </p:spPr>
            <p:txBody>
              <a:bodyPr wrap="square">
                <a:spAutoFit/>
              </a:bodyPr>
              <a:lstStyle/>
              <a:p>
                <a:pPr marL="285750" marR="0" lvl="0" indent="-285750" algn="just" defTabSz="914400" rtl="0" eaLnBrk="1" fontAlgn="auto" latinLnBrk="0" hangingPunct="1">
                  <a:lnSpc>
                    <a:spcPct val="150000"/>
                  </a:lnSpc>
                  <a:spcBef>
                    <a:spcPts val="300"/>
                  </a:spcBef>
                  <a:spcAft>
                    <a:spcPts val="30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 có: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khi </a:t>
                </a:r>
                <a14:m>
                  <m:oMath xmlns:m="http://schemas.openxmlformats.org/officeDocument/2006/math">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Do vậy ,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num>
                      <m:den>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den>
                    </m:f>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khi </a:t>
                </a:r>
                <a14:m>
                  <m:oMath xmlns:m="http://schemas.openxmlformats.org/officeDocument/2006/math">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vậy,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Khi đó,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=2+3=5=</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n</m:t>
                                </m:r>
                              </m:sub>
                            </m:sSub>
                          </m:e>
                        </m:d>
                      </m:e>
                    </m:func>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u</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e>
                    </m:func>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lim</m:t>
                            </m:r>
                          </m:e>
                          <m:lim>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lim>
                        </m:limLow>
                      </m:fName>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v</m:t>
                            </m:r>
                          </m:e>
                          <m:sub>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n</m:t>
                            </m:r>
                          </m:sub>
                        </m:sSub>
                      </m:e>
                    </m:func>
                  </m:oMath>
                </a14:m>
                <a:endParaRPr kumimoji="0" lang="en-US" sz="1800" b="0" i="0" u="none" strike="noStrike" kern="0" cap="none" spc="0" normalizeH="0" baseline="0" noProof="0">
                  <a:ln>
                    <a:noFill/>
                  </a:ln>
                  <a:solidFill>
                    <a:srgbClr val="000000"/>
                  </a:solidFill>
                  <a:effectLst/>
                  <a:uLnTx/>
                  <a:uFillTx/>
                  <a:latin typeface="+mn-lt"/>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490428" y="854532"/>
                <a:ext cx="8481196" cy="3903633"/>
              </a:xfrm>
              <a:prstGeom prst="rect">
                <a:avLst/>
              </a:prstGeom>
              <a:blipFill>
                <a:blip r:embed="rId3"/>
                <a:stretch>
                  <a:fillRect l="-431"/>
                </a:stretch>
              </a:blipFill>
            </p:spPr>
            <p:txBody>
              <a:bodyPr/>
              <a:lstStyle/>
              <a:p>
                <a:r>
                  <a:rPr lang="en-US">
                    <a:noFill/>
                  </a:rPr>
                  <a:t> </a:t>
                </a:r>
              </a:p>
            </p:txBody>
          </p:sp>
        </mc:Fallback>
      </mc:AlternateContent>
    </p:spTree>
    <p:extLst>
      <p:ext uri="{BB962C8B-B14F-4D97-AF65-F5344CB8AC3E}">
        <p14:creationId xmlns:p14="http://schemas.microsoft.com/office/powerpoint/2010/main" val="35298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8" name="Group 7"/>
          <p:cNvGrpSpPr/>
          <p:nvPr/>
        </p:nvGrpSpPr>
        <p:grpSpPr>
          <a:xfrm>
            <a:off x="2570952" y="234696"/>
            <a:ext cx="3680898" cy="1507387"/>
            <a:chOff x="5943599" y="253910"/>
            <a:chExt cx="7361793" cy="3014773"/>
          </a:xfrm>
        </p:grpSpPr>
        <p:grpSp>
          <p:nvGrpSpPr>
            <p:cNvPr id="9" name="Group 2"/>
            <p:cNvGrpSpPr/>
            <p:nvPr/>
          </p:nvGrpSpPr>
          <p:grpSpPr>
            <a:xfrm>
              <a:off x="5943599" y="288505"/>
              <a:ext cx="7361793" cy="2980178"/>
              <a:chOff x="0" y="-28575"/>
              <a:chExt cx="2747744" cy="841375"/>
            </a:xfrm>
          </p:grpSpPr>
          <p:sp>
            <p:nvSpPr>
              <p:cNvPr id="11" name="Freeform 3"/>
              <p:cNvSpPr/>
              <p:nvPr/>
            </p:nvSpPr>
            <p:spPr>
              <a:xfrm>
                <a:off x="259161" y="-27564"/>
                <a:ext cx="2488583" cy="33553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pPr>
                <a:endParaRPr sz="900" kern="1200">
                  <a:solidFill>
                    <a:prstClr val="black"/>
                  </a:solidFill>
                  <a:latin typeface="Calibri"/>
                  <a:ea typeface="+mn-ea"/>
                  <a:cs typeface="+mn-cs"/>
                </a:endParaRPr>
              </a:p>
            </p:txBody>
          </p:sp>
        </p:grpSp>
        <p:sp>
          <p:nvSpPr>
            <p:cNvPr id="10" name="Rectangle 9"/>
            <p:cNvSpPr/>
            <p:nvPr/>
          </p:nvSpPr>
          <p:spPr>
            <a:xfrm>
              <a:off x="6995842" y="253910"/>
              <a:ext cx="6245942" cy="1115306"/>
            </a:xfrm>
            <a:prstGeom prst="rect">
              <a:avLst/>
            </a:prstGeom>
          </p:spPr>
          <p:txBody>
            <a:bodyPr wrap="none">
              <a:spAutoFit/>
            </a:bodyPr>
            <a:lstStyle/>
            <a:p>
              <a:pPr algn="just" defTabSz="457200">
                <a:lnSpc>
                  <a:spcPct val="150000"/>
                </a:lnSpc>
                <a:spcAft>
                  <a:spcPts val="300"/>
                </a:spcAft>
                <a:buClrTx/>
              </a:pPr>
              <a:r>
                <a:rPr lang="nl-NL" sz="2200" b="1" kern="1200">
                  <a:solidFill>
                    <a:prstClr val="white"/>
                  </a:solidFill>
                  <a:latin typeface="Arial" panose="020B0604020202020204" pitchFamily="34" charset="0"/>
                  <a:ea typeface="Times New Roman" panose="02020603050405020304" pitchFamily="18" charset="0"/>
                  <a:cs typeface="Arial" panose="020B0604020202020204" pitchFamily="34" charset="0"/>
                </a:rPr>
                <a:t>Quy tắc tính giới hạn</a:t>
              </a:r>
              <a:endParaRPr lang="en-US" sz="22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6" name="Rectangle 15"/>
              <p:cNvSpPr/>
              <p:nvPr/>
            </p:nvSpPr>
            <p:spPr>
              <a:xfrm>
                <a:off x="348932" y="988390"/>
                <a:ext cx="4191264" cy="3910301"/>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a) 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oMath>
                </a14:m>
                <a:r>
                  <a:rPr lang="vi-VN"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r>
                  <a:rPr lang="vi-VN" sz="2000">
                    <a:effectLst/>
                    <a:latin typeface="+mn-lt"/>
                    <a:ea typeface="Dotum" panose="020B0600000101010101" pitchFamily="34" charset="-127"/>
                  </a:rPr>
                  <a:t> thì</a:t>
                </a:r>
                <a:endParaRPr lang="en-US" sz="2000">
                  <a:effectLst/>
                  <a:latin typeface="+mn-lt"/>
                  <a:ea typeface="Times New Roman" panose="02020603050405020304" pitchFamily="18" charset="0"/>
                </a:endParaRPr>
              </a:p>
              <a:p>
                <a:pPr marL="342900" indent="-342900" algn="just">
                  <a:lnSpc>
                    <a:spcPct val="150000"/>
                  </a:lnSpc>
                  <a:spcBef>
                    <a:spcPts val="100"/>
                  </a:spcBef>
                  <a:spcAft>
                    <a:spcPts val="100"/>
                  </a:spcAft>
                  <a:buFont typeface="Wingdings" panose="05000000000000000000" pitchFamily="2" charset="2"/>
                  <a:buChar char="§"/>
                </a:pPr>
                <a:r>
                  <a:rPr lang="vi-VN"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r>
                  <a:rPr lang="vi-VN"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i="1">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𝑏</m:t>
                    </m:r>
                  </m:oMath>
                </a14:m>
                <a:endParaRPr lang="en-US" sz="2000" i="1">
                  <a:effectLst/>
                  <a:latin typeface="+mn-lt"/>
                  <a:ea typeface="Dotum" panose="020B0600000101010101" pitchFamily="34" charset="-127"/>
                </a:endParaRPr>
              </a:p>
              <a:p>
                <a:pPr marL="342900" indent="-342900" algn="just">
                  <a:lnSpc>
                    <a:spcPct val="150000"/>
                  </a:lnSpc>
                  <a:spcBef>
                    <a:spcPts val="100"/>
                  </a:spcBef>
                  <a:spcAft>
                    <a:spcPts val="100"/>
                  </a:spcAft>
                  <a:buFont typeface="Wingdings" panose="05000000000000000000" pitchFamily="2" charset="2"/>
                  <a:buChar char="§"/>
                </a:pP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den>
                            </m:f>
                          </m:e>
                        </m:d>
                      </m:e>
                    </m:func>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𝑎</m:t>
                        </m:r>
                      </m:num>
                      <m:den>
                        <m:r>
                          <a:rPr lang="vi-VN" sz="2000" i="1">
                            <a:effectLst/>
                            <a:latin typeface="Cambria Math" panose="02040503050406030204" pitchFamily="18" charset="0"/>
                            <a:ea typeface="Dotum" panose="020B0600000101010101" pitchFamily="34" charset="-127"/>
                          </a:rPr>
                          <m:t>𝑏</m:t>
                        </m:r>
                      </m:den>
                    </m:f>
                  </m:oMath>
                </a14:m>
                <a:r>
                  <a:rPr lang="vi-VN" sz="2000">
                    <a:effectLst/>
                    <a:latin typeface="+mn-lt"/>
                    <a:ea typeface="Dotum" panose="020B0600000101010101" pitchFamily="34" charset="-127"/>
                  </a:rPr>
                  <a:t> (nếu </a:t>
                </a:r>
                <a14:m>
                  <m:oMath xmlns:m="http://schemas.openxmlformats.org/officeDocument/2006/math">
                    <m:r>
                      <a:rPr lang="vi-VN" sz="2000" i="1">
                        <a:effectLst/>
                        <a:latin typeface="Cambria Math" panose="02040503050406030204" pitchFamily="18" charset="0"/>
                        <a:ea typeface="Dotum" panose="020B0600000101010101" pitchFamily="34" charset="-127"/>
                      </a:rPr>
                      <m:t>𝑏</m:t>
                    </m:r>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8932" y="988390"/>
                <a:ext cx="4191264" cy="3910301"/>
              </a:xfrm>
              <a:prstGeom prst="rect">
                <a:avLst/>
              </a:prstGeom>
              <a:blipFill>
                <a:blip r:embed="rId3"/>
                <a:stretch>
                  <a:fillRect l="-1453"/>
                </a:stretch>
              </a:blipFill>
            </p:spPr>
            <p:txBody>
              <a:bodyPr/>
              <a:lstStyle/>
              <a:p>
                <a:r>
                  <a:rPr lang="en-US">
                    <a:noFill/>
                  </a:rPr>
                  <a:t> </a:t>
                </a:r>
              </a:p>
            </p:txBody>
          </p:sp>
        </mc:Fallback>
      </mc:AlternateContent>
      <p:cxnSp>
        <p:nvCxnSpPr>
          <p:cNvPr id="3" name="Straight Connector 2"/>
          <p:cNvCxnSpPr/>
          <p:nvPr/>
        </p:nvCxnSpPr>
        <p:spPr>
          <a:xfrm>
            <a:off x="4714220" y="1168841"/>
            <a:ext cx="0" cy="399851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4930478" y="1101025"/>
                <a:ext cx="3744394" cy="1854675"/>
              </a:xfrm>
              <a:prstGeom prst="rect">
                <a:avLst/>
              </a:prstGeom>
            </p:spPr>
            <p:txBody>
              <a:bodyPr wrap="square">
                <a:spAutoFit/>
              </a:bodyPr>
              <a:lstStyle/>
              <a:p>
                <a:pPr lvl="0" algn="just">
                  <a:lnSpc>
                    <a:spcPct val="150000"/>
                  </a:lnSpc>
                  <a:spcBef>
                    <a:spcPts val="300"/>
                  </a:spcBef>
                  <a:spcAft>
                    <a:spcPts val="300"/>
                  </a:spcAft>
                </a:pPr>
                <a:r>
                  <a:rPr lang="vi-VN" sz="2000">
                    <a:latin typeface="Arial" panose="020B0604020202020204" pitchFamily="34" charset="0"/>
                    <a:ea typeface="Times New Roman" panose="02020603050405020304" pitchFamily="18" charset="0"/>
                  </a:rPr>
                  <a:t>b)  Nếu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r>
                      <a:rPr lang="vi-VN" sz="2000" i="1">
                        <a:latin typeface="Cambria Math" panose="02040503050406030204" pitchFamily="18" charset="0"/>
                        <a:ea typeface="Times New Roman" panose="02020603050405020304" pitchFamily="18" charset="0"/>
                      </a:rPr>
                      <m:t>≥0</m:t>
                    </m:r>
                  </m:oMath>
                </a14:m>
                <a:r>
                  <a:rPr lang="vi-VN" sz="2000">
                    <a:latin typeface="Arial" panose="020B0604020202020204" pitchFamily="34" charset="0"/>
                    <a:ea typeface="Dotum" panose="020B0600000101010101" pitchFamily="34" charset="-127"/>
                  </a:rPr>
                  <a:t> với mọi n và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e>
                    </m:func>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𝑎</m:t>
                    </m:r>
                  </m:oMath>
                </a14:m>
                <a:r>
                  <a:rPr lang="vi-VN" sz="2000">
                    <a:latin typeface="Arial" panose="020B0604020202020204" pitchFamily="34" charset="0"/>
                    <a:ea typeface="Dotum" panose="020B0600000101010101" pitchFamily="34" charset="-127"/>
                  </a:rPr>
                  <a:t> thì</a:t>
                </a:r>
                <a:endParaRPr lang="en-US" sz="2000">
                  <a:ea typeface="Times New Roman" panose="02020603050405020304" pitchFamily="18" charset="0"/>
                </a:endParaRPr>
              </a:p>
              <a:p>
                <a:pPr lvl="0" algn="ctr">
                  <a:lnSpc>
                    <a:spcPct val="150000"/>
                  </a:lnSpc>
                  <a:spcBef>
                    <a:spcPts val="300"/>
                  </a:spcBef>
                  <a:spcAft>
                    <a:spcPts val="300"/>
                  </a:spcAft>
                </a:pPr>
                <a14:m>
                  <m:oMath xmlns:m="http://schemas.openxmlformats.org/officeDocument/2006/math">
                    <m:r>
                      <a:rPr lang="vi-VN" sz="2000" i="1">
                        <a:latin typeface="Cambria Math" panose="02040503050406030204" pitchFamily="18" charset="0"/>
                        <a:ea typeface="Times New Roman" panose="02020603050405020304" pitchFamily="18" charset="0"/>
                      </a:rPr>
                      <m:t>𝑎</m:t>
                    </m:r>
                    <m:r>
                      <a:rPr lang="vi-VN" sz="2000" i="1">
                        <a:latin typeface="Cambria Math" panose="02040503050406030204" pitchFamily="18" charset="0"/>
                        <a:ea typeface="Times New Roman" panose="02020603050405020304" pitchFamily="18" charset="0"/>
                      </a:rPr>
                      <m:t>≥0</m:t>
                    </m:r>
                  </m:oMath>
                </a14:m>
                <a:r>
                  <a:rPr lang="vi-VN" sz="2000">
                    <a:latin typeface="Arial" panose="020B0604020202020204" pitchFamily="34" charset="0"/>
                    <a:ea typeface="Dotum" panose="020B0600000101010101" pitchFamily="34" charset="-127"/>
                  </a:rPr>
                  <a:t> và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rad>
                          <m:radPr>
                            <m:degHide m:val="on"/>
                            <m:ctrlPr>
                              <a:rPr lang="en-US" sz="2000" i="1">
                                <a:latin typeface="Cambria Math" panose="02040503050406030204" pitchFamily="18" charset="0"/>
                                <a:ea typeface="Times New Roman" panose="02020603050405020304" pitchFamily="18" charset="0"/>
                              </a:rPr>
                            </m:ctrlPr>
                          </m:radPr>
                          <m:deg/>
                          <m:e>
                            <m:sSub>
                              <m:sSubPr>
                                <m:ctrlPr>
                                  <a:rPr lang="en-US" sz="2000" i="1">
                                    <a:latin typeface="Cambria Math" panose="02040503050406030204" pitchFamily="18" charset="0"/>
                                    <a:ea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rPr>
                                  <m:t>𝑛</m:t>
                                </m:r>
                              </m:sub>
                            </m:sSub>
                          </m:e>
                        </m:rad>
                      </m:e>
                    </m:func>
                    <m:r>
                      <a:rPr lang="vi-VN" sz="2000" i="1">
                        <a:latin typeface="Cambria Math" panose="02040503050406030204" pitchFamily="18" charset="0"/>
                        <a:ea typeface="Dotum" panose="020B0600000101010101" pitchFamily="34" charset="-127"/>
                      </a:rPr>
                      <m:t>=</m:t>
                    </m:r>
                    <m:rad>
                      <m:radPr>
                        <m:degHide m:val="on"/>
                        <m:ctrlPr>
                          <a:rPr lang="en-US" sz="2000" i="1">
                            <a:latin typeface="Cambria Math" panose="02040503050406030204" pitchFamily="18" charset="0"/>
                            <a:ea typeface="Dotum" panose="020B0600000101010101" pitchFamily="34" charset="-127"/>
                          </a:rPr>
                        </m:ctrlPr>
                      </m:radPr>
                      <m:deg/>
                      <m:e>
                        <m:r>
                          <a:rPr lang="vi-VN" sz="2000" i="1">
                            <a:latin typeface="Cambria Math" panose="02040503050406030204" pitchFamily="18" charset="0"/>
                            <a:ea typeface="Dotum" panose="020B0600000101010101" pitchFamily="34" charset="-127"/>
                          </a:rPr>
                          <m:t>𝑎</m:t>
                        </m:r>
                      </m:e>
                    </m:rad>
                  </m:oMath>
                </a14:m>
                <a:endParaRPr lang="en-US" sz="200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930478" y="1101025"/>
                <a:ext cx="3744394" cy="1854675"/>
              </a:xfrm>
              <a:prstGeom prst="rect">
                <a:avLst/>
              </a:prstGeom>
              <a:blipFill>
                <a:blip r:embed="rId4"/>
                <a:stretch>
                  <a:fillRect l="-1792" r="-1629"/>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rot="20151531">
            <a:off x="7643979" y="3750121"/>
            <a:ext cx="1536944" cy="1743592"/>
          </a:xfrm>
          <a:prstGeom prst="rect">
            <a:avLst/>
          </a:prstGeom>
        </p:spPr>
      </p:pic>
      <p:pic>
        <p:nvPicPr>
          <p:cNvPr id="21" name="Picture 20"/>
          <p:cNvPicPr>
            <a:picLocks noChangeAspect="1"/>
          </p:cNvPicPr>
          <p:nvPr/>
        </p:nvPicPr>
        <p:blipFill>
          <a:blip r:embed="rId6"/>
          <a:stretch>
            <a:fillRect/>
          </a:stretch>
        </p:blipFill>
        <p:spPr>
          <a:xfrm>
            <a:off x="348932" y="324386"/>
            <a:ext cx="629005" cy="593816"/>
          </a:xfrm>
          <a:prstGeom prst="rect">
            <a:avLst/>
          </a:prstGeom>
        </p:spPr>
      </p:pic>
    </p:spTree>
    <p:extLst>
      <p:ext uri="{BB962C8B-B14F-4D97-AF65-F5344CB8AC3E}">
        <p14:creationId xmlns:p14="http://schemas.microsoft.com/office/powerpoint/2010/main" val="15859634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8" name="Rectangle 67"/>
          <p:cNvSpPr/>
          <p:nvPr/>
        </p:nvSpPr>
        <p:spPr>
          <a:xfrm>
            <a:off x="4252140" y="158888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998675" y="732284"/>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3:</a:t>
            </a:r>
            <a:endParaRPr sz="2200">
              <a:solidFill>
                <a:schemeClr val="bg1">
                  <a:lumMod val="50000"/>
                </a:schemeClr>
              </a:solidFill>
              <a:highlight>
                <a:schemeClr val="accent1"/>
              </a:highlight>
              <a:latin typeface="+mj-lt"/>
            </a:endParaRPr>
          </a:p>
        </p:txBody>
      </p:sp>
      <p:sp>
        <p:nvSpPr>
          <p:cNvPr id="71" name="Rectangle 70"/>
          <p:cNvSpPr/>
          <p:nvPr/>
        </p:nvSpPr>
        <p:spPr>
          <a:xfrm>
            <a:off x="1070334" y="2192980"/>
            <a:ext cx="6030180"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a:ea typeface="Arial" panose="020B0604020202020204" pitchFamily="34" charset="0"/>
                <a:cs typeface="Times New Roman" panose="02020603050405020304" pitchFamily="18" charset="0"/>
              </a:rPr>
              <a:t>Áp dụng các quy tắc tính giới hạn, ta được:</a:t>
            </a:r>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pic>
        <p:nvPicPr>
          <p:cNvPr id="87" name="Picture 86"/>
          <p:cNvPicPr>
            <a:picLocks noChangeAspect="1"/>
          </p:cNvPicPr>
          <p:nvPr/>
        </p:nvPicPr>
        <p:blipFill>
          <a:blip r:embed="rId2"/>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2"/>
          <a:stretch>
            <a:fillRect/>
          </a:stretch>
        </p:blipFill>
        <p:spPr>
          <a:xfrm rot="4865895">
            <a:off x="7949115" y="341390"/>
            <a:ext cx="786452" cy="78035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838200" y="2469332"/>
                <a:ext cx="7567387" cy="1791452"/>
              </a:xfrm>
              <a:prstGeom prst="rect">
                <a:avLst/>
              </a:prstGeom>
              <a:noFill/>
            </p:spPr>
            <p:txBody>
              <a:bodyPr wrap="square" rtlCol="0">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smtClean="0">
                                  <a:latin typeface="Cambria Math" panose="02040503050406030204" pitchFamily="18" charset="0"/>
                                  <a:ea typeface="Dotum" panose="020B0600000101010101" pitchFamily="34" charset="-127"/>
                                </a:rPr>
                              </m:ctrlPr>
                            </m:fPr>
                            <m:num>
                              <m:sSup>
                                <m:sSupPr>
                                  <m:ctrlPr>
                                    <a:rPr lang="vi-VN" sz="2000" i="1" smtClean="0">
                                      <a:latin typeface="Cambria Math" panose="02040503050406030204" pitchFamily="18" charset="0"/>
                                      <a:ea typeface="Dotum" panose="020B0600000101010101" pitchFamily="34" charset="-127"/>
                                    </a:rPr>
                                  </m:ctrlPr>
                                </m:sSupPr>
                                <m:e>
                                  <m:r>
                                    <a:rPr lang="en-US" sz="2000" b="0" i="1" smtClean="0">
                                      <a:latin typeface="Cambria Math" panose="02040503050406030204" pitchFamily="18" charset="0"/>
                                      <a:ea typeface="Dotum" panose="020B0600000101010101" pitchFamily="34" charset="-127"/>
                                    </a:rPr>
                                    <m:t>𝑛</m:t>
                                  </m:r>
                                </m:e>
                                <m:sup>
                                  <m:r>
                                    <a:rPr lang="en-US" sz="2000" b="0" i="1" smtClean="0">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 </m:t>
                              </m:r>
                              <m:r>
                                <a:rPr lang="en-US" sz="2000" b="0" i="1" smtClean="0">
                                  <a:latin typeface="Cambria Math" panose="02040503050406030204" pitchFamily="18" charset="0"/>
                                  <a:ea typeface="Dotum" panose="020B0600000101010101" pitchFamily="34" charset="-127"/>
                                </a:rPr>
                                <m:t>𝑛</m:t>
                              </m:r>
                              <m:r>
                                <a:rPr lang="en-US" sz="2000" b="0" i="1" smtClean="0">
                                  <a:latin typeface="Cambria Math" panose="02040503050406030204" pitchFamily="18" charset="0"/>
                                  <a:ea typeface="Dotum" panose="020B0600000101010101" pitchFamily="34" charset="-127"/>
                                </a:rPr>
                                <m:t> + 1</m:t>
                              </m:r>
                            </m:num>
                            <m:den>
                              <m:r>
                                <a:rPr lang="en-US" sz="2000" b="0" i="1" smtClean="0">
                                  <a:latin typeface="Cambria Math" panose="02040503050406030204" pitchFamily="18" charset="0"/>
                                  <a:ea typeface="Dotum" panose="020B0600000101010101" pitchFamily="34" charset="-127"/>
                                </a:rPr>
                                <m:t>2</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 −1</m:t>
                              </m:r>
                            </m:den>
                          </m:f>
                        </m:e>
                      </m:func>
                      <m:r>
                        <a:rPr lang="en-US" sz="2000" b="0" i="1" smtClean="0">
                          <a:latin typeface="Cambria Math" panose="02040503050406030204" pitchFamily="18" charset="0"/>
                          <a:ea typeface="Dotum" panose="020B0600000101010101" pitchFamily="34" charset="-127"/>
                        </a:rPr>
                        <m:t>=</m:t>
                      </m:r>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r>
                                    <a:rPr lang="en-US" sz="2000" b="0" i="1" smtClean="0">
                                      <a:latin typeface="Cambria Math" panose="02040503050406030204" pitchFamily="18" charset="0"/>
                                      <a:ea typeface="Dotum" panose="020B0600000101010101" pitchFamily="34" charset="-127"/>
                                    </a:rPr>
                                    <m:t>𝑛</m:t>
                                  </m:r>
                                </m:den>
                              </m:f>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num>
                            <m:den>
                              <m:r>
                                <a:rPr lang="en-US" sz="2000" i="1">
                                  <a:latin typeface="Cambria Math" panose="02040503050406030204" pitchFamily="18" charset="0"/>
                                  <a:ea typeface="Dotum" panose="020B0600000101010101" pitchFamily="34" charset="-127"/>
                                </a:rPr>
                                <m:t>2 −</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den>
                          </m:f>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d>
                                <m:dPr>
                                  <m:ctrlPr>
                                    <a:rPr lang="vi-VN" sz="2000" i="1" smtClean="0">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r>
                                        <a:rPr lang="en-US" sz="2000" i="1">
                                          <a:latin typeface="Cambria Math" panose="02040503050406030204" pitchFamily="18" charset="0"/>
                                          <a:ea typeface="Dotum" panose="020B0600000101010101" pitchFamily="34" charset="-127"/>
                                        </a:rPr>
                                        <m:t>𝑛</m:t>
                                      </m:r>
                                    </m:den>
                                  </m:f>
                                  <m:r>
                                    <a:rPr lang="en-US"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e>
                              </m:d>
                            </m:num>
                            <m:den>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d>
                                <m:dPr>
                                  <m:ctrlPr>
                                    <a:rPr lang="vi-VN" sz="2000" i="1">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2 −</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1</m:t>
                                      </m:r>
                                    </m:num>
                                    <m:den>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en>
                                  </m:f>
                                </m:e>
                              </m:d>
                            </m:den>
                          </m:f>
                        </m:e>
                      </m:func>
                      <m:r>
                        <a:rPr lang="en-US" sz="2000" b="0" i="1" smtClean="0">
                          <a:latin typeface="Cambria Math" panose="02040503050406030204" pitchFamily="18" charset="0"/>
                          <a:ea typeface="Dotum" panose="020B0600000101010101" pitchFamily="34" charset="-127"/>
                        </a:rPr>
                        <m:t>=</m:t>
                      </m:r>
                      <m:f>
                        <m:fPr>
                          <m:ctrlPr>
                            <a:rPr lang="en-US" sz="2000" b="0" i="1" smtClean="0">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1</m:t>
                          </m:r>
                        </m:num>
                        <m:den>
                          <m:r>
                            <a:rPr lang="en-US" sz="2000" b="0" i="1" smtClean="0">
                              <a:latin typeface="Cambria Math" panose="02040503050406030204" pitchFamily="18" charset="0"/>
                              <a:ea typeface="Dotum" panose="020B0600000101010101" pitchFamily="34" charset="-127"/>
                            </a:rPr>
                            <m:t>2</m:t>
                          </m:r>
                        </m:den>
                      </m:f>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8200" y="2469332"/>
                <a:ext cx="7567387" cy="1791452"/>
              </a:xfrm>
              <a:prstGeom prst="rect">
                <a:avLst/>
              </a:prstGeom>
              <a:blipFill>
                <a:blip r:embed="rId3"/>
                <a:stretch>
                  <a:fillRect/>
                </a:stretch>
              </a:blipFill>
            </p:spPr>
            <p:txBody>
              <a:bodyPr/>
              <a:lstStyle/>
              <a:p>
                <a:r>
                  <a:rPr lang="en-US">
                    <a:noFill/>
                  </a:rPr>
                  <a:t> </a:t>
                </a:r>
              </a:p>
            </p:txBody>
          </p:sp>
        </mc:Fallback>
      </mc:AlternateContent>
      <p:grpSp>
        <p:nvGrpSpPr>
          <p:cNvPr id="4" name="Group 3"/>
          <p:cNvGrpSpPr/>
          <p:nvPr/>
        </p:nvGrpSpPr>
        <p:grpSpPr>
          <a:xfrm>
            <a:off x="1784703" y="293758"/>
            <a:ext cx="3134607" cy="1018740"/>
            <a:chOff x="1433668" y="162389"/>
            <a:chExt cx="3134607" cy="1018740"/>
          </a:xfrm>
        </p:grpSpPr>
        <p:sp>
          <p:nvSpPr>
            <p:cNvPr id="67" name="TextBox 66"/>
            <p:cNvSpPr txBox="1"/>
            <p:nvPr/>
          </p:nvSpPr>
          <p:spPr>
            <a:xfrm>
              <a:off x="1433668" y="484993"/>
              <a:ext cx="1428802" cy="553998"/>
            </a:xfrm>
            <a:prstGeom prst="rect">
              <a:avLst/>
            </a:prstGeom>
            <a:noFill/>
          </p:spPr>
          <p:txBody>
            <a:bodyPr wrap="square" rtlCol="0">
              <a:spAutoFit/>
            </a:bodyPr>
            <a:lstStyle/>
            <a:p>
              <a:pPr lvl="0" algn="ctr" defTabSz="457200">
                <a:lnSpc>
                  <a:spcPct val="150000"/>
                </a:lnSpc>
                <a:buClrTx/>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331765" y="162389"/>
                  <a:ext cx="2236510" cy="1018740"/>
                </a:xfrm>
                <a:prstGeom prst="rect">
                  <a:avLst/>
                </a:prstGeom>
              </p:spPr>
              <p:txBody>
                <a:bodyPr wrap="none">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f>
                              <m:fPr>
                                <m:ctrlPr>
                                  <a:rPr lang="vi-VN" sz="2000" i="1">
                                    <a:latin typeface="Cambria Math" panose="02040503050406030204" pitchFamily="18" charset="0"/>
                                    <a:ea typeface="Dotum" panose="020B0600000101010101" pitchFamily="34" charset="-127"/>
                                  </a:rPr>
                                </m:ctrlPr>
                              </m:fPr>
                              <m:num>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 </m:t>
                                </m:r>
                                <m:r>
                                  <a:rPr lang="en-US" sz="2000" i="1">
                                    <a:latin typeface="Cambria Math" panose="02040503050406030204" pitchFamily="18" charset="0"/>
                                    <a:ea typeface="Dotum" panose="020B0600000101010101" pitchFamily="34" charset="-127"/>
                                  </a:rPr>
                                  <m:t>𝑛</m:t>
                                </m:r>
                                <m:r>
                                  <a:rPr lang="en-US" sz="2000" i="1">
                                    <a:latin typeface="Cambria Math" panose="02040503050406030204" pitchFamily="18" charset="0"/>
                                    <a:ea typeface="Dotum" panose="020B0600000101010101" pitchFamily="34" charset="-127"/>
                                  </a:rPr>
                                  <m:t> + 1</m:t>
                                </m:r>
                              </m:num>
                              <m:den>
                                <m:r>
                                  <a:rPr lang="en-US" sz="2000" i="1">
                                    <a:latin typeface="Cambria Math" panose="02040503050406030204" pitchFamily="18" charset="0"/>
                                    <a:ea typeface="Dotum" panose="020B0600000101010101" pitchFamily="34" charset="-127"/>
                                  </a:rPr>
                                  <m:t>2</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 −1</m:t>
                                </m:r>
                              </m:den>
                            </m:f>
                          </m:e>
                        </m:func>
                      </m:oMath>
                    </m:oMathPara>
                  </a14:m>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31765" y="162389"/>
                  <a:ext cx="2236510" cy="1018740"/>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580139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3" y="4627180"/>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696371" y="403806"/>
            <a:ext cx="2649655"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a:t>
            </a:r>
            <a:r>
              <a:rPr lang="en-US" sz="2500" b="1" kern="1200">
                <a:solidFill>
                  <a:srgbClr val="189AE2">
                    <a:lumMod val="50000"/>
                  </a:srgbClr>
                </a:solidFill>
                <a:latin typeface="Arial" panose="020B0604020202020204" pitchFamily="34" charset="0"/>
                <a:ea typeface="+mn-ea"/>
                <a:cs typeface="Arial" panose="020B0604020202020204" pitchFamily="34" charset="0"/>
              </a:rPr>
              <a:t>3</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18" name="Google Shape;424;p35"/>
          <p:cNvGrpSpPr/>
          <p:nvPr/>
        </p:nvGrpSpPr>
        <p:grpSpPr>
          <a:xfrm rot="20182401">
            <a:off x="8265438" y="887476"/>
            <a:ext cx="869384"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3136425" y="338385"/>
            <a:ext cx="2768958" cy="753604"/>
            <a:chOff x="3518087" y="327567"/>
            <a:chExt cx="2768958" cy="753604"/>
          </a:xfrm>
        </p:grpSpPr>
        <p:sp>
          <p:nvSpPr>
            <p:cNvPr id="30" name="TextBox 29"/>
            <p:cNvSpPr txBox="1"/>
            <p:nvPr/>
          </p:nvSpPr>
          <p:spPr>
            <a:xfrm>
              <a:off x="3518087" y="458647"/>
              <a:ext cx="1428802" cy="553998"/>
            </a:xfrm>
            <a:prstGeom prst="rect">
              <a:avLst/>
            </a:prstGeom>
            <a:noFill/>
          </p:spPr>
          <p:txBody>
            <a:bodyPr wrap="square" rtlCol="0">
              <a:spAutoFit/>
            </a:bodyPr>
            <a:lstStyle/>
            <a:p>
              <a:pPr lvl="0" algn="ctr" defTabSz="457200">
                <a:lnSpc>
                  <a:spcPct val="150000"/>
                </a:lnSpc>
                <a:buClrTx/>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365942" y="327567"/>
                  <a:ext cx="1921103" cy="753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𝑙𝑖𝑚</m:t>
                                </m:r>
                              </m:e>
                              <m:lim>
                                <m:r>
                                  <a:rPr lang="en-US" sz="2000" i="1">
                                    <a:latin typeface="Cambria Math" panose="02040503050406030204" pitchFamily="18" charset="0"/>
                                  </a:rPr>
                                  <m:t>𝑛</m:t>
                                </m:r>
                                <m:r>
                                  <a:rPr lang="en-US" sz="2000">
                                    <a:latin typeface="Cambria Math" panose="02040503050406030204" pitchFamily="18" charset="0"/>
                                  </a:rPr>
                                  <m:t>→+∞</m:t>
                                </m:r>
                              </m:lim>
                            </m:limLow>
                          </m:fName>
                          <m:e>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a:latin typeface="Cambria Math" panose="02040503050406030204" pitchFamily="18" charset="0"/>
                                          </a:rPr>
                                          <m:t>2</m:t>
                                        </m:r>
                                      </m:sup>
                                    </m:sSup>
                                    <m:r>
                                      <a:rPr lang="en-US" sz="2000">
                                        <a:latin typeface="Cambria Math" panose="02040503050406030204" pitchFamily="18" charset="0"/>
                                      </a:rPr>
                                      <m:t>+1</m:t>
                                    </m:r>
                                  </m:e>
                                </m:rad>
                              </m:num>
                              <m:den>
                                <m:r>
                                  <a:rPr lang="en-US" sz="2000" i="1">
                                    <a:latin typeface="Cambria Math" panose="02040503050406030204" pitchFamily="18" charset="0"/>
                                  </a:rPr>
                                  <m:t>𝑛</m:t>
                                </m:r>
                                <m:r>
                                  <a:rPr lang="en-US" sz="2000">
                                    <a:latin typeface="Cambria Math" panose="02040503050406030204" pitchFamily="18" charset="0"/>
                                  </a:rPr>
                                  <m:t>+1</m:t>
                                </m:r>
                              </m:den>
                            </m:f>
                          </m:e>
                        </m:func>
                      </m:oMath>
                    </m:oMathPara>
                  </a14:m>
                  <a:endParaRPr lang="en-US" sz="2000"/>
                </a:p>
              </p:txBody>
            </p:sp>
          </mc:Choice>
          <mc:Fallback xmlns="">
            <p:sp>
              <p:nvSpPr>
                <p:cNvPr id="2" name="Rectangle 1"/>
                <p:cNvSpPr>
                  <a:spLocks noRot="1" noChangeAspect="1" noMove="1" noResize="1" noEditPoints="1" noAdjustHandles="1" noChangeArrowheads="1" noChangeShapeType="1" noTextEdit="1"/>
                </p:cNvSpPr>
                <p:nvPr/>
              </p:nvSpPr>
              <p:spPr>
                <a:xfrm>
                  <a:off x="4365942" y="327567"/>
                  <a:ext cx="1921103" cy="753604"/>
                </a:xfrm>
                <a:prstGeom prst="rect">
                  <a:avLst/>
                </a:prstGeom>
                <a:blipFill>
                  <a:blip r:embed="rId2"/>
                  <a:stretch>
                    <a:fillRect/>
                  </a:stretch>
                </a:blipFill>
              </p:spPr>
              <p:txBody>
                <a:bodyPr/>
                <a:lstStyle/>
                <a:p>
                  <a:r>
                    <a:rPr lang="en-US">
                      <a:noFill/>
                    </a:rPr>
                    <a:t> </a:t>
                  </a:r>
                </a:p>
              </p:txBody>
            </p:sp>
          </mc:Fallback>
        </mc:AlternateContent>
      </p:grpSp>
      <p:sp>
        <p:nvSpPr>
          <p:cNvPr id="31" name="Rectangle 30"/>
          <p:cNvSpPr/>
          <p:nvPr/>
        </p:nvSpPr>
        <p:spPr>
          <a:xfrm>
            <a:off x="4391056" y="151921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95959" y="2023003"/>
                <a:ext cx="7949073" cy="2401876"/>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Áp dụng các quy tắc tính giới hạn, ta được:</a:t>
                </a:r>
                <a:endParaRPr lang="en-US" sz="2000">
                  <a:effectLst/>
                  <a:latin typeface="+mn-lt"/>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r>
                                    <a:rPr lang="vi-VN" sz="2000" i="1">
                                      <a:effectLst/>
                                      <a:latin typeface="Cambria Math" panose="02040503050406030204" pitchFamily="18" charset="0"/>
                                      <a:ea typeface="Dotum" panose="020B0600000101010101" pitchFamily="34" charset="-127"/>
                                    </a:rPr>
                                    <m:t>+1</m:t>
                                  </m:r>
                                </m:e>
                              </m:rad>
                            </m:num>
                            <m:den>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den>
                          </m:f>
                        </m:e>
                      </m:func>
                      <m:r>
                        <a:rPr lang="vi-VN" sz="2000" i="1">
                          <a:effectLst/>
                          <a:latin typeface="Cambria Math" panose="02040503050406030204" pitchFamily="18" charset="0"/>
                          <a:ea typeface="Dotum" panose="020B0600000101010101" pitchFamily="34" charset="-127"/>
                        </a:rPr>
                        <m:t>=</m:t>
                      </m:r>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2+</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en>
                                      </m:f>
                                    </m:e>
                                  </m:d>
                                </m:e>
                              </m:rad>
                            </m:num>
                            <m:den>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den>
                          </m:f>
                        </m:e>
                      </m:func>
                      <m:r>
                        <a:rPr lang="vi-VN" sz="2000" i="1">
                          <a:effectLst/>
                          <a:latin typeface="Cambria Math" panose="02040503050406030204" pitchFamily="18" charset="0"/>
                          <a:ea typeface="Dotum" panose="020B0600000101010101" pitchFamily="34" charset="-127"/>
                        </a:rPr>
                        <m:t>=</m:t>
                      </m:r>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𝑛</m:t>
                              </m:r>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𝑛</m:t>
                                          </m:r>
                                        </m:e>
                                        <m:sup>
                                          <m:r>
                                            <a:rPr lang="vi-VN" sz="2000" i="1">
                                              <a:effectLst/>
                                              <a:latin typeface="Cambria Math" panose="02040503050406030204" pitchFamily="18" charset="0"/>
                                              <a:ea typeface="Dotum" panose="020B0600000101010101" pitchFamily="34" charset="-127"/>
                                            </a:rPr>
                                            <m:t>2</m:t>
                                          </m:r>
                                        </m:sup>
                                      </m:sSup>
                                    </m:den>
                                  </m:f>
                                </m:e>
                              </m:rad>
                            </m:num>
                            <m:den>
                              <m:r>
                                <a:rPr lang="vi-VN" sz="2000" i="1">
                                  <a:effectLst/>
                                  <a:latin typeface="Cambria Math" panose="02040503050406030204" pitchFamily="18" charset="0"/>
                                  <a:ea typeface="Dotum" panose="020B0600000101010101" pitchFamily="34" charset="-127"/>
                                </a:rPr>
                                <m:t>𝑛</m:t>
                              </m:r>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𝑛</m:t>
                                      </m:r>
                                    </m:den>
                                  </m:f>
                                </m:e>
                              </m:d>
                            </m:den>
                          </m:f>
                        </m:e>
                      </m:func>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e>
                          </m:rad>
                        </m:num>
                        <m:den>
                          <m:r>
                            <a:rPr lang="vi-VN" sz="2000" i="1">
                              <a:effectLst/>
                              <a:latin typeface="Cambria Math" panose="02040503050406030204" pitchFamily="18" charset="0"/>
                              <a:ea typeface="Dotum" panose="020B0600000101010101" pitchFamily="34" charset="-127"/>
                            </a:rPr>
                            <m:t>1</m:t>
                          </m:r>
                        </m:den>
                      </m:f>
                      <m:r>
                        <a:rPr lang="vi-VN" sz="2000" i="1">
                          <a:effectLst/>
                          <a:latin typeface="Cambria Math" panose="02040503050406030204" pitchFamily="18" charset="0"/>
                          <a:ea typeface="Dotum" panose="020B0600000101010101" pitchFamily="34" charset="-127"/>
                        </a:rPr>
                        <m:t>=</m:t>
                      </m:r>
                      <m:rad>
                        <m:radPr>
                          <m:degHide m:val="on"/>
                          <m:ctrlPr>
                            <a:rPr lang="en-US" sz="2000" i="1">
                              <a:effectLst/>
                              <a:latin typeface="Cambria Math" panose="02040503050406030204" pitchFamily="18" charset="0"/>
                              <a:ea typeface="Dotum" panose="020B0600000101010101" pitchFamily="34" charset="-127"/>
                            </a:rPr>
                          </m:ctrlPr>
                        </m:radPr>
                        <m:deg/>
                        <m:e>
                          <m:r>
                            <a:rPr lang="vi-VN" sz="2000" i="1">
                              <a:effectLst/>
                              <a:latin typeface="Cambria Math" panose="02040503050406030204" pitchFamily="18" charset="0"/>
                              <a:ea typeface="Dotum" panose="020B0600000101010101" pitchFamily="34" charset="-127"/>
                            </a:rPr>
                            <m:t>2</m:t>
                          </m:r>
                        </m:e>
                      </m:rad>
                    </m:oMath>
                  </m:oMathPara>
                </a14:m>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959" y="2023003"/>
                <a:ext cx="7949073" cy="2401876"/>
              </a:xfrm>
              <a:prstGeom prst="rect">
                <a:avLst/>
              </a:prstGeom>
              <a:blipFill>
                <a:blip r:embed="rId3"/>
                <a:stretch>
                  <a:fillRect l="-844"/>
                </a:stretch>
              </a:blipFill>
            </p:spPr>
            <p:txBody>
              <a:bodyPr/>
              <a:lstStyle/>
              <a:p>
                <a:r>
                  <a:rPr lang="en-US">
                    <a:noFill/>
                  </a:rPr>
                  <a:t> </a:t>
                </a:r>
              </a:p>
            </p:txBody>
          </p:sp>
        </mc:Fallback>
      </mc:AlternateContent>
    </p:spTree>
    <p:extLst>
      <p:ext uri="{BB962C8B-B14F-4D97-AF65-F5344CB8AC3E}">
        <p14:creationId xmlns:p14="http://schemas.microsoft.com/office/powerpoint/2010/main" val="18381518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3893880" y="39814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4" name="Google Shape;304;p26"/>
          <p:cNvSpPr txBox="1">
            <a:spLocks noGrp="1"/>
          </p:cNvSpPr>
          <p:nvPr>
            <p:ph type="title" idx="2"/>
          </p:nvPr>
        </p:nvSpPr>
        <p:spPr>
          <a:xfrm>
            <a:off x="3932005" y="5675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03</a:t>
            </a:r>
            <a:endParaRPr>
              <a:latin typeface="+mn-lt"/>
            </a:endParaRPr>
          </a:p>
        </p:txBody>
      </p:sp>
      <p:sp>
        <p:nvSpPr>
          <p:cNvPr id="305" name="Google Shape;305;p26"/>
          <p:cNvSpPr txBox="1">
            <a:spLocks noGrp="1"/>
          </p:cNvSpPr>
          <p:nvPr>
            <p:ph type="title"/>
          </p:nvPr>
        </p:nvSpPr>
        <p:spPr>
          <a:xfrm>
            <a:off x="845263" y="1930698"/>
            <a:ext cx="7519283" cy="1734900"/>
          </a:xfrm>
          <a:prstGeom prst="rect">
            <a:avLst/>
          </a:prstGeom>
        </p:spPr>
        <p:txBody>
          <a:bodyPr spcFirstLastPara="1" wrap="square" lIns="91425" tIns="91425" rIns="91425" bIns="91425" anchor="t" anchorCtr="0">
            <a:noAutofit/>
          </a:bodyPr>
          <a:lstStyle/>
          <a:p>
            <a:pPr lvl="0">
              <a:lnSpc>
                <a:spcPct val="150000"/>
              </a:lnSpc>
            </a:pPr>
            <a:r>
              <a:rPr lang="en-US" sz="4200">
                <a:latin typeface="+mn-lt"/>
              </a:rPr>
              <a:t>TỔNG CỦA CẤP SỐ NHÂN LÙI VÔ HẠN</a:t>
            </a:r>
            <a:endParaRPr sz="4200">
              <a:latin typeface="+mn-lt"/>
            </a:endParaRPr>
          </a:p>
        </p:txBody>
      </p:sp>
      <p:grpSp>
        <p:nvGrpSpPr>
          <p:cNvPr id="306" name="Google Shape;306;p26"/>
          <p:cNvGrpSpPr/>
          <p:nvPr/>
        </p:nvGrpSpPr>
        <p:grpSpPr>
          <a:xfrm>
            <a:off x="-129584" y="3617532"/>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6"/>
          <p:cNvGrpSpPr/>
          <p:nvPr/>
        </p:nvGrpSpPr>
        <p:grpSpPr>
          <a:xfrm rot="-1800001">
            <a:off x="7890444" y="4202076"/>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1297587" y="86174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799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1" name="TextBox 20"/>
          <p:cNvSpPr txBox="1"/>
          <p:nvPr/>
        </p:nvSpPr>
        <p:spPr>
          <a:xfrm>
            <a:off x="338983" y="1035346"/>
            <a:ext cx="8307951" cy="1015663"/>
          </a:xfrm>
          <a:prstGeom prst="rect">
            <a:avLst/>
          </a:prstGeom>
          <a:noFill/>
        </p:spPr>
        <p:txBody>
          <a:bodyPr wrap="square" rtlCol="0">
            <a:spAutoFit/>
          </a:bodyPr>
          <a:lstStyle/>
          <a:p>
            <a:pPr lvl="0" algn="just" defTabSz="457200">
              <a:lnSpc>
                <a:spcPct val="150000"/>
              </a:lnSpc>
              <a:buClrTx/>
            </a:pPr>
            <a:r>
              <a:rPr lang="en-US" sz="2000">
                <a:latin typeface="Open Sans"/>
              </a:rPr>
              <a:t>C</a:t>
            </a:r>
            <a:r>
              <a:rPr lang="vi-VN" sz="2000">
                <a:latin typeface="Open Sans"/>
              </a:rPr>
              <a:t>ho hình vuông cạnh 1 (đơn vị độ dài). Chia hình vuông đó thành bốn hình vuông nhỏ bằng nhau, sau đó tô màu hình vuông nhỏ góc dưới</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31" name="Google Shape;521;p39"/>
          <p:cNvGrpSpPr/>
          <p:nvPr/>
        </p:nvGrpSpPr>
        <p:grpSpPr>
          <a:xfrm rot="1799972">
            <a:off x="8011918" y="584380"/>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1298619" y="387101"/>
            <a:ext cx="480786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Làm quen với việc tính tổng vô hạn</a:t>
            </a:r>
          </a:p>
        </p:txBody>
      </p:sp>
      <p:sp>
        <p:nvSpPr>
          <p:cNvPr id="43" name="Google Shape;2829;p39"/>
          <p:cNvSpPr/>
          <p:nvPr/>
        </p:nvSpPr>
        <p:spPr>
          <a:xfrm>
            <a:off x="286304" y="41564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Đ4</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969" y="1982486"/>
            <a:ext cx="2781581" cy="302472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38982" y="1978461"/>
                <a:ext cx="5672203" cy="2400657"/>
              </a:xfrm>
              <a:prstGeom prst="rect">
                <a:avLst/>
              </a:prstGeom>
            </p:spPr>
            <p:txBody>
              <a:bodyPr wrap="square">
                <a:spAutoFit/>
              </a:bodyPr>
              <a:lstStyle/>
              <a:p>
                <a:pPr lvl="0" algn="just" defTabSz="457200">
                  <a:lnSpc>
                    <a:spcPct val="150000"/>
                  </a:lnSpc>
                  <a:buClrTx/>
                </a:pPr>
                <a:r>
                  <a:rPr lang="vi-VN" sz="2000">
                    <a:latin typeface="Open Sans"/>
                  </a:rPr>
                  <a:t>bên trái (H.5.2). Lặp lại các thao tác này với hình vuông nhỏ góc trên bên phải. Giả sử quá trình trên tiếp diễn vô hạn lần. Gọi </a:t>
                </a:r>
                <a14:m>
                  <m:oMath xmlns:m="http://schemas.openxmlformats.org/officeDocument/2006/math">
                    <m:r>
                      <a:rPr lang="vi-VN" sz="2000" i="1">
                        <a:latin typeface="Cambria Math" panose="02040503050406030204" pitchFamily="18" charset="0"/>
                      </a:rPr>
                      <m:t>𝑢</m:t>
                    </m:r>
                    <m:r>
                      <a:rPr lang="vi-VN" sz="2000" i="1" baseline="-25000">
                        <a:latin typeface="Cambria Math" panose="02040503050406030204" pitchFamily="18" charset="0"/>
                      </a:rPr>
                      <m:t>1</m:t>
                    </m:r>
                    <m:r>
                      <a:rPr lang="vi-VN" sz="2000" i="1">
                        <a:latin typeface="Cambria Math" panose="02040503050406030204" pitchFamily="18" charset="0"/>
                      </a:rPr>
                      <m:t>, </m:t>
                    </m:r>
                    <m:r>
                      <a:rPr lang="vi-VN" sz="2000" i="1">
                        <a:latin typeface="Cambria Math" panose="02040503050406030204" pitchFamily="18" charset="0"/>
                      </a:rPr>
                      <m:t>𝑢</m:t>
                    </m:r>
                    <m:r>
                      <a:rPr lang="vi-VN" sz="2000" i="1" baseline="-25000">
                        <a:latin typeface="Cambria Math" panose="02040503050406030204" pitchFamily="18" charset="0"/>
                      </a:rPr>
                      <m:t>2</m:t>
                    </m:r>
                    <m:r>
                      <a:rPr lang="vi-VN" sz="2000" i="1">
                        <a:latin typeface="Cambria Math" panose="02040503050406030204" pitchFamily="18" charset="0"/>
                      </a:rPr>
                      <m:t>, …, </m:t>
                    </m:r>
                    <m:r>
                      <a:rPr lang="vi-VN" sz="2000" i="1">
                        <a:latin typeface="Cambria Math" panose="02040503050406030204" pitchFamily="18" charset="0"/>
                      </a:rPr>
                      <m:t>𝑢𝑛</m:t>
                    </m:r>
                    <m:r>
                      <a:rPr lang="vi-VN" sz="2000" i="1">
                        <a:latin typeface="Cambria Math" panose="02040503050406030204" pitchFamily="18" charset="0"/>
                      </a:rPr>
                      <m:t>, … </m:t>
                    </m:r>
                  </m:oMath>
                </a14:m>
                <a:r>
                  <a:rPr lang="en-US" sz="2000">
                    <a:latin typeface="Open Sans"/>
                  </a:rPr>
                  <a:t>   </a:t>
                </a:r>
                <a:r>
                  <a:rPr lang="vi-VN" sz="2000">
                    <a:latin typeface="Open Sans"/>
                  </a:rPr>
                  <a:t>lần lượt là độ dài cạnh của các hình vuông được tô màu.</a:t>
                </a:r>
                <a:endParaRPr lang="vi-VN" sz="2000" kern="1200">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8982" y="1978461"/>
                <a:ext cx="5672203" cy="2400657"/>
              </a:xfrm>
              <a:prstGeom prst="rect">
                <a:avLst/>
              </a:prstGeom>
              <a:blipFill>
                <a:blip r:embed="rId4"/>
                <a:stretch>
                  <a:fillRect l="-1183" r="-1075" b="-1527"/>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766805">
            <a:off x="5646936" y="4141124"/>
            <a:ext cx="481220" cy="793587"/>
          </a:xfrm>
          <a:prstGeom prst="rect">
            <a:avLst/>
          </a:prstGeom>
        </p:spPr>
      </p:pic>
    </p:spTree>
    <p:extLst>
      <p:ext uri="{BB962C8B-B14F-4D97-AF65-F5344CB8AC3E}">
        <p14:creationId xmlns:p14="http://schemas.microsoft.com/office/powerpoint/2010/main" val="19205721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P spid="4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8" y="842007"/>
            <a:ext cx="2781581" cy="3024727"/>
          </a:xfrm>
          <a:prstGeom prst="rect">
            <a:avLst/>
          </a:prstGeom>
        </p:spPr>
      </p:pic>
      <p:sp>
        <p:nvSpPr>
          <p:cNvPr id="19" name="Oval Callout 18"/>
          <p:cNvSpPr/>
          <p:nvPr/>
        </p:nvSpPr>
        <p:spPr>
          <a:xfrm>
            <a:off x="351275" y="306241"/>
            <a:ext cx="874511" cy="370777"/>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51275" y="842007"/>
                <a:ext cx="5451424" cy="4041299"/>
              </a:xfrm>
              <a:prstGeom prst="rect">
                <a:avLst/>
              </a:prstGeom>
            </p:spPr>
            <p:txBody>
              <a:bodyPr wrap="square">
                <a:spAutoFit/>
              </a:bodyPr>
              <a:lstStyle/>
              <a:p>
                <a:pPr algn="just">
                  <a:lnSpc>
                    <a:spcPct val="150000"/>
                  </a:lnSpc>
                  <a:spcBef>
                    <a:spcPts val="100"/>
                  </a:spcBef>
                  <a:spcAft>
                    <a:spcPts val="100"/>
                  </a:spcAft>
                </a:pPr>
                <a:r>
                  <a:rPr lang="vi-VN" sz="1800">
                    <a:latin typeface="+mn-lt"/>
                    <a:ea typeface="Times New Roman" panose="02020603050405020304" pitchFamily="18" charset="0"/>
                  </a:rPr>
                  <a:t>a) Ta có: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oMath>
                </a14:m>
                <a:r>
                  <a:rPr lang="vi-VN" sz="1800">
                    <a:effectLst/>
                    <a:latin typeface="+mn-lt"/>
                    <a:ea typeface="Dotum" panose="020B0600000101010101" pitchFamily="34" charset="-127"/>
                  </a:rPr>
                  <a:t> </a:t>
                </a:r>
                <a:r>
                  <a:rPr lang="en-US" sz="1800">
                    <a:effectLst/>
                    <a:latin typeface="+mn-lt"/>
                    <a:ea typeface="Dotum" panose="020B0600000101010101" pitchFamily="34" charset="-127"/>
                  </a:rPr>
                  <a:t>là độ dài cạnh của hình vuông được tô màu tạo từ việc chia hình vuông cạnh 1 thành 4 hình vuông nhỏ bằng nhau, do đó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en-US" sz="1800" i="1">
                            <a:effectLst/>
                            <a:latin typeface="Cambria Math" panose="02040503050406030204" pitchFamily="18" charset="0"/>
                            <a:ea typeface="Dotum" panose="020B0600000101010101" pitchFamily="34" charset="-127"/>
                          </a:rPr>
                          <m:t>𝑢</m:t>
                        </m:r>
                      </m:e>
                      <m:sub>
                        <m:r>
                          <a:rPr lang="en-US" sz="1800" i="1">
                            <a:effectLst/>
                            <a:latin typeface="Cambria Math" panose="02040503050406030204" pitchFamily="18" charset="0"/>
                            <a:ea typeface="Dotum" panose="020B0600000101010101" pitchFamily="34" charset="-127"/>
                          </a:rPr>
                          <m:t>1</m:t>
                        </m:r>
                      </m:sub>
                    </m:sSub>
                    <m:r>
                      <a:rPr lang="en-US"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en-US" sz="1800" i="1">
                            <a:effectLst/>
                            <a:latin typeface="Cambria Math" panose="02040503050406030204" pitchFamily="18" charset="0"/>
                            <a:ea typeface="Dotum" panose="020B0600000101010101" pitchFamily="34" charset="-127"/>
                          </a:rPr>
                          <m:t>1</m:t>
                        </m:r>
                      </m:num>
                      <m:den>
                        <m:r>
                          <a:rPr lang="en-US" sz="1800" i="1">
                            <a:effectLst/>
                            <a:latin typeface="Cambria Math" panose="02040503050406030204" pitchFamily="18" charset="0"/>
                            <a:ea typeface="Dotum" panose="020B0600000101010101" pitchFamily="34" charset="-127"/>
                          </a:rPr>
                          <m:t>2</m:t>
                        </m:r>
                      </m:den>
                    </m:f>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Cứ tiếp tục như vậy, ta được: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−1</m:t>
                        </m:r>
                      </m:sub>
                    </m:sSub>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Times New Roman" panose="02020603050405020304" pitchFamily="18" charset="0"/>
                  </a:rPr>
                  <a:t>Do vậy, độ dài cạnh của các hình vuông được tô màu lập thành một cấp số nhân với số hạng đầu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1</m:t>
                        </m:r>
                      </m:num>
                      <m:den>
                        <m:r>
                          <a:rPr lang="vi-VN" sz="1800" i="1">
                            <a:effectLst/>
                            <a:latin typeface="Cambria Math" panose="02040503050406030204" pitchFamily="18" charset="0"/>
                            <a:ea typeface="Times New Roman" panose="02020603050405020304" pitchFamily="18" charset="0"/>
                          </a:rPr>
                          <m:t>2</m:t>
                        </m:r>
                      </m:den>
                    </m:f>
                  </m:oMath>
                </a14:m>
                <a:r>
                  <a:rPr lang="vi-VN" sz="1800">
                    <a:effectLst/>
                    <a:latin typeface="+mn-lt"/>
                    <a:ea typeface="Dotum" panose="020B0600000101010101" pitchFamily="34" charset="-127"/>
                  </a:rPr>
                  <a:t> và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275" y="842007"/>
                <a:ext cx="5451424" cy="4041299"/>
              </a:xfrm>
              <a:prstGeom prst="rect">
                <a:avLst/>
              </a:prstGeom>
              <a:blipFill>
                <a:blip r:embed="rId4"/>
                <a:stretch>
                  <a:fillRect l="-1007" r="-895"/>
                </a:stretch>
              </a:blipFill>
            </p:spPr>
            <p:txBody>
              <a:bodyPr/>
              <a:lstStyle/>
              <a:p>
                <a:r>
                  <a:rPr lang="en-US">
                    <a:noFill/>
                  </a:rPr>
                  <a:t> </a:t>
                </a:r>
              </a:p>
            </p:txBody>
          </p:sp>
        </mc:Fallback>
      </mc:AlternateContent>
      <p:grpSp>
        <p:nvGrpSpPr>
          <p:cNvPr id="22" name="Google Shape;521;p39"/>
          <p:cNvGrpSpPr/>
          <p:nvPr/>
        </p:nvGrpSpPr>
        <p:grpSpPr>
          <a:xfrm rot="1799972">
            <a:off x="8011918" y="584380"/>
            <a:ext cx="1587509" cy="431125"/>
            <a:chOff x="1463625" y="425025"/>
            <a:chExt cx="543325" cy="147550"/>
          </a:xfrm>
        </p:grpSpPr>
        <p:sp>
          <p:nvSpPr>
            <p:cNvPr id="23"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06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anim calcmode="lin" valueType="num">
                                      <p:cBhvr>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18" y="842007"/>
            <a:ext cx="2781581" cy="3024727"/>
          </a:xfrm>
          <a:prstGeom prst="rect">
            <a:avLst/>
          </a:prstGeom>
        </p:spPr>
      </p:pic>
      <p:sp>
        <p:nvSpPr>
          <p:cNvPr id="19" name="Oval Callout 18"/>
          <p:cNvSpPr/>
          <p:nvPr/>
        </p:nvSpPr>
        <p:spPr>
          <a:xfrm>
            <a:off x="351275" y="306241"/>
            <a:ext cx="874511" cy="370777"/>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605164" y="830600"/>
                <a:ext cx="5451424" cy="3743269"/>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Times New Roman" panose="02020603050405020304" pitchFamily="18" charset="0"/>
                  </a:rPr>
                  <a:t>Do đó, tổng của n số hạng đầu là:</a:t>
                </a:r>
                <a:endParaRPr lang="en-US" sz="1800">
                  <a:ea typeface="Times New Roman" panose="02020603050405020304" pitchFamily="18" charset="0"/>
                </a:endParaRPr>
              </a:p>
              <a:p>
                <a:pPr lvl="0" algn="just">
                  <a:lnSpc>
                    <a:spcPct val="150000"/>
                  </a:lnSpc>
                  <a:spcBef>
                    <a:spcPts val="100"/>
                  </a:spcBef>
                  <a:spcAft>
                    <a:spcPts val="100"/>
                  </a:spcAft>
                  <a:defRPr/>
                </a:pP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𝑆</m:t>
                        </m:r>
                      </m:e>
                      <m:sub>
                        <m:r>
                          <a:rPr lang="vi-VN" sz="1800" i="1">
                            <a:latin typeface="Cambria Math" panose="02040503050406030204" pitchFamily="18" charset="0"/>
                            <a:ea typeface="Times New Roman" panose="02020603050405020304" pitchFamily="18" charset="0"/>
                          </a:rPr>
                          <m:t>𝑛</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1</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2</m:t>
                        </m:r>
                      </m:sub>
                    </m:sSub>
                    <m:r>
                      <a:rPr lang="vi-VN"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𝑛</m:t>
                        </m:r>
                      </m:sub>
                    </m:sSub>
                    <m:r>
                      <a:rPr lang="vi-V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𝑢</m:t>
                            </m:r>
                          </m:e>
                          <m:sub>
                            <m:r>
                              <a:rPr lang="vi-VN" sz="1800" i="1">
                                <a:latin typeface="Cambria Math" panose="02040503050406030204" pitchFamily="18" charset="0"/>
                                <a:ea typeface="Times New Roman" panose="02020603050405020304" pitchFamily="18" charset="0"/>
                              </a:rPr>
                              <m:t>1</m:t>
                            </m:r>
                          </m:sub>
                        </m:sSub>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𝑞</m:t>
                                </m:r>
                              </m:e>
                              <m:sup>
                                <m:r>
                                  <a:rPr lang="vi-VN" sz="1800" i="1">
                                    <a:latin typeface="Cambria Math" panose="02040503050406030204" pitchFamily="18" charset="0"/>
                                    <a:ea typeface="Times New Roman" panose="02020603050405020304" pitchFamily="18" charset="0"/>
                                  </a:rPr>
                                  <m:t>𝑛</m:t>
                                </m:r>
                              </m:sup>
                            </m:sSup>
                          </m:e>
                        </m:d>
                      </m:num>
                      <m:den>
                        <m:r>
                          <a:rPr lang="vi-VN" sz="1800" i="1">
                            <a:latin typeface="Cambria Math" panose="02040503050406030204" pitchFamily="18" charset="0"/>
                            <a:ea typeface="Times New Roman" panose="02020603050405020304" pitchFamily="18" charset="0"/>
                          </a:rPr>
                          <m:t>1−</m:t>
                        </m:r>
                        <m:r>
                          <a:rPr lang="vi-VN" sz="1800" i="1">
                            <a:latin typeface="Cambria Math" panose="02040503050406030204" pitchFamily="18" charset="0"/>
                            <a:ea typeface="Times New Roman" panose="02020603050405020304" pitchFamily="18" charset="0"/>
                          </a:rPr>
                          <m:t>𝑞</m:t>
                        </m:r>
                      </m:den>
                    </m:f>
                  </m:oMath>
                </a14:m>
                <a:r>
                  <a:rPr lang="vi-VN" sz="1800">
                    <a:latin typeface="Arial" panose="020B0604020202020204" pitchFamily="34" charset="0"/>
                    <a:ea typeface="Dotum" panose="020B0600000101010101" pitchFamily="34" charset="-127"/>
                  </a:rPr>
                  <a:t> </a:t>
                </a:r>
                <a:endParaRPr lang="en-US" sz="1800">
                  <a:ea typeface="Times New Roman" panose="02020603050405020304" pitchFamily="18" charset="0"/>
                </a:endParaRPr>
              </a:p>
              <a:p>
                <a:pPr lvl="0" algn="just">
                  <a:lnSpc>
                    <a:spcPct val="150000"/>
                  </a:lnSpc>
                  <a:spcBef>
                    <a:spcPts val="100"/>
                  </a:spcBef>
                  <a:spcAft>
                    <a:spcPts val="100"/>
                  </a:spcAft>
                  <a:defRPr/>
                </a:pPr>
                <a:r>
                  <a:rPr lang="en-US" sz="1800">
                    <a:ea typeface="Times New Roman" panose="02020603050405020304" pitchFamily="18" charset="0"/>
                  </a:rPr>
                  <a:t>     </a:t>
                </a:r>
                <a14:m>
                  <m:oMath xmlns:m="http://schemas.openxmlformats.org/officeDocument/2006/math">
                    <m:r>
                      <a:rPr lang="vi-VN"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d>
                      </m:num>
                      <m:den>
                        <m:r>
                          <a:rPr lang="vi-VN" sz="1800" i="1">
                            <a:latin typeface="Cambria Math" panose="02040503050406030204" pitchFamily="18" charset="0"/>
                            <a:ea typeface="Times New Roman" panose="02020603050405020304" pitchFamily="18" charset="0"/>
                          </a:rPr>
                          <m:t>1−</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den>
                    </m:f>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oMath>
                </a14:m>
                <a:r>
                  <a:rPr lang="vi-VN" sz="1800">
                    <a:latin typeface="Arial" panose="020B0604020202020204" pitchFamily="34" charset="0"/>
                    <a:ea typeface="Dotum" panose="020B0600000101010101" pitchFamily="34" charset="-127"/>
                  </a:rPr>
                  <a:t> </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b) Ta có: </a:t>
                </a:r>
                <a14:m>
                  <m:oMath xmlns:m="http://schemas.openxmlformats.org/officeDocument/2006/math">
                    <m:r>
                      <a:rPr lang="vi-VN" sz="1800" i="1">
                        <a:latin typeface="Cambria Math" panose="02040503050406030204" pitchFamily="18" charset="0"/>
                        <a:ea typeface="Dotum" panose="020B0600000101010101" pitchFamily="34" charset="-127"/>
                      </a:rPr>
                      <m:t>𝑆</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rPr>
                              <m:t>𝑙𝑖𝑚</m:t>
                            </m:r>
                          </m:e>
                          <m:lim>
                            <m:r>
                              <a:rPr lang="vi-VN" sz="1800" i="1">
                                <a:latin typeface="Cambria Math" panose="02040503050406030204" pitchFamily="18" charset="0"/>
                                <a:ea typeface="Dotum" panose="020B0600000101010101" pitchFamily="34" charset="-127"/>
                              </a:rPr>
                              <m:t>𝑛</m:t>
                            </m:r>
                            <m:r>
                              <a:rPr lang="vi-VN" sz="1800" i="1">
                                <a:latin typeface="Cambria Math" panose="02040503050406030204" pitchFamily="18" charset="0"/>
                                <a:ea typeface="Dotum" panose="020B0600000101010101" pitchFamily="34" charset="-127"/>
                              </a:rPr>
                              <m:t>→+∞</m:t>
                            </m:r>
                          </m:lim>
                        </m:limLow>
                      </m:fName>
                      <m:e>
                        <m:sSub>
                          <m:sSubPr>
                            <m:ctrlPr>
                              <a:rPr lang="en-US" sz="1800" i="1">
                                <a:latin typeface="Cambria Math" panose="02040503050406030204" pitchFamily="18" charset="0"/>
                                <a:ea typeface="Times New Roman" panose="02020603050405020304" pitchFamily="18" charset="0"/>
                              </a:rPr>
                            </m:ctrlPr>
                          </m:sSubPr>
                          <m:e>
                            <m:r>
                              <a:rPr lang="vi-VN" sz="1800" i="1">
                                <a:latin typeface="Cambria Math" panose="02040503050406030204" pitchFamily="18" charset="0"/>
                                <a:ea typeface="Times New Roman" panose="02020603050405020304" pitchFamily="18" charset="0"/>
                              </a:rPr>
                              <m:t>𝑆</m:t>
                            </m:r>
                          </m:e>
                          <m:sub>
                            <m:r>
                              <a:rPr lang="vi-VN" sz="1800" i="1">
                                <a:latin typeface="Cambria Math" panose="02040503050406030204" pitchFamily="18" charset="0"/>
                                <a:ea typeface="Times New Roman" panose="02020603050405020304" pitchFamily="18" charset="0"/>
                              </a:rPr>
                              <m:t>𝑛</m:t>
                            </m:r>
                          </m:sub>
                        </m:sSub>
                      </m:e>
                    </m:func>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vi-VN" sz="1800" i="1">
                                <a:latin typeface="Cambria Math" panose="02040503050406030204" pitchFamily="18" charset="0"/>
                                <a:ea typeface="Dotum" panose="020B0600000101010101" pitchFamily="34" charset="-127"/>
                              </a:rPr>
                              <m:t>𝑙𝑖𝑚</m:t>
                            </m:r>
                          </m:e>
                          <m:lim>
                            <m:r>
                              <a:rPr lang="vi-VN" sz="1800" i="1">
                                <a:latin typeface="Cambria Math" panose="02040503050406030204" pitchFamily="18" charset="0"/>
                                <a:ea typeface="Dotum" panose="020B0600000101010101" pitchFamily="34" charset="-127"/>
                              </a:rPr>
                              <m:t>𝑛</m:t>
                            </m:r>
                            <m:r>
                              <a:rPr lang="vi-VN" sz="1800" i="1">
                                <a:latin typeface="Cambria Math" panose="02040503050406030204" pitchFamily="18" charset="0"/>
                                <a:ea typeface="Dotum" panose="020B0600000101010101" pitchFamily="34" charset="-127"/>
                              </a:rPr>
                              <m:t>→+∞</m:t>
                            </m:r>
                          </m:lim>
                        </m:limLow>
                      </m:fName>
                      <m:e>
                        <m:d>
                          <m:dPr>
                            <m:ctrlPr>
                              <a:rPr lang="en-US" sz="1800" i="1">
                                <a:latin typeface="Cambria Math" panose="02040503050406030204" pitchFamily="18" charset="0"/>
                                <a:ea typeface="Times New Roman" panose="02020603050405020304" pitchFamily="18" charset="0"/>
                              </a:rPr>
                            </m:ctrlPr>
                          </m:dPr>
                          <m:e>
                            <m:r>
                              <a:rPr lang="vi-VN" sz="1800" i="1">
                                <a:latin typeface="Cambria Math" panose="02040503050406030204" pitchFamily="18" charset="0"/>
                                <a:ea typeface="Times New Roman" panose="02020603050405020304" pitchFamily="18" charset="0"/>
                              </a:rPr>
                              <m:t>1−</m:t>
                            </m:r>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d>
                      </m:e>
                    </m:func>
                  </m:oMath>
                </a14:m>
                <a:endParaRPr lang="en-US" sz="1800">
                  <a:ea typeface="Times New Roman" panose="02020603050405020304" pitchFamily="18" charset="0"/>
                </a:endParaRPr>
              </a:p>
              <a:p>
                <a:pPr lvl="0" algn="just">
                  <a:lnSpc>
                    <a:spcPct val="150000"/>
                  </a:lnSpc>
                  <a:spcBef>
                    <a:spcPts val="100"/>
                  </a:spcBef>
                  <a:spcAft>
                    <a:spcPts val="100"/>
                  </a:spcAft>
                  <a:defRPr/>
                </a:pPr>
                <a:r>
                  <a:rPr lang="en-US" sz="1800">
                    <a:ea typeface="Times New Roman" panose="02020603050405020304" pitchFamily="18" charset="0"/>
                  </a:rPr>
                  <a:t>                  </a:t>
                </a:r>
                <a14:m>
                  <m:oMath xmlns:m="http://schemas.openxmlformats.org/officeDocument/2006/math">
                    <m:r>
                      <a:rPr lang="vi-VN"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limLow>
                          <m:limLowPr>
                            <m:ctrlPr>
                              <a:rPr lang="en-US" sz="1800" i="1">
                                <a:latin typeface="Cambria Math" panose="02040503050406030204" pitchFamily="18" charset="0"/>
                                <a:ea typeface="Times New Roman" panose="02020603050405020304" pitchFamily="18" charset="0"/>
                              </a:rPr>
                            </m:ctrlPr>
                          </m:limLowPr>
                          <m:e>
                            <m:r>
                              <a:rPr lang="vi-VN" sz="1800" i="1">
                                <a:latin typeface="Cambria Math" panose="02040503050406030204" pitchFamily="18" charset="0"/>
                                <a:ea typeface="Times New Roman" panose="02020603050405020304" pitchFamily="18" charset="0"/>
                              </a:rPr>
                              <m:t>𝑙𝑖𝑚</m:t>
                            </m:r>
                          </m:e>
                          <m:lim>
                            <m:r>
                              <a:rPr lang="vi-VN" sz="1800" i="1">
                                <a:latin typeface="Cambria Math" panose="02040503050406030204" pitchFamily="18" charset="0"/>
                                <a:ea typeface="Times New Roman" panose="02020603050405020304" pitchFamily="18" charset="0"/>
                              </a:rPr>
                              <m:t>𝑛</m:t>
                            </m:r>
                            <m:r>
                              <a:rPr lang="vi-VN" sz="1800" i="1">
                                <a:latin typeface="Cambria Math" panose="02040503050406030204" pitchFamily="18" charset="0"/>
                                <a:ea typeface="Times New Roman" panose="02020603050405020304" pitchFamily="18" charset="0"/>
                              </a:rPr>
                              <m:t>→+∞</m:t>
                            </m:r>
                          </m:lim>
                        </m:limLow>
                      </m:fName>
                      <m:e>
                        <m:r>
                          <a:rPr lang="vi-VN" sz="1800" i="1">
                            <a:latin typeface="Cambria Math" panose="02040503050406030204" pitchFamily="18" charset="0"/>
                            <a:ea typeface="Times New Roman" panose="02020603050405020304" pitchFamily="18" charset="0"/>
                          </a:rPr>
                          <m:t>1</m:t>
                        </m:r>
                      </m:e>
                    </m:func>
                    <m:r>
                      <a:rPr lang="vi-VN" sz="1800" i="1">
                        <a:latin typeface="Cambria Math" panose="02040503050406030204" pitchFamily="18" charset="0"/>
                        <a:ea typeface="Times New Roman" panose="02020603050405020304" pitchFamily="18" charset="0"/>
                      </a:rPr>
                      <m:t>−</m:t>
                    </m:r>
                    <m:func>
                      <m:funcPr>
                        <m:ctrlPr>
                          <a:rPr lang="en-US" sz="1800" i="1">
                            <a:latin typeface="Cambria Math" panose="02040503050406030204" pitchFamily="18" charset="0"/>
                            <a:ea typeface="Times New Roman" panose="02020603050405020304" pitchFamily="18" charset="0"/>
                          </a:rPr>
                        </m:ctrlPr>
                      </m:funcPr>
                      <m:fName>
                        <m:limLow>
                          <m:limLowPr>
                            <m:ctrlPr>
                              <a:rPr lang="en-US" sz="1800" i="1">
                                <a:latin typeface="Cambria Math" panose="02040503050406030204" pitchFamily="18" charset="0"/>
                                <a:ea typeface="Times New Roman" panose="02020603050405020304" pitchFamily="18" charset="0"/>
                              </a:rPr>
                            </m:ctrlPr>
                          </m:limLowPr>
                          <m:e>
                            <m:r>
                              <a:rPr lang="vi-VN" sz="1800" i="1">
                                <a:latin typeface="Cambria Math" panose="02040503050406030204" pitchFamily="18" charset="0"/>
                                <a:ea typeface="Times New Roman" panose="02020603050405020304" pitchFamily="18" charset="0"/>
                              </a:rPr>
                              <m:t>𝑙𝑖𝑚</m:t>
                            </m:r>
                          </m:e>
                          <m:lim>
                            <m:r>
                              <a:rPr lang="vi-VN" sz="1800" i="1">
                                <a:latin typeface="Cambria Math" panose="02040503050406030204" pitchFamily="18" charset="0"/>
                                <a:ea typeface="Times New Roman" panose="02020603050405020304" pitchFamily="18" charset="0"/>
                              </a:rPr>
                              <m:t>𝑛</m:t>
                            </m:r>
                            <m:r>
                              <a:rPr lang="vi-VN" sz="1800" i="1">
                                <a:latin typeface="Cambria Math" panose="02040503050406030204" pitchFamily="18" charset="0"/>
                                <a:ea typeface="Times New Roman" panose="02020603050405020304" pitchFamily="18" charset="0"/>
                              </a:rPr>
                              <m:t>→+∞</m:t>
                            </m:r>
                          </m:lim>
                        </m:limLow>
                      </m:fName>
                      <m:e>
                        <m:sSup>
                          <m:sSupPr>
                            <m:ctrlPr>
                              <a:rPr lang="en-US" sz="1800" i="1">
                                <a:latin typeface="Cambria Math" panose="02040503050406030204" pitchFamily="18" charset="0"/>
                                <a:ea typeface="Times New Roman" panose="02020603050405020304" pitchFamily="18" charset="0"/>
                              </a:rPr>
                            </m:ctrlPr>
                          </m:sSupPr>
                          <m:e>
                            <m:d>
                              <m:dPr>
                                <m:ctrlPr>
                                  <a:rPr lang="en-US" sz="1800" i="1">
                                    <a:latin typeface="Cambria Math" panose="02040503050406030204" pitchFamily="18" charset="0"/>
                                    <a:ea typeface="Times New Roman" panose="02020603050405020304" pitchFamily="18" charset="0"/>
                                  </a:rPr>
                                </m:ctrlPr>
                              </m:dPr>
                              <m:e>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rPr>
                                      <m:t>2</m:t>
                                    </m:r>
                                  </m:den>
                                </m:f>
                              </m:e>
                            </m:d>
                          </m:e>
                          <m:sup>
                            <m:r>
                              <a:rPr lang="vi-VN" sz="1800" i="1">
                                <a:latin typeface="Cambria Math" panose="02040503050406030204" pitchFamily="18" charset="0"/>
                                <a:ea typeface="Times New Roman" panose="02020603050405020304" pitchFamily="18" charset="0"/>
                              </a:rPr>
                              <m:t>𝑛</m:t>
                            </m:r>
                          </m:sup>
                        </m:sSup>
                      </m:e>
                    </m:func>
                    <m:r>
                      <a:rPr lang="vi-VN" sz="1800" i="1">
                        <a:latin typeface="Cambria Math" panose="02040503050406030204" pitchFamily="18" charset="0"/>
                        <a:ea typeface="Times New Roman" panose="02020603050405020304" pitchFamily="18" charset="0"/>
                      </a:rPr>
                      <m:t>=1−0=1</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605164" y="830600"/>
                <a:ext cx="5451424" cy="3743269"/>
              </a:xfrm>
              <a:prstGeom prst="rect">
                <a:avLst/>
              </a:prstGeom>
              <a:blipFill>
                <a:blip r:embed="rId4"/>
                <a:stretch>
                  <a:fillRect l="-894"/>
                </a:stretch>
              </a:blipFill>
            </p:spPr>
            <p:txBody>
              <a:bodyPr/>
              <a:lstStyle/>
              <a:p>
                <a:r>
                  <a:rPr lang="en-US">
                    <a:noFill/>
                  </a:rPr>
                  <a:t> </a:t>
                </a:r>
              </a:p>
            </p:txBody>
          </p:sp>
        </mc:Fallback>
      </mc:AlternateContent>
      <p:grpSp>
        <p:nvGrpSpPr>
          <p:cNvPr id="22" name="Google Shape;521;p39"/>
          <p:cNvGrpSpPr/>
          <p:nvPr/>
        </p:nvGrpSpPr>
        <p:grpSpPr>
          <a:xfrm rot="1799972">
            <a:off x="8011918" y="584380"/>
            <a:ext cx="1587509" cy="431125"/>
            <a:chOff x="1463625" y="425025"/>
            <a:chExt cx="543325" cy="147550"/>
          </a:xfrm>
        </p:grpSpPr>
        <p:sp>
          <p:nvSpPr>
            <p:cNvPr id="23"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82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anim calcmode="lin" valueType="num">
                                      <p:cBhvr>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anim calcmode="lin" valueType="num">
                                      <p:cBhvr>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14" name="Group 13"/>
          <p:cNvGrpSpPr/>
          <p:nvPr/>
        </p:nvGrpSpPr>
        <p:grpSpPr>
          <a:xfrm>
            <a:off x="307654" y="639516"/>
            <a:ext cx="8621659" cy="4351450"/>
            <a:chOff x="798003" y="1317922"/>
            <a:chExt cx="7960171" cy="5193579"/>
          </a:xfrm>
        </p:grpSpPr>
        <p:grpSp>
          <p:nvGrpSpPr>
            <p:cNvPr id="15" name="Group 14"/>
            <p:cNvGrpSpPr/>
            <p:nvPr/>
          </p:nvGrpSpPr>
          <p:grpSpPr>
            <a:xfrm>
              <a:off x="798003" y="1317922"/>
              <a:ext cx="7960171" cy="5193579"/>
              <a:chOff x="1329707" y="1322092"/>
              <a:chExt cx="3463540" cy="5871383"/>
            </a:xfrm>
          </p:grpSpPr>
          <p:sp>
            <p:nvSpPr>
              <p:cNvPr id="17" name="Google Shape;388;p32"/>
              <p:cNvSpPr/>
              <p:nvPr/>
            </p:nvSpPr>
            <p:spPr>
              <a:xfrm>
                <a:off x="1388845" y="1381232"/>
                <a:ext cx="3404402" cy="5812243"/>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9;p32"/>
              <p:cNvSpPr/>
              <p:nvPr/>
            </p:nvSpPr>
            <p:spPr>
              <a:xfrm>
                <a:off x="1329707" y="1322092"/>
                <a:ext cx="3364800" cy="573388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6" name="Rectangle 15"/>
                <p:cNvSpPr/>
                <p:nvPr/>
              </p:nvSpPr>
              <p:spPr>
                <a:xfrm>
                  <a:off x="933921" y="1374860"/>
                  <a:ext cx="7531912" cy="498840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Times New Roman" panose="02020603050405020304" pitchFamily="18" charset="0"/>
                    </a:rPr>
                    <a:t>Cấp số nhân vô hạn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Dotum" panose="020B0600000101010101" pitchFamily="34" charset="-127"/>
                    </a:rPr>
                    <a:t> có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oMath>
                  </a14:m>
                  <a:r>
                    <a:rPr lang="vi-VN" sz="1800">
                      <a:effectLst/>
                      <a:latin typeface="+mn-lt"/>
                      <a:ea typeface="Dotum" panose="020B0600000101010101" pitchFamily="34" charset="-127"/>
                    </a:rPr>
                    <a:t> với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𝑞</m:t>
                          </m:r>
                        </m:e>
                      </m:d>
                      <m:r>
                        <a:rPr lang="vi-VN" sz="1800" i="1">
                          <a:effectLst/>
                          <a:latin typeface="Cambria Math" panose="02040503050406030204" pitchFamily="18" charset="0"/>
                          <a:ea typeface="Dotum" panose="020B0600000101010101" pitchFamily="34" charset="-127"/>
                        </a:rPr>
                        <m:t>&lt;1</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được gọi là </a:t>
                  </a:r>
                  <a:r>
                    <a:rPr lang="vi-VN" sz="1800" b="1">
                      <a:effectLst/>
                      <a:latin typeface="+mn-lt"/>
                      <a:ea typeface="Dotum" panose="020B0600000101010101" pitchFamily="34" charset="-127"/>
                    </a:rPr>
                    <a:t>cấp số nhân lùi vô hạn.</a:t>
                  </a:r>
                  <a:endParaRPr lang="en-US" sz="1800" b="1">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800">
                      <a:effectLst/>
                      <a:latin typeface="+mn-lt"/>
                      <a:ea typeface="Dotum" panose="020B0600000101010101" pitchFamily="34" charset="-127"/>
                    </a:rPr>
                    <a:t>Cho cấp số nhân lùi vô hạn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với công bội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oMath>
                  </a14:m>
                  <a:r>
                    <a:rPr lang="vi-VN" sz="1800">
                      <a:effectLst/>
                      <a:latin typeface="+mn-lt"/>
                      <a:ea typeface="Dotum" panose="020B0600000101010101" pitchFamily="34" charset="-127"/>
                    </a:rPr>
                    <a:t>. Khi đó</a:t>
                  </a:r>
                  <a:endParaRPr lang="en-US" sz="1800">
                    <a:effectLst/>
                    <a:latin typeface="+mn-lt"/>
                    <a:ea typeface="Times New Roman" panose="02020603050405020304" pitchFamily="18" charset="0"/>
                  </a:endParaRPr>
                </a:p>
                <a:p>
                  <a:pPr algn="ctr">
                    <a:lnSpc>
                      <a:spcPct val="150000"/>
                    </a:lnSpc>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𝑆</m:t>
                          </m:r>
                        </m:e>
                        <m:sub>
                          <m:r>
                            <a:rPr lang="vi-VN" sz="1800" i="1">
                              <a:effectLst/>
                              <a:latin typeface="Cambria Math" panose="02040503050406030204" pitchFamily="18" charset="0"/>
                              <a:ea typeface="Times New Roman" panose="02020603050405020304" pitchFamily="18" charset="0"/>
                            </a:rPr>
                            <m:t>𝑛</m:t>
                          </m:r>
                        </m:sub>
                      </m:sSub>
                      <m:r>
                        <a:rPr lang="en-US" sz="1800" b="0" i="1" smtClean="0">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2</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d>
                            <m:dPr>
                              <m:ctrlPr>
                                <a:rPr lang="en-US" sz="1800" i="1">
                                  <a:effectLst/>
                                  <a:latin typeface="Cambria Math" panose="02040503050406030204" pitchFamily="18" charset="0"/>
                                  <a:ea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𝑞</m:t>
                                  </m:r>
                                </m:e>
                                <m:sup>
                                  <m:r>
                                    <a:rPr lang="vi-VN" sz="1800" i="1">
                                      <a:effectLst/>
                                      <a:latin typeface="Cambria Math" panose="02040503050406030204" pitchFamily="18" charset="0"/>
                                      <a:ea typeface="Times New Roman" panose="02020603050405020304" pitchFamily="18" charset="0"/>
                                    </a:rPr>
                                    <m:t>𝑛</m:t>
                                  </m:r>
                                </m:sup>
                              </m:sSup>
                            </m:e>
                          </m:d>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oMath>
                  </a14:m>
                  <a:r>
                    <a:rPr lang="en-US" sz="1800" i="1">
                      <a:effectLst/>
                      <a:latin typeface="+mn-lt"/>
                      <a:ea typeface="Times New Roman" panose="02020603050405020304" pitchFamily="18" charset="0"/>
                    </a:rPr>
                    <a:t> </a:t>
                  </a:r>
                </a:p>
                <a:p>
                  <a:pPr algn="just">
                    <a:lnSpc>
                      <a:spcPct val="150000"/>
                    </a:lnSpc>
                  </a:pPr>
                  <a:r>
                    <a:rPr lang="vi-VN" sz="1800">
                      <a:effectLst/>
                      <a:latin typeface="+mn-lt"/>
                      <a:ea typeface="Dotum" panose="020B0600000101010101" pitchFamily="34" charset="-127"/>
                    </a:rPr>
                    <a:t>Vì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𝑞</m:t>
                          </m:r>
                        </m:e>
                      </m:d>
                      <m:r>
                        <a:rPr lang="vi-VN" sz="1800" i="1">
                          <a:effectLst/>
                          <a:latin typeface="Cambria Math" panose="02040503050406030204" pitchFamily="18" charset="0"/>
                          <a:ea typeface="Dotum" panose="020B0600000101010101" pitchFamily="34" charset="-127"/>
                        </a:rPr>
                        <m:t>&lt;1</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nên </a:t>
                  </a: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𝑞</m:t>
                          </m:r>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→0</m:t>
                      </m:r>
                    </m:oMath>
                  </a14:m>
                  <a:r>
                    <a:rPr lang="vi-VN" sz="1800">
                      <a:effectLst/>
                      <a:latin typeface="+mn-lt"/>
                      <a:ea typeface="Dotum" panose="020B0600000101010101" pitchFamily="34" charset="-127"/>
                    </a:rPr>
                    <a:t> 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Nên:</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a:rPr lang="vi-VN" sz="1800" i="1">
                                  <a:effectLst/>
                                  <a:latin typeface="Cambria Math" panose="02040503050406030204" pitchFamily="18" charset="0"/>
                                  <a:ea typeface="Times New Roman" panose="02020603050405020304" pitchFamily="18" charset="0"/>
                                </a:rPr>
                                <m:t>𝑙𝑖𝑚</m:t>
                              </m:r>
                            </m:e>
                            <m:lim>
                              <m:r>
                                <a:rPr lang="vi-VN" sz="1800" i="1">
                                  <a:effectLst/>
                                  <a:latin typeface="Cambria Math" panose="02040503050406030204" pitchFamily="18" charset="0"/>
                                  <a:ea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rPr>
                                <m:t>→+∞</m:t>
                              </m:r>
                            </m:lim>
                          </m:limLow>
                        </m:fName>
                        <m:e>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𝑆</m:t>
                              </m:r>
                            </m:e>
                            <m:sub>
                              <m:r>
                                <a:rPr lang="vi-VN" sz="1800" i="1">
                                  <a:effectLst/>
                                  <a:latin typeface="Cambria Math" panose="02040503050406030204" pitchFamily="18" charset="0"/>
                                  <a:ea typeface="Times New Roman" panose="02020603050405020304" pitchFamily="18" charset="0"/>
                                </a:rPr>
                                <m:t>𝑛</m:t>
                              </m:r>
                            </m:sub>
                          </m:sSub>
                        </m:e>
                      </m:func>
                      <m:r>
                        <a:rPr lang="vi-VN"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rPr>
                              </m:ctrlPr>
                            </m:limLowPr>
                            <m:e>
                              <m:r>
                                <a:rPr lang="vi-VN" sz="1800" i="1">
                                  <a:effectLst/>
                                  <a:latin typeface="Cambria Math" panose="02040503050406030204" pitchFamily="18" charset="0"/>
                                  <a:ea typeface="Times New Roman" panose="02020603050405020304" pitchFamily="18" charset="0"/>
                                </a:rPr>
                                <m:t>𝑙𝑖𝑚</m:t>
                              </m:r>
                            </m:e>
                            <m:lim>
                              <m:r>
                                <a:rPr lang="vi-VN" sz="1800" i="1">
                                  <a:effectLst/>
                                  <a:latin typeface="Cambria Math" panose="02040503050406030204" pitchFamily="18" charset="0"/>
                                  <a:ea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rPr>
                                <m:t>→+∞</m:t>
                              </m:r>
                            </m:lim>
                          </m:limLow>
                        </m:fName>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r>
                                <a:rPr lang="vi-VN" sz="1800" i="1">
                                  <a:effectLst/>
                                  <a:latin typeface="Cambria Math" panose="02040503050406030204" pitchFamily="18" charset="0"/>
                                  <a:ea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num>
                                    <m:den>
                                      <m:r>
                                        <a:rPr lang="vi-VN" sz="1800" i="1">
                                          <a:effectLst/>
                                          <a:latin typeface="Cambria Math" panose="02040503050406030204" pitchFamily="18" charset="0"/>
                                          <a:ea typeface="Times New Roman" panose="02020603050405020304" pitchFamily="18" charset="0"/>
                                        </a:rPr>
                                        <m:t>1−</m:t>
                                      </m:r>
                                      <m:r>
                                        <a:rPr lang="vi-VN" sz="1800" i="1">
                                          <a:effectLst/>
                                          <a:latin typeface="Cambria Math" panose="02040503050406030204" pitchFamily="18" charset="0"/>
                                          <a:ea typeface="Times New Roman" panose="02020603050405020304" pitchFamily="18" charset="0"/>
                                        </a:rPr>
                                        <m:t>𝑞</m:t>
                                      </m:r>
                                    </m:den>
                                  </m:f>
                                </m:e>
                              </m:d>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𝑞</m:t>
                                  </m:r>
                                </m:e>
                                <m:sup>
                                  <m:r>
                                    <a:rPr lang="vi-VN" sz="1800" i="1">
                                      <a:effectLst/>
                                      <a:latin typeface="Cambria Math" panose="02040503050406030204" pitchFamily="18" charset="0"/>
                                      <a:ea typeface="Times New Roman" panose="02020603050405020304" pitchFamily="18" charset="0"/>
                                    </a:rPr>
                                    <m:t>𝑛</m:t>
                                  </m:r>
                                </m:sup>
                              </m:sSup>
                            </m:e>
                          </m:d>
                        </m:e>
                      </m:func>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num>
                        <m:den>
                          <m:r>
                            <a:rPr lang="vi-VN" sz="1800" i="1">
                              <a:effectLst/>
                              <a:latin typeface="Cambria Math" panose="02040503050406030204" pitchFamily="18" charset="0"/>
                              <a:ea typeface="Dotum" panose="020B0600000101010101" pitchFamily="34" charset="-127"/>
                            </a:rPr>
                            <m:t>1−</m:t>
                          </m:r>
                          <m:r>
                            <a:rPr lang="vi-VN" sz="1800" i="1">
                              <a:effectLst/>
                              <a:latin typeface="Cambria Math" panose="02040503050406030204" pitchFamily="18" charset="0"/>
                              <a:ea typeface="Dotum" panose="020B0600000101010101" pitchFamily="34" charset="-127"/>
                            </a:rPr>
                            <m:t>𝑞</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 - Giới hạn này được gọi là tổng của cấp số nhân lùi vô hạn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và kí hiệu là:</a:t>
                  </a:r>
                  <a:endParaRPr lang="en-US" sz="1800">
                    <a:effectLst/>
                    <a:latin typeface="+mn-lt"/>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800" i="1">
                            <a:effectLst/>
                            <a:latin typeface="Cambria Math" panose="02040503050406030204" pitchFamily="18" charset="0"/>
                            <a:ea typeface="Times New Roman" panose="02020603050405020304" pitchFamily="18" charset="0"/>
                          </a:rPr>
                          <m:t>𝑆</m:t>
                        </m:r>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1</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2</m:t>
                            </m:r>
                          </m:sub>
                        </m:sSub>
                        <m:r>
                          <a:rPr lang="vi-VN"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rPr>
                          <m:t>+...</m:t>
                        </m:r>
                      </m:oMath>
                    </m:oMathPara>
                  </a14:m>
                  <a:endParaRPr lang="en-US" sz="1800" i="1">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Như vậy </a:t>
                  </a:r>
                  <a14:m>
                    <m:oMath xmlns:m="http://schemas.openxmlformats.org/officeDocument/2006/math">
                      <m:r>
                        <a:rPr lang="vi-VN" sz="1800" b="1" i="1">
                          <a:effectLst/>
                          <a:latin typeface="Cambria Math" panose="02040503050406030204" pitchFamily="18" charset="0"/>
                          <a:ea typeface="Dotum" panose="020B0600000101010101" pitchFamily="34" charset="-127"/>
                        </a:rPr>
                        <m:t>𝑺</m:t>
                      </m:r>
                      <m:r>
                        <a:rPr lang="vi-VN" sz="1800" b="1" i="1">
                          <a:effectLst/>
                          <a:latin typeface="Cambria Math" panose="02040503050406030204" pitchFamily="18" charset="0"/>
                          <a:ea typeface="Dotum" panose="020B0600000101010101" pitchFamily="34" charset="-127"/>
                        </a:rPr>
                        <m:t>=</m:t>
                      </m:r>
                      <m:f>
                        <m:fPr>
                          <m:ctrlPr>
                            <a:rPr lang="en-US" sz="1800" b="1" i="1">
                              <a:effectLst/>
                              <a:latin typeface="Cambria Math" panose="02040503050406030204" pitchFamily="18" charset="0"/>
                              <a:ea typeface="Dotum" panose="020B0600000101010101" pitchFamily="34" charset="-127"/>
                            </a:rPr>
                          </m:ctrlPr>
                        </m:fPr>
                        <m:num>
                          <m:sSub>
                            <m:sSubPr>
                              <m:ctrlPr>
                                <a:rPr lang="en-US" sz="1800" b="1" i="1">
                                  <a:effectLst/>
                                  <a:latin typeface="Cambria Math" panose="02040503050406030204" pitchFamily="18" charset="0"/>
                                  <a:ea typeface="Dotum" panose="020B0600000101010101" pitchFamily="34" charset="-127"/>
                                </a:rPr>
                              </m:ctrlPr>
                            </m:sSubPr>
                            <m:e>
                              <m:r>
                                <a:rPr lang="vi-VN" sz="1800" b="1" i="1">
                                  <a:effectLst/>
                                  <a:latin typeface="Cambria Math" panose="02040503050406030204" pitchFamily="18" charset="0"/>
                                  <a:ea typeface="Dotum" panose="020B0600000101010101" pitchFamily="34" charset="-127"/>
                                </a:rPr>
                                <m:t>𝒖</m:t>
                              </m:r>
                            </m:e>
                            <m:sub>
                              <m:r>
                                <a:rPr lang="vi-VN" sz="1800" b="1" i="1">
                                  <a:effectLst/>
                                  <a:latin typeface="Cambria Math" panose="02040503050406030204" pitchFamily="18" charset="0"/>
                                  <a:ea typeface="Dotum" panose="020B0600000101010101" pitchFamily="34" charset="-127"/>
                                </a:rPr>
                                <m:t>𝟏</m:t>
                              </m:r>
                            </m:sub>
                          </m:sSub>
                        </m:num>
                        <m:den>
                          <m:r>
                            <a:rPr lang="vi-VN" sz="1800" b="1" i="1">
                              <a:effectLst/>
                              <a:latin typeface="Cambria Math" panose="02040503050406030204" pitchFamily="18" charset="0"/>
                              <a:ea typeface="Dotum" panose="020B0600000101010101" pitchFamily="34" charset="-127"/>
                            </a:rPr>
                            <m:t>𝟏</m:t>
                          </m:r>
                          <m:r>
                            <a:rPr lang="vi-VN" sz="1800" b="1" i="1">
                              <a:effectLst/>
                              <a:latin typeface="Cambria Math" panose="02040503050406030204" pitchFamily="18" charset="0"/>
                              <a:ea typeface="Dotum" panose="020B0600000101010101" pitchFamily="34" charset="-127"/>
                            </a:rPr>
                            <m:t>−</m:t>
                          </m:r>
                          <m:r>
                            <a:rPr lang="vi-VN" sz="1800" b="1" i="1">
                              <a:effectLst/>
                              <a:latin typeface="Cambria Math" panose="02040503050406030204" pitchFamily="18" charset="0"/>
                              <a:ea typeface="Dotum" panose="020B0600000101010101" pitchFamily="34" charset="-127"/>
                            </a:rPr>
                            <m:t>𝒒</m:t>
                          </m:r>
                        </m:den>
                      </m:f>
                      <m:r>
                        <a:rPr lang="vi-VN" sz="1800" b="1" i="1">
                          <a:effectLst/>
                          <a:latin typeface="Cambria Math" panose="02040503050406030204" pitchFamily="18" charset="0"/>
                          <a:ea typeface="Dotum" panose="020B0600000101010101" pitchFamily="34" charset="-127"/>
                        </a:rPr>
                        <m:t> </m:t>
                      </m:r>
                      <m:d>
                        <m:dPr>
                          <m:ctrlPr>
                            <a:rPr lang="en-US" sz="1800" b="1" i="1">
                              <a:effectLst/>
                              <a:latin typeface="Cambria Math" panose="02040503050406030204" pitchFamily="18" charset="0"/>
                              <a:ea typeface="Dotum" panose="020B0600000101010101" pitchFamily="34" charset="-127"/>
                            </a:rPr>
                          </m:ctrlPr>
                        </m:dPr>
                        <m:e>
                          <m:d>
                            <m:dPr>
                              <m:begChr m:val="|"/>
                              <m:endChr m:val="|"/>
                              <m:ctrlPr>
                                <a:rPr lang="en-US" sz="1800" b="1" i="1">
                                  <a:effectLst/>
                                  <a:latin typeface="Cambria Math" panose="02040503050406030204" pitchFamily="18" charset="0"/>
                                  <a:ea typeface="Dotum" panose="020B0600000101010101" pitchFamily="34" charset="-127"/>
                                </a:rPr>
                              </m:ctrlPr>
                            </m:dPr>
                            <m:e>
                              <m:r>
                                <a:rPr lang="vi-VN" sz="1800" b="1" i="1">
                                  <a:effectLst/>
                                  <a:latin typeface="Cambria Math" panose="02040503050406030204" pitchFamily="18" charset="0"/>
                                  <a:ea typeface="Dotum" panose="020B0600000101010101" pitchFamily="34" charset="-127"/>
                                </a:rPr>
                                <m:t>𝒒</m:t>
                              </m:r>
                            </m:e>
                          </m:d>
                          <m:r>
                            <a:rPr lang="vi-VN" sz="1800" b="1" i="1">
                              <a:effectLst/>
                              <a:latin typeface="Cambria Math" panose="02040503050406030204" pitchFamily="18" charset="0"/>
                              <a:ea typeface="Dotum" panose="020B0600000101010101" pitchFamily="34" charset="-127"/>
                            </a:rPr>
                            <m:t>&lt;</m:t>
                          </m:r>
                          <m:r>
                            <a:rPr lang="vi-VN" sz="1800" b="1" i="1">
                              <a:effectLst/>
                              <a:latin typeface="Cambria Math" panose="02040503050406030204" pitchFamily="18" charset="0"/>
                              <a:ea typeface="Dotum" panose="020B0600000101010101" pitchFamily="34" charset="-127"/>
                            </a:rPr>
                            <m:t>𝟏</m:t>
                          </m:r>
                        </m:e>
                      </m:d>
                    </m:oMath>
                  </a14:m>
                  <a:endParaRPr lang="en-US" sz="1800" b="1" i="1">
                    <a:effectLst/>
                    <a:latin typeface="+mn-lt"/>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933921" y="1374860"/>
                  <a:ext cx="7531912" cy="4988402"/>
                </a:xfrm>
                <a:prstGeom prst="rect">
                  <a:avLst/>
                </a:prstGeom>
                <a:blipFill>
                  <a:blip r:embed="rId3"/>
                  <a:stretch>
                    <a:fillRect l="-673" r="-598"/>
                  </a:stretch>
                </a:blipFill>
              </p:spPr>
              <p:txBody>
                <a:bodyPr/>
                <a:lstStyle/>
                <a:p>
                  <a:r>
                    <a:rPr lang="en-US">
                      <a:noFill/>
                    </a:rPr>
                    <a:t> </a:t>
                  </a:r>
                </a:p>
              </p:txBody>
            </p:sp>
          </mc:Fallback>
        </mc:AlternateContent>
      </p:grpSp>
      <p:pic>
        <p:nvPicPr>
          <p:cNvPr id="19" name="Picture 18"/>
          <p:cNvPicPr>
            <a:picLocks noChangeAspect="1"/>
          </p:cNvPicPr>
          <p:nvPr/>
        </p:nvPicPr>
        <p:blipFill>
          <a:blip r:embed="rId4">
            <a:duotone>
              <a:prstClr val="black"/>
              <a:schemeClr val="bg1">
                <a:lumMod val="75000"/>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32363" y="-296775"/>
            <a:ext cx="1080035" cy="1190731"/>
          </a:xfrm>
          <a:prstGeom prst="rect">
            <a:avLst/>
          </a:prstGeom>
        </p:spPr>
      </p:pic>
      <p:sp>
        <p:nvSpPr>
          <p:cNvPr id="20" name="Rectangle 19"/>
          <p:cNvSpPr/>
          <p:nvPr/>
        </p:nvSpPr>
        <p:spPr>
          <a:xfrm>
            <a:off x="3594541" y="76457"/>
            <a:ext cx="1802096" cy="4770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a:solidFill>
                  <a:srgbClr val="C00000"/>
                </a:solidFill>
                <a:latin typeface="Arial" panose="020B0604020202020204" pitchFamily="34" charset="0"/>
                <a:ea typeface="+mn-ea"/>
                <a:cs typeface="Arial" panose="020B0604020202020204" pitchFamily="34" charset="0"/>
              </a:rPr>
              <a:t>KẾT LUẬN</a:t>
            </a:r>
            <a:endParaRPr kumimoji="0" lang="en-US" sz="2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2" name="Picture 1"/>
          <p:cNvPicPr>
            <a:picLocks noChangeAspect="1"/>
          </p:cNvPicPr>
          <p:nvPr/>
        </p:nvPicPr>
        <p:blipFill>
          <a:blip r:embed="rId6"/>
          <a:stretch>
            <a:fillRect/>
          </a:stretch>
        </p:blipFill>
        <p:spPr>
          <a:xfrm>
            <a:off x="8263687" y="4326519"/>
            <a:ext cx="839674" cy="816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035340" y="4130219"/>
            <a:ext cx="1001833" cy="899672"/>
          </a:xfrm>
          <a:prstGeom prst="rect">
            <a:avLst/>
          </a:prstGeom>
        </p:spPr>
      </p:pic>
      <p:sp>
        <p:nvSpPr>
          <p:cNvPr id="9" name="Rectangle 8"/>
          <p:cNvSpPr/>
          <p:nvPr/>
        </p:nvSpPr>
        <p:spPr>
          <a:xfrm>
            <a:off x="4313244" y="153847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10" name="Google Shape;735;p18"/>
          <p:cNvSpPr txBox="1">
            <a:spLocks noGrp="1"/>
          </p:cNvSpPr>
          <p:nvPr>
            <p:ph type="title"/>
          </p:nvPr>
        </p:nvSpPr>
        <p:spPr>
          <a:xfrm>
            <a:off x="1251858" y="72131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4:</a:t>
            </a:r>
            <a:endParaRPr sz="2000">
              <a:solidFill>
                <a:schemeClr val="bg1">
                  <a:lumMod val="50000"/>
                </a:schemeClr>
              </a:solidFill>
              <a:highlight>
                <a:schemeClr val="accent1"/>
              </a:highlight>
              <a:latin typeface="+mj-lt"/>
            </a:endParaRPr>
          </a:p>
        </p:txBody>
      </p:sp>
      <p:grpSp>
        <p:nvGrpSpPr>
          <p:cNvPr id="7" name="Group 6"/>
          <p:cNvGrpSpPr/>
          <p:nvPr/>
        </p:nvGrpSpPr>
        <p:grpSpPr>
          <a:xfrm>
            <a:off x="2412750" y="202513"/>
            <a:ext cx="5476658" cy="1163524"/>
            <a:chOff x="1800499" y="-156864"/>
            <a:chExt cx="5476658" cy="1163524"/>
          </a:xfrm>
        </p:grpSpPr>
        <p:sp>
          <p:nvSpPr>
            <p:cNvPr id="8" name="TextBox 7"/>
            <p:cNvSpPr txBox="1"/>
            <p:nvPr/>
          </p:nvSpPr>
          <p:spPr>
            <a:xfrm>
              <a:off x="1800499" y="257594"/>
              <a:ext cx="1411828" cy="530915"/>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Tính</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tổng</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900510" y="-156864"/>
                  <a:ext cx="4376647" cy="1163524"/>
                </a:xfrm>
                <a:prstGeom prst="rect">
                  <a:avLst/>
                </a:prstGeom>
              </p:spPr>
              <p:txBody>
                <a:bodyPr wrap="none">
                  <a:spAutoFit/>
                </a:bodyPr>
                <a:lstStyle/>
                <a:p>
                  <a:pPr lvl="0" algn="just" defTabSz="457200">
                    <a:lnSpc>
                      <a:spcPct val="150000"/>
                    </a:lnSpc>
                    <a:buClrTx/>
                    <a:defRPr/>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Dotum" panose="020B0600000101010101" pitchFamily="34" charset="-127"/>
                          </a:rPr>
                          <m:t>𝑆</m:t>
                        </m:r>
                        <m:r>
                          <a:rPr lang="en-US" sz="1900" i="1">
                            <a:latin typeface="Cambria Math" panose="02040503050406030204" pitchFamily="18" charset="0"/>
                            <a:ea typeface="Dotum" panose="020B0600000101010101" pitchFamily="34" charset="-127"/>
                            <a:cs typeface="Times New Roman" panose="02020603050405020304" pitchFamily="18" charset="0"/>
                          </a:rPr>
                          <m:t>=1−</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2</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4</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8</m:t>
                            </m:r>
                          </m:den>
                        </m:f>
                        <m:r>
                          <a:rPr lang="en-US" sz="190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2</m:t>
                                    </m:r>
                                  </m:den>
                                </m:f>
                              </m:e>
                            </m:d>
                          </m:e>
                          <m:sup>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sup>
                        </m:sSup>
                        <m:r>
                          <a:rPr lang="en-US" sz="1900" i="1">
                            <a:latin typeface="Cambria Math" panose="02040503050406030204" pitchFamily="18" charset="0"/>
                            <a:ea typeface="Dotum" panose="020B0600000101010101" pitchFamily="34" charset="-127"/>
                            <a:cs typeface="Times New Roman" panose="02020603050405020304" pitchFamily="18" charset="0"/>
                          </a:rPr>
                          <m:t>+</m:t>
                        </m:r>
                        <m:r>
                          <a:rPr lang="en-US" sz="190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900" kern="120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00510" y="-156864"/>
                  <a:ext cx="4376647" cy="1163524"/>
                </a:xfrm>
                <a:prstGeom prst="rect">
                  <a:avLst/>
                </a:prstGeom>
                <a:blipFill>
                  <a:blip r:embed="rId4"/>
                  <a:stretch>
                    <a:fillRect/>
                  </a:stretch>
                </a:blipFill>
              </p:spPr>
              <p:txBody>
                <a:bodyPr/>
                <a:lstStyle/>
                <a:p>
                  <a:r>
                    <a:rPr lang="en-US">
                      <a:noFill/>
                    </a:rPr>
                    <a:t> </a:t>
                  </a:r>
                </a:p>
              </p:txBody>
            </p:sp>
          </mc:Fallback>
        </mc:AlternateContent>
      </p:grpSp>
      <p:grpSp>
        <p:nvGrpSpPr>
          <p:cNvPr id="17" name="Group 16"/>
          <p:cNvGrpSpPr/>
          <p:nvPr/>
        </p:nvGrpSpPr>
        <p:grpSpPr>
          <a:xfrm>
            <a:off x="1170570" y="2117124"/>
            <a:ext cx="6930077" cy="639727"/>
            <a:chOff x="2226365" y="2450668"/>
            <a:chExt cx="6930077" cy="639727"/>
          </a:xfrm>
        </p:grpSpPr>
        <mc:AlternateContent xmlns:mc="http://schemas.openxmlformats.org/markup-compatibility/2006" xmlns:a14="http://schemas.microsoft.com/office/drawing/2010/main">
          <mc:Choice Requires="a14">
            <p:sp>
              <p:nvSpPr>
                <p:cNvPr id="11" name="TextBox 10"/>
                <p:cNvSpPr txBox="1"/>
                <p:nvPr/>
              </p:nvSpPr>
              <p:spPr>
                <a:xfrm>
                  <a:off x="2226365" y="2608028"/>
                  <a:ext cx="6930077" cy="384721"/>
                </a:xfrm>
                <a:prstGeom prst="rect">
                  <a:avLst/>
                </a:prstGeom>
                <a:noFill/>
              </p:spPr>
              <p:txBody>
                <a:bodyPr wrap="square" rtlCol="0">
                  <a:spAutoFit/>
                </a:bodyPr>
                <a:lstStyle/>
                <a:p>
                  <a:r>
                    <a:rPr lang="en-US" sz="1900"/>
                    <a:t>Đây là tổng của cấp số nhân lùi vô hạn với </a:t>
                  </a:r>
                  <a14:m>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𝑢</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=1</m:t>
                      </m:r>
                    </m:oMath>
                  </a14:m>
                  <a:r>
                    <a:rPr lang="en-US" sz="1900"/>
                    <a:t> và</a:t>
                  </a:r>
                </a:p>
              </p:txBody>
            </p:sp>
          </mc:Choice>
          <mc:Fallback xmlns="">
            <p:sp>
              <p:nvSpPr>
                <p:cNvPr id="11" name="TextBox 10"/>
                <p:cNvSpPr txBox="1">
                  <a:spLocks noRot="1" noChangeAspect="1" noMove="1" noResize="1" noEditPoints="1" noAdjustHandles="1" noChangeArrowheads="1" noChangeShapeType="1" noTextEdit="1"/>
                </p:cNvSpPr>
                <p:nvPr/>
              </p:nvSpPr>
              <p:spPr>
                <a:xfrm>
                  <a:off x="2226365" y="2608028"/>
                  <a:ext cx="6930077" cy="384721"/>
                </a:xfrm>
                <a:prstGeom prst="rect">
                  <a:avLst/>
                </a:prstGeom>
                <a:blipFill>
                  <a:blip r:embed="rId5"/>
                  <a:stretch>
                    <a:fillRect l="-792" t="-9524"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18759" y="2450668"/>
                  <a:ext cx="1066959" cy="6397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rPr>
                          <m:t>𝑞</m:t>
                        </m:r>
                        <m:r>
                          <a:rPr lang="en-US" sz="1900" i="1">
                            <a:latin typeface="Cambria Math" panose="02040503050406030204" pitchFamily="18" charset="0"/>
                          </a:rPr>
                          <m:t>=−</m:t>
                        </m:r>
                        <m:f>
                          <m:fPr>
                            <m:ctrlPr>
                              <a:rPr lang="en-US" sz="1900" i="1">
                                <a:latin typeface="Cambria Math" panose="02040503050406030204" pitchFamily="18" charset="0"/>
                              </a:rPr>
                            </m:ctrlPr>
                          </m:fPr>
                          <m:num>
                            <m:r>
                              <a:rPr lang="en-US" sz="1900" i="1">
                                <a:latin typeface="Cambria Math" panose="02040503050406030204" pitchFamily="18" charset="0"/>
                              </a:rPr>
                              <m:t>1</m:t>
                            </m:r>
                          </m:num>
                          <m:den>
                            <m:r>
                              <a:rPr lang="en-US" sz="1900" i="1">
                                <a:latin typeface="Cambria Math" panose="02040503050406030204" pitchFamily="18" charset="0"/>
                              </a:rPr>
                              <m:t>2</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7918759" y="2450668"/>
                  <a:ext cx="1066959" cy="639727"/>
                </a:xfrm>
                <a:prstGeom prst="rect">
                  <a:avLst/>
                </a:prstGeom>
                <a:blipFill>
                  <a:blip r:embed="rId6"/>
                  <a:stretch>
                    <a:fillRect/>
                  </a:stretch>
                </a:blipFill>
              </p:spPr>
              <p:txBody>
                <a:bodyPr/>
                <a:lstStyle/>
                <a:p>
                  <a:r>
                    <a:rPr lang="en-US">
                      <a:noFill/>
                    </a:rPr>
                    <a:t> </a:t>
                  </a:r>
                </a:p>
              </p:txBody>
            </p:sp>
          </mc:Fallback>
        </mc:AlternateContent>
      </p:grpSp>
      <p:sp>
        <p:nvSpPr>
          <p:cNvPr id="18" name="Rectangle 17"/>
          <p:cNvSpPr/>
          <p:nvPr/>
        </p:nvSpPr>
        <p:spPr>
          <a:xfrm>
            <a:off x="1170570" y="2967453"/>
            <a:ext cx="837089" cy="384721"/>
          </a:xfrm>
          <a:prstGeom prst="rect">
            <a:avLst/>
          </a:prstGeom>
        </p:spPr>
        <p:txBody>
          <a:bodyPr wrap="none">
            <a:spAutoFit/>
          </a:bodyPr>
          <a:lstStyle/>
          <a:p>
            <a:r>
              <a:rPr lang="en-US" sz="1900"/>
              <a:t>Do đó</a:t>
            </a:r>
            <a:endParaRPr lang="en-US"/>
          </a:p>
        </p:txBody>
      </p:sp>
      <mc:AlternateContent xmlns:mc="http://schemas.openxmlformats.org/markup-compatibility/2006" xmlns:a14="http://schemas.microsoft.com/office/drawing/2010/main">
        <mc:Choice Requires="a14">
          <p:sp>
            <p:nvSpPr>
              <p:cNvPr id="21" name="Rectangle 20"/>
              <p:cNvSpPr/>
              <p:nvPr/>
            </p:nvSpPr>
            <p:spPr>
              <a:xfrm>
                <a:off x="3113364" y="3202849"/>
                <a:ext cx="3044488" cy="927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1900" i="0">
                          <a:latin typeface="Cambria Math" panose="02040503050406030204" pitchFamily="18" charset="0"/>
                          <a:ea typeface="Dotum" panose="020B0600000101010101" pitchFamily="34" charset="-127"/>
                        </a:rPr>
                        <m:t>S</m:t>
                      </m:r>
                      <m:r>
                        <a:rPr lang="vi-VN"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sSub>
                            <m:sSubPr>
                              <m:ctrlPr>
                                <a:rPr lang="en-US" sz="1900" i="1">
                                  <a:latin typeface="Cambria Math" panose="02040503050406030204" pitchFamily="18" charset="0"/>
                                  <a:ea typeface="Dotum" panose="020B0600000101010101" pitchFamily="34" charset="-127"/>
                                </a:rPr>
                              </m:ctrlPr>
                            </m:sSubPr>
                            <m:e>
                              <m:r>
                                <m:rPr>
                                  <m:sty m:val="p"/>
                                </m:rPr>
                                <a:rPr lang="vi-VN" sz="1900" i="0">
                                  <a:latin typeface="Cambria Math" panose="02040503050406030204" pitchFamily="18" charset="0"/>
                                  <a:ea typeface="Dotum" panose="020B0600000101010101" pitchFamily="34" charset="-127"/>
                                </a:rPr>
                                <m:t>u</m:t>
                              </m:r>
                            </m:e>
                            <m:sub>
                              <m:r>
                                <a:rPr lang="vi-VN" sz="1900" i="0">
                                  <a:latin typeface="Cambria Math" panose="02040503050406030204" pitchFamily="18" charset="0"/>
                                  <a:ea typeface="Dotum" panose="020B0600000101010101" pitchFamily="34" charset="-127"/>
                                </a:rPr>
                                <m:t>1</m:t>
                              </m:r>
                            </m:sub>
                          </m:sSub>
                        </m:num>
                        <m:den>
                          <m:r>
                            <a:rPr lang="vi-VN" sz="1900" i="0">
                              <a:latin typeface="Cambria Math" panose="02040503050406030204" pitchFamily="18" charset="0"/>
                              <a:ea typeface="Dotum" panose="020B0600000101010101" pitchFamily="34" charset="-127"/>
                            </a:rPr>
                            <m:t>1−</m:t>
                          </m:r>
                          <m:r>
                            <m:rPr>
                              <m:sty m:val="p"/>
                            </m:rPr>
                            <a:rPr lang="vi-VN" sz="1900" i="0">
                              <a:latin typeface="Cambria Math" panose="02040503050406030204" pitchFamily="18" charset="0"/>
                              <a:ea typeface="Dotum" panose="020B0600000101010101" pitchFamily="34" charset="-127"/>
                            </a:rPr>
                            <m:t>q</m:t>
                          </m:r>
                        </m:den>
                      </m:f>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1</m:t>
                          </m:r>
                        </m:num>
                        <m:den>
                          <m:r>
                            <a:rPr lang="en-US" sz="1900" i="0">
                              <a:latin typeface="Cambria Math" panose="02040503050406030204" pitchFamily="18" charset="0"/>
                              <a:ea typeface="Dotum" panose="020B0600000101010101" pitchFamily="34" charset="-127"/>
                            </a:rPr>
                            <m:t>1−</m:t>
                          </m:r>
                          <m:d>
                            <m:dPr>
                              <m:ctrlPr>
                                <a:rPr lang="en-US" sz="1900" i="1">
                                  <a:latin typeface="Cambria Math" panose="02040503050406030204" pitchFamily="18" charset="0"/>
                                  <a:ea typeface="Dotum" panose="020B0600000101010101" pitchFamily="34" charset="-127"/>
                                </a:rPr>
                              </m:ctrlPr>
                            </m:dPr>
                            <m:e>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1</m:t>
                                  </m:r>
                                </m:num>
                                <m:den>
                                  <m:r>
                                    <a:rPr lang="en-US" sz="1900" i="0">
                                      <a:latin typeface="Cambria Math" panose="02040503050406030204" pitchFamily="18" charset="0"/>
                                      <a:ea typeface="Dotum" panose="020B0600000101010101" pitchFamily="34" charset="-127"/>
                                    </a:rPr>
                                    <m:t>2</m:t>
                                  </m:r>
                                </m:den>
                              </m:f>
                            </m:e>
                          </m:d>
                        </m:den>
                      </m:f>
                      <m:r>
                        <a:rPr lang="en-US" sz="1900" i="0">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0">
                              <a:latin typeface="Cambria Math" panose="02040503050406030204" pitchFamily="18" charset="0"/>
                              <a:ea typeface="Dotum" panose="020B0600000101010101" pitchFamily="34" charset="-127"/>
                            </a:rPr>
                            <m:t>2</m:t>
                          </m:r>
                        </m:num>
                        <m:den>
                          <m:r>
                            <a:rPr lang="en-US" sz="1900" i="0">
                              <a:latin typeface="Cambria Math" panose="02040503050406030204" pitchFamily="18" charset="0"/>
                              <a:ea typeface="Dotum" panose="020B0600000101010101" pitchFamily="34" charset="-127"/>
                            </a:rPr>
                            <m:t>3</m:t>
                          </m:r>
                        </m:den>
                      </m:f>
                    </m:oMath>
                  </m:oMathPara>
                </a14:m>
                <a:endParaRPr lang="en-US" sz="1900"/>
              </a:p>
            </p:txBody>
          </p:sp>
        </mc:Choice>
        <mc:Fallback xmlns="">
          <p:sp>
            <p:nvSpPr>
              <p:cNvPr id="21" name="Rectangle 20"/>
              <p:cNvSpPr>
                <a:spLocks noRot="1" noChangeAspect="1" noMove="1" noResize="1" noEditPoints="1" noAdjustHandles="1" noChangeArrowheads="1" noChangeShapeType="1" noTextEdit="1"/>
              </p:cNvSpPr>
              <p:nvPr/>
            </p:nvSpPr>
            <p:spPr>
              <a:xfrm>
                <a:off x="3113364" y="3202849"/>
                <a:ext cx="3044488" cy="927370"/>
              </a:xfrm>
              <a:prstGeom prst="rect">
                <a:avLst/>
              </a:prstGeom>
              <a:blipFill>
                <a:blip r:embed="rId7"/>
                <a:stretch>
                  <a:fillRect/>
                </a:stretch>
              </a:blipFill>
            </p:spPr>
            <p:txBody>
              <a:bodyPr/>
              <a:lstStyle/>
              <a:p>
                <a:r>
                  <a:rPr lang="en-US">
                    <a:noFill/>
                  </a:rPr>
                  <a:t> </a:t>
                </a:r>
              </a:p>
            </p:txBody>
          </p:sp>
        </mc:Fallback>
      </mc:AlternateContent>
      <p:grpSp>
        <p:nvGrpSpPr>
          <p:cNvPr id="22" name="Google Shape;424;p35"/>
          <p:cNvGrpSpPr/>
          <p:nvPr/>
        </p:nvGrpSpPr>
        <p:grpSpPr>
          <a:xfrm rot="1935866">
            <a:off x="-238414" y="1279034"/>
            <a:ext cx="869384" cy="1003366"/>
            <a:chOff x="863425" y="2507500"/>
            <a:chExt cx="471750" cy="505150"/>
          </a:xfrm>
        </p:grpSpPr>
        <p:sp>
          <p:nvSpPr>
            <p:cNvPr id="23"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81725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2" name="Google Shape;2675;p42"/>
          <p:cNvSpPr txBox="1">
            <a:spLocks/>
          </p:cNvSpPr>
          <p:nvPr/>
        </p:nvSpPr>
        <p:spPr>
          <a:xfrm>
            <a:off x="-844837" y="847766"/>
            <a:ext cx="10682789"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300">
                <a:solidFill>
                  <a:schemeClr val="tx1">
                    <a:lumMod val="50000"/>
                  </a:schemeClr>
                </a:solidFill>
                <a:latin typeface="+mn-lt"/>
              </a:rPr>
              <a:t>CHƯƠNG V. GIỚI HẠN. HÀM SỐ LIÊN TỤC</a:t>
            </a:r>
          </a:p>
        </p:txBody>
      </p:sp>
      <p:sp>
        <p:nvSpPr>
          <p:cNvPr id="23" name="Rectangle 22"/>
          <p:cNvSpPr/>
          <p:nvPr/>
        </p:nvSpPr>
        <p:spPr>
          <a:xfrm>
            <a:off x="-27735" y="1993829"/>
            <a:ext cx="9048584" cy="901593"/>
          </a:xfrm>
          <a:prstGeom prst="rect">
            <a:avLst/>
          </a:prstGeom>
        </p:spPr>
        <p:txBody>
          <a:bodyPr wrap="square">
            <a:spAutoFit/>
          </a:bodyPr>
          <a:lstStyle/>
          <a:p>
            <a:pPr lvl="0" algn="ctr" defTabSz="457200">
              <a:lnSpc>
                <a:spcPct val="150000"/>
              </a:lnSpc>
              <a:buClrTx/>
              <a:defRPr/>
            </a:pP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BÀI 15: GIỚI HẠN CỦA DÃY SỐ </a:t>
            </a:r>
            <a:endParaRPr lang="en-US" sz="4000" b="1" dirty="0">
              <a:solidFill>
                <a:srgbClr val="C00000"/>
              </a:solidFill>
              <a:latin typeface="Arial" panose="020B0604020202020204" pitchFamily="34" charset="0"/>
              <a:ea typeface="+mn-ea"/>
              <a:cs typeface="Arial" panose="020B0604020202020204" pitchFamily="34" charset="0"/>
            </a:endParaRPr>
          </a:p>
        </p:txBody>
      </p:sp>
      <p:grpSp>
        <p:nvGrpSpPr>
          <p:cNvPr id="7" name="Google Shape;255;p24"/>
          <p:cNvGrpSpPr/>
          <p:nvPr/>
        </p:nvGrpSpPr>
        <p:grpSpPr>
          <a:xfrm rot="-899976">
            <a:off x="8126223" y="2834667"/>
            <a:ext cx="1256238" cy="1345180"/>
            <a:chOff x="863425" y="2507500"/>
            <a:chExt cx="471750" cy="505150"/>
          </a:xfrm>
        </p:grpSpPr>
        <p:sp>
          <p:nvSpPr>
            <p:cNvPr id="8" name="Google Shape;256;p24"/>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7;p24"/>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p24"/>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9;p24"/>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0;p24"/>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1;p24"/>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2;p24"/>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3;p24"/>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p24"/>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5;p24"/>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p24"/>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24"/>
          <p:cNvGrpSpPr/>
          <p:nvPr/>
        </p:nvGrpSpPr>
        <p:grpSpPr>
          <a:xfrm>
            <a:off x="-244166" y="3772915"/>
            <a:ext cx="1185323" cy="1342235"/>
            <a:chOff x="443025" y="893050"/>
            <a:chExt cx="445125" cy="504050"/>
          </a:xfrm>
        </p:grpSpPr>
        <p:sp>
          <p:nvSpPr>
            <p:cNvPr id="25"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47;p24"/>
          <p:cNvGrpSpPr/>
          <p:nvPr/>
        </p:nvGrpSpPr>
        <p:grpSpPr>
          <a:xfrm rot="3279101">
            <a:off x="8230286" y="41527"/>
            <a:ext cx="582671" cy="930596"/>
            <a:chOff x="824413" y="1506275"/>
            <a:chExt cx="218800" cy="349450"/>
          </a:xfrm>
        </p:grpSpPr>
        <p:sp>
          <p:nvSpPr>
            <p:cNvPr id="34"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86323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5768" y="4765884"/>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570777" y="1021328"/>
            <a:ext cx="869384"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436;p35"/>
          <p:cNvGrpSpPr/>
          <p:nvPr/>
        </p:nvGrpSpPr>
        <p:grpSpPr>
          <a:xfrm>
            <a:off x="-65875" y="4145789"/>
            <a:ext cx="679598" cy="848518"/>
            <a:chOff x="443025" y="893050"/>
            <a:chExt cx="445125" cy="504050"/>
          </a:xfrm>
        </p:grpSpPr>
        <p:sp>
          <p:nvSpPr>
            <p:cNvPr id="32"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Rectangle 39"/>
          <p:cNvSpPr/>
          <p:nvPr/>
        </p:nvSpPr>
        <p:spPr>
          <a:xfrm>
            <a:off x="4222204" y="944638"/>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1" name="Google Shape;735;p18"/>
          <p:cNvSpPr txBox="1">
            <a:spLocks noGrp="1"/>
          </p:cNvSpPr>
          <p:nvPr>
            <p:ph type="title"/>
          </p:nvPr>
        </p:nvSpPr>
        <p:spPr>
          <a:xfrm>
            <a:off x="162795" y="382631"/>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5:</a:t>
            </a:r>
            <a:endParaRPr sz="20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43" name="TextBox 42"/>
              <p:cNvSpPr txBox="1"/>
              <p:nvPr/>
            </p:nvSpPr>
            <p:spPr>
              <a:xfrm>
                <a:off x="1323686" y="262388"/>
                <a:ext cx="7681783" cy="530915"/>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Biểu</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diễn số thập phân vô hạn tuần hoàn </a:t>
                </a:r>
                <a14:m>
                  <m:oMath xmlns:m="http://schemas.openxmlformats.org/officeDocument/2006/math">
                    <m:r>
                      <a:rPr kumimoji="0" lang="en-US" sz="1900" b="0" i="1" u="none" strike="noStrike" kern="1200" cap="none" spc="0" normalizeH="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2,222… </m:t>
                    </m:r>
                  </m:oMath>
                </a14:m>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dưới dạng phân số.</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23686" y="262388"/>
                <a:ext cx="7681783" cy="530915"/>
              </a:xfrm>
              <a:prstGeom prst="rect">
                <a:avLst/>
              </a:prstGeom>
              <a:blipFill>
                <a:blip r:embed="rId2"/>
                <a:stretch>
                  <a:fillRect l="-714" r="-79" b="-8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86174" y="1290214"/>
                <a:ext cx="8559627" cy="1354923"/>
              </a:xfrm>
              <a:prstGeom prst="rect">
                <a:avLst/>
              </a:prstGeom>
            </p:spPr>
            <p:txBody>
              <a:bodyPr wrap="square">
                <a:spAutoFit/>
              </a:bodyPr>
              <a:lstStyle/>
              <a:p>
                <a:pPr>
                  <a:lnSpc>
                    <a:spcPct val="150000"/>
                  </a:lnSpc>
                </a:pPr>
                <a:r>
                  <a:rPr lang="en-US" sz="1900" kern="1200">
                    <a:ea typeface="+mn-ea"/>
                    <a:cs typeface="Arial" panose="020B0604020202020204" pitchFamily="34" charset="0"/>
                  </a:rPr>
                  <a:t>Ta có </a:t>
                </a:r>
              </a:p>
              <a:p>
                <a:pPr>
                  <a:lnSpc>
                    <a:spcPct val="150000"/>
                  </a:lnSpc>
                </a:pPr>
                <a14:m>
                  <m:oMathPara xmlns:m="http://schemas.openxmlformats.org/officeDocument/2006/math">
                    <m:oMathParaPr>
                      <m:jc m:val="center"/>
                    </m:oMathParaPr>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2,222…=2+0,2+0,02+0, 002+…=2+2.</m:t>
                      </m:r>
                      <m:f>
                        <m:fPr>
                          <m:ctrlPr>
                            <a:rPr lang="en-US" sz="1900" i="1" kern="1200" smtClean="0">
                              <a:latin typeface="Cambria Math" panose="02040503050406030204" pitchFamily="18" charset="0"/>
                              <a:ea typeface="+mn-ea"/>
                              <a:cs typeface="Arial" panose="020B0604020202020204" pitchFamily="34" charset="0"/>
                            </a:rPr>
                          </m:ctrlPr>
                        </m:fPr>
                        <m:num>
                          <m:r>
                            <a:rPr lang="en-US" sz="1900" b="0" i="1" kern="1200" smtClean="0">
                              <a:latin typeface="Cambria Math" panose="02040503050406030204" pitchFamily="18" charset="0"/>
                              <a:ea typeface="+mn-ea"/>
                              <a:cs typeface="Arial" panose="020B0604020202020204" pitchFamily="34" charset="0"/>
                            </a:rPr>
                            <m:t>1</m:t>
                          </m:r>
                        </m:num>
                        <m:den>
                          <m:r>
                            <a:rPr lang="en-US" sz="1900" b="0" i="1" kern="1200" smtClean="0">
                              <a:latin typeface="Cambria Math" panose="02040503050406030204" pitchFamily="18" charset="0"/>
                              <a:ea typeface="+mn-ea"/>
                              <a:cs typeface="Arial" panose="020B0604020202020204" pitchFamily="34" charset="0"/>
                            </a:rPr>
                            <m:t>10</m:t>
                          </m:r>
                        </m:den>
                      </m:f>
                      <m:r>
                        <a:rPr lang="en-US" sz="1900" b="0" i="1" kern="1200" smtClean="0">
                          <a:latin typeface="Cambria Math" panose="02040503050406030204" pitchFamily="18" charset="0"/>
                          <a:ea typeface="+mn-ea"/>
                          <a:cs typeface="Arial" panose="020B0604020202020204" pitchFamily="34" charset="0"/>
                        </a:rPr>
                        <m:t>+2. </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sSup>
                            <m:sSupPr>
                              <m:ctrlPr>
                                <a:rPr lang="en-US" sz="1900" i="1" kern="1200" smtClean="0">
                                  <a:latin typeface="Cambria Math" panose="02040503050406030204" pitchFamily="18" charset="0"/>
                                  <a:cs typeface="Arial" panose="020B0604020202020204" pitchFamily="34" charset="0"/>
                                </a:rPr>
                              </m:ctrlPr>
                            </m:sSupPr>
                            <m:e>
                              <m:r>
                                <a:rPr lang="en-US" sz="1900" b="0" i="1" kern="1200" smtClean="0">
                                  <a:latin typeface="Cambria Math" panose="02040503050406030204" pitchFamily="18" charset="0"/>
                                  <a:cs typeface="Arial" panose="020B0604020202020204" pitchFamily="34" charset="0"/>
                                </a:rPr>
                                <m:t>10</m:t>
                              </m:r>
                            </m:e>
                            <m:sup>
                              <m:r>
                                <a:rPr lang="en-US" sz="1900" b="0" i="1" kern="1200" smtClean="0">
                                  <a:latin typeface="Cambria Math" panose="02040503050406030204" pitchFamily="18" charset="0"/>
                                  <a:cs typeface="Arial" panose="020B0604020202020204" pitchFamily="34" charset="0"/>
                                </a:rPr>
                                <m:t>2</m:t>
                              </m:r>
                            </m:sup>
                          </m:sSup>
                        </m:den>
                      </m:f>
                      <m:r>
                        <a:rPr lang="en-US" sz="1900" b="0" i="1" kern="1200" smtClean="0">
                          <a:latin typeface="Cambria Math" panose="02040503050406030204" pitchFamily="18" charset="0"/>
                          <a:cs typeface="Arial" panose="020B0604020202020204" pitchFamily="34" charset="0"/>
                        </a:rPr>
                        <m:t>+</m:t>
                      </m:r>
                      <m:r>
                        <a:rPr lang="en-US" sz="1900" i="1" kern="1200">
                          <a:latin typeface="Cambria Math" panose="02040503050406030204" pitchFamily="18" charset="0"/>
                          <a:ea typeface="+mn-ea"/>
                          <a:cs typeface="Arial" panose="020B0604020202020204" pitchFamily="34" charset="0"/>
                        </a:rPr>
                        <m:t>2. </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sSup>
                            <m:sSupPr>
                              <m:ctrlPr>
                                <a:rPr lang="en-US" sz="1900" i="1" kern="1200">
                                  <a:latin typeface="Cambria Math" panose="02040503050406030204" pitchFamily="18" charset="0"/>
                                  <a:cs typeface="Arial" panose="020B0604020202020204" pitchFamily="34" charset="0"/>
                                </a:rPr>
                              </m:ctrlPr>
                            </m:sSupPr>
                            <m:e>
                              <m:r>
                                <a:rPr lang="en-US" sz="1900" i="1" kern="1200">
                                  <a:latin typeface="Cambria Math" panose="02040503050406030204" pitchFamily="18" charset="0"/>
                                  <a:cs typeface="Arial" panose="020B0604020202020204" pitchFamily="34" charset="0"/>
                                </a:rPr>
                                <m:t>10</m:t>
                              </m:r>
                            </m:e>
                            <m:sup>
                              <m:r>
                                <a:rPr lang="en-US" sz="1900" b="0" i="1" kern="1200" smtClean="0">
                                  <a:latin typeface="Cambria Math" panose="02040503050406030204" pitchFamily="18" charset="0"/>
                                  <a:cs typeface="Arial" panose="020B0604020202020204" pitchFamily="34" charset="0"/>
                                </a:rPr>
                                <m:t>3</m:t>
                              </m:r>
                            </m:sup>
                          </m:sSup>
                        </m:den>
                      </m:f>
                      <m:r>
                        <a:rPr lang="en-US" sz="1900" b="0" i="1" kern="1200" smtClean="0">
                          <a:latin typeface="Cambria Math" panose="02040503050406030204" pitchFamily="18" charset="0"/>
                          <a:cs typeface="Arial" panose="020B0604020202020204" pitchFamily="34" charset="0"/>
                        </a:rPr>
                        <m:t>+…</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286174" y="1290214"/>
                <a:ext cx="8559627" cy="1354923"/>
              </a:xfrm>
              <a:prstGeom prst="rect">
                <a:avLst/>
              </a:prstGeom>
              <a:blipFill>
                <a:blip r:embed="rId3"/>
                <a:stretch>
                  <a:fillRect l="-712"/>
                </a:stretch>
              </a:blipFill>
            </p:spPr>
            <p:txBody>
              <a:bodyPr/>
              <a:lstStyle/>
              <a:p>
                <a:r>
                  <a:rPr lang="en-US">
                    <a:noFill/>
                  </a:rPr>
                  <a:t> </a:t>
                </a:r>
              </a:p>
            </p:txBody>
          </p:sp>
        </mc:Fallback>
      </mc:AlternateContent>
      <p:grpSp>
        <p:nvGrpSpPr>
          <p:cNvPr id="15" name="Group 14"/>
          <p:cNvGrpSpPr/>
          <p:nvPr/>
        </p:nvGrpSpPr>
        <p:grpSpPr>
          <a:xfrm>
            <a:off x="310509" y="2796306"/>
            <a:ext cx="7052399" cy="641651"/>
            <a:chOff x="310508" y="2366246"/>
            <a:chExt cx="7052399" cy="641651"/>
          </a:xfrm>
        </p:grpSpPr>
        <p:sp>
          <p:nvSpPr>
            <p:cNvPr id="11" name="Rectangle 10"/>
            <p:cNvSpPr/>
            <p:nvPr/>
          </p:nvSpPr>
          <p:spPr>
            <a:xfrm>
              <a:off x="310508" y="2532577"/>
              <a:ext cx="7052399" cy="384721"/>
            </a:xfrm>
            <a:prstGeom prst="rect">
              <a:avLst/>
            </a:prstGeom>
          </p:spPr>
          <p:txBody>
            <a:bodyPr wrap="square">
              <a:spAutoFit/>
            </a:bodyPr>
            <a:lstStyle/>
            <a:p>
              <a:pPr lvl="0"/>
              <a:r>
                <a:rPr lang="en-US" sz="1900" kern="1200">
                  <a:ea typeface="+mn-ea"/>
                  <a:cs typeface="Arial" panose="020B0604020202020204" pitchFamily="34" charset="0"/>
                </a:rPr>
                <a:t>Đây là tổng của cấp số nhân lùi vô hạn với                          nên</a:t>
              </a:r>
              <a:endParaRPr lang="en-US" sz="1900"/>
            </a:p>
          </p:txBody>
        </p:sp>
        <mc:AlternateContent xmlns:mc="http://schemas.openxmlformats.org/markup-compatibility/2006" xmlns:a14="http://schemas.microsoft.com/office/drawing/2010/main">
          <mc:Choice Requires="a14">
            <p:sp>
              <p:nvSpPr>
                <p:cNvPr id="14" name="Rectangle 13"/>
                <p:cNvSpPr/>
                <p:nvPr/>
              </p:nvSpPr>
              <p:spPr>
                <a:xfrm>
                  <a:off x="4963134" y="2366246"/>
                  <a:ext cx="1762149" cy="641651"/>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𝑢</m:t>
                            </m:r>
                          </m:e>
                          <m:sub>
                            <m:r>
                              <a:rPr lang="en-US" sz="1900" i="1">
                                <a:latin typeface="Cambria Math" panose="02040503050406030204" pitchFamily="18" charset="0"/>
                              </a:rPr>
                              <m:t>1</m:t>
                            </m:r>
                          </m:sub>
                        </m:sSub>
                        <m:r>
                          <a:rPr lang="en-US" sz="1900" i="1">
                            <a:latin typeface="Cambria Math" panose="02040503050406030204" pitchFamily="18" charset="0"/>
                          </a:rPr>
                          <m:t>=2</m:t>
                        </m:r>
                        <m:r>
                          <a:rPr lang="en-US" sz="1900">
                            <a:latin typeface="Cambria Math" panose="02040503050406030204" pitchFamily="18" charset="0"/>
                          </a:rPr>
                          <m:t>, </m:t>
                        </m:r>
                        <m:r>
                          <m:rPr>
                            <m:sty m:val="p"/>
                          </m:rPr>
                          <a:rPr lang="en-US" sz="1900">
                            <a:latin typeface="Cambria Math" panose="02040503050406030204" pitchFamily="18" charset="0"/>
                          </a:rPr>
                          <m:t>q</m:t>
                        </m:r>
                        <m:r>
                          <a:rPr lang="en-US" sz="1900">
                            <a:latin typeface="Cambria Math" panose="02040503050406030204" pitchFamily="18" charset="0"/>
                          </a:rPr>
                          <m:t>=</m:t>
                        </m:r>
                        <m:f>
                          <m:fPr>
                            <m:ctrlPr>
                              <a:rPr lang="en-US" sz="1900" i="1" kern="1200">
                                <a:latin typeface="Cambria Math" panose="02040503050406030204" pitchFamily="18" charset="0"/>
                                <a:cs typeface="Arial" panose="020B0604020202020204" pitchFamily="34" charset="0"/>
                              </a:rPr>
                            </m:ctrlPr>
                          </m:fPr>
                          <m:num>
                            <m:r>
                              <a:rPr lang="en-US" sz="1900" i="1" kern="1200">
                                <a:latin typeface="Cambria Math" panose="02040503050406030204" pitchFamily="18" charset="0"/>
                                <a:cs typeface="Arial" panose="020B0604020202020204" pitchFamily="34" charset="0"/>
                              </a:rPr>
                              <m:t>1</m:t>
                            </m:r>
                          </m:num>
                          <m:den>
                            <m:r>
                              <a:rPr lang="en-US" sz="1900" i="1" kern="1200">
                                <a:latin typeface="Cambria Math" panose="02040503050406030204" pitchFamily="18" charset="0"/>
                                <a:cs typeface="Arial" panose="020B0604020202020204" pitchFamily="34" charset="0"/>
                              </a:rPr>
                              <m:t>10</m:t>
                            </m:r>
                          </m:den>
                        </m:f>
                      </m:oMath>
                    </m:oMathPara>
                  </a14:m>
                  <a:endParaRPr lang="en-US" sz="1900"/>
                </a:p>
              </p:txBody>
            </p:sp>
          </mc:Choice>
          <mc:Fallback xmlns="">
            <p:sp>
              <p:nvSpPr>
                <p:cNvPr id="14" name="Rectangle 13"/>
                <p:cNvSpPr>
                  <a:spLocks noRot="1" noChangeAspect="1" noMove="1" noResize="1" noEditPoints="1" noAdjustHandles="1" noChangeArrowheads="1" noChangeShapeType="1" noTextEdit="1"/>
                </p:cNvSpPr>
                <p:nvPr/>
              </p:nvSpPr>
              <p:spPr>
                <a:xfrm>
                  <a:off x="4963134" y="2366246"/>
                  <a:ext cx="1762149" cy="641651"/>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p:cNvSpPr/>
              <p:nvPr/>
            </p:nvSpPr>
            <p:spPr>
              <a:xfrm>
                <a:off x="2774050" y="3681311"/>
                <a:ext cx="3541034" cy="877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2,222…=</m:t>
                      </m:r>
                      <m:f>
                        <m:fPr>
                          <m:ctrlPr>
                            <a:rPr lang="en-US" sz="1900" i="1">
                              <a:latin typeface="Cambria Math" panose="02040503050406030204" pitchFamily="18" charset="0"/>
                              <a:ea typeface="Dotum" panose="020B0600000101010101" pitchFamily="34" charset="-127"/>
                            </a:rPr>
                          </m:ctrlPr>
                        </m:fPr>
                        <m:num>
                          <m:sSub>
                            <m:sSubPr>
                              <m:ctrlPr>
                                <a:rPr lang="en-US" sz="1900" i="1">
                                  <a:latin typeface="Cambria Math" panose="02040503050406030204" pitchFamily="18" charset="0"/>
                                  <a:ea typeface="Dotum" panose="020B0600000101010101" pitchFamily="34" charset="-127"/>
                                </a:rPr>
                              </m:ctrlPr>
                            </m:sSubPr>
                            <m:e>
                              <m:r>
                                <m:rPr>
                                  <m:sty m:val="p"/>
                                </m:rPr>
                                <a:rPr lang="vi-VN" sz="1900" i="1">
                                  <a:latin typeface="Cambria Math" panose="02040503050406030204" pitchFamily="18" charset="0"/>
                                  <a:ea typeface="Dotum" panose="020B0600000101010101" pitchFamily="34" charset="-127"/>
                                </a:rPr>
                                <m:t>u</m:t>
                              </m:r>
                            </m:e>
                            <m:sub>
                              <m:r>
                                <a:rPr lang="vi-VN" sz="1900" i="1">
                                  <a:latin typeface="Cambria Math" panose="02040503050406030204" pitchFamily="18" charset="0"/>
                                  <a:ea typeface="Dotum" panose="020B0600000101010101" pitchFamily="34" charset="-127"/>
                                </a:rPr>
                                <m:t>1</m:t>
                              </m:r>
                            </m:sub>
                          </m:sSub>
                        </m:num>
                        <m:den>
                          <m:r>
                            <a:rPr lang="vi-VN" sz="1900" i="1">
                              <a:latin typeface="Cambria Math" panose="02040503050406030204" pitchFamily="18" charset="0"/>
                              <a:ea typeface="Dotum" panose="020B0600000101010101" pitchFamily="34" charset="-127"/>
                            </a:rPr>
                            <m:t>1</m:t>
                          </m:r>
                          <m:r>
                            <a:rPr lang="vi-VN" sz="1900">
                              <a:latin typeface="Cambria Math" panose="02040503050406030204" pitchFamily="18" charset="0"/>
                              <a:ea typeface="Dotum" panose="020B0600000101010101" pitchFamily="34" charset="-127"/>
                            </a:rPr>
                            <m:t>−</m:t>
                          </m:r>
                          <m:r>
                            <m:rPr>
                              <m:sty m:val="p"/>
                            </m:rPr>
                            <a:rPr lang="vi-VN" sz="1900" i="1">
                              <a:latin typeface="Cambria Math" panose="02040503050406030204" pitchFamily="18" charset="0"/>
                              <a:ea typeface="Dotum" panose="020B0600000101010101" pitchFamily="34" charset="-127"/>
                            </a:rPr>
                            <m:t>q</m:t>
                          </m:r>
                        </m:den>
                      </m:f>
                      <m:r>
                        <a:rPr lang="en-US" sz="1900" i="1">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b="0" i="1" smtClean="0">
                              <a:latin typeface="Cambria Math" panose="02040503050406030204" pitchFamily="18" charset="0"/>
                              <a:ea typeface="Dotum" panose="020B0600000101010101" pitchFamily="34" charset="-127"/>
                            </a:rPr>
                            <m:t>2</m:t>
                          </m:r>
                        </m:num>
                        <m:den>
                          <m:r>
                            <a:rPr lang="en-US" sz="1900" i="1">
                              <a:latin typeface="Cambria Math" panose="02040503050406030204" pitchFamily="18" charset="0"/>
                              <a:ea typeface="Dotum" panose="020B0600000101010101" pitchFamily="34" charset="-127"/>
                            </a:rPr>
                            <m:t>1−</m:t>
                          </m:r>
                          <m:f>
                            <m:fPr>
                              <m:ctrlPr>
                                <a:rPr lang="en-US" sz="1900" i="1">
                                  <a:latin typeface="Cambria Math" panose="02040503050406030204" pitchFamily="18" charset="0"/>
                                  <a:ea typeface="Dotum" panose="020B0600000101010101" pitchFamily="34" charset="-127"/>
                                </a:rPr>
                              </m:ctrlPr>
                            </m:fPr>
                            <m:num>
                              <m:r>
                                <a:rPr lang="en-US" sz="1900" i="1">
                                  <a:latin typeface="Cambria Math" panose="02040503050406030204" pitchFamily="18" charset="0"/>
                                  <a:ea typeface="Dotum" panose="020B0600000101010101" pitchFamily="34" charset="-127"/>
                                </a:rPr>
                                <m:t>1</m:t>
                              </m:r>
                            </m:num>
                            <m:den>
                              <m:r>
                                <a:rPr lang="en-US" sz="1900" i="1">
                                  <a:latin typeface="Cambria Math" panose="02040503050406030204" pitchFamily="18" charset="0"/>
                                  <a:ea typeface="Dotum" panose="020B0600000101010101" pitchFamily="34" charset="-127"/>
                                </a:rPr>
                                <m:t>10</m:t>
                              </m:r>
                            </m:den>
                          </m:f>
                        </m:den>
                      </m:f>
                      <m:r>
                        <a:rPr lang="en-US" sz="1900" i="1">
                          <a:latin typeface="Cambria Math" panose="02040503050406030204" pitchFamily="18" charset="0"/>
                          <a:ea typeface="Dotum" panose="020B0600000101010101" pitchFamily="34" charset="-127"/>
                        </a:rPr>
                        <m:t>=</m:t>
                      </m:r>
                      <m:f>
                        <m:fPr>
                          <m:ctrlPr>
                            <a:rPr lang="en-US" sz="1900" i="1">
                              <a:latin typeface="Cambria Math" panose="02040503050406030204" pitchFamily="18" charset="0"/>
                              <a:ea typeface="Dotum" panose="020B0600000101010101" pitchFamily="34" charset="-127"/>
                            </a:rPr>
                          </m:ctrlPr>
                        </m:fPr>
                        <m:num>
                          <m:r>
                            <a:rPr lang="en-US" sz="1900" i="1">
                              <a:latin typeface="Cambria Math" panose="02040503050406030204" pitchFamily="18" charset="0"/>
                              <a:ea typeface="Dotum" panose="020B0600000101010101" pitchFamily="34" charset="-127"/>
                            </a:rPr>
                            <m:t>2</m:t>
                          </m:r>
                          <m:r>
                            <a:rPr lang="en-US" sz="1900" b="0" i="1" smtClean="0">
                              <a:latin typeface="Cambria Math" panose="02040503050406030204" pitchFamily="18" charset="0"/>
                              <a:ea typeface="Dotum" panose="020B0600000101010101" pitchFamily="34" charset="-127"/>
                            </a:rPr>
                            <m:t>0</m:t>
                          </m:r>
                        </m:num>
                        <m:den>
                          <m:r>
                            <a:rPr lang="en-US" sz="1900" b="0" i="1" smtClean="0">
                              <a:latin typeface="Cambria Math" panose="02040503050406030204" pitchFamily="18" charset="0"/>
                              <a:ea typeface="Dotum" panose="020B0600000101010101" pitchFamily="34" charset="-127"/>
                            </a:rPr>
                            <m:t>9</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2774050" y="3681311"/>
                <a:ext cx="3541034" cy="87754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7793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77062" y="452226"/>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4</a:t>
            </a:r>
          </a:p>
        </p:txBody>
      </p:sp>
      <mc:AlternateContent xmlns:mc="http://schemas.openxmlformats.org/markup-compatibility/2006" xmlns:a14="http://schemas.microsoft.com/office/drawing/2010/main">
        <mc:Choice Requires="a14">
          <p:sp>
            <p:nvSpPr>
              <p:cNvPr id="19" name="TextBox 18"/>
              <p:cNvSpPr txBox="1"/>
              <p:nvPr/>
            </p:nvSpPr>
            <p:spPr>
              <a:xfrm>
                <a:off x="244241" y="1574666"/>
                <a:ext cx="3688041" cy="1639360"/>
              </a:xfrm>
              <a:prstGeom prst="rect">
                <a:avLst/>
              </a:prstGeom>
              <a:noFill/>
            </p:spPr>
            <p:txBody>
              <a:bodyPr wrap="square" rtlCol="0">
                <a:spAutoFit/>
              </a:bodyPr>
              <a:lstStyle/>
              <a:p>
                <a:pPr marL="0" marR="0" lvl="0" indent="0" algn="just" defTabSz="457200" rtl="0" eaLnBrk="1" fontAlgn="auto" latinLnBrk="0" hangingPunct="1">
                  <a:lnSpc>
                    <a:spcPct val="200000"/>
                  </a:lnSpc>
                  <a:spcBef>
                    <a:spcPts val="0"/>
                  </a:spcBef>
                  <a:spcAft>
                    <a:spcPts val="40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Tính</a:t>
                </a:r>
                <a:r>
                  <a:rPr kumimoji="0" lang="en-US" sz="2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sym typeface="Arial"/>
                  </a:rPr>
                  <a:t> tổng</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Times New Roman" panose="02020603050405020304" pitchFamily="18" charset="0"/>
                        </a:rPr>
                        <m:t>𝑆</m:t>
                      </m:r>
                      <m:r>
                        <a:rPr lang="vi-VN" sz="2000" i="1">
                          <a:latin typeface="Cambria Math" panose="02040503050406030204" pitchFamily="18" charset="0"/>
                          <a:ea typeface="Times New Roman" panose="02020603050405020304" pitchFamily="18" charset="0"/>
                        </a:rPr>
                        <m:t>=2+</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r>
                            <a:rPr lang="vi-VN" sz="2000" i="1">
                              <a:latin typeface="Cambria Math" panose="02040503050406030204" pitchFamily="18" charset="0"/>
                              <a:ea typeface="Times New Roman" panose="02020603050405020304" pitchFamily="18" charset="0"/>
                            </a:rPr>
                            <m:t>7</m:t>
                          </m:r>
                        </m:den>
                      </m:f>
                      <m:r>
                        <a:rPr lang="vi-VN"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r>
                            <a:rPr lang="vi-VN" sz="2000" i="1">
                              <a:latin typeface="Cambria Math" panose="02040503050406030204" pitchFamily="18" charset="0"/>
                              <a:ea typeface="Times New Roman" panose="02020603050405020304" pitchFamily="18" charset="0"/>
                            </a:rPr>
                            <m:t>49</m:t>
                          </m:r>
                        </m:den>
                      </m:f>
                      <m:r>
                        <a:rPr lang="vi-VN" sz="2000" i="1">
                          <a:latin typeface="Cambria Math" panose="02040503050406030204" pitchFamily="18" charset="0"/>
                          <a:ea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rPr>
                          </m:ctrlPr>
                        </m:fPr>
                        <m:num>
                          <m:r>
                            <a:rPr lang="vi-VN" sz="2000" i="1">
                              <a:latin typeface="Cambria Math" panose="02040503050406030204" pitchFamily="18" charset="0"/>
                              <a:ea typeface="Times New Roman" panose="02020603050405020304" pitchFamily="18" charset="0"/>
                            </a:rPr>
                            <m:t>2</m:t>
                          </m:r>
                        </m:num>
                        <m:den>
                          <m:sSup>
                            <m:sSupPr>
                              <m:ctrlPr>
                                <a:rPr lang="en-US" sz="2000" i="1">
                                  <a:latin typeface="Cambria Math" panose="02040503050406030204" pitchFamily="18" charset="0"/>
                                  <a:ea typeface="Times New Roman" panose="02020603050405020304" pitchFamily="18" charset="0"/>
                                </a:rPr>
                              </m:ctrlPr>
                            </m:sSupPr>
                            <m:e>
                              <m:r>
                                <a:rPr lang="vi-VN" sz="2000" i="1">
                                  <a:latin typeface="Cambria Math" panose="02040503050406030204" pitchFamily="18" charset="0"/>
                                  <a:ea typeface="Times New Roman" panose="02020603050405020304" pitchFamily="18" charset="0"/>
                                </a:rPr>
                                <m:t>7</m:t>
                              </m:r>
                            </m:e>
                            <m:sup>
                              <m:r>
                                <a:rPr lang="vi-VN" sz="2000" i="1">
                                  <a:latin typeface="Cambria Math" panose="02040503050406030204" pitchFamily="18" charset="0"/>
                                  <a:ea typeface="Times New Roman" panose="02020603050405020304" pitchFamily="18" charset="0"/>
                                </a:rPr>
                                <m:t>𝑛</m:t>
                              </m:r>
                              <m:r>
                                <a:rPr lang="vi-VN" sz="2000" i="1">
                                  <a:latin typeface="Cambria Math" panose="02040503050406030204" pitchFamily="18" charset="0"/>
                                  <a:ea typeface="Times New Roman" panose="02020603050405020304" pitchFamily="18" charset="0"/>
                                </a:rPr>
                                <m:t>−1</m:t>
                              </m:r>
                            </m:sup>
                          </m:sSup>
                        </m:den>
                      </m:f>
                      <m:r>
                        <a:rPr lang="vi-VN" sz="2000" i="1">
                          <a:latin typeface="Cambria Math" panose="02040503050406030204" pitchFamily="18" charset="0"/>
                          <a:ea typeface="Times New Roman" panose="02020603050405020304" pitchFamily="18" charset="0"/>
                        </a:rPr>
                        <m:t>+...</m:t>
                      </m:r>
                      <m:r>
                        <m:rPr>
                          <m:nor/>
                        </m:rPr>
                        <a:rPr lang="vi-VN" sz="2000">
                          <a:latin typeface="Times New Roman" panose="02020603050405020304" pitchFamily="18" charset="0"/>
                          <a:ea typeface="Dotum" panose="020B0600000101010101" pitchFamily="34" charset="-127"/>
                        </a:rPr>
                        <m:t> </m:t>
                      </m:r>
                    </m:oMath>
                  </m:oMathPara>
                </a14:m>
                <a:endParaRPr lang="en-US" sz="2000">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574666"/>
                <a:ext cx="3688041" cy="1639360"/>
              </a:xfrm>
              <a:prstGeom prst="rect">
                <a:avLst/>
              </a:prstGeom>
              <a:blipFill>
                <a:blip r:embed="rId3"/>
                <a:stretch>
                  <a:fillRect l="-1653"/>
                </a:stretch>
              </a:blipFill>
            </p:spPr>
            <p:txBody>
              <a:bodyPr/>
              <a:lstStyle/>
              <a:p>
                <a:r>
                  <a:rPr lang="en-US">
                    <a:noFill/>
                  </a:rPr>
                  <a:t> </a:t>
                </a:r>
              </a:p>
            </p:txBody>
          </p:sp>
        </mc:Fallback>
      </mc:AlternateContent>
      <p:sp>
        <p:nvSpPr>
          <p:cNvPr id="21" name="Oval Callout 20"/>
          <p:cNvSpPr/>
          <p:nvPr/>
        </p:nvSpPr>
        <p:spPr>
          <a:xfrm>
            <a:off x="6191151" y="890511"/>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4" name="Straight Connector 3"/>
          <p:cNvCxnSpPr/>
          <p:nvPr/>
        </p:nvCxnSpPr>
        <p:spPr>
          <a:xfrm flipH="1">
            <a:off x="4034722" y="1359980"/>
            <a:ext cx="10121" cy="3783520"/>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4253954" y="1670083"/>
                <a:ext cx="4667413" cy="1093313"/>
              </a:xfrm>
              <a:prstGeom prst="rect">
                <a:avLst/>
              </a:prstGeom>
            </p:spPr>
            <p:txBody>
              <a:bodyPr wrap="square">
                <a:spAutoFit/>
              </a:bodyPr>
              <a:lstStyle/>
              <a:p>
                <a:pPr algn="just">
                  <a:lnSpc>
                    <a:spcPct val="175000"/>
                  </a:lnSpc>
                </a:pPr>
                <a:r>
                  <a:rPr lang="vi-VN" sz="2000">
                    <a:effectLst/>
                    <a:latin typeface="+mn-lt"/>
                    <a:ea typeface="Dotum" panose="020B0600000101010101" pitchFamily="34" charset="-127"/>
                  </a:rPr>
                  <a:t>Đây là tổng của cấp số nhân lùi vô hạn với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1</m:t>
                        </m:r>
                      </m:sub>
                    </m:sSub>
                    <m:r>
                      <a:rPr lang="vi-VN" sz="2000" i="1">
                        <a:effectLst/>
                        <a:latin typeface="Cambria Math" panose="02040503050406030204" pitchFamily="18" charset="0"/>
                        <a:ea typeface="Dotum" panose="020B0600000101010101" pitchFamily="34" charset="-127"/>
                      </a:rPr>
                      <m:t>=2</m:t>
                    </m:r>
                  </m:oMath>
                </a14:m>
                <a:r>
                  <a:rPr lang="vi-VN" sz="2000">
                    <a:effectLst/>
                    <a:latin typeface="+mn-lt"/>
                    <a:ea typeface="Dotum" panose="020B0600000101010101" pitchFamily="34" charset="-127"/>
                  </a:rPr>
                  <a:t> và</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3954" y="1670083"/>
                <a:ext cx="4667413" cy="1093313"/>
              </a:xfrm>
              <a:prstGeom prst="rect">
                <a:avLst/>
              </a:prstGeom>
              <a:blipFill>
                <a:blip r:embed="rId4"/>
                <a:stretch>
                  <a:fillRect l="-1438" r="-1307" b="-9497"/>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849531" y="2187501"/>
                <a:ext cx="878317"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𝑞</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7</m:t>
                          </m:r>
                        </m:den>
                      </m:f>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849531" y="2187501"/>
                <a:ext cx="878317" cy="669414"/>
              </a:xfrm>
              <a:prstGeom prst="rect">
                <a:avLst/>
              </a:prstGeom>
              <a:blipFill>
                <a:blip r:embed="rId7"/>
                <a:stretch>
                  <a:fillRect/>
                </a:stretch>
              </a:blipFill>
            </p:spPr>
            <p:txBody>
              <a:bodyPr/>
              <a:lstStyle/>
              <a:p>
                <a:r>
                  <a:rPr lang="en-US">
                    <a:noFill/>
                  </a:rPr>
                  <a:t> </a:t>
                </a:r>
              </a:p>
            </p:txBody>
          </p:sp>
        </mc:Fallback>
      </mc:AlternateContent>
      <p:grpSp>
        <p:nvGrpSpPr>
          <p:cNvPr id="7" name="Group 6"/>
          <p:cNvGrpSpPr/>
          <p:nvPr/>
        </p:nvGrpSpPr>
        <p:grpSpPr>
          <a:xfrm>
            <a:off x="4301660" y="2918629"/>
            <a:ext cx="4572000" cy="1381866"/>
            <a:chOff x="4405023" y="2791408"/>
            <a:chExt cx="4572000" cy="1381866"/>
          </a:xfrm>
        </p:grpSpPr>
        <p:sp>
          <p:nvSpPr>
            <p:cNvPr id="5" name="Rectangle 4"/>
            <p:cNvSpPr/>
            <p:nvPr/>
          </p:nvSpPr>
          <p:spPr>
            <a:xfrm>
              <a:off x="4405023" y="2791408"/>
              <a:ext cx="4572000" cy="496996"/>
            </a:xfrm>
            <a:prstGeom prst="rect">
              <a:avLst/>
            </a:prstGeom>
          </p:spPr>
          <p:txBody>
            <a:bodyPr>
              <a:spAutoFit/>
            </a:bodyPr>
            <a:lstStyle/>
            <a:p>
              <a:pPr lvl="0" algn="just">
                <a:lnSpc>
                  <a:spcPct val="150000"/>
                </a:lnSpc>
              </a:pPr>
              <a:r>
                <a:rPr lang="vi-VN" sz="2000">
                  <a:latin typeface="Arial" panose="020B0604020202020204" pitchFamily="34" charset="0"/>
                  <a:ea typeface="Dotum" panose="020B0600000101010101" pitchFamily="34" charset="-127"/>
                </a:rPr>
                <a:t>Do đó</a:t>
              </a:r>
              <a:endParaRPr lang="en-US" sz="2000">
                <a:ea typeface="Dotum" panose="020B0600000101010101" pitchFamily="34" charset="-127"/>
              </a:endParaRPr>
            </a:p>
          </p:txBody>
        </p:sp>
        <mc:AlternateContent xmlns:mc="http://schemas.openxmlformats.org/markup-compatibility/2006" xmlns:a14="http://schemas.microsoft.com/office/drawing/2010/main">
          <mc:Choice Requires="a14">
            <p:sp>
              <p:nvSpPr>
                <p:cNvPr id="6" name="Rectangle 5"/>
                <p:cNvSpPr/>
                <p:nvPr/>
              </p:nvSpPr>
              <p:spPr>
                <a:xfrm>
                  <a:off x="5326034" y="2842910"/>
                  <a:ext cx="2729978" cy="133036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𝑆</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𝑢</m:t>
                                </m:r>
                              </m:e>
                              <m:sub>
                                <m:r>
                                  <a:rPr lang="vi-VN" sz="2000" i="1">
                                    <a:latin typeface="Cambria Math" panose="02040503050406030204" pitchFamily="18" charset="0"/>
                                    <a:ea typeface="Dotum" panose="020B0600000101010101" pitchFamily="34" charset="-127"/>
                                  </a:rPr>
                                  <m:t>1</m:t>
                                </m:r>
                              </m:sub>
                            </m:sSub>
                          </m:num>
                          <m:den>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𝑞</m:t>
                            </m:r>
                          </m:den>
                        </m:f>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2</m:t>
                            </m:r>
                          </m:num>
                          <m:den>
                            <m:r>
                              <a:rPr lang="vi-VN"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7</m:t>
                                </m:r>
                              </m:den>
                            </m:f>
                          </m:den>
                        </m:f>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7</m:t>
                            </m:r>
                          </m:num>
                          <m:den>
                            <m:r>
                              <a:rPr lang="vi-VN" sz="2000" i="1">
                                <a:latin typeface="Cambria Math" panose="02040503050406030204" pitchFamily="18" charset="0"/>
                                <a:ea typeface="Dotum" panose="020B0600000101010101" pitchFamily="34" charset="-127"/>
                              </a:rPr>
                              <m:t>3</m:t>
                            </m:r>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5326034" y="2842910"/>
                  <a:ext cx="2729978" cy="1330364"/>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84834981"/>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151072" y="227414"/>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rgbClr val="FFFFFF"/>
                </a:solidFill>
                <a:effectLst/>
                <a:uLnTx/>
                <a:uFillTx/>
                <a:latin typeface="Arial"/>
                <a:ea typeface="Bad Script"/>
                <a:cs typeface="Bad Script"/>
                <a:sym typeface="Bad Script"/>
              </a:rPr>
              <a:t>VẬN DỤNG 2</a:t>
            </a:r>
            <a:endParaRPr kumimoji="0" sz="2500" b="1" i="0" u="none" strike="noStrike" kern="0" cap="none" spc="0" normalizeH="0" baseline="0" noProof="0">
              <a:ln>
                <a:noFill/>
              </a:ln>
              <a:solidFill>
                <a:srgbClr val="FFFFFF"/>
              </a:solidFill>
              <a:effectLst/>
              <a:uLnTx/>
              <a:uFillTx/>
              <a:latin typeface="Arial"/>
              <a:ea typeface="Bad Script"/>
              <a:cs typeface="Bad Script"/>
              <a:sym typeface="Bad Script"/>
            </a:endParaRPr>
          </a:p>
        </p:txBody>
      </p:sp>
      <p:sp>
        <p:nvSpPr>
          <p:cNvPr id="6" name="Rectangle 5"/>
          <p:cNvSpPr/>
          <p:nvPr/>
        </p:nvSpPr>
        <p:spPr>
          <a:xfrm>
            <a:off x="214682" y="999478"/>
            <a:ext cx="8682827" cy="3497817"/>
          </a:xfrm>
          <a:prstGeom prst="rect">
            <a:avLst/>
          </a:prstGeom>
        </p:spPr>
        <p:txBody>
          <a:bodyPr wrap="square">
            <a:spAutoFit/>
          </a:bodyPr>
          <a:lstStyle/>
          <a:p>
            <a:pPr algn="just">
              <a:lnSpc>
                <a:spcPct val="150000"/>
              </a:lnSpc>
              <a:spcBef>
                <a:spcPts val="300"/>
              </a:spcBef>
              <a:spcAft>
                <a:spcPts val="300"/>
              </a:spcAft>
            </a:pPr>
            <a:r>
              <a:rPr lang="vi-VN" sz="2000">
                <a:latin typeface="+mn-lt"/>
              </a:rPr>
              <a:t>Để đơn giản, ta giả sử Achilles chạy với vận tốc 100 km/h, vận tốc của rùa là 1 km/h và khoảng cách ban đầu là a = 100 (km).</a:t>
            </a:r>
          </a:p>
          <a:p>
            <a:pPr algn="just">
              <a:lnSpc>
                <a:spcPct val="150000"/>
              </a:lnSpc>
              <a:spcBef>
                <a:spcPts val="300"/>
              </a:spcBef>
              <a:spcAft>
                <a:spcPts val="300"/>
              </a:spcAft>
            </a:pPr>
            <a:r>
              <a:rPr lang="vi-VN" sz="2000">
                <a:latin typeface="+mn-lt"/>
              </a:rPr>
              <a:t>a) Tính thời gian t</a:t>
            </a:r>
            <a:r>
              <a:rPr lang="vi-VN" sz="2000" baseline="-25000">
                <a:latin typeface="+mn-lt"/>
              </a:rPr>
              <a:t>1</a:t>
            </a:r>
            <a:r>
              <a:rPr lang="vi-VN" sz="2000">
                <a:latin typeface="+mn-lt"/>
              </a:rPr>
              <a:t>, t</a:t>
            </a:r>
            <a:r>
              <a:rPr lang="vi-VN" sz="2000" baseline="-25000">
                <a:latin typeface="+mn-lt"/>
              </a:rPr>
              <a:t>2</a:t>
            </a:r>
            <a:r>
              <a:rPr lang="vi-VN" sz="2000">
                <a:latin typeface="+mn-lt"/>
              </a:rPr>
              <a:t>, ..., t</a:t>
            </a:r>
            <a:r>
              <a:rPr lang="vi-VN" sz="2000" baseline="-25000">
                <a:latin typeface="+mn-lt"/>
              </a:rPr>
              <a:t>n</a:t>
            </a:r>
            <a:r>
              <a:rPr lang="vi-VN" sz="2000">
                <a:latin typeface="+mn-lt"/>
              </a:rPr>
              <a:t>, ... tương ứng để Achilles đi từ A</a:t>
            </a:r>
            <a:r>
              <a:rPr lang="vi-VN" sz="2000" baseline="-25000">
                <a:latin typeface="+mn-lt"/>
              </a:rPr>
              <a:t>1</a:t>
            </a:r>
            <a:r>
              <a:rPr lang="vi-VN" sz="2000">
                <a:latin typeface="+mn-lt"/>
              </a:rPr>
              <a:t> đến A</a:t>
            </a:r>
            <a:r>
              <a:rPr lang="vi-VN" sz="2000" baseline="-25000">
                <a:latin typeface="+mn-lt"/>
              </a:rPr>
              <a:t>2</a:t>
            </a:r>
            <a:r>
              <a:rPr lang="vi-VN" sz="2000">
                <a:latin typeface="+mn-lt"/>
              </a:rPr>
              <a:t>, từ A</a:t>
            </a:r>
            <a:r>
              <a:rPr lang="vi-VN" sz="2000" baseline="-25000">
                <a:latin typeface="+mn-lt"/>
              </a:rPr>
              <a:t>2</a:t>
            </a:r>
            <a:r>
              <a:rPr lang="vi-VN" sz="2000">
                <a:latin typeface="+mn-lt"/>
              </a:rPr>
              <a:t> đến A</a:t>
            </a:r>
            <a:r>
              <a:rPr lang="vi-VN" sz="2000" baseline="-25000">
                <a:latin typeface="+mn-lt"/>
              </a:rPr>
              <a:t>3</a:t>
            </a:r>
            <a:r>
              <a:rPr lang="vi-VN" sz="2000">
                <a:latin typeface="+mn-lt"/>
              </a:rPr>
              <a:t>, ... từ A</a:t>
            </a:r>
            <a:r>
              <a:rPr lang="vi-VN" sz="2000" baseline="-25000">
                <a:latin typeface="+mn-lt"/>
              </a:rPr>
              <a:t>n</a:t>
            </a:r>
            <a:r>
              <a:rPr lang="vi-VN" sz="2000">
                <a:latin typeface="+mn-lt"/>
              </a:rPr>
              <a:t> đến A</a:t>
            </a:r>
            <a:r>
              <a:rPr lang="vi-VN" sz="2000" baseline="-25000">
                <a:latin typeface="+mn-lt"/>
              </a:rPr>
              <a:t>n + 1</a:t>
            </a:r>
            <a:r>
              <a:rPr lang="vi-VN" sz="2000">
                <a:latin typeface="+mn-lt"/>
              </a:rPr>
              <a:t>, ...</a:t>
            </a:r>
          </a:p>
          <a:p>
            <a:pPr algn="just">
              <a:lnSpc>
                <a:spcPct val="150000"/>
              </a:lnSpc>
              <a:spcBef>
                <a:spcPts val="300"/>
              </a:spcBef>
              <a:spcAft>
                <a:spcPts val="300"/>
              </a:spcAft>
            </a:pPr>
            <a:r>
              <a:rPr lang="vi-VN" sz="2000">
                <a:latin typeface="+mn-lt"/>
              </a:rPr>
              <a:t>b) Tính tổng thời gian cần thiết để Achilles chạy hết các quãng đường A</a:t>
            </a:r>
            <a:r>
              <a:rPr lang="vi-VN" sz="2000" baseline="-25000">
                <a:latin typeface="+mn-lt"/>
              </a:rPr>
              <a:t>1</a:t>
            </a:r>
            <a:r>
              <a:rPr lang="vi-VN" sz="2000">
                <a:latin typeface="+mn-lt"/>
              </a:rPr>
              <a:t>A</a:t>
            </a:r>
            <a:r>
              <a:rPr lang="vi-VN" sz="2000" baseline="-25000">
                <a:latin typeface="+mn-lt"/>
              </a:rPr>
              <a:t>2</a:t>
            </a:r>
            <a:r>
              <a:rPr lang="vi-VN" sz="2000">
                <a:latin typeface="+mn-lt"/>
              </a:rPr>
              <a:t>, A</a:t>
            </a:r>
            <a:r>
              <a:rPr lang="vi-VN" sz="2000" baseline="-25000">
                <a:latin typeface="+mn-lt"/>
              </a:rPr>
              <a:t>2</a:t>
            </a:r>
            <a:r>
              <a:rPr lang="vi-VN" sz="2000">
                <a:latin typeface="+mn-lt"/>
              </a:rPr>
              <a:t>A</a:t>
            </a:r>
            <a:r>
              <a:rPr lang="vi-VN" sz="2000" baseline="-25000">
                <a:latin typeface="+mn-lt"/>
              </a:rPr>
              <a:t>3</a:t>
            </a:r>
            <a:r>
              <a:rPr lang="vi-VN" sz="2000">
                <a:latin typeface="+mn-lt"/>
              </a:rPr>
              <a:t>, ..., A­</a:t>
            </a:r>
            <a:r>
              <a:rPr lang="vi-VN" sz="2000" baseline="-25000">
                <a:latin typeface="+mn-lt"/>
              </a:rPr>
              <a:t>n</a:t>
            </a:r>
            <a:r>
              <a:rPr lang="vi-VN" sz="2000">
                <a:latin typeface="+mn-lt"/>
              </a:rPr>
              <a:t>A</a:t>
            </a:r>
            <a:r>
              <a:rPr lang="vi-VN" sz="2000" baseline="-25000">
                <a:latin typeface="+mn-lt"/>
              </a:rPr>
              <a:t>n + 1</a:t>
            </a:r>
            <a:r>
              <a:rPr lang="vi-VN" sz="2000">
                <a:latin typeface="+mn-lt"/>
              </a:rPr>
              <a:t>, ..., tức là thời gian cần thiết để Achilles đuổi kịp rùa.</a:t>
            </a:r>
          </a:p>
          <a:p>
            <a:pPr algn="just">
              <a:lnSpc>
                <a:spcPct val="150000"/>
              </a:lnSpc>
              <a:spcBef>
                <a:spcPts val="300"/>
              </a:spcBef>
              <a:spcAft>
                <a:spcPts val="300"/>
              </a:spcAft>
            </a:pPr>
            <a:r>
              <a:rPr lang="vi-VN" sz="2000">
                <a:latin typeface="+mn-lt"/>
              </a:rPr>
              <a:t>c) Sai lầm trong lập luận của Zeno là ở đâu?</a:t>
            </a:r>
          </a:p>
        </p:txBody>
      </p:sp>
      <p:sp>
        <p:nvSpPr>
          <p:cNvPr id="2" name="Rectangle 1"/>
          <p:cNvSpPr/>
          <p:nvPr/>
        </p:nvSpPr>
        <p:spPr>
          <a:xfrm>
            <a:off x="3022749" y="243316"/>
            <a:ext cx="3328155" cy="496996"/>
          </a:xfrm>
          <a:prstGeom prst="rect">
            <a:avLst/>
          </a:prstGeom>
        </p:spPr>
        <p:txBody>
          <a:bodyPr wrap="none">
            <a:spAutoFit/>
          </a:bodyPr>
          <a:lstStyle/>
          <a:p>
            <a:pPr lvl="0" algn="just">
              <a:lnSpc>
                <a:spcPct val="150000"/>
              </a:lnSpc>
            </a:pPr>
            <a:r>
              <a:rPr lang="vi-VN" sz="2000" b="1" i="1">
                <a:solidFill>
                  <a:schemeClr val="bg1">
                    <a:lumMod val="50000"/>
                  </a:schemeClr>
                </a:solidFill>
                <a:latin typeface="Arial" panose="020B0604020202020204" pitchFamily="34" charset="0"/>
              </a:rPr>
              <a:t>(Giải thích nghịch lí Zeno)</a:t>
            </a:r>
          </a:p>
        </p:txBody>
      </p:sp>
      <p:pic>
        <p:nvPicPr>
          <p:cNvPr id="3" name="Picture 2"/>
          <p:cNvPicPr>
            <a:picLocks noChangeAspect="1"/>
          </p:cNvPicPr>
          <p:nvPr/>
        </p:nvPicPr>
        <p:blipFill>
          <a:blip r:embed="rId3"/>
          <a:stretch>
            <a:fillRect/>
          </a:stretch>
        </p:blipFill>
        <p:spPr>
          <a:xfrm>
            <a:off x="8009677" y="4356127"/>
            <a:ext cx="697001" cy="614198"/>
          </a:xfrm>
          <a:prstGeom prst="rect">
            <a:avLst/>
          </a:prstGeom>
        </p:spPr>
      </p:pic>
    </p:spTree>
    <p:extLst>
      <p:ext uri="{BB962C8B-B14F-4D97-AF65-F5344CB8AC3E}">
        <p14:creationId xmlns:p14="http://schemas.microsoft.com/office/powerpoint/2010/main" val="2812774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31" name="Google Shape;521;p39"/>
          <p:cNvGrpSpPr/>
          <p:nvPr/>
        </p:nvGrpSpPr>
        <p:grpSpPr>
          <a:xfrm rot="1799972">
            <a:off x="8011918" y="568477"/>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u="none" strike="noStrike" kern="0" cap="none" spc="0" normalizeH="0" baseline="0" noProof="0">
                <a:ln>
                  <a:noFill/>
                </a:ln>
                <a:solidFill>
                  <a:srgbClr val="000000"/>
                </a:solidFill>
                <a:effectLst/>
                <a:uLnTx/>
                <a:uFillTx/>
                <a:latin typeface="Arial"/>
                <a:cs typeface="Arial"/>
                <a:sym typeface="Arial"/>
              </a:endParaRPr>
            </a:p>
          </p:txBody>
        </p:sp>
      </p:grpSp>
      <p:sp>
        <p:nvSpPr>
          <p:cNvPr id="43" name="Rectangle 42"/>
          <p:cNvSpPr/>
          <p:nvPr/>
        </p:nvSpPr>
        <p:spPr>
          <a:xfrm>
            <a:off x="-274864" y="223156"/>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151437" y="1192448"/>
                <a:ext cx="8840113" cy="3925562"/>
              </a:xfrm>
              <a:prstGeom prst="rect">
                <a:avLst/>
              </a:prstGeom>
            </p:spPr>
            <p:txBody>
              <a:bodyPr wrap="square">
                <a:spAutoFit/>
              </a:bodyPr>
              <a:lstStyle/>
              <a:p>
                <a:pPr algn="just">
                  <a:lnSpc>
                    <a:spcPct val="150000"/>
                  </a:lnSpc>
                </a:pPr>
                <a:r>
                  <a:rPr lang="vi-VN" sz="1600">
                    <a:latin typeface="+mn-lt"/>
                    <a:ea typeface="Times New Roman" panose="02020603050405020304" pitchFamily="18" charset="0"/>
                  </a:rPr>
                  <a:t>Ta có: Achilles chạy với vận tốc </a:t>
                </a:r>
                <a14:m>
                  <m:oMath xmlns:m="http://schemas.openxmlformats.org/officeDocument/2006/math">
                    <m:r>
                      <a:rPr lang="vi-VN" sz="1600" i="1">
                        <a:effectLst/>
                        <a:latin typeface="Cambria Math" panose="02040503050406030204" pitchFamily="18" charset="0"/>
                        <a:ea typeface="Times New Roman" panose="02020603050405020304" pitchFamily="18" charset="0"/>
                      </a:rPr>
                      <m:t>100 </m:t>
                    </m:r>
                    <m:r>
                      <a:rPr lang="vi-VN" sz="1600" i="1">
                        <a:effectLst/>
                        <a:latin typeface="Cambria Math" panose="02040503050406030204" pitchFamily="18" charset="0"/>
                        <a:ea typeface="Times New Roman" panose="02020603050405020304" pitchFamily="18" charset="0"/>
                      </a:rPr>
                      <m:t>𝑘𝑚</m:t>
                    </m:r>
                    <m:r>
                      <a:rPr lang="vi-VN" sz="1600" i="1">
                        <a:effectLst/>
                        <a:latin typeface="Cambria Math" panose="02040503050406030204" pitchFamily="18" charset="0"/>
                        <a:ea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rPr>
                      <m:t>h</m:t>
                    </m:r>
                  </m:oMath>
                </a14:m>
                <a:r>
                  <a:rPr lang="vi-VN" sz="1600">
                    <a:effectLst/>
                    <a:latin typeface="+mn-lt"/>
                    <a:ea typeface="Dotum" panose="020B0600000101010101" pitchFamily="34" charset="-127"/>
                  </a:rPr>
                  <a:t>, vận tốc của rùa là </a:t>
                </a:r>
                <a14:m>
                  <m:oMath xmlns:m="http://schemas.openxmlformats.org/officeDocument/2006/math">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r>
                      <a:rPr lang="vi-VN" sz="1600" i="1">
                        <a:effectLst/>
                        <a:latin typeface="Cambria Math" panose="02040503050406030204" pitchFamily="18" charset="0"/>
                        <a:ea typeface="Dotum" panose="020B0600000101010101" pitchFamily="34" charset="-127"/>
                      </a:rPr>
                      <m:t>h</m:t>
                    </m:r>
                  </m:oMath>
                </a14:m>
                <a:r>
                  <a:rPr lang="vi-VN" sz="1600">
                    <a:effectLst/>
                    <a:latin typeface="+mn-lt"/>
                    <a:ea typeface="Dotum" panose="020B0600000101010101" pitchFamily="34" charset="-127"/>
                  </a:rPr>
                  <a:t>.</a:t>
                </a:r>
                <a:endParaRPr lang="en-US" sz="1600">
                  <a:effectLst/>
                  <a:latin typeface="+mn-lt"/>
                  <a:ea typeface="Times New Roman" panose="02020603050405020304" pitchFamily="18" charset="0"/>
                </a:endParaRPr>
              </a:p>
              <a:p>
                <a:pPr algn="just">
                  <a:lnSpc>
                    <a:spcPct val="150000"/>
                  </a:lnSpc>
                </a:pPr>
                <a:r>
                  <a:rPr lang="vi-VN" sz="1600">
                    <a:effectLst/>
                    <a:latin typeface="+mn-lt"/>
                    <a:ea typeface="Dotum" panose="020B0600000101010101" pitchFamily="34" charset="-127"/>
                  </a:rPr>
                  <a:t>a) </a:t>
                </a:r>
                <a:endParaRPr lang="en-US" sz="1600">
                  <a:effectLst/>
                  <a:latin typeface="+mn-lt"/>
                  <a:ea typeface="Times New Roman" panose="02020603050405020304" pitchFamily="18" charset="0"/>
                </a:endParaRP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Để chạy hết quãng đường từ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1</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r>
                      <a:rPr lang="vi-VN" sz="1600" i="1">
                        <a:effectLst/>
                        <a:latin typeface="Cambria Math" panose="02040503050406030204" pitchFamily="18" charset="0"/>
                        <a:ea typeface="Dotum" panose="020B0600000101010101" pitchFamily="34" charset="-127"/>
                      </a:rPr>
                      <m:t>=</m:t>
                    </m:r>
                    <m:r>
                      <a:rPr lang="vi-VN" sz="1600" i="1">
                        <a:effectLst/>
                        <a:latin typeface="Cambria Math" panose="02040503050406030204" pitchFamily="18" charset="0"/>
                        <a:ea typeface="Dotum" panose="020B0600000101010101" pitchFamily="34" charset="-127"/>
                      </a:rPr>
                      <m:t>𝑎</m:t>
                    </m:r>
                    <m:r>
                      <a:rPr lang="vi-VN" sz="1600" i="1">
                        <a:effectLst/>
                        <a:latin typeface="Cambria Math" panose="02040503050406030204" pitchFamily="18" charset="0"/>
                        <a:ea typeface="Dotum" panose="020B0600000101010101" pitchFamily="34" charset="-127"/>
                      </a:rPr>
                      <m:t>=100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1</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100</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Với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này, rùa đã chạy được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r>
                      <a:rPr lang="vi-VN" sz="1600" i="1">
                        <a:effectLst/>
                        <a:latin typeface="Cambria Math" panose="02040503050406030204" pitchFamily="18" charset="0"/>
                        <a:ea typeface="Dotum" panose="020B0600000101010101" pitchFamily="34" charset="-127"/>
                      </a:rPr>
                      <m:t>=1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a:t>
                </a:r>
                <a:endParaRPr lang="en-US" sz="1600">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Để chạy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2</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r>
                      <a:rPr lang="vi-VN" sz="1600" i="1">
                        <a:effectLst/>
                        <a:latin typeface="Cambria Math" panose="02040503050406030204" pitchFamily="18" charset="0"/>
                        <a:ea typeface="Dotum" panose="020B0600000101010101" pitchFamily="34" charset="-127"/>
                      </a:rPr>
                      <m:t>=1(</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2</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Với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2</m:t>
                        </m:r>
                      </m:sub>
                    </m:sSub>
                  </m:oMath>
                </a14:m>
                <a:r>
                  <a:rPr lang="vi-VN" sz="1600">
                    <a:effectLst/>
                    <a:latin typeface="+mn-lt"/>
                    <a:ea typeface="Dotum" panose="020B0600000101010101" pitchFamily="34" charset="-127"/>
                  </a:rPr>
                  <a:t> này, rùa đã chạy được quãng đường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3</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4</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r>
                          <a:rPr lang="vi-VN" sz="1600" i="1">
                            <a:effectLst/>
                            <a:latin typeface="Cambria Math" panose="02040503050406030204" pitchFamily="18" charset="0"/>
                            <a:ea typeface="Dotum" panose="020B0600000101010101" pitchFamily="34" charset="-127"/>
                          </a:rPr>
                          <m:t>100</m:t>
                        </m:r>
                      </m:den>
                    </m:f>
                    <m:r>
                      <a:rPr lang="vi-VN" sz="1600" i="1">
                        <a:effectLst/>
                        <a:latin typeface="Cambria Math" panose="02040503050406030204" pitchFamily="18" charset="0"/>
                        <a:ea typeface="Dotum" panose="020B0600000101010101" pitchFamily="34" charset="-127"/>
                      </a:rPr>
                      <m:t> </m:t>
                    </m:r>
                    <m:d>
                      <m:dPr>
                        <m:ctrlPr>
                          <a:rPr lang="vi-VN" sz="1600" i="1">
                            <a:effectLst/>
                            <a:latin typeface="Cambria Math" panose="02040503050406030204" pitchFamily="18" charset="0"/>
                            <a:ea typeface="Dotum" panose="020B0600000101010101" pitchFamily="34" charset="-127"/>
                          </a:rPr>
                        </m:ctrlPr>
                      </m:dPr>
                      <m:e>
                        <m:r>
                          <a:rPr lang="vi-VN" sz="1600" i="1">
                            <a:effectLst/>
                            <a:latin typeface="Cambria Math" panose="02040503050406030204" pitchFamily="18" charset="0"/>
                            <a:ea typeface="Dotum" panose="020B0600000101010101" pitchFamily="34" charset="-127"/>
                          </a:rPr>
                          <m:t>𝑘𝑚</m:t>
                        </m:r>
                      </m:e>
                    </m:d>
                  </m:oMath>
                </a14:m>
                <a:r>
                  <a:rPr lang="en-US" sz="1600">
                    <a:effectLst/>
                    <a:latin typeface="+mn-lt"/>
                    <a:ea typeface="Dotum" panose="020B0600000101010101" pitchFamily="34" charset="-127"/>
                  </a:rPr>
                  <a:t>.</a:t>
                </a:r>
              </a:p>
              <a:p>
                <a:pPr marL="285750" indent="-285750" algn="just">
                  <a:lnSpc>
                    <a:spcPct val="150000"/>
                  </a:lnSpc>
                  <a:buFont typeface="Wingdings" panose="05000000000000000000" pitchFamily="2" charset="2"/>
                  <a:buChar char="§"/>
                </a:pPr>
                <a:r>
                  <a:rPr lang="vi-VN" sz="1600">
                    <a:effectLst/>
                    <a:latin typeface="+mn-lt"/>
                    <a:ea typeface="Dotum" panose="020B0600000101010101" pitchFamily="34" charset="-127"/>
                  </a:rPr>
                  <a:t>Tiếp tục như vậy, để chạy hết quãng đường từ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sub>
                    </m:sSub>
                  </m:oMath>
                </a14:m>
                <a:r>
                  <a:rPr lang="vi-VN" sz="1600">
                    <a:effectLst/>
                    <a:latin typeface="+mn-lt"/>
                    <a:ea typeface="Dotum" panose="020B0600000101010101" pitchFamily="34" charset="-127"/>
                  </a:rPr>
                  <a:t> đến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b>
                    </m:sSub>
                  </m:oMath>
                </a14:m>
                <a:r>
                  <a:rPr lang="vi-VN" sz="1600">
                    <a:effectLst/>
                    <a:latin typeface="+mn-lt"/>
                    <a:ea typeface="Dotum" panose="020B0600000101010101" pitchFamily="34" charset="-127"/>
                  </a:rPr>
                  <a:t> với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sub>
                    </m:sSub>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𝐴</m:t>
                        </m:r>
                      </m:e>
                      <m:sub>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sSup>
                          <m:sSupPr>
                            <m:ctrlPr>
                              <a:rPr lang="en-US" sz="1600" i="1">
                                <a:effectLst/>
                                <a:latin typeface="Cambria Math" panose="02040503050406030204" pitchFamily="18" charset="0"/>
                                <a:ea typeface="Dotum" panose="020B0600000101010101" pitchFamily="34" charset="-127"/>
                              </a:rPr>
                            </m:ctrlPr>
                          </m:sSupPr>
                          <m:e>
                            <m:r>
                              <a:rPr lang="vi-VN" sz="1600" i="1">
                                <a:effectLst/>
                                <a:latin typeface="Cambria Math" panose="02040503050406030204" pitchFamily="18" charset="0"/>
                                <a:ea typeface="Dotum" panose="020B0600000101010101" pitchFamily="34" charset="-127"/>
                              </a:rPr>
                              <m:t>100</m:t>
                            </m:r>
                          </m:e>
                          <m:sup>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−2</m:t>
                            </m:r>
                          </m:sup>
                        </m:sSup>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𝑘𝑚</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 Achilles phải mất thời gian </a:t>
                </a:r>
                <a14:m>
                  <m:oMath xmlns:m="http://schemas.openxmlformats.org/officeDocument/2006/math">
                    <m:sSub>
                      <m:sSubPr>
                        <m:ctrlPr>
                          <a:rPr lang="en-US" sz="1600" i="1">
                            <a:effectLst/>
                            <a:latin typeface="Cambria Math" panose="02040503050406030204" pitchFamily="18" charset="0"/>
                            <a:ea typeface="Dotum" panose="020B0600000101010101" pitchFamily="34" charset="-127"/>
                          </a:rPr>
                        </m:ctrlPr>
                      </m:sSubPr>
                      <m:e>
                        <m:r>
                          <a:rPr lang="vi-VN" sz="1600" i="1">
                            <a:effectLst/>
                            <a:latin typeface="Cambria Math" panose="02040503050406030204" pitchFamily="18" charset="0"/>
                            <a:ea typeface="Dotum" panose="020B0600000101010101" pitchFamily="34" charset="-127"/>
                          </a:rPr>
                          <m:t>𝑡</m:t>
                        </m:r>
                      </m:e>
                      <m:sub>
                        <m:r>
                          <a:rPr lang="vi-VN" sz="1600" i="1">
                            <a:effectLst/>
                            <a:latin typeface="Cambria Math" panose="02040503050406030204" pitchFamily="18" charset="0"/>
                            <a:ea typeface="Dotum" panose="020B0600000101010101" pitchFamily="34" charset="-127"/>
                          </a:rPr>
                          <m:t>𝑛</m:t>
                        </m:r>
                      </m:sub>
                    </m:sSub>
                    <m:r>
                      <a:rPr lang="vi-VN" sz="1600" i="1">
                        <a:effectLst/>
                        <a:latin typeface="Cambria Math" panose="02040503050406030204" pitchFamily="18" charset="0"/>
                        <a:ea typeface="Dotum" panose="020B0600000101010101" pitchFamily="34" charset="-127"/>
                      </a:rPr>
                      <m:t>=</m:t>
                    </m:r>
                    <m:f>
                      <m:fPr>
                        <m:ctrlPr>
                          <a:rPr lang="en-US" sz="1600" i="1">
                            <a:effectLst/>
                            <a:latin typeface="Cambria Math" panose="02040503050406030204" pitchFamily="18" charset="0"/>
                            <a:ea typeface="Dotum" panose="020B0600000101010101" pitchFamily="34" charset="-127"/>
                          </a:rPr>
                        </m:ctrlPr>
                      </m:fPr>
                      <m:num>
                        <m:r>
                          <a:rPr lang="vi-VN" sz="1600" i="1">
                            <a:effectLst/>
                            <a:latin typeface="Cambria Math" panose="02040503050406030204" pitchFamily="18" charset="0"/>
                            <a:ea typeface="Dotum" panose="020B0600000101010101" pitchFamily="34" charset="-127"/>
                          </a:rPr>
                          <m:t>1</m:t>
                        </m:r>
                      </m:num>
                      <m:den>
                        <m:sSup>
                          <m:sSupPr>
                            <m:ctrlPr>
                              <a:rPr lang="en-US" sz="1600" i="1">
                                <a:effectLst/>
                                <a:latin typeface="Cambria Math" panose="02040503050406030204" pitchFamily="18" charset="0"/>
                                <a:ea typeface="Dotum" panose="020B0600000101010101" pitchFamily="34" charset="-127"/>
                              </a:rPr>
                            </m:ctrlPr>
                          </m:sSupPr>
                          <m:e>
                            <m:r>
                              <a:rPr lang="vi-VN" sz="1600" i="1">
                                <a:effectLst/>
                                <a:latin typeface="Cambria Math" panose="02040503050406030204" pitchFamily="18" charset="0"/>
                                <a:ea typeface="Dotum" panose="020B0600000101010101" pitchFamily="34" charset="-127"/>
                              </a:rPr>
                              <m:t>100</m:t>
                            </m:r>
                          </m:e>
                          <m:sup>
                            <m:r>
                              <a:rPr lang="vi-VN" sz="1600" i="1">
                                <a:effectLst/>
                                <a:latin typeface="Cambria Math" panose="02040503050406030204" pitchFamily="18" charset="0"/>
                                <a:ea typeface="Dotum" panose="020B0600000101010101" pitchFamily="34" charset="-127"/>
                              </a:rPr>
                              <m:t>𝑛</m:t>
                            </m:r>
                            <m:r>
                              <a:rPr lang="vi-VN" sz="1600" i="1">
                                <a:effectLst/>
                                <a:latin typeface="Cambria Math" panose="02040503050406030204" pitchFamily="18" charset="0"/>
                                <a:ea typeface="Dotum" panose="020B0600000101010101" pitchFamily="34" charset="-127"/>
                              </a:rPr>
                              <m:t>−1</m:t>
                            </m:r>
                          </m:sup>
                        </m:sSup>
                      </m:den>
                    </m:f>
                    <m:r>
                      <a:rPr lang="vi-VN" sz="1600" i="1">
                        <a:effectLst/>
                        <a:latin typeface="Cambria Math" panose="02040503050406030204" pitchFamily="18" charset="0"/>
                        <a:ea typeface="Dotum" panose="020B0600000101010101" pitchFamily="34" charset="-127"/>
                      </a:rPr>
                      <m:t> (</m:t>
                    </m:r>
                    <m:r>
                      <a:rPr lang="vi-VN" sz="1600" i="1">
                        <a:effectLst/>
                        <a:latin typeface="Cambria Math" panose="02040503050406030204" pitchFamily="18" charset="0"/>
                        <a:ea typeface="Dotum" panose="020B0600000101010101" pitchFamily="34" charset="-127"/>
                      </a:rPr>
                      <m:t>h</m:t>
                    </m:r>
                    <m:r>
                      <a:rPr lang="vi-VN" sz="1600" i="1">
                        <a:effectLst/>
                        <a:latin typeface="Cambria Math" panose="02040503050406030204" pitchFamily="18" charset="0"/>
                        <a:ea typeface="Dotum" panose="020B0600000101010101" pitchFamily="34" charset="-127"/>
                      </a:rPr>
                      <m:t>)</m:t>
                    </m:r>
                  </m:oMath>
                </a14:m>
                <a:r>
                  <a:rPr lang="vi-VN" sz="1600">
                    <a:effectLst/>
                    <a:latin typeface="+mn-lt"/>
                    <a:ea typeface="Dotum" panose="020B0600000101010101" pitchFamily="34" charset="-127"/>
                  </a:rPr>
                  <a:t>.</a:t>
                </a:r>
                <a:endParaRPr lang="en-US" sz="1600">
                  <a:effectLst/>
                  <a:latin typeface="+mn-lt"/>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1437" y="1192448"/>
                <a:ext cx="8840113" cy="3925562"/>
              </a:xfrm>
              <a:prstGeom prst="rect">
                <a:avLst/>
              </a:prstGeom>
              <a:blipFill>
                <a:blip r:embed="rId3"/>
                <a:stretch>
                  <a:fillRect l="-414" r="-345"/>
                </a:stretch>
              </a:blipFill>
            </p:spPr>
            <p:txBody>
              <a:bodyPr/>
              <a:lstStyle/>
              <a:p>
                <a:r>
                  <a:rPr lang="en-US">
                    <a:noFill/>
                  </a:rPr>
                  <a:t> </a:t>
                </a:r>
              </a:p>
            </p:txBody>
          </p:sp>
        </mc:Fallback>
      </mc:AlternateContent>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82444" y="416711"/>
            <a:ext cx="5578098" cy="746574"/>
          </a:xfrm>
          <a:prstGeom prst="rect">
            <a:avLst/>
          </a:prstGeom>
        </p:spPr>
      </p:pic>
    </p:spTree>
    <p:extLst>
      <p:ext uri="{BB962C8B-B14F-4D97-AF65-F5344CB8AC3E}">
        <p14:creationId xmlns:p14="http://schemas.microsoft.com/office/powerpoint/2010/main" val="388630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31" name="Google Shape;521;p39"/>
          <p:cNvGrpSpPr/>
          <p:nvPr/>
        </p:nvGrpSpPr>
        <p:grpSpPr>
          <a:xfrm rot="1799972">
            <a:off x="8011918" y="568477"/>
            <a:ext cx="1587509" cy="431125"/>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Rectangle 42"/>
          <p:cNvSpPr/>
          <p:nvPr/>
        </p:nvSpPr>
        <p:spPr>
          <a:xfrm>
            <a:off x="-274864" y="223156"/>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0"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421783" y="791878"/>
                <a:ext cx="8272363" cy="4077398"/>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b) Tổng thời gian cần thiết để Achilles chạy hết quãng đường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 </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tức là thời gian cần thiết để Achilles đuổi kịp rùa là</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ctr"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𝑇</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r>
                  <a:rPr lang="en-US" sz="1700">
                    <a:ea typeface="Dotum" panose="020B0600000101010101" pitchFamily="34" charset="-127"/>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(h)</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Đó là tổng của một cấp số nhân lùi vô hạn có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Ta có: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𝑇</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den>
                        </m:f>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(giờ) </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c) Nghịch lý Zeno chỉ đúng với điều kiện là tổng thời gian Achilles chạy hết các quãng đường để đuổi kịp rùa phải là vô hạn, còn nếu nó hữu hạn thì đó chính là khoảng thời gian mà anh bắt kịp được rùa.</a:t>
                </a:r>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421783" y="791878"/>
                <a:ext cx="8272363" cy="4077398"/>
              </a:xfrm>
              <a:prstGeom prst="rect">
                <a:avLst/>
              </a:prstGeom>
              <a:blipFill>
                <a:blip r:embed="rId3"/>
                <a:stretch>
                  <a:fillRect l="-442" r="-516" b="-1046"/>
                </a:stretch>
              </a:blipFill>
            </p:spPr>
            <p:txBody>
              <a:bodyPr/>
              <a:lstStyle/>
              <a:p>
                <a:r>
                  <a:rPr lang="en-US">
                    <a:noFill/>
                  </a:rPr>
                  <a:t> </a:t>
                </a:r>
              </a:p>
            </p:txBody>
          </p:sp>
        </mc:Fallback>
      </mc:AlternateContent>
    </p:spTree>
    <p:extLst>
      <p:ext uri="{BB962C8B-B14F-4D97-AF65-F5344CB8AC3E}">
        <p14:creationId xmlns:p14="http://schemas.microsoft.com/office/powerpoint/2010/main" val="1181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down)">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barn(inVertical)">
                                      <p:cBhvr>
                                        <p:cTn id="20" dur="500"/>
                                        <p:tgtEl>
                                          <p:spTgt spid="1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Effect transition="in" filter="fade">
                                      <p:cBhvr>
                                        <p:cTn id="25" dur="500"/>
                                        <p:tgtEl>
                                          <p:spTgt spid="16">
                                            <p:txEl>
                                              <p:pRg st="4" end="4"/>
                                            </p:txEl>
                                          </p:spTgt>
                                        </p:tgtEl>
                                      </p:cBhvr>
                                    </p:animEffect>
                                    <p:anim calcmode="lin" valueType="num">
                                      <p:cBhvr>
                                        <p:cTn id="26"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542160" y="522433"/>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4" name="Google Shape;304;p26"/>
          <p:cNvSpPr txBox="1">
            <a:spLocks noGrp="1"/>
          </p:cNvSpPr>
          <p:nvPr>
            <p:ph type="title" idx="2"/>
          </p:nvPr>
        </p:nvSpPr>
        <p:spPr>
          <a:xfrm>
            <a:off x="2580285" y="691833"/>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04</a:t>
            </a:r>
            <a:endParaRPr>
              <a:latin typeface="+mn-lt"/>
            </a:endParaRPr>
          </a:p>
        </p:txBody>
      </p:sp>
      <p:sp>
        <p:nvSpPr>
          <p:cNvPr id="305" name="Google Shape;305;p26"/>
          <p:cNvSpPr txBox="1">
            <a:spLocks noGrp="1"/>
          </p:cNvSpPr>
          <p:nvPr>
            <p:ph type="title"/>
          </p:nvPr>
        </p:nvSpPr>
        <p:spPr>
          <a:xfrm>
            <a:off x="390296" y="2056441"/>
            <a:ext cx="5802027" cy="1734900"/>
          </a:xfrm>
          <a:prstGeom prst="rect">
            <a:avLst/>
          </a:prstGeom>
        </p:spPr>
        <p:txBody>
          <a:bodyPr spcFirstLastPara="1" wrap="square" lIns="91425" tIns="91425" rIns="91425" bIns="91425" anchor="t" anchorCtr="0">
            <a:noAutofit/>
          </a:bodyPr>
          <a:lstStyle/>
          <a:p>
            <a:pPr lvl="0">
              <a:lnSpc>
                <a:spcPct val="150000"/>
              </a:lnSpc>
            </a:pPr>
            <a:r>
              <a:rPr lang="en-US" sz="4200">
                <a:latin typeface="+mn-lt"/>
              </a:rPr>
              <a:t>GIỚI HẠN VÔ CỰC CỦA DÃY SỐ</a:t>
            </a:r>
            <a:endParaRPr sz="4200">
              <a:latin typeface="+mn-lt"/>
            </a:endParaRPr>
          </a:p>
        </p:txBody>
      </p:sp>
      <p:grpSp>
        <p:nvGrpSpPr>
          <p:cNvPr id="306" name="Google Shape;306;p26"/>
          <p:cNvGrpSpPr/>
          <p:nvPr/>
        </p:nvGrpSpPr>
        <p:grpSpPr>
          <a:xfrm>
            <a:off x="6387841" y="3605180"/>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2" name="Google Shape;312;p26"/>
          <p:cNvGrpSpPr/>
          <p:nvPr/>
        </p:nvGrpSpPr>
        <p:grpSpPr>
          <a:xfrm rot="-1800001">
            <a:off x="-74858" y="4180841"/>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1297587" y="86174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2395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97420" y="14955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Đ5</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320943" y="149559"/>
            <a:ext cx="4426357" cy="496996"/>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giới hạn vô cực</a:t>
            </a:r>
          </a:p>
        </p:txBody>
      </p:sp>
      <p:grpSp>
        <p:nvGrpSpPr>
          <p:cNvPr id="20" name="Google Shape;424;p35"/>
          <p:cNvGrpSpPr/>
          <p:nvPr/>
        </p:nvGrpSpPr>
        <p:grpSpPr>
          <a:xfrm rot="-899976">
            <a:off x="8389050" y="1508098"/>
            <a:ext cx="931559" cy="1031317"/>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595190" y="4284298"/>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3951" y="246623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3810" y="714571"/>
                <a:ext cx="8780332" cy="1754326"/>
              </a:xfrm>
              <a:prstGeom prst="rect">
                <a:avLst/>
              </a:prstGeom>
            </p:spPr>
            <p:txBody>
              <a:bodyPr wrap="square">
                <a:spAutoFit/>
              </a:bodyPr>
              <a:lstStyle/>
              <a:p>
                <a:pPr lvl="0" algn="just">
                  <a:lnSpc>
                    <a:spcPct val="150000"/>
                  </a:lnSpc>
                </a:pPr>
                <a:r>
                  <a:rPr lang="vi-VN" sz="1800">
                    <a:latin typeface="Arial" panose="020B0604020202020204" pitchFamily="34" charset="0"/>
                  </a:rPr>
                  <a:t>Một loại vi khuẩn được nuôi cấy với số lượng ban đầu là 50. Sau mỗi chu kì 4 giờ, số lượng của chúng sẽ tăng gấp đôi.</a:t>
                </a:r>
              </a:p>
              <a:p>
                <a:pPr lvl="0" algn="just">
                  <a:lnSpc>
                    <a:spcPct val="150000"/>
                  </a:lnSpc>
                </a:pPr>
                <a:r>
                  <a:rPr lang="vi-VN" sz="1800">
                    <a:latin typeface="Arial" panose="020B0604020202020204" pitchFamily="34" charset="0"/>
                  </a:rPr>
                  <a:t>a) Dự đoán công thức tính số vi khuẩn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𝑛</m:t>
                        </m:r>
                      </m:sub>
                    </m:sSub>
                  </m:oMath>
                </a14:m>
                <a:r>
                  <a:rPr lang="vi-VN" sz="1800">
                    <a:latin typeface="Arial" panose="020B0604020202020204" pitchFamily="34" charset="0"/>
                  </a:rPr>
                  <a:t> sau chu kì thứ </a:t>
                </a:r>
                <a14:m>
                  <m:oMath xmlns:m="http://schemas.openxmlformats.org/officeDocument/2006/math">
                    <m:r>
                      <a:rPr lang="vi-VN" sz="1800" i="1" smtClean="0">
                        <a:latin typeface="Cambria Math" panose="02040503050406030204" pitchFamily="18" charset="0"/>
                      </a:rPr>
                      <m:t>𝑛</m:t>
                    </m:r>
                  </m:oMath>
                </a14:m>
                <a:r>
                  <a:rPr lang="vi-VN" sz="1800">
                    <a:latin typeface="Arial" panose="020B0604020202020204" pitchFamily="34" charset="0"/>
                  </a:rPr>
                  <a:t>.</a:t>
                </a:r>
              </a:p>
              <a:p>
                <a:pPr lvl="0" algn="just">
                  <a:lnSpc>
                    <a:spcPct val="150000"/>
                  </a:lnSpc>
                </a:pPr>
                <a:r>
                  <a:rPr lang="vi-VN" sz="1800">
                    <a:latin typeface="Arial" panose="020B0604020202020204" pitchFamily="34" charset="0"/>
                  </a:rPr>
                  <a:t>b) Sau bao lâu, số lượng vi khuẩn sẽ vượt con số 10 000?</a:t>
                </a:r>
                <a:endPar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33810" y="714571"/>
                <a:ext cx="8780332" cy="1754326"/>
              </a:xfrm>
              <a:prstGeom prst="rect">
                <a:avLst/>
              </a:prstGeom>
              <a:blipFill>
                <a:blip r:embed="rId3"/>
                <a:stretch>
                  <a:fillRect l="-555" r="-555" b="-1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6475" y="2824948"/>
                <a:ext cx="8068814" cy="2246769"/>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Ta có số lượng ban đầu của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0</m:t>
                        </m:r>
                      </m:sub>
                    </m:sSub>
                    <m:r>
                      <a:rPr lang="vi-VN" sz="1800" i="1">
                        <a:effectLst/>
                        <a:latin typeface="Cambria Math" panose="02040503050406030204" pitchFamily="18" charset="0"/>
                        <a:ea typeface="Dotum" panose="020B0600000101010101" pitchFamily="34" charset="-127"/>
                      </a:rPr>
                      <m:t>=50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Sau chu kì thứ nhất,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=2</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0</m:t>
                        </m:r>
                      </m:sub>
                    </m:sSub>
                    <m:r>
                      <a:rPr lang="vi-VN" sz="1800" i="1">
                        <a:effectLst/>
                        <a:latin typeface="Cambria Math" panose="02040503050406030204" pitchFamily="18" charset="0"/>
                        <a:ea typeface="Dotum" panose="020B0600000101010101" pitchFamily="34" charset="-127"/>
                      </a:rPr>
                      <m:t>=2.50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Sau chu kì thứ hai,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=2</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=2.2.50</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Cứ tiếp tục như vậy, ta dự đoán được sau chu kì thứ n, số lượng vi khuẩn là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2</m:t>
                        </m:r>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.50</m:t>
                    </m:r>
                  </m:oMath>
                </a14:m>
                <a:r>
                  <a:rPr lang="vi-VN" sz="1800">
                    <a:effectLst/>
                    <a:latin typeface="+mn-lt"/>
                    <a:ea typeface="Dotum" panose="020B0600000101010101" pitchFamily="34" charset="-127"/>
                  </a:rPr>
                  <a:t> với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m:t>
                    </m:r>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6475" y="2824948"/>
                <a:ext cx="8068814" cy="2246769"/>
              </a:xfrm>
              <a:prstGeom prst="rect">
                <a:avLst/>
              </a:prstGeom>
              <a:blipFill>
                <a:blip r:embed="rId4"/>
                <a:stretch>
                  <a:fillRect l="-604" r="-604" b="-1084"/>
                </a:stretch>
              </a:blipFill>
            </p:spPr>
            <p:txBody>
              <a:bodyPr/>
              <a:lstStyle/>
              <a:p>
                <a:r>
                  <a:rPr lang="en-US">
                    <a:noFill/>
                  </a:rPr>
                  <a:t> </a:t>
                </a:r>
              </a:p>
            </p:txBody>
          </p:sp>
        </mc:Fallback>
      </mc:AlternateContent>
    </p:spTree>
    <p:extLst>
      <p:ext uri="{BB962C8B-B14F-4D97-AF65-F5344CB8AC3E}">
        <p14:creationId xmlns:p14="http://schemas.microsoft.com/office/powerpoint/2010/main" val="390921062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97420" y="14955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Đ5</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320943" y="149559"/>
            <a:ext cx="4426357"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giới hạn vô cực</a:t>
            </a:r>
          </a:p>
        </p:txBody>
      </p:sp>
      <p:grpSp>
        <p:nvGrpSpPr>
          <p:cNvPr id="20" name="Google Shape;424;p35"/>
          <p:cNvGrpSpPr/>
          <p:nvPr/>
        </p:nvGrpSpPr>
        <p:grpSpPr>
          <a:xfrm rot="-899976">
            <a:off x="8389050" y="1508098"/>
            <a:ext cx="931559" cy="1031317"/>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595190" y="4284298"/>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3951" y="246623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3810" y="714571"/>
                <a:ext cx="8780332"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Một loại vi khuẩn được nuôi cấy với số lượng ban đầu là 50. Sau mỗi chu kì 4 giờ, số lượng của chúng sẽ tăng gấp đôi.</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Dự đoán công thức tính số vi khuẩn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 sau chu kì thứ </a:t>
                </a:r>
                <a14:m>
                  <m:oMath xmlns:m="http://schemas.openxmlformats.org/officeDocument/2006/math">
                    <m:r>
                      <a:rPr kumimoji="0" lang="vi-VN"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Sau bao lâu, số lượng vi khuẩn sẽ vượt con số 10 000?</a:t>
                </a:r>
              </a:p>
            </p:txBody>
          </p:sp>
        </mc:Choice>
        <mc:Fallback xmlns="">
          <p:sp>
            <p:nvSpPr>
              <p:cNvPr id="2" name="Rectangle 1"/>
              <p:cNvSpPr>
                <a:spLocks noRot="1" noChangeAspect="1" noMove="1" noResize="1" noEditPoints="1" noAdjustHandles="1" noChangeArrowheads="1" noChangeShapeType="1" noTextEdit="1"/>
              </p:cNvSpPr>
              <p:nvPr/>
            </p:nvSpPr>
            <p:spPr>
              <a:xfrm>
                <a:off x="233810" y="714571"/>
                <a:ext cx="8780332" cy="1754326"/>
              </a:xfrm>
              <a:prstGeom prst="rect">
                <a:avLst/>
              </a:prstGeom>
              <a:blipFill>
                <a:blip r:embed="rId3"/>
                <a:stretch>
                  <a:fillRect l="-555" r="-555" b="-1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7420" y="2894873"/>
                <a:ext cx="8068814" cy="903004"/>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b) Giả sử sau chu kì thứ k, số lượng vi khuẩn sẽ vượt con số 10 000.</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Khi đó ta có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𝑘</m:t>
                        </m:r>
                      </m:sub>
                    </m:sSub>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2</m:t>
                        </m:r>
                      </m:e>
                      <m:sup>
                        <m:r>
                          <a:rPr lang="vi-VN" sz="1800" i="1">
                            <a:latin typeface="Cambria Math" panose="02040503050406030204" pitchFamily="18" charset="0"/>
                            <a:ea typeface="Dotum" panose="020B0600000101010101" pitchFamily="34" charset="-127"/>
                          </a:rPr>
                          <m:t>𝑘</m:t>
                        </m:r>
                      </m:sup>
                    </m:sSup>
                    <m:r>
                      <a:rPr lang="vi-VN" sz="1800" i="1">
                        <a:latin typeface="Cambria Math" panose="02040503050406030204" pitchFamily="18" charset="0"/>
                        <a:ea typeface="Dotum" panose="020B0600000101010101" pitchFamily="34" charset="-127"/>
                      </a:rPr>
                      <m:t> . 50&gt;10 000</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97420" y="2894873"/>
                <a:ext cx="8068814" cy="903004"/>
              </a:xfrm>
              <a:prstGeom prst="rect">
                <a:avLst/>
              </a:prstGeom>
              <a:blipFill>
                <a:blip r:embed="rId4"/>
                <a:stretch>
                  <a:fillRect l="-680" b="-10135"/>
                </a:stretch>
              </a:blipFill>
            </p:spPr>
            <p:txBody>
              <a:bodyPr/>
              <a:lstStyle/>
              <a:p>
                <a:r>
                  <a:rPr lang="en-US">
                    <a:noFill/>
                  </a:rPr>
                  <a:t> </a:t>
                </a:r>
              </a:p>
            </p:txBody>
          </p:sp>
        </mc:Fallback>
      </mc:AlternateContent>
    </p:spTree>
    <p:extLst>
      <p:ext uri="{BB962C8B-B14F-4D97-AF65-F5344CB8AC3E}">
        <p14:creationId xmlns:p14="http://schemas.microsoft.com/office/powerpoint/2010/main" val="42147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720100" y="-132300"/>
            <a:ext cx="3423900" cy="264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071" y="154386"/>
            <a:ext cx="1938351"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noProof="0">
                <a:solidFill>
                  <a:srgbClr val="C00000"/>
                </a:solidFill>
                <a:latin typeface="Arial" panose="020B0604020202020204" pitchFamily="34" charset="0"/>
                <a:ea typeface="+mn-ea"/>
                <a:cs typeface="Arial" panose="020B0604020202020204" pitchFamily="34" charset="0"/>
              </a:rPr>
              <a:t>ĐỊNH NGHĨA</a:t>
            </a:r>
            <a:endParaRPr kumimoji="0" lang="en-US" sz="23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434629" y="739906"/>
            <a:ext cx="8345997" cy="2770766"/>
            <a:chOff x="798003" y="1317923"/>
            <a:chExt cx="7869157" cy="3688114"/>
          </a:xfrm>
        </p:grpSpPr>
        <p:grpSp>
          <p:nvGrpSpPr>
            <p:cNvPr id="4" name="Group 3"/>
            <p:cNvGrpSpPr/>
            <p:nvPr/>
          </p:nvGrpSpPr>
          <p:grpSpPr>
            <a:xfrm>
              <a:off x="798003" y="1317923"/>
              <a:ext cx="7869157" cy="3688114"/>
              <a:chOff x="1329707" y="1322093"/>
              <a:chExt cx="3423939" cy="4169444"/>
            </a:xfrm>
          </p:grpSpPr>
          <p:sp>
            <p:nvSpPr>
              <p:cNvPr id="388" name="Google Shape;388;p32"/>
              <p:cNvSpPr/>
              <p:nvPr/>
            </p:nvSpPr>
            <p:spPr>
              <a:xfrm>
                <a:off x="1388846" y="1369267"/>
                <a:ext cx="3364800" cy="4122270"/>
              </a:xfrm>
              <a:prstGeom prst="rect">
                <a:avLst/>
              </a:prstGeom>
              <a:solidFill>
                <a:srgbClr val="C7E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3"/>
                <a:ext cx="3364800" cy="3992594"/>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124637" y="1433510"/>
                  <a:ext cx="7079969" cy="304075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latin typeface="+mn-lt"/>
                      <a:ea typeface="Dotum" panose="020B0600000101010101" pitchFamily="34" charset="-127"/>
                    </a:rPr>
                    <a:t>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được gọi là có giới hạn </a:t>
                  </a:r>
                  <a14:m>
                    <m:oMath xmlns:m="http://schemas.openxmlformats.org/officeDocument/2006/math">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khi </a:t>
                  </a:r>
                  <a14:m>
                    <m:oMath xmlns:m="http://schemas.openxmlformats.org/officeDocument/2006/math">
                      <m:r>
                        <m:rPr>
                          <m:sty m:val="p"/>
                        </m:rPr>
                        <a:rPr lang="vi-VN" sz="1800" i="0">
                          <a:effectLst/>
                          <a:latin typeface="Cambria Math" panose="02040503050406030204" pitchFamily="18" charset="0"/>
                          <a:ea typeface="Dotum" panose="020B0600000101010101" pitchFamily="34" charset="-127"/>
                        </a:rPr>
                        <m:t>n</m:t>
                      </m:r>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nếu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có thể lớn hơn một số dương bất kì, kể từ một số hạng nào đó trở đi, kí hiệu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hay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 +∞</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a:t>
                  </a:r>
                  <a:endParaRPr lang="en-US" sz="1800" i="1">
                    <a:latin typeface="+mn-lt"/>
                    <a:ea typeface="Dotum" panose="020B0600000101010101" pitchFamily="34" charset="-127"/>
                  </a:endParaRPr>
                </a:p>
                <a:p>
                  <a:pPr marL="285750" indent="-285750" algn="just">
                    <a:lnSpc>
                      <a:spcPct val="150000"/>
                    </a:lnSpc>
                    <a:buFont typeface="Wingdings" panose="05000000000000000000" pitchFamily="2" charset="2"/>
                    <a:buChar char="§"/>
                  </a:pPr>
                  <a:r>
                    <a:rPr lang="vi-VN" sz="1800">
                      <a:effectLst/>
                      <a:latin typeface="+mn-lt"/>
                      <a:ea typeface="Dotum" panose="020B0600000101010101" pitchFamily="34" charset="-127"/>
                    </a:rPr>
                    <a:t>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được gọi là có giới hạn </a:t>
                  </a:r>
                  <a14:m>
                    <m:oMath xmlns:m="http://schemas.openxmlformats.org/officeDocument/2006/math">
                      <m:r>
                        <a:rPr lang="vi-VN" sz="1800" i="0">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nếu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e>
                      </m:func>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kí hiệu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hay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 </a:t>
                  </a:r>
                  <a:r>
                    <a:rPr lang="vi-VN" sz="1800">
                      <a:effectLst/>
                      <a:latin typeface="+mn-lt"/>
                      <a:ea typeface="Dotum" panose="020B0600000101010101" pitchFamily="34" charset="-127"/>
                    </a:rPr>
                    <a:t>khi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oMath>
                  </a14:m>
                  <a:r>
                    <a:rPr lang="vi-VN" sz="1800" i="1">
                      <a:effectLst/>
                      <a:latin typeface="+mn-lt"/>
                      <a:ea typeface="Dotum" panose="020B0600000101010101" pitchFamily="34" charset="-127"/>
                    </a:rPr>
                    <a:t>.</a:t>
                  </a:r>
                  <a:endParaRPr lang="en-US" sz="18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24637" y="1433510"/>
                  <a:ext cx="7079969" cy="3040756"/>
                </a:xfrm>
                <a:prstGeom prst="rect">
                  <a:avLst/>
                </a:prstGeom>
                <a:blipFill>
                  <a:blip r:embed="rId3"/>
                  <a:stretch>
                    <a:fillRect l="-487" r="-731" b="-6417"/>
                  </a:stretch>
                </a:blipFill>
              </p:spPr>
              <p:txBody>
                <a:bodyPr/>
                <a:lstStyle/>
                <a:p>
                  <a:r>
                    <a:rPr lang="en-US">
                      <a:noFill/>
                    </a:rPr>
                    <a:t> </a:t>
                  </a:r>
                </a:p>
              </p:txBody>
            </p:sp>
          </mc:Fallback>
        </mc:AlternateContent>
      </p:grpSp>
      <p:pic>
        <p:nvPicPr>
          <p:cNvPr id="8" name="Picture 7"/>
          <p:cNvPicPr>
            <a:picLocks noChangeAspect="1"/>
          </p:cNvPicPr>
          <p:nvPr/>
        </p:nvPicPr>
        <p:blipFill>
          <a:blip r:embed="rId4"/>
          <a:stretch>
            <a:fillRect/>
          </a:stretch>
        </p:blipFill>
        <p:spPr>
          <a:xfrm>
            <a:off x="8560718" y="4537809"/>
            <a:ext cx="439816" cy="41916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34629" y="3663694"/>
                <a:ext cx="6651600" cy="109401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800">
                    <a:latin typeface="+mn-lt"/>
                    <a:ea typeface="Dotum" panose="020B0600000101010101" pitchFamily="34" charset="-127"/>
                  </a:rPr>
                  <a:t>Theo định nghĩa trên ta có:</a:t>
                </a:r>
                <a:endParaRPr lang="en-US" sz="18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𝑛</m:t>
                            </m:r>
                          </m:e>
                          <m:sup>
                            <m:r>
                              <a:rPr lang="vi-VN" sz="1800" i="1">
                                <a:effectLst/>
                                <a:latin typeface="Cambria Math" panose="02040503050406030204" pitchFamily="18" charset="0"/>
                                <a:ea typeface="Dotum" panose="020B0600000101010101" pitchFamily="34" charset="-127"/>
                              </a:rPr>
                              <m:t>𝑘</m:t>
                            </m:r>
                          </m:sup>
                        </m:sSup>
                      </m:e>
                    </m:func>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với </a:t>
                </a:r>
                <a14:m>
                  <m:oMath xmlns:m="http://schemas.openxmlformats.org/officeDocument/2006/math">
                    <m:r>
                      <a:rPr lang="vi-VN" sz="1800" i="1">
                        <a:effectLst/>
                        <a:latin typeface="Cambria Math" panose="02040503050406030204" pitchFamily="18" charset="0"/>
                        <a:ea typeface="Dotum" panose="020B0600000101010101" pitchFamily="34" charset="-127"/>
                      </a:rPr>
                      <m:t>𝑘</m:t>
                    </m:r>
                  </m:oMath>
                </a14:m>
                <a:r>
                  <a:rPr lang="vi-VN" sz="1800">
                    <a:effectLst/>
                    <a:latin typeface="+mn-lt"/>
                    <a:ea typeface="Dotum" panose="020B0600000101010101" pitchFamily="34" charset="-127"/>
                  </a:rPr>
                  <a:t> là số nguyên dương.</a:t>
                </a:r>
                <a:endParaRPr lang="en-US" sz="1800">
                  <a:latin typeface="+mn-lt"/>
                  <a:ea typeface="Dotum" panose="020B0600000101010101" pitchFamily="34" charset="-127"/>
                </a:endParaRPr>
              </a:p>
            </p:txBody>
          </p:sp>
        </mc:Choice>
        <mc:Fallback xmlns="">
          <p:sp>
            <p:nvSpPr>
              <p:cNvPr id="6" name="Rectangle 5"/>
              <p:cNvSpPr>
                <a:spLocks noRot="1" noChangeAspect="1" noMove="1" noResize="1" noEditPoints="1" noAdjustHandles="1" noChangeArrowheads="1" noChangeShapeType="1" noTextEdit="1"/>
              </p:cNvSpPr>
              <p:nvPr/>
            </p:nvSpPr>
            <p:spPr>
              <a:xfrm>
                <a:off x="434629" y="3663694"/>
                <a:ext cx="6651600" cy="1094017"/>
              </a:xfrm>
              <a:prstGeom prst="rect">
                <a:avLst/>
              </a:prstGeom>
              <a:blipFill>
                <a:blip r:embed="rId5"/>
                <a:stretch>
                  <a:fillRect l="-550" b="-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116788" y="4121768"/>
                <a:ext cx="2142381" cy="635943"/>
              </a:xfrm>
              <a:prstGeom prst="rect">
                <a:avLst/>
              </a:prstGeom>
            </p:spPr>
            <p:txBody>
              <a:bodyPr wrap="none">
                <a:spAutoFit/>
              </a:bodyPr>
              <a:lstStyle/>
              <a:p>
                <a:pPr lvl="0" algn="just">
                  <a:lnSpc>
                    <a:spcPct val="150000"/>
                  </a:lnSpc>
                  <a:spcBef>
                    <a:spcPts val="100"/>
                  </a:spcBef>
                  <a:spcAft>
                    <a:spcPts val="100"/>
                  </a:spcAft>
                </a:pP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latin typeface="Cambria Math" panose="02040503050406030204" pitchFamily="18" charset="0"/>
                                <a:ea typeface="Dotum" panose="020B0600000101010101" pitchFamily="34" charset="-127"/>
                              </a:rPr>
                            </m:ctrlPr>
                          </m:limLowPr>
                          <m:e>
                            <m:r>
                              <a:rPr lang="en-US" sz="1800" i="1">
                                <a:latin typeface="Cambria Math" panose="02040503050406030204" pitchFamily="18" charset="0"/>
                                <a:ea typeface="Dotum" panose="020B0600000101010101" pitchFamily="34" charset="-127"/>
                              </a:rPr>
                              <m:t>𝑙𝑖𝑚</m:t>
                            </m:r>
                          </m:e>
                          <m:lim>
                            <m:r>
                              <a:rPr lang="en-US" sz="1800" i="1">
                                <a:latin typeface="Cambria Math" panose="02040503050406030204" pitchFamily="18" charset="0"/>
                                <a:ea typeface="Dotum" panose="020B0600000101010101" pitchFamily="34" charset="-127"/>
                              </a:rPr>
                              <m:t>𝑛</m:t>
                            </m:r>
                            <m:r>
                              <a:rPr lang="nl-NL" sz="1800" i="1">
                                <a:latin typeface="Cambria Math" panose="02040503050406030204" pitchFamily="18" charset="0"/>
                                <a:ea typeface="Dotum" panose="020B0600000101010101" pitchFamily="34" charset="-127"/>
                              </a:rPr>
                              <m:t>→+∞</m:t>
                            </m:r>
                          </m:lim>
                        </m:limLow>
                      </m:fName>
                      <m:e>
                        <m:sSup>
                          <m:sSupPr>
                            <m:ctrlPr>
                              <a:rPr lang="en-US" sz="1800" i="1">
                                <a:latin typeface="Cambria Math" panose="02040503050406030204" pitchFamily="18" charset="0"/>
                                <a:ea typeface="Dotum" panose="020B0600000101010101" pitchFamily="34" charset="-127"/>
                              </a:rPr>
                            </m:ctrlPr>
                          </m:sSupPr>
                          <m:e>
                            <m:r>
                              <a:rPr lang="en-US" sz="1800" i="1">
                                <a:latin typeface="Cambria Math" panose="02040503050406030204" pitchFamily="18" charset="0"/>
                                <a:ea typeface="Dotum" panose="020B0600000101010101" pitchFamily="34" charset="-127"/>
                              </a:rPr>
                              <m:t>𝑞</m:t>
                            </m:r>
                          </m:e>
                          <m:sup>
                            <m:r>
                              <a:rPr lang="en-US" sz="1800" i="1">
                                <a:latin typeface="Cambria Math" panose="02040503050406030204" pitchFamily="18" charset="0"/>
                                <a:ea typeface="Dotum" panose="020B0600000101010101" pitchFamily="34" charset="-127"/>
                              </a:rPr>
                              <m:t>𝑛</m:t>
                            </m:r>
                          </m:sup>
                        </m:sSup>
                      </m:e>
                    </m:func>
                  </m:oMath>
                </a14:m>
                <a:r>
                  <a:rPr lang="nl-NL" sz="1800">
                    <a:ea typeface="Dotum" panose="020B0600000101010101" pitchFamily="34" charset="-127"/>
                  </a:rPr>
                  <a:t>, với </a:t>
                </a:r>
                <a14:m>
                  <m:oMath xmlns:m="http://schemas.openxmlformats.org/officeDocument/2006/math">
                    <m:r>
                      <a:rPr lang="en-US" sz="1800" i="1">
                        <a:latin typeface="Cambria Math" panose="02040503050406030204" pitchFamily="18" charset="0"/>
                        <a:ea typeface="Dotum" panose="020B0600000101010101" pitchFamily="34" charset="-127"/>
                      </a:rPr>
                      <m:t>𝑞</m:t>
                    </m:r>
                    <m:r>
                      <a:rPr lang="nl-NL" sz="1800" i="1">
                        <a:latin typeface="Cambria Math" panose="02040503050406030204" pitchFamily="18" charset="0"/>
                        <a:ea typeface="Dotum" panose="020B0600000101010101" pitchFamily="34" charset="-127"/>
                      </a:rPr>
                      <m:t>&gt;1</m:t>
                    </m:r>
                  </m:oMath>
                </a14:m>
                <a:r>
                  <a:rPr lang="nl-NL" sz="1800">
                    <a:ea typeface="Dotum" panose="020B0600000101010101" pitchFamily="34" charset="-127"/>
                  </a:rPr>
                  <a:t>.</a:t>
                </a:r>
                <a:endParaRPr lang="en-US" sz="180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116788" y="4121768"/>
                <a:ext cx="2142381" cy="635943"/>
              </a:xfrm>
              <a:prstGeom prst="rect">
                <a:avLst/>
              </a:prstGeom>
              <a:blipFill>
                <a:blip r:embed="rId6"/>
                <a:stretch>
                  <a:fillRect r="-1705" b="-962"/>
                </a:stretch>
              </a:blipFill>
            </p:spPr>
            <p:txBody>
              <a:bodyPr/>
              <a:lstStyle/>
              <a:p>
                <a:r>
                  <a:rPr lang="en-US">
                    <a:noFill/>
                  </a:rPr>
                  <a:t> </a:t>
                </a:r>
              </a:p>
            </p:txBody>
          </p:sp>
        </mc:Fallback>
      </mc:AlternateContent>
    </p:spTree>
    <p:extLst>
      <p:ext uri="{BB962C8B-B14F-4D97-AF65-F5344CB8AC3E}">
        <p14:creationId xmlns:p14="http://schemas.microsoft.com/office/powerpoint/2010/main" val="38557065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8" name="Group 7"/>
          <p:cNvGrpSpPr/>
          <p:nvPr/>
        </p:nvGrpSpPr>
        <p:grpSpPr>
          <a:xfrm>
            <a:off x="2531195" y="408513"/>
            <a:ext cx="3048623" cy="1507387"/>
            <a:chOff x="5943599" y="253910"/>
            <a:chExt cx="6097244" cy="3014773"/>
          </a:xfrm>
        </p:grpSpPr>
        <p:grpSp>
          <p:nvGrpSpPr>
            <p:cNvPr id="9" name="Group 2"/>
            <p:cNvGrpSpPr/>
            <p:nvPr/>
          </p:nvGrpSpPr>
          <p:grpSpPr>
            <a:xfrm>
              <a:off x="5943599" y="288505"/>
              <a:ext cx="6097244" cy="2980178"/>
              <a:chOff x="0" y="-28575"/>
              <a:chExt cx="2275759" cy="841375"/>
            </a:xfrm>
          </p:grpSpPr>
          <p:sp>
            <p:nvSpPr>
              <p:cNvPr id="11" name="Freeform 3"/>
              <p:cNvSpPr/>
              <p:nvPr/>
            </p:nvSpPr>
            <p:spPr>
              <a:xfrm>
                <a:off x="852858" y="-24084"/>
                <a:ext cx="1422901" cy="33553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0" name="Rectangle 9"/>
            <p:cNvSpPr/>
            <p:nvPr/>
          </p:nvSpPr>
          <p:spPr>
            <a:xfrm>
              <a:off x="8897004" y="253910"/>
              <a:ext cx="2443617" cy="1074782"/>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300"/>
                </a:spcAft>
                <a:buClrTx/>
                <a:buSzTx/>
                <a:buFont typeface="Arial"/>
                <a:buNone/>
                <a:tabLst/>
                <a:defRPr/>
              </a:pPr>
              <a:r>
                <a:rPr kumimoji="0" lang="nl-NL" sz="2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Quy tắc</a:t>
              </a:r>
              <a:endPar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pic>
        <p:nvPicPr>
          <p:cNvPr id="20" name="Picture 19"/>
          <p:cNvPicPr>
            <a:picLocks noChangeAspect="1"/>
          </p:cNvPicPr>
          <p:nvPr/>
        </p:nvPicPr>
        <p:blipFill>
          <a:blip r:embed="rId3"/>
          <a:stretch>
            <a:fillRect/>
          </a:stretch>
        </p:blipFill>
        <p:spPr>
          <a:xfrm rot="20151531">
            <a:off x="7745855" y="290411"/>
            <a:ext cx="1536944" cy="1743592"/>
          </a:xfrm>
          <a:prstGeom prst="rect">
            <a:avLst/>
          </a:prstGeom>
        </p:spPr>
      </p:pic>
      <p:pic>
        <p:nvPicPr>
          <p:cNvPr id="21" name="Picture 20"/>
          <p:cNvPicPr>
            <a:picLocks noChangeAspect="1"/>
          </p:cNvPicPr>
          <p:nvPr/>
        </p:nvPicPr>
        <p:blipFill>
          <a:blip r:embed="rId4"/>
          <a:stretch>
            <a:fillRect/>
          </a:stretch>
        </p:blipFill>
        <p:spPr>
          <a:xfrm>
            <a:off x="8088469" y="4211581"/>
            <a:ext cx="851715" cy="8040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37480" y="1119068"/>
                <a:ext cx="8702704" cy="3108415"/>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vi-VN" sz="2000">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𝑎</m:t>
                    </m:r>
                  </m:oMath>
                </a14:m>
                <a:r>
                  <a:rPr lang="vi-VN"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𝑣</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m:t>
                    </m:r>
                  </m:oMath>
                </a14:m>
                <a:endParaRPr lang="en-US" sz="2000">
                  <a:effectLst/>
                  <a:latin typeface="+mn-lt"/>
                  <a:ea typeface="Times New Roman" panose="02020603050405020304" pitchFamily="18" charset="0"/>
                </a:endParaRPr>
              </a:p>
              <a:p>
                <a:pPr algn="just">
                  <a:lnSpc>
                    <a:spcPct val="150000"/>
                  </a:lnSpc>
                  <a:spcBef>
                    <a:spcPts val="600"/>
                  </a:spcBef>
                  <a:spcAft>
                    <a:spcPts val="600"/>
                  </a:spcAft>
                </a:pPr>
                <a:r>
                  <a:rPr lang="en-US" sz="2000">
                    <a:effectLst/>
                    <a:latin typeface="+mn-lt"/>
                    <a:ea typeface="Dotum" panose="020B0600000101010101" pitchFamily="34" charset="-127"/>
                  </a:rPr>
                  <a:t>     (hoặc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den>
                        </m:f>
                      </m:e>
                    </m:func>
                    <m:r>
                      <a:rPr lang="en-US" sz="2000" i="1">
                        <a:effectLst/>
                        <a:latin typeface="Cambria Math" panose="02040503050406030204" pitchFamily="18" charset="0"/>
                        <a:ea typeface="Dotum" panose="020B0600000101010101" pitchFamily="34" charset="-127"/>
                      </a:rPr>
                      <m:t>=0</m:t>
                    </m:r>
                  </m:oMath>
                </a14:m>
                <a:r>
                  <a:rPr lang="en-US" sz="2000">
                    <a:effectLst/>
                    <a:latin typeface="+mn-lt"/>
                    <a:ea typeface="Dotum" panose="020B0600000101010101" pitchFamily="34" charset="-127"/>
                  </a:rPr>
                  <a:t>.</a:t>
                </a:r>
                <a:endParaRPr lang="en-US" sz="20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en-US" sz="2000">
                    <a:effectLst/>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r>
                      <a:rPr lang="en-US" sz="2000" i="1">
                        <a:effectLst/>
                        <a:latin typeface="Cambria Math" panose="02040503050406030204" pitchFamily="18" charset="0"/>
                        <a:ea typeface="Dotum" panose="020B0600000101010101" pitchFamily="34" charset="-127"/>
                      </a:rPr>
                      <m:t>𝑎</m:t>
                    </m:r>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=0</m:t>
                    </m:r>
                  </m:oMath>
                </a14:m>
                <a:r>
                  <a:rPr lang="en-US" sz="2000">
                    <a:effectLst/>
                    <a:latin typeface="+mn-lt"/>
                    <a:ea typeface="Dotum" panose="020B0600000101010101" pitchFamily="34" charset="-127"/>
                  </a:rPr>
                  <a:t> và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với mọi </a:t>
                </a:r>
                <a14:m>
                  <m:oMath xmlns:m="http://schemas.openxmlformats.org/officeDocument/2006/math">
                    <m:r>
                      <a:rPr lang="en-US" sz="2000" i="1">
                        <a:effectLst/>
                        <a:latin typeface="Cambria Math" panose="02040503050406030204" pitchFamily="18" charset="0"/>
                        <a:ea typeface="Dotum" panose="020B0600000101010101" pitchFamily="34" charset="-127"/>
                      </a:rPr>
                      <m:t>𝑛</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num>
                          <m:den>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den>
                        </m:f>
                      </m:e>
                    </m:func>
                    <m:r>
                      <a:rPr lang="en-US" sz="2000" i="1">
                        <a:effectLst/>
                        <a:latin typeface="Cambria Math" panose="02040503050406030204" pitchFamily="18" charset="0"/>
                        <a:ea typeface="Dotum" panose="020B0600000101010101" pitchFamily="34" charset="-127"/>
                      </a:rPr>
                      <m:t>=+∞</m:t>
                    </m:r>
                  </m:oMath>
                </a14:m>
                <a:endParaRPr lang="en-US" sz="20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en-US" sz="2000">
                    <a:effectLst/>
                    <a:latin typeface="+mn-lt"/>
                    <a:ea typeface="Dotum" panose="020B0600000101010101" pitchFamily="34" charset="-127"/>
                  </a:rPr>
                  <a:t>Nếu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 và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nl-NL" sz="2000" i="1">
                                <a:effectLst/>
                                <a:latin typeface="Cambria Math" panose="02040503050406030204" pitchFamily="18" charset="0"/>
                                <a:ea typeface="Dotum" panose="020B0600000101010101" pitchFamily="34" charset="-127"/>
                              </a:rPr>
                              <m:t>𝑙𝑖𝑚</m:t>
                            </m:r>
                          </m:e>
                          <m:lim>
                            <m:r>
                              <a:rPr lang="nl-NL"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nl-NL" sz="2000" i="1">
                                <a:effectLst/>
                                <a:latin typeface="Cambria Math" panose="02040503050406030204" pitchFamily="18" charset="0"/>
                                <a:ea typeface="Dotum" panose="020B0600000101010101" pitchFamily="34" charset="-127"/>
                              </a:rPr>
                              <m:t>𝑣</m:t>
                            </m:r>
                          </m:e>
                          <m:sub>
                            <m:r>
                              <a:rPr lang="nl-NL"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r>
                      <a:rPr lang="nl-NL" sz="2000" i="1">
                        <a:effectLst/>
                        <a:latin typeface="Cambria Math" panose="02040503050406030204" pitchFamily="18" charset="0"/>
                        <a:ea typeface="Dotum" panose="020B0600000101010101" pitchFamily="34" charset="-127"/>
                      </a:rPr>
                      <m:t>𝑎</m:t>
                    </m:r>
                    <m:r>
                      <a:rPr lang="en-US" sz="2000" i="1">
                        <a:effectLst/>
                        <a:latin typeface="Cambria Math" panose="02040503050406030204" pitchFamily="18" charset="0"/>
                        <a:ea typeface="Dotum" panose="020B0600000101010101" pitchFamily="34" charset="-127"/>
                      </a:rPr>
                      <m:t>&gt;0</m:t>
                    </m:r>
                  </m:oMath>
                </a14:m>
                <a:r>
                  <a:rPr lang="en-US" sz="2000">
                    <a:effectLst/>
                    <a:latin typeface="+mn-lt"/>
                    <a:ea typeface="Dotum" panose="020B0600000101010101" pitchFamily="34" charset="-127"/>
                  </a:rPr>
                  <a:t> thì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𝑢</m:t>
                            </m:r>
                          </m:e>
                          <m:sub>
                            <m:r>
                              <a:rPr lang="en-US" sz="2000" i="1">
                                <a:effectLst/>
                                <a:latin typeface="Cambria Math" panose="02040503050406030204" pitchFamily="18" charset="0"/>
                                <a:ea typeface="Dotum" panose="020B0600000101010101" pitchFamily="34" charset="-127"/>
                              </a:rPr>
                              <m:t>𝑛</m:t>
                            </m:r>
                          </m:sub>
                        </m:sSub>
                        <m:sSub>
                          <m:sSubPr>
                            <m:ctrlPr>
                              <a:rPr lang="en-US" sz="2000" i="1">
                                <a:effectLst/>
                                <a:latin typeface="Cambria Math" panose="02040503050406030204" pitchFamily="18" charset="0"/>
                                <a:ea typeface="Dotum" panose="020B0600000101010101" pitchFamily="34" charset="-127"/>
                              </a:rPr>
                            </m:ctrlPr>
                          </m:sSubPr>
                          <m:e>
                            <m:r>
                              <a:rPr lang="en-US" sz="2000" i="1">
                                <a:effectLst/>
                                <a:latin typeface="Cambria Math" panose="02040503050406030204" pitchFamily="18" charset="0"/>
                                <a:ea typeface="Dotum" panose="020B0600000101010101" pitchFamily="34" charset="-127"/>
                              </a:rPr>
                              <m:t>𝑣</m:t>
                            </m:r>
                          </m:e>
                          <m:sub>
                            <m:r>
                              <a:rPr lang="en-US" sz="2000" i="1">
                                <a:effectLst/>
                                <a:latin typeface="Cambria Math" panose="02040503050406030204" pitchFamily="18" charset="0"/>
                                <a:ea typeface="Dotum" panose="020B0600000101010101" pitchFamily="34" charset="-127"/>
                              </a:rPr>
                              <m:t>𝑛</m:t>
                            </m:r>
                          </m:sub>
                        </m:sSub>
                      </m:e>
                    </m:func>
                    <m:r>
                      <a:rPr lang="en-US" sz="2000" i="1">
                        <a:effectLst/>
                        <a:latin typeface="Cambria Math" panose="02040503050406030204" pitchFamily="18" charset="0"/>
                        <a:ea typeface="Dotum" panose="020B0600000101010101" pitchFamily="34" charset="-127"/>
                      </a:rPr>
                      <m:t>=+∞</m:t>
                    </m:r>
                  </m:oMath>
                </a14:m>
                <a:r>
                  <a:rPr lang="en-US"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7480" y="1119068"/>
                <a:ext cx="8702704" cy="3108415"/>
              </a:xfrm>
              <a:prstGeom prst="rect">
                <a:avLst/>
              </a:prstGeom>
              <a:blipFill>
                <a:blip r:embed="rId5"/>
                <a:stretch>
                  <a:fillRect l="-630"/>
                </a:stretch>
              </a:blipFill>
            </p:spPr>
            <p:txBody>
              <a:bodyPr/>
              <a:lstStyle/>
              <a:p>
                <a:r>
                  <a:rPr lang="en-US">
                    <a:noFill/>
                  </a:rPr>
                  <a:t> </a:t>
                </a:r>
              </a:p>
            </p:txBody>
          </p:sp>
        </mc:Fallback>
      </mc:AlternateContent>
    </p:spTree>
    <p:extLst>
      <p:ext uri="{BB962C8B-B14F-4D97-AF65-F5344CB8AC3E}">
        <p14:creationId xmlns:p14="http://schemas.microsoft.com/office/powerpoint/2010/main" val="26331983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1141939" y="1058405"/>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1284294" y="1165733"/>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01</a:t>
            </a:r>
            <a:endParaRPr sz="2500">
              <a:latin typeface="+mn-lt"/>
            </a:endParaRPr>
          </a:p>
        </p:txBody>
      </p:sp>
      <p:sp>
        <p:nvSpPr>
          <p:cNvPr id="242" name="Google Shape;242;p24"/>
          <p:cNvSpPr txBox="1">
            <a:spLocks noGrp="1"/>
          </p:cNvSpPr>
          <p:nvPr>
            <p:ph type="subTitle" idx="1"/>
          </p:nvPr>
        </p:nvSpPr>
        <p:spPr>
          <a:xfrm>
            <a:off x="2111348" y="1170800"/>
            <a:ext cx="4618500"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của dãy số</a:t>
            </a:r>
            <a:endParaRPr sz="2300">
              <a:latin typeface="+mn-lt"/>
            </a:endParaRPr>
          </a:p>
        </p:txBody>
      </p:sp>
      <p:sp>
        <p:nvSpPr>
          <p:cNvPr id="244" name="Google Shape;244;p24"/>
          <p:cNvSpPr txBox="1">
            <a:spLocks noGrp="1"/>
          </p:cNvSpPr>
          <p:nvPr>
            <p:ph type="subTitle" idx="4"/>
          </p:nvPr>
        </p:nvSpPr>
        <p:spPr>
          <a:xfrm>
            <a:off x="2111348" y="2163687"/>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Định lí về giới hạn hữu hạn của dãy số</a:t>
            </a:r>
            <a:endParaRPr sz="2300">
              <a:latin typeface="+mn-lt"/>
            </a:endParaRPr>
          </a:p>
        </p:txBody>
      </p:sp>
      <p:grpSp>
        <p:nvGrpSpPr>
          <p:cNvPr id="247" name="Google Shape;247;p24"/>
          <p:cNvGrpSpPr/>
          <p:nvPr/>
        </p:nvGrpSpPr>
        <p:grpSpPr>
          <a:xfrm rot="8854967">
            <a:off x="161241" y="4003359"/>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8055989" y="199930"/>
            <a:ext cx="1185323" cy="1342235"/>
            <a:chOff x="443025" y="893050"/>
            <a:chExt cx="445125" cy="504050"/>
          </a:xfrm>
        </p:grpSpPr>
        <p:sp>
          <p:nvSpPr>
            <p:cNvPr id="268"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8465382" y="3907749"/>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452049" y="289048"/>
            <a:ext cx="4412032" cy="375900"/>
          </a:xfrm>
        </p:spPr>
        <p:txBody>
          <a:bodyPr/>
          <a:lstStyle/>
          <a:p>
            <a:r>
              <a:rPr lang="en-US" sz="3200">
                <a:solidFill>
                  <a:schemeClr val="bg1">
                    <a:lumMod val="50000"/>
                  </a:schemeClr>
                </a:solidFill>
                <a:latin typeface="+mn-lt"/>
              </a:rPr>
              <a:t>NỘI DUNG BÀI HỌC</a:t>
            </a:r>
            <a:endParaRPr lang="en-US" sz="3200" b="1">
              <a:solidFill>
                <a:schemeClr val="bg1">
                  <a:lumMod val="50000"/>
                </a:schemeClr>
              </a:solidFill>
              <a:latin typeface="+mn-lt"/>
            </a:endParaRPr>
          </a:p>
        </p:txBody>
      </p:sp>
      <p:grpSp>
        <p:nvGrpSpPr>
          <p:cNvPr id="54" name="Google Shape;237;p24"/>
          <p:cNvGrpSpPr/>
          <p:nvPr/>
        </p:nvGrpSpPr>
        <p:grpSpPr>
          <a:xfrm>
            <a:off x="1135013" y="2079770"/>
            <a:ext cx="801248" cy="753007"/>
            <a:chOff x="1966499" y="1018650"/>
            <a:chExt cx="1422051" cy="1422000"/>
          </a:xfrm>
        </p:grpSpPr>
        <p:sp>
          <p:nvSpPr>
            <p:cNvPr id="55" name="Google Shape;238;p24"/>
            <p:cNvSpPr/>
            <p:nvPr/>
          </p:nvSpPr>
          <p:spPr>
            <a:xfrm>
              <a:off x="1966499" y="1094850"/>
              <a:ext cx="1345799"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1" y="1018650"/>
              <a:ext cx="1345799"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1277368" y="218709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02</a:t>
            </a:r>
            <a:endParaRPr sz="2500">
              <a:latin typeface="+mn-lt"/>
            </a:endParaRPr>
          </a:p>
        </p:txBody>
      </p:sp>
      <p:sp>
        <p:nvSpPr>
          <p:cNvPr id="43" name="Google Shape;244;p24"/>
          <p:cNvSpPr txBox="1">
            <a:spLocks noGrp="1"/>
          </p:cNvSpPr>
          <p:nvPr>
            <p:ph type="subTitle" idx="4"/>
          </p:nvPr>
        </p:nvSpPr>
        <p:spPr>
          <a:xfrm>
            <a:off x="2111348" y="3219745"/>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Tổng của cấp số nhân lùi vô hạn</a:t>
            </a:r>
            <a:endParaRPr sz="2300">
              <a:latin typeface="+mn-lt"/>
            </a:endParaRPr>
          </a:p>
        </p:txBody>
      </p:sp>
      <p:grpSp>
        <p:nvGrpSpPr>
          <p:cNvPr id="44" name="Google Shape;237;p24"/>
          <p:cNvGrpSpPr/>
          <p:nvPr/>
        </p:nvGrpSpPr>
        <p:grpSpPr>
          <a:xfrm>
            <a:off x="1157696" y="3142716"/>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1300051" y="325004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03</a:t>
            </a:r>
            <a:endParaRPr sz="2500">
              <a:latin typeface="+mn-lt"/>
            </a:endParaRPr>
          </a:p>
        </p:txBody>
      </p:sp>
      <p:sp>
        <p:nvSpPr>
          <p:cNvPr id="48" name="Google Shape;244;p24"/>
          <p:cNvSpPr txBox="1">
            <a:spLocks noGrp="1"/>
          </p:cNvSpPr>
          <p:nvPr>
            <p:ph type="subTitle" idx="4"/>
          </p:nvPr>
        </p:nvSpPr>
        <p:spPr>
          <a:xfrm>
            <a:off x="2111348" y="4293758"/>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vô cực của dãy số</a:t>
            </a:r>
            <a:endParaRPr sz="2300">
              <a:latin typeface="+mn-lt"/>
            </a:endParaRPr>
          </a:p>
        </p:txBody>
      </p:sp>
      <p:grpSp>
        <p:nvGrpSpPr>
          <p:cNvPr id="49" name="Google Shape;237;p24"/>
          <p:cNvGrpSpPr/>
          <p:nvPr/>
        </p:nvGrpSpPr>
        <p:grpSpPr>
          <a:xfrm>
            <a:off x="1137230" y="4204218"/>
            <a:ext cx="801247" cy="753007"/>
            <a:chOff x="1966500" y="1018650"/>
            <a:chExt cx="1422050" cy="1422000"/>
          </a:xfrm>
        </p:grpSpPr>
        <p:sp>
          <p:nvSpPr>
            <p:cNvPr id="51"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2"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3" name="Google Shape;241;p24"/>
          <p:cNvSpPr txBox="1">
            <a:spLocks noGrp="1"/>
          </p:cNvSpPr>
          <p:nvPr>
            <p:ph type="title"/>
          </p:nvPr>
        </p:nvSpPr>
        <p:spPr>
          <a:xfrm>
            <a:off x="1274877" y="429375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04</a:t>
            </a:r>
            <a:endParaRPr sz="25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wipe(down)">
                                      <p:cBhvr>
                                        <p:cTn id="11" dur="500"/>
                                        <p:tgtEl>
                                          <p:spTgt spid="24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2">
                                            <p:txEl>
                                              <p:pRg st="0" end="0"/>
                                            </p:txEl>
                                          </p:spTgt>
                                        </p:tgtEl>
                                        <p:attrNameLst>
                                          <p:attrName>style.visibility</p:attrName>
                                        </p:attrNameLst>
                                      </p:cBhvr>
                                      <p:to>
                                        <p:strVal val="visible"/>
                                      </p:to>
                                    </p:set>
                                    <p:animEffect transition="in" filter="wipe(down)">
                                      <p:cBhvr>
                                        <p:cTn id="14" dur="500"/>
                                        <p:tgtEl>
                                          <p:spTgt spid="242">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wipe(down)">
                                      <p:cBhvr>
                                        <p:cTn id="17" dur="500"/>
                                        <p:tgtEl>
                                          <p:spTgt spid="23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4">
                                            <p:txEl>
                                              <p:pRg st="0" end="0"/>
                                            </p:txEl>
                                          </p:spTgt>
                                        </p:tgtEl>
                                        <p:attrNameLst>
                                          <p:attrName>style.visibility</p:attrName>
                                        </p:attrNameLst>
                                      </p:cBhvr>
                                      <p:to>
                                        <p:strVal val="visible"/>
                                      </p:to>
                                    </p:set>
                                    <p:animEffect transition="in" filter="wipe(down)">
                                      <p:cBhvr>
                                        <p:cTn id="27" dur="500"/>
                                        <p:tgtEl>
                                          <p:spTgt spid="244">
                                            <p:txEl>
                                              <p:pRg st="0" end="0"/>
                                            </p:txEl>
                                          </p:spTgt>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wipe(down)">
                                      <p:cBhvr>
                                        <p:cTn id="37" dur="500"/>
                                        <p:tgtEl>
                                          <p:spTgt spid="43">
                                            <p:txEl>
                                              <p:pRg st="0" end="0"/>
                                            </p:txEl>
                                          </p:spTgt>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par>
                                <p:cTn id="42" presetID="2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down)">
                                      <p:cBhvr>
                                        <p:cTn id="4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P spid="48" grpId="0" build="p"/>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445273" y="349856"/>
            <a:ext cx="8253454" cy="4478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8" name="Rectangle 67"/>
          <p:cNvSpPr/>
          <p:nvPr/>
        </p:nvSpPr>
        <p:spPr>
          <a:xfrm>
            <a:off x="3455551" y="143971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1978846" y="694421"/>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6:</a:t>
            </a:r>
            <a:endParaRPr sz="2200">
              <a:solidFill>
                <a:schemeClr val="bg1">
                  <a:lumMod val="50000"/>
                </a:schemeClr>
              </a:solidFill>
              <a:highlight>
                <a:schemeClr val="accent1"/>
              </a:highlight>
              <a:latin typeface="+mj-lt"/>
            </a:endParaRPr>
          </a:p>
        </p:txBody>
      </p:sp>
      <p:pic>
        <p:nvPicPr>
          <p:cNvPr id="87" name="Picture 86"/>
          <p:cNvPicPr>
            <a:picLocks noChangeAspect="1"/>
          </p:cNvPicPr>
          <p:nvPr/>
        </p:nvPicPr>
        <p:blipFill>
          <a:blip r:embed="rId2"/>
          <a:stretch>
            <a:fillRect/>
          </a:stretch>
        </p:blipFill>
        <p:spPr>
          <a:xfrm rot="5400000">
            <a:off x="605001" y="3910053"/>
            <a:ext cx="786452" cy="780356"/>
          </a:xfrm>
          <a:prstGeom prst="rect">
            <a:avLst/>
          </a:prstGeom>
        </p:spPr>
      </p:pic>
      <p:pic>
        <p:nvPicPr>
          <p:cNvPr id="88" name="Picture 87"/>
          <p:cNvPicPr>
            <a:picLocks noChangeAspect="1"/>
          </p:cNvPicPr>
          <p:nvPr/>
        </p:nvPicPr>
        <p:blipFill>
          <a:blip r:embed="rId2"/>
          <a:stretch>
            <a:fillRect/>
          </a:stretch>
        </p:blipFill>
        <p:spPr>
          <a:xfrm rot="5591474">
            <a:off x="7805990" y="512693"/>
            <a:ext cx="786452" cy="780356"/>
          </a:xfrm>
          <a:prstGeom prst="rect">
            <a:avLst/>
          </a:prstGeom>
        </p:spPr>
      </p:pic>
      <p:grpSp>
        <p:nvGrpSpPr>
          <p:cNvPr id="4" name="Group 3"/>
          <p:cNvGrpSpPr/>
          <p:nvPr/>
        </p:nvGrpSpPr>
        <p:grpSpPr>
          <a:xfrm>
            <a:off x="2754915" y="464681"/>
            <a:ext cx="2855100" cy="705578"/>
            <a:chOff x="1433668" y="383775"/>
            <a:chExt cx="2855100" cy="705578"/>
          </a:xfrm>
        </p:grpSpPr>
        <p:sp>
          <p:nvSpPr>
            <p:cNvPr id="67" name="TextBox 66"/>
            <p:cNvSpPr txBox="1"/>
            <p:nvPr/>
          </p:nvSpPr>
          <p:spPr>
            <a:xfrm>
              <a:off x="1433668" y="484993"/>
              <a:ext cx="142880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356829" y="383775"/>
                  <a:ext cx="1931939" cy="705578"/>
                </a:xfrm>
                <a:prstGeom prst="rect">
                  <a:avLst/>
                </a:prstGeom>
              </p:spPr>
              <p:txBody>
                <a:bodyPr wrap="none">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kumimoji="0" lang="vi-VN"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dPr>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b="0" i="1" smtClean="0">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e>
                            </m:d>
                          </m:e>
                        </m:func>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356829" y="383775"/>
                  <a:ext cx="1931939" cy="705578"/>
                </a:xfrm>
                <a:prstGeom prst="rect">
                  <a:avLst/>
                </a:prstGeom>
                <a:blipFill>
                  <a:blip r:embed="rId3"/>
                  <a:stretch>
                    <a:fillRect/>
                  </a:stretch>
                </a:blipFill>
              </p:spPr>
              <p:txBody>
                <a:bodyPr/>
                <a:lstStyle/>
                <a:p>
                  <a:r>
                    <a:rPr lang="en-US">
                      <a:noFill/>
                    </a:rPr>
                    <a:t> </a:t>
                  </a:r>
                </a:p>
              </p:txBody>
            </p:sp>
          </mc:Fallback>
        </mc:AlternateContent>
      </p:grpSp>
      <p:grpSp>
        <p:nvGrpSpPr>
          <p:cNvPr id="7" name="Group 6"/>
          <p:cNvGrpSpPr/>
          <p:nvPr/>
        </p:nvGrpSpPr>
        <p:grpSpPr>
          <a:xfrm>
            <a:off x="2050505" y="2091034"/>
            <a:ext cx="3487950" cy="783869"/>
            <a:chOff x="1070334" y="2085348"/>
            <a:chExt cx="3487950" cy="783869"/>
          </a:xfrm>
        </p:grpSpPr>
        <p:sp>
          <p:nvSpPr>
            <p:cNvPr id="71" name="Rectangle 70"/>
            <p:cNvSpPr/>
            <p:nvPr/>
          </p:nvSpPr>
          <p:spPr>
            <a:xfrm>
              <a:off x="1070334" y="2192980"/>
              <a:ext cx="957249"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có</a:t>
              </a:r>
            </a:p>
          </p:txBody>
        </p:sp>
        <mc:AlternateContent xmlns:mc="http://schemas.openxmlformats.org/markup-compatibility/2006" xmlns:a14="http://schemas.microsoft.com/office/drawing/2010/main">
          <mc:Choice Requires="a14">
            <p:sp>
              <p:nvSpPr>
                <p:cNvPr id="6" name="Rectangle 5"/>
                <p:cNvSpPr/>
                <p:nvPr/>
              </p:nvSpPr>
              <p:spPr>
                <a:xfrm>
                  <a:off x="1790796" y="2085348"/>
                  <a:ext cx="2767488"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2000" i="1" smtClean="0">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r>
                          <a:rPr lang="en-US" sz="2000" b="0" i="1" smtClean="0">
                            <a:latin typeface="Cambria Math" panose="02040503050406030204" pitchFamily="18" charset="0"/>
                            <a:ea typeface="Dotum" panose="020B0600000101010101" pitchFamily="34" charset="-127"/>
                          </a:rPr>
                          <m:t>=</m:t>
                        </m:r>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d>
                          <m:dPr>
                            <m:ctrlPr>
                              <a:rPr lang="en-US" sz="2000" i="1" smtClean="0">
                                <a:latin typeface="Cambria Math" panose="02040503050406030204" pitchFamily="18" charset="0"/>
                                <a:ea typeface="Dotum" panose="020B0600000101010101" pitchFamily="34" charset="-127"/>
                              </a:rPr>
                            </m:ctrlPr>
                          </m:dPr>
                          <m:e>
                            <m:r>
                              <a:rPr lang="en-US" sz="2000" b="0" i="1" smtClean="0">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b="0" i="1" smtClean="0">
                                    <a:latin typeface="Cambria Math" panose="02040503050406030204" pitchFamily="18" charset="0"/>
                                    <a:ea typeface="Dotum" panose="020B0600000101010101" pitchFamily="34" charset="-127"/>
                                  </a:rPr>
                                  <m:t>2</m:t>
                                </m:r>
                              </m:num>
                              <m:den>
                                <m:r>
                                  <a:rPr lang="en-US" sz="2000" i="1">
                                    <a:latin typeface="Cambria Math" panose="02040503050406030204" pitchFamily="18" charset="0"/>
                                    <a:ea typeface="Dotum" panose="020B0600000101010101" pitchFamily="34" charset="-127"/>
                                  </a:rPr>
                                  <m:t>𝑛</m:t>
                                </m:r>
                              </m:den>
                            </m:f>
                          </m:e>
                        </m:d>
                        <m:r>
                          <a:rPr lang="en-US" sz="2000" b="0" i="1" smtClean="0">
                            <a:latin typeface="Cambria Math" panose="02040503050406030204" pitchFamily="18" charset="0"/>
                            <a:ea typeface="Dotum" panose="020B0600000101010101" pitchFamily="34" charset="-127"/>
                          </a:rPr>
                          <m:t>.</m:t>
                        </m:r>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790796" y="2085348"/>
                  <a:ext cx="2767488" cy="783869"/>
                </a:xfrm>
                <a:prstGeom prst="rect">
                  <a:avLst/>
                </a:prstGeom>
                <a:blipFill>
                  <a:blip r:embed="rId4"/>
                  <a:stretch>
                    <a:fillRect/>
                  </a:stretch>
                </a:blipFill>
              </p:spPr>
              <p:txBody>
                <a:bodyPr/>
                <a:lstStyle/>
                <a:p>
                  <a:r>
                    <a:rPr lang="en-US">
                      <a:noFill/>
                    </a:rPr>
                    <a:t> </a:t>
                  </a:r>
                </a:p>
              </p:txBody>
            </p:sp>
          </mc:Fallback>
        </mc:AlternateContent>
      </p:grpSp>
      <p:grpSp>
        <p:nvGrpSpPr>
          <p:cNvPr id="9" name="Group 8"/>
          <p:cNvGrpSpPr/>
          <p:nvPr/>
        </p:nvGrpSpPr>
        <p:grpSpPr>
          <a:xfrm>
            <a:off x="2060137" y="2731080"/>
            <a:ext cx="5167815" cy="1129668"/>
            <a:chOff x="1075018" y="2594585"/>
            <a:chExt cx="5167815" cy="1129668"/>
          </a:xfrm>
        </p:grpSpPr>
        <mc:AlternateContent xmlns:mc="http://schemas.openxmlformats.org/markup-compatibility/2006" xmlns:a14="http://schemas.microsoft.com/office/drawing/2010/main">
          <mc:Choice Requires="a14">
            <p:sp>
              <p:nvSpPr>
                <p:cNvPr id="10" name="TextBox 9"/>
                <p:cNvSpPr txBox="1"/>
                <p:nvPr/>
              </p:nvSpPr>
              <p:spPr>
                <a:xfrm>
                  <a:off x="2027583" y="2594585"/>
                  <a:ext cx="4215250" cy="1129668"/>
                </a:xfrm>
                <a:prstGeom prst="rect">
                  <a:avLst/>
                </a:prstGeom>
                <a:noFill/>
              </p:spPr>
              <p:txBody>
                <a:bodyPr wrap="square" rtlCol="0">
                  <a:spAutoFit/>
                </a:bodyPr>
                <a:lstStyle/>
                <a:p>
                  <a:pPr lvl="0" algn="ctr" defTabSz="457200">
                    <a:lnSpc>
                      <a:spcPct val="150000"/>
                    </a:lnSpc>
                    <a:buClrTx/>
                    <a:defRPr/>
                  </a:pPr>
                  <a14:m>
                    <m:oMathPara xmlns:m="http://schemas.openxmlformats.org/officeDocument/2006/math">
                      <m:oMathParaPr>
                        <m:jc m:val="centerGroup"/>
                      </m:oMathParaPr>
                      <m:oMath xmlns:m="http://schemas.openxmlformats.org/officeDocument/2006/math">
                        <m:func>
                          <m:func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e>
                        </m:func>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m:t>
                        </m:r>
                        <m:r>
                          <a:rPr lang="vi-VN" sz="2000" i="1">
                            <a:latin typeface="Cambria Math" panose="02040503050406030204" pitchFamily="18" charset="0"/>
                            <a:ea typeface="Dotum" panose="020B0600000101010101" pitchFamily="34" charset="-127"/>
                          </a:rPr>
                          <m:t>+∞</m:t>
                        </m:r>
                        <m:r>
                          <a:rPr lang="en-US" sz="2000" b="0" i="1" smtClean="0">
                            <a:latin typeface="Cambria Math" panose="02040503050406030204" pitchFamily="18" charset="0"/>
                            <a:ea typeface="Dotum" panose="020B0600000101010101" pitchFamily="34" charset="-127"/>
                          </a:rPr>
                          <m:t>;</m:t>
                        </m:r>
                        <m:func>
                          <m:func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limLow>
                              <m:limLow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limLow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𝑙𝑖𝑚</m:t>
                                </m:r>
                              </m:e>
                              <m:li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lim>
                            </m:limLow>
                          </m:fName>
                          <m:e>
                            <m:d>
                              <m:dPr>
                                <m:ctrlPr>
                                  <a:rPr lang="en-US" sz="2000" i="1">
                                    <a:latin typeface="Cambria Math" panose="02040503050406030204" pitchFamily="18" charset="0"/>
                                    <a:ea typeface="Dotum" panose="020B0600000101010101" pitchFamily="34" charset="-127"/>
                                  </a:rPr>
                                </m:ctrlPr>
                              </m:dPr>
                              <m:e>
                                <m:r>
                                  <a:rPr lang="en-US" sz="2000" i="1">
                                    <a:latin typeface="Cambria Math" panose="02040503050406030204" pitchFamily="18" charset="0"/>
                                    <a:ea typeface="Dotum" panose="020B0600000101010101" pitchFamily="34" charset="-127"/>
                                  </a:rPr>
                                  <m:t>1−</m:t>
                                </m:r>
                                <m:f>
                                  <m:fPr>
                                    <m:ctrlPr>
                                      <a:rPr lang="en-US" sz="2000" i="1">
                                        <a:latin typeface="Cambria Math" panose="02040503050406030204" pitchFamily="18" charset="0"/>
                                        <a:ea typeface="Dotum" panose="020B0600000101010101" pitchFamily="34" charset="-127"/>
                                      </a:rPr>
                                    </m:ctrlPr>
                                  </m:fPr>
                                  <m:num>
                                    <m:r>
                                      <a:rPr lang="en-US" sz="2000" i="1">
                                        <a:latin typeface="Cambria Math" panose="02040503050406030204" pitchFamily="18" charset="0"/>
                                        <a:ea typeface="Dotum" panose="020B0600000101010101" pitchFamily="34" charset="-127"/>
                                      </a:rPr>
                                      <m:t>2</m:t>
                                    </m:r>
                                  </m:num>
                                  <m:den>
                                    <m:r>
                                      <a:rPr lang="en-US" sz="2000" i="1">
                                        <a:latin typeface="Cambria Math" panose="02040503050406030204" pitchFamily="18" charset="0"/>
                                        <a:ea typeface="Dotum" panose="020B0600000101010101" pitchFamily="34" charset="-127"/>
                                      </a:rPr>
                                      <m:t>𝑛</m:t>
                                    </m:r>
                                  </m:den>
                                </m:f>
                              </m:e>
                            </m:d>
                          </m:e>
                        </m:func>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=1</m:t>
                        </m:r>
                      </m:oMath>
                    </m:oMathPara>
                  </a14:m>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27583" y="2594585"/>
                  <a:ext cx="4215250" cy="1129668"/>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1075018" y="2923566"/>
              <a:ext cx="1208985" cy="496996"/>
            </a:xfrm>
            <a:prstGeom prst="rect">
              <a:avLst/>
            </a:prstGeom>
          </p:spPr>
          <p:txBody>
            <a:bodyPr wrap="none">
              <a:spAutoFit/>
            </a:bodyPr>
            <a:lstStyle/>
            <a:p>
              <a:pPr lvl="0" algn="just">
                <a:lnSpc>
                  <a:spcPct val="150000"/>
                </a:lnSpc>
                <a:defRPr/>
              </a:pPr>
              <a:r>
                <a:rPr lang="en-US" sz="2000">
                  <a:ea typeface="Arial" panose="020B0604020202020204" pitchFamily="34" charset="0"/>
                  <a:cs typeface="Times New Roman" panose="02020603050405020304" pitchFamily="18" charset="0"/>
                </a:rPr>
                <a:t>Hơn nữa</a:t>
              </a:r>
            </a:p>
          </p:txBody>
        </p:sp>
      </p:grpSp>
      <mc:AlternateContent xmlns:mc="http://schemas.openxmlformats.org/markup-compatibility/2006" xmlns:a14="http://schemas.microsoft.com/office/drawing/2010/main">
        <mc:Choice Requires="a14">
          <p:sp>
            <p:nvSpPr>
              <p:cNvPr id="11" name="Rectangle 10"/>
              <p:cNvSpPr/>
              <p:nvPr/>
            </p:nvSpPr>
            <p:spPr>
              <a:xfrm>
                <a:off x="2049385" y="3795678"/>
                <a:ext cx="3457998" cy="705578"/>
              </a:xfrm>
              <a:prstGeom prst="rect">
                <a:avLst/>
              </a:prstGeom>
            </p:spPr>
            <p:txBody>
              <a:bodyPr wrap="none">
                <a:spAutoFit/>
              </a:bodyPr>
              <a:lstStyle/>
              <a:p>
                <a:pPr lvl="0" algn="just">
                  <a:lnSpc>
                    <a:spcPct val="150000"/>
                  </a:lnSpc>
                  <a:defRPr/>
                </a:pPr>
                <a:r>
                  <a:rPr lang="en-US" sz="2000">
                    <a:ea typeface="Arial" panose="020B0604020202020204" pitchFamily="34" charset="0"/>
                    <a:cs typeface="Times New Roman" panose="02020603050405020304" pitchFamily="18" charset="0"/>
                  </a:rPr>
                  <a:t>Do đó,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latin typeface="Cambria Math" panose="02040503050406030204" pitchFamily="18" charset="0"/>
                                <a:ea typeface="Dotum" panose="020B0600000101010101" pitchFamily="34" charset="-127"/>
                              </a:rPr>
                            </m:ctrlPr>
                          </m:limLowPr>
                          <m:e>
                            <m:r>
                              <a:rPr lang="vi-VN" sz="2000" i="1">
                                <a:latin typeface="Cambria Math" panose="02040503050406030204" pitchFamily="18" charset="0"/>
                                <a:ea typeface="Dotum" panose="020B0600000101010101" pitchFamily="34" charset="-127"/>
                              </a:rPr>
                              <m:t>𝑙𝑖𝑚</m:t>
                            </m:r>
                          </m:e>
                          <m:lim>
                            <m:r>
                              <a:rPr lang="vi-VN" sz="2000" i="1">
                                <a:latin typeface="Cambria Math" panose="02040503050406030204" pitchFamily="18" charset="0"/>
                                <a:ea typeface="Dotum" panose="020B0600000101010101" pitchFamily="34" charset="-127"/>
                              </a:rPr>
                              <m:t>𝑛</m:t>
                            </m:r>
                            <m:r>
                              <a:rPr lang="vi-VN" sz="2000" i="1">
                                <a:latin typeface="Cambria Math" panose="02040503050406030204" pitchFamily="18" charset="0"/>
                                <a:ea typeface="Dotum" panose="020B0600000101010101" pitchFamily="34" charset="-127"/>
                              </a:rPr>
                              <m:t>→+∞</m:t>
                            </m:r>
                          </m:lim>
                        </m:limLow>
                      </m:fName>
                      <m:e>
                        <m:d>
                          <m:dPr>
                            <m:ctrlPr>
                              <a:rPr lang="vi-VN" sz="2000" i="1">
                                <a:latin typeface="Cambria Math" panose="02040503050406030204" pitchFamily="18" charset="0"/>
                                <a:ea typeface="Dotum" panose="020B0600000101010101" pitchFamily="34" charset="-127"/>
                              </a:rPr>
                            </m:ctrlPr>
                          </m:dPr>
                          <m:e>
                            <m:sSup>
                              <m:sSupPr>
                                <m:ctrlPr>
                                  <a:rPr lang="vi-VN" sz="2000" i="1">
                                    <a:latin typeface="Cambria Math" panose="02040503050406030204" pitchFamily="18" charset="0"/>
                                    <a:ea typeface="Dotum" panose="020B0600000101010101" pitchFamily="34" charset="-127"/>
                                  </a:rPr>
                                </m:ctrlPr>
                              </m:sSupPr>
                              <m:e>
                                <m:r>
                                  <a:rPr lang="en-US" sz="2000" i="1">
                                    <a:latin typeface="Cambria Math" panose="02040503050406030204" pitchFamily="18" charset="0"/>
                                    <a:ea typeface="Dotum" panose="020B0600000101010101" pitchFamily="34" charset="-127"/>
                                  </a:rPr>
                                  <m:t>𝑛</m:t>
                                </m:r>
                              </m:e>
                              <m:sup>
                                <m:r>
                                  <a:rPr lang="en-US" sz="2000" i="1">
                                    <a:latin typeface="Cambria Math" panose="02040503050406030204" pitchFamily="18" charset="0"/>
                                    <a:ea typeface="Dotum" panose="020B0600000101010101" pitchFamily="34" charset="-127"/>
                                  </a:rPr>
                                  <m:t>2</m:t>
                                </m:r>
                              </m:sup>
                            </m:sSup>
                            <m:r>
                              <a:rPr lang="en-US" sz="2000" i="1">
                                <a:latin typeface="Cambria Math" panose="02040503050406030204" pitchFamily="18" charset="0"/>
                                <a:ea typeface="Dotum" panose="020B0600000101010101" pitchFamily="34" charset="-127"/>
                              </a:rPr>
                              <m:t>−2</m:t>
                            </m:r>
                            <m:r>
                              <a:rPr lang="en-US" sz="2000" i="1">
                                <a:latin typeface="Cambria Math" panose="02040503050406030204" pitchFamily="18" charset="0"/>
                                <a:ea typeface="Dotum" panose="020B0600000101010101" pitchFamily="34" charset="-127"/>
                              </a:rPr>
                              <m:t>𝑛</m:t>
                            </m:r>
                          </m:e>
                        </m:d>
                      </m:e>
                    </m:func>
                  </m:oMath>
                </a14:m>
                <a:r>
                  <a:rPr lang="en-US" sz="2000">
                    <a:ea typeface="Arial" panose="020B0604020202020204" pitchFamily="34" charset="0"/>
                    <a:cs typeface="Times New Roman" panose="02020603050405020304" pitchFamily="18" charset="0"/>
                  </a:rPr>
                  <a:t> = </a:t>
                </a:r>
                <a14:m>
                  <m:oMath xmlns:m="http://schemas.openxmlformats.org/officeDocument/2006/math">
                    <m:r>
                      <a:rPr lang="vi-VN" sz="2000" i="1">
                        <a:latin typeface="Cambria Math" panose="02040503050406030204" pitchFamily="18" charset="0"/>
                        <a:ea typeface="Dotum" panose="020B0600000101010101" pitchFamily="34" charset="-127"/>
                      </a:rPr>
                      <m:t>+∞</m:t>
                    </m:r>
                  </m:oMath>
                </a14:m>
                <a:r>
                  <a:rPr lang="en-US" sz="2000">
                    <a:ea typeface="Arial" panose="020B0604020202020204" pitchFamily="34" charset="0"/>
                    <a:cs typeface="Times New Roman" panose="020206030504050203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2049385" y="3795678"/>
                <a:ext cx="3457998" cy="705578"/>
              </a:xfrm>
              <a:prstGeom prst="rect">
                <a:avLst/>
              </a:prstGeom>
              <a:blipFill>
                <a:blip r:embed="rId6"/>
                <a:stretch>
                  <a:fillRect l="-1764" b="-1739"/>
                </a:stretch>
              </a:blipFill>
            </p:spPr>
            <p:txBody>
              <a:bodyPr/>
              <a:lstStyle/>
              <a:p>
                <a:r>
                  <a:rPr lang="en-US">
                    <a:noFill/>
                  </a:rPr>
                  <a:t> </a:t>
                </a:r>
              </a:p>
            </p:txBody>
          </p:sp>
        </mc:Fallback>
      </mc:AlternateContent>
    </p:spTree>
    <p:extLst>
      <p:ext uri="{BB962C8B-B14F-4D97-AF65-F5344CB8AC3E}">
        <p14:creationId xmlns:p14="http://schemas.microsoft.com/office/powerpoint/2010/main" val="50085329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arn(inVertic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2085090" y="469258"/>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5</a:t>
            </a:r>
          </a:p>
        </p:txBody>
      </p:sp>
      <mc:AlternateContent xmlns:mc="http://schemas.openxmlformats.org/markup-compatibility/2006" xmlns:a14="http://schemas.microsoft.com/office/drawing/2010/main">
        <mc:Choice Requires="a14">
          <p:sp>
            <p:nvSpPr>
              <p:cNvPr id="19" name="TextBox 18"/>
              <p:cNvSpPr txBox="1"/>
              <p:nvPr/>
            </p:nvSpPr>
            <p:spPr>
              <a:xfrm>
                <a:off x="4797280" y="426554"/>
                <a:ext cx="2521639" cy="712118"/>
              </a:xfrm>
              <a:prstGeom prst="rect">
                <a:avLst/>
              </a:prstGeom>
              <a:noFill/>
            </p:spPr>
            <p:txBody>
              <a:bodyPr wrap="square" rtlCol="0">
                <a:spAutoFit/>
              </a:bodyPr>
              <a:lstStyle/>
              <a:p>
                <a:pPr lvl="0" algn="just" defTabSz="457200">
                  <a:lnSpc>
                    <a:spcPct val="150000"/>
                  </a:lnSpc>
                  <a:spcAft>
                    <a:spcPts val="400"/>
                  </a:spcAft>
                  <a:buClrTx/>
                  <a:defRPr/>
                </a:pPr>
                <a:r>
                  <a:rPr kumimoji="0" lang="en-US" sz="2000" b="0" i="0" u="none" strike="noStrike" kern="0" cap="none" spc="0" normalizeH="0" baseline="0" noProof="0">
                    <a:ln>
                      <a:noFill/>
                    </a:ln>
                    <a:solidFill>
                      <a:srgbClr val="000000"/>
                    </a:solidFill>
                    <a:effectLst/>
                    <a:uLnTx/>
                    <a:uFillTx/>
                    <a:latin typeface="+mn-lt"/>
                    <a:sym typeface="Arial"/>
                  </a:rPr>
                  <a:t>Tính </a:t>
                </a:r>
                <a14:m>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e>
                            </m:rad>
                          </m:e>
                        </m:d>
                      </m:e>
                    </m:func>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97280" y="426554"/>
                <a:ext cx="2521639" cy="712118"/>
              </a:xfrm>
              <a:prstGeom prst="rect">
                <a:avLst/>
              </a:prstGeom>
              <a:blipFill>
                <a:blip r:embed="rId3"/>
                <a:stretch>
                  <a:fillRect l="-2657" b="-1709"/>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50409" y="167961"/>
            <a:ext cx="865715" cy="1298573"/>
          </a:xfrm>
          <a:prstGeom prst="rect">
            <a:avLst/>
          </a:prstGeom>
        </p:spPr>
      </p:pic>
      <p:pic>
        <p:nvPicPr>
          <p:cNvPr id="13" name="Picture 12"/>
          <p:cNvPicPr>
            <a:picLocks noChangeAspect="1"/>
          </p:cNvPicPr>
          <p:nvPr/>
        </p:nvPicPr>
        <p:blipFill>
          <a:blip r:embed="rId5"/>
          <a:stretch>
            <a:fillRect/>
          </a:stretch>
        </p:blipFill>
        <p:spPr>
          <a:xfrm>
            <a:off x="139354" y="4142220"/>
            <a:ext cx="1109002" cy="995913"/>
          </a:xfrm>
          <a:prstGeom prst="rect">
            <a:avLst/>
          </a:prstGeom>
        </p:spPr>
      </p:pic>
      <p:sp>
        <p:nvSpPr>
          <p:cNvPr id="12" name="Rectangle 11"/>
          <p:cNvSpPr/>
          <p:nvPr/>
        </p:nvSpPr>
        <p:spPr>
          <a:xfrm>
            <a:off x="4606729" y="15996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085089" y="2229648"/>
                <a:ext cx="5233830" cy="2482090"/>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rPr>
                  <a:t>Ta có: </a:t>
                </a:r>
                <a14:m>
                  <m:oMath xmlns:m="http://schemas.openxmlformats.org/officeDocument/2006/math">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r>
                      <a:rPr lang="en-US" sz="2000" i="1">
                        <a:effectLst/>
                        <a:latin typeface="Cambria Math" panose="02040503050406030204" pitchFamily="18" charset="0"/>
                        <a:ea typeface="Dotum" panose="020B0600000101010101" pitchFamily="34" charset="-127"/>
                      </a:rPr>
                      <m:t>=</m:t>
                    </m:r>
                    <m:r>
                      <a:rPr lang="en-US" sz="2000" i="1">
                        <a:effectLst/>
                        <a:latin typeface="Cambria Math" panose="02040503050406030204" pitchFamily="18" charset="0"/>
                        <a:ea typeface="Dotum" panose="020B0600000101010101" pitchFamily="34" charset="-127"/>
                      </a:rPr>
                      <m:t>𝑛</m:t>
                    </m:r>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en-US" sz="2000" i="1">
                                <a:effectLst/>
                                <a:latin typeface="Cambria Math" panose="02040503050406030204" pitchFamily="18" charset="0"/>
                                <a:ea typeface="Dotum" panose="020B0600000101010101" pitchFamily="34" charset="-127"/>
                              </a:rPr>
                              <m:t>1</m:t>
                            </m:r>
                          </m:num>
                          <m:den>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den>
                        </m:f>
                      </m:e>
                    </m:d>
                  </m:oMath>
                </a14:m>
                <a:endParaRPr lang="en-US" sz="2000">
                  <a:effectLst/>
                  <a:latin typeface="+mn-lt"/>
                  <a:ea typeface="Times New Roman" panose="02020603050405020304" pitchFamily="18" charset="0"/>
                </a:endParaRPr>
              </a:p>
              <a:p>
                <a:pPr algn="just">
                  <a:lnSpc>
                    <a:spcPct val="150000"/>
                  </a:lnSpc>
                  <a:spcBef>
                    <a:spcPts val="600"/>
                  </a:spcBef>
                  <a:spcAft>
                    <a:spcPts val="600"/>
                  </a:spcAft>
                </a:pPr>
                <a:r>
                  <a:rPr lang="en-US" sz="2000">
                    <a:effectLst/>
                    <a:latin typeface="+mn-lt"/>
                    <a:ea typeface="Dotum" panose="020B0600000101010101" pitchFamily="34" charset="-127"/>
                  </a:rPr>
                  <a:t>Ta có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e>
                    </m:func>
                  </m:oMath>
                </a14:m>
                <a:r>
                  <a:rPr lang="en-US" sz="2000">
                    <a:effectLst/>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rPr>
                              <m:t>𝑙𝑖𝑚</m:t>
                            </m:r>
                          </m:e>
                          <m:lim>
                            <m:r>
                              <a:rPr lang="en-US" sz="2000" i="1">
                                <a:effectLst/>
                                <a:latin typeface="Cambria Math" panose="02040503050406030204" pitchFamily="18" charset="0"/>
                                <a:ea typeface="Dotum" panose="020B0600000101010101" pitchFamily="34" charset="-127"/>
                              </a:rPr>
                              <m:t>𝑛</m:t>
                            </m:r>
                            <m:r>
                              <a:rPr lang="en-US" sz="2000" i="1">
                                <a:effectLst/>
                                <a:latin typeface="Cambria Math" panose="02040503050406030204" pitchFamily="18" charset="0"/>
                                <a:ea typeface="Dotum" panose="020B0600000101010101" pitchFamily="34" charset="-127"/>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rPr>
                              <m:t>1−</m:t>
                            </m:r>
                            <m:f>
                              <m:fPr>
                                <m:ctrlPr>
                                  <a:rPr lang="en-US" sz="2000" i="1">
                                    <a:effectLst/>
                                    <a:latin typeface="Cambria Math" panose="02040503050406030204" pitchFamily="18" charset="0"/>
                                    <a:ea typeface="Dotum" panose="020B0600000101010101" pitchFamily="34" charset="-127"/>
                                  </a:rPr>
                                </m:ctrlPr>
                              </m:fPr>
                              <m:num>
                                <m:r>
                                  <a:rPr lang="en-US" sz="2000" i="1">
                                    <a:effectLst/>
                                    <a:latin typeface="Cambria Math" panose="02040503050406030204" pitchFamily="18" charset="0"/>
                                    <a:ea typeface="Dotum" panose="020B0600000101010101" pitchFamily="34" charset="-127"/>
                                  </a:rPr>
                                  <m:t>1</m:t>
                                </m:r>
                              </m:num>
                              <m:den>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rPr>
                                      <m:t>𝑛</m:t>
                                    </m:r>
                                  </m:e>
                                </m:rad>
                              </m:den>
                            </m:f>
                          </m:e>
                        </m:d>
                      </m:e>
                    </m:func>
                    <m:r>
                      <a:rPr lang="en-US" sz="2000" i="1">
                        <a:effectLst/>
                        <a:latin typeface="Cambria Math" panose="02040503050406030204" pitchFamily="18" charset="0"/>
                        <a:ea typeface="Dotum" panose="020B0600000101010101" pitchFamily="34" charset="-127"/>
                      </a:rPr>
                      <m:t>=1</m:t>
                    </m:r>
                  </m:oMath>
                </a14:m>
                <a:endParaRPr lang="en-US" sz="2000">
                  <a:effectLst/>
                  <a:latin typeface="+mn-lt"/>
                  <a:ea typeface="Times New Roman" panose="02020603050405020304" pitchFamily="18" charset="0"/>
                </a:endParaRPr>
              </a:p>
              <a:p>
                <a:pPr>
                  <a:lnSpc>
                    <a:spcPct val="150000"/>
                  </a:lnSpc>
                  <a:spcBef>
                    <a:spcPts val="600"/>
                  </a:spcBef>
                  <a:spcAft>
                    <a:spcPts val="600"/>
                  </a:spcAft>
                </a:pPr>
                <a:r>
                  <a:rPr lang="en-US"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d>
                          <m:dPr>
                            <m:ctrlPr>
                              <a:rPr lang="en-US" sz="2000" i="1">
                                <a:effectLst/>
                                <a:latin typeface="Cambria Math" panose="02040503050406030204" pitchFamily="18" charset="0"/>
                                <a:ea typeface="Dotum" panose="020B0600000101010101" pitchFamily="34" charset="-127"/>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000" i="1">
                                    <a:effectLst/>
                                    <a:latin typeface="Cambria Math" panose="02040503050406030204" pitchFamily="18" charset="0"/>
                                    <a:ea typeface="Dotum" panose="020B0600000101010101" pitchFamily="34" charset="-127"/>
                                  </a:rPr>
                                </m:ctrlPr>
                              </m:radPr>
                              <m:deg/>
                              <m:e>
                                <m:r>
                                  <a:rPr lang="en-US" sz="2000" i="1">
                                    <a:effectLst/>
                                    <a:latin typeface="Cambria Math" panose="02040503050406030204" pitchFamily="18" charset="0"/>
                                    <a:ea typeface="Dotum" panose="020B0600000101010101" pitchFamily="34" charset="-127"/>
                                    <a:cs typeface="Times New Roman" panose="02020603050405020304" pitchFamily="18" charset="0"/>
                                  </a:rPr>
                                  <m:t>𝑛</m:t>
                                </m:r>
                              </m:e>
                            </m:rad>
                          </m:e>
                        </m:d>
                      </m:e>
                    </m:func>
                    <m:r>
                      <a:rPr lang="en-US" sz="20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20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085089" y="2229648"/>
                <a:ext cx="5233830" cy="2482090"/>
              </a:xfrm>
              <a:prstGeom prst="rect">
                <a:avLst/>
              </a:prstGeom>
              <a:blipFill>
                <a:blip r:embed="rId6"/>
                <a:stretch>
                  <a:fillRect l="-1164"/>
                </a:stretch>
              </a:blipFill>
            </p:spPr>
            <p:txBody>
              <a:bodyPr/>
              <a:lstStyle/>
              <a:p>
                <a:r>
                  <a:rPr lang="en-US">
                    <a:noFill/>
                  </a:rPr>
                  <a:t> </a:t>
                </a:r>
              </a:p>
            </p:txBody>
          </p:sp>
        </mc:Fallback>
      </mc:AlternateContent>
    </p:spTree>
    <p:extLst>
      <p:ext uri="{BB962C8B-B14F-4D97-AF65-F5344CB8AC3E}">
        <p14:creationId xmlns:p14="http://schemas.microsoft.com/office/powerpoint/2010/main" val="8274643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LUYỆN TẬP</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2" name="Group 11"/>
          <p:cNvGrpSpPr/>
          <p:nvPr/>
        </p:nvGrpSpPr>
        <p:grpSpPr>
          <a:xfrm>
            <a:off x="6666361" y="535672"/>
            <a:ext cx="589708" cy="532263"/>
            <a:chOff x="8625386" y="109182"/>
            <a:chExt cx="786277"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788" b="1" kern="1200" dirty="0">
                <a:solidFill>
                  <a:prstClr val="white"/>
                </a:solidFill>
                <a:latin typeface="Arial" panose="020B0604020202020204" pitchFamily="34" charset="0"/>
              </a:endParaRPr>
            </a:p>
          </p:txBody>
        </p:sp>
        <p:sp>
          <p:nvSpPr>
            <p:cNvPr id="11" name="TextBox 10"/>
            <p:cNvSpPr txBox="1"/>
            <p:nvPr/>
          </p:nvSpPr>
          <p:spPr>
            <a:xfrm>
              <a:off x="8631107" y="279358"/>
              <a:ext cx="780556" cy="400109"/>
            </a:xfrm>
            <a:prstGeom prst="rect">
              <a:avLst/>
            </a:prstGeom>
            <a:noFill/>
          </p:spPr>
          <p:txBody>
            <a:bodyPr wrap="none" rtlCol="0">
              <a:spAutoFit/>
            </a:bodyPr>
            <a:lstStyle/>
            <a:p>
              <a:pPr defTabSz="685800">
                <a:buClrTx/>
                <a:defRPr/>
              </a:pPr>
              <a:r>
                <a:rPr lang="en-US" sz="1350" b="1" kern="1200" dirty="0">
                  <a:solidFill>
                    <a:prstClr val="white"/>
                  </a:solidFill>
                  <a:latin typeface="Calibri" panose="020F0502020204030204"/>
                  <a:ea typeface="+mn-ea"/>
                  <a:cs typeface="+mn-cs"/>
                </a:rPr>
                <a:t>50:50</a:t>
              </a:r>
              <a:endParaRPr lang="vi-VN" sz="1350" kern="1200" dirty="0">
                <a:solidFill>
                  <a:prstClr val="white"/>
                </a:solidFill>
                <a:latin typeface="Arial" panose="020B0604020202020204" pitchFamily="34" charset="0"/>
                <a:ea typeface="+mn-ea"/>
                <a:cs typeface="+mn-cs"/>
              </a:endParaRPr>
            </a:p>
          </p:txBody>
        </p:sp>
      </p:grpSp>
      <p:grpSp>
        <p:nvGrpSpPr>
          <p:cNvPr id="18" name="Group 17"/>
          <p:cNvGrpSpPr/>
          <p:nvPr/>
        </p:nvGrpSpPr>
        <p:grpSpPr>
          <a:xfrm>
            <a:off x="7626059" y="535672"/>
            <a:ext cx="532263" cy="532263"/>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1350" kern="1200">
                <a:solidFill>
                  <a:prstClr val="white"/>
                </a:solidFill>
                <a:latin typeface="Arial" panose="020B0604020202020204" pitchFamily="34" charset="0"/>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6535956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924006" y="770382"/>
            <a:ext cx="7304115" cy="14082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924006" y="2567053"/>
            <a:ext cx="3234658" cy="83223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4964929" y="3672811"/>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951983" y="3710157"/>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4964929" y="2554727"/>
            <a:ext cx="3234658" cy="8322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580815" y="2549134"/>
                <a:ext cx="1921039" cy="73398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Times New Roman" panose="02020603050405020304" pitchFamily="18" charset="0"/>
                  </a:rPr>
                  <a:t>A. </a:t>
                </a:r>
                <a14:m>
                  <m:oMath xmlns:m="http://schemas.openxmlformats.org/officeDocument/2006/math">
                    <m:sSub>
                      <m:sSubPr>
                        <m:ctrlPr>
                          <a:rPr lang="en-US" sz="2300" i="1">
                            <a:solidFill>
                              <a:schemeClr val="bg1"/>
                            </a:solidFill>
                            <a:effectLst/>
                            <a:latin typeface="Cambria Math" panose="02040503050406030204" pitchFamily="18" charset="0"/>
                          </a:rPr>
                        </m:ctrlPr>
                      </m:sSub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300">
                    <a:solidFill>
                      <a:schemeClr val="bg1"/>
                    </a:solidFill>
                    <a:effectLst/>
                    <a:latin typeface="+mn-lt"/>
                    <a:ea typeface="Dotum" panose="020B0600000101010101" pitchFamily="34" charset="-127"/>
                  </a:rPr>
                  <a:t>	</a:t>
                </a:r>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0815" y="2549134"/>
                <a:ext cx="1921039" cy="733983"/>
              </a:xfrm>
              <a:prstGeom prst="rect">
                <a:avLst/>
              </a:prstGeom>
              <a:blipFill>
                <a:blip r:embed="rId5"/>
                <a:stretch>
                  <a:fillRect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476765" y="2634777"/>
                <a:ext cx="1692323"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 C.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76765" y="2634777"/>
                <a:ext cx="1692323" cy="566052"/>
              </a:xfrm>
              <a:prstGeom prst="rect">
                <a:avLst/>
              </a:prstGeom>
              <a:blipFill>
                <a:blip r:embed="rId6"/>
                <a:stretch>
                  <a:fillRect b="-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581989" y="3731763"/>
                <a:ext cx="1804276" cy="570284"/>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D.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e>
                    </m:rad>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581989" y="3731763"/>
                <a:ext cx="1804276" cy="570284"/>
              </a:xfrm>
              <a:prstGeom prst="rect">
                <a:avLst/>
              </a:prstGeom>
              <a:blipFill>
                <a:blip r:embed="rId7"/>
                <a:stretch>
                  <a:fillRect b="-20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10868" y="3619232"/>
                <a:ext cx="1516887" cy="795346"/>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B.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10868" y="3619232"/>
                <a:ext cx="1516887" cy="795346"/>
              </a:xfrm>
              <a:prstGeom prst="rect">
                <a:avLst/>
              </a:prstGeom>
              <a:blipFill>
                <a:blip r:embed="rId8"/>
                <a:stretch>
                  <a:fillRect l="-5622" b="-6154"/>
                </a:stretch>
              </a:blipFill>
            </p:spPr>
            <p:txBody>
              <a:bodyPr/>
              <a:lstStyle/>
              <a:p>
                <a:r>
                  <a:rPr lang="en-US">
                    <a:noFill/>
                  </a:rPr>
                  <a:t> </a:t>
                </a:r>
              </a:p>
            </p:txBody>
          </p:sp>
        </mc:Fallback>
      </mc:AlternateContent>
      <p:sp>
        <p:nvSpPr>
          <p:cNvPr id="12" name="Rectangle 11"/>
          <p:cNvSpPr/>
          <p:nvPr/>
        </p:nvSpPr>
        <p:spPr>
          <a:xfrm>
            <a:off x="1475738" y="1160136"/>
            <a:ext cx="6097111" cy="623248"/>
          </a:xfrm>
          <a:prstGeom prst="rect">
            <a:avLst/>
          </a:prstGeom>
        </p:spPr>
        <p:txBody>
          <a:bodyPr wrap="square">
            <a:spAutoFit/>
          </a:bodyPr>
          <a:lstStyle/>
          <a:p>
            <a:pPr algn="ctr" defTabSz="457200">
              <a:lnSpc>
                <a:spcPct val="150000"/>
              </a:lnSpc>
              <a:buClrTx/>
            </a:pPr>
            <a:r>
              <a:rPr lang="vi-VN" sz="2300" b="1" kern="1200">
                <a:solidFill>
                  <a:prstClr val="white"/>
                </a:solidFill>
                <a:latin typeface="Arial" panose="020B0604020202020204" pitchFamily="34" charset="0"/>
                <a:ea typeface="Arial" panose="020B0604020202020204" pitchFamily="34" charset="0"/>
                <a:cs typeface="Arial" panose="020B0604020202020204" pitchFamily="34" charset="0"/>
              </a:rPr>
              <a:t>Câu 1. </a:t>
            </a:r>
            <a:r>
              <a:rPr lang="vi-VN" sz="2300" kern="1200">
                <a:solidFill>
                  <a:prstClr val="white"/>
                </a:solidFill>
                <a:latin typeface="Arial" panose="020B0604020202020204" pitchFamily="34" charset="0"/>
                <a:ea typeface="Arial" panose="020B0604020202020204" pitchFamily="34" charset="0"/>
                <a:cs typeface="Arial" panose="020B0604020202020204" pitchFamily="34" charset="0"/>
              </a:rPr>
              <a:t>Dãy số nào sau đây có giới hạn 0?</a:t>
            </a:r>
            <a:endParaRPr lang="en-US" sz="2300" kern="12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5153354"/>
          </a:xfrm>
          <a:prstGeom prst="rect">
            <a:avLst/>
          </a:prstGeom>
        </p:spPr>
      </p:pic>
      <p:sp>
        <p:nvSpPr>
          <p:cNvPr id="9" name="Flowchart: Terminator 6"/>
          <p:cNvSpPr/>
          <p:nvPr/>
        </p:nvSpPr>
        <p:spPr>
          <a:xfrm>
            <a:off x="868680" y="445175"/>
            <a:ext cx="7388050" cy="16770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5021580" y="2509266"/>
            <a:ext cx="3235150"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5022072" y="3699123"/>
            <a:ext cx="3234658" cy="94097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868680" y="3699122"/>
            <a:ext cx="3236257" cy="940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893461" y="2509266"/>
            <a:ext cx="3234658"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342103" y="807572"/>
                <a:ext cx="6823886" cy="823302"/>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2.</a:t>
                </a:r>
                <a:r>
                  <a:rPr lang="fr-FR"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Giới hạn </a:t>
                </a:r>
                <a14:m>
                  <m:oMath xmlns:m="http://schemas.openxmlformats.org/officeDocument/2006/math">
                    <m:func>
                      <m:funcPr>
                        <m:ctrlPr>
                          <a:rPr lang="en-US" sz="2300" i="1">
                            <a:solidFill>
                              <a:schemeClr val="bg1"/>
                            </a:solidFill>
                            <a:effectLst/>
                            <a:latin typeface="Cambria Math" panose="02040503050406030204" pitchFamily="18" charset="0"/>
                            <a:ea typeface="Times New Roman" panose="02020603050405020304" pitchFamily="18"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Times New Roman" panose="02020603050405020304" pitchFamily="18" charset="0"/>
                              </a:rPr>
                            </m:ctrlPr>
                          </m:dPr>
                          <m:e>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rPr>
                                  <m:t>3.2</m:t>
                                </m:r>
                              </m:e>
                              <m:sup>
                                <m:r>
                                  <a:rPr lang="vi-VN" sz="2300" i="1">
                                    <a:solidFill>
                                      <a:schemeClr val="bg1"/>
                                    </a:solidFill>
                                    <a:effectLst/>
                                    <a:latin typeface="Cambria Math" panose="02040503050406030204" pitchFamily="18" charset="0"/>
                                    <a:ea typeface="Times New Roman" panose="02020603050405020304" pitchFamily="18" charset="0"/>
                                  </a:rPr>
                                  <m:t>𝑛</m:t>
                                </m:r>
                                <m:r>
                                  <a:rPr lang="vi-VN" sz="2300" i="1">
                                    <a:solidFill>
                                      <a:schemeClr val="bg1"/>
                                    </a:solidFill>
                                    <a:effectLst/>
                                    <a:latin typeface="Cambria Math" panose="02040503050406030204" pitchFamily="18" charset="0"/>
                                    <a:ea typeface="Times New Roman" panose="02020603050405020304" pitchFamily="18" charset="0"/>
                                  </a:rPr>
                                  <m:t>+1</m:t>
                                </m:r>
                              </m:sup>
                            </m:sSup>
                            <m:r>
                              <a:rPr lang="vi-VN" sz="2300" i="1">
                                <a:solidFill>
                                  <a:schemeClr val="bg1"/>
                                </a:solidFill>
                                <a:effectLst/>
                                <a:latin typeface="Cambria Math" panose="02040503050406030204" pitchFamily="18" charset="0"/>
                                <a:ea typeface="Times New Roman" panose="02020603050405020304" pitchFamily="18" charset="0"/>
                              </a:rPr>
                              <m:t>−</m:t>
                            </m:r>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rPr>
                                  <m:t>5.3</m:t>
                                </m:r>
                              </m:e>
                              <m:sup>
                                <m:r>
                                  <a:rPr lang="vi-VN" sz="2300" i="1">
                                    <a:solidFill>
                                      <a:schemeClr val="bg1"/>
                                    </a:solidFill>
                                    <a:effectLst/>
                                    <a:latin typeface="Cambria Math" panose="02040503050406030204" pitchFamily="18" charset="0"/>
                                    <a:ea typeface="Times New Roman" panose="02020603050405020304" pitchFamily="18" charset="0"/>
                                  </a:rPr>
                                  <m:t>𝑛</m:t>
                                </m:r>
                              </m:sup>
                            </m:sSup>
                            <m:r>
                              <a:rPr lang="vi-VN" sz="2300" i="1">
                                <a:solidFill>
                                  <a:schemeClr val="bg1"/>
                                </a:solidFill>
                                <a:effectLst/>
                                <a:latin typeface="Cambria Math" panose="02040503050406030204" pitchFamily="18" charset="0"/>
                                <a:ea typeface="Times New Roman" panose="02020603050405020304" pitchFamily="18" charset="0"/>
                              </a:rPr>
                              <m:t>+7</m:t>
                            </m:r>
                            <m:r>
                              <a:rPr lang="vi-VN" sz="2300" i="1">
                                <a:solidFill>
                                  <a:schemeClr val="bg1"/>
                                </a:solidFill>
                                <a:effectLst/>
                                <a:latin typeface="Cambria Math" panose="02040503050406030204" pitchFamily="18" charset="0"/>
                                <a:ea typeface="Times New Roman" panose="02020603050405020304" pitchFamily="18" charset="0"/>
                              </a:rPr>
                              <m:t>𝑛</m:t>
                            </m:r>
                          </m:e>
                        </m:d>
                      </m:e>
                    </m:func>
                  </m:oMath>
                </a14:m>
                <a:r>
                  <a:rPr lang="vi-VN" sz="2300">
                    <a:solidFill>
                      <a:schemeClr val="bg1"/>
                    </a:solidFill>
                    <a:effectLst/>
                    <a:latin typeface="Arial" panose="020B0604020202020204" pitchFamily="34" charset="0"/>
                    <a:ea typeface="Dotum" panose="020B0600000101010101" pitchFamily="34" charset="-127"/>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2103" y="807572"/>
                <a:ext cx="6823886" cy="823302"/>
              </a:xfrm>
              <a:prstGeom prst="rect">
                <a:avLst/>
              </a:prstGeom>
              <a:blipFill>
                <a:blip r:embed="rId4"/>
                <a:stretch>
                  <a:fillRect l="-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88349" y="2631865"/>
                <a:ext cx="1016625" cy="557653"/>
              </a:xfrm>
              <a:prstGeom prst="rect">
                <a:avLst/>
              </a:prstGeom>
            </p:spPr>
            <p:txBody>
              <a:bodyPr wrap="none">
                <a:spAutoFit/>
              </a:bodyPr>
              <a:lstStyle/>
              <a:p>
                <a:pPr algn="just" defTabSz="457200">
                  <a:lnSpc>
                    <a:spcPct val="150000"/>
                  </a:lnSpc>
                  <a:spcAft>
                    <a:spcPts val="400"/>
                  </a:spcAft>
                  <a:buClrTx/>
                  <a:defRPr/>
                </a:pPr>
                <a:r>
                  <a:rPr lang="vi-VN" sz="23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300" kern="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88349" y="2631865"/>
                <a:ext cx="1016625" cy="557653"/>
              </a:xfrm>
              <a:prstGeom prst="rect">
                <a:avLst/>
              </a:prstGeom>
              <a:blipFill>
                <a:blip r:embed="rId5"/>
                <a:stretch>
                  <a:fillRect l="-8982" b="-24176"/>
                </a:stretch>
              </a:blipFill>
            </p:spPr>
            <p:txBody>
              <a:bodyPr/>
              <a:lstStyle/>
              <a:p>
                <a:r>
                  <a:rPr lang="en-US">
                    <a:noFill/>
                  </a:rPr>
                  <a:t> </a:t>
                </a:r>
              </a:p>
            </p:txBody>
          </p:sp>
        </mc:Fallback>
      </mc:AlternateContent>
      <p:sp>
        <p:nvSpPr>
          <p:cNvPr id="4" name="Rectangle 3"/>
          <p:cNvSpPr/>
          <p:nvPr/>
        </p:nvSpPr>
        <p:spPr>
          <a:xfrm>
            <a:off x="6137093" y="2665467"/>
            <a:ext cx="806631" cy="557653"/>
          </a:xfrm>
          <a:prstGeom prst="rect">
            <a:avLst/>
          </a:prstGeom>
        </p:spPr>
        <p:txBody>
          <a:bodyPr wrap="none">
            <a:spAutoFit/>
          </a:bodyPr>
          <a:lstStyle/>
          <a:p>
            <a:pPr algn="just" defTabSz="457200">
              <a:lnSpc>
                <a:spcPct val="150000"/>
              </a:lnSpc>
              <a:spcAft>
                <a:spcPts val="400"/>
              </a:spcAft>
              <a:buClrTx/>
              <a:defRPr/>
            </a:pPr>
            <a:r>
              <a:rPr lang="fr-FR" sz="2300">
                <a:solidFill>
                  <a:schemeClr val="bg1"/>
                </a:solidFill>
                <a:latin typeface="Arial" panose="020B0604020202020204" pitchFamily="34" charset="0"/>
                <a:ea typeface="Arial" panose="020B0604020202020204" pitchFamily="34" charset="0"/>
                <a:cs typeface="Arial" panose="020B0604020202020204" pitchFamily="34" charset="0"/>
              </a:rPr>
              <a:t> C. 3</a:t>
            </a:r>
            <a:endParaRPr lang="en-US" sz="2300" kern="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706889" y="3838664"/>
                <a:ext cx="1198085"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B. </a:t>
                </a:r>
                <a14:m>
                  <m:oMath xmlns:m="http://schemas.openxmlformats.org/officeDocument/2006/math">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06889" y="3838664"/>
                <a:ext cx="1198085" cy="566052"/>
              </a:xfrm>
              <a:prstGeom prst="rect">
                <a:avLst/>
              </a:prstGeom>
              <a:blipFill>
                <a:blip r:embed="rId6"/>
                <a:stretch>
                  <a:fillRect b="-21505"/>
                </a:stretch>
              </a:blipFill>
            </p:spPr>
            <p:txBody>
              <a:bodyPr/>
              <a:lstStyle/>
              <a:p>
                <a:r>
                  <a:rPr lang="en-US">
                    <a:noFill/>
                  </a:rPr>
                  <a:t> </a:t>
                </a:r>
              </a:p>
            </p:txBody>
          </p:sp>
        </mc:Fallback>
      </mc:AlternateContent>
      <p:sp>
        <p:nvSpPr>
          <p:cNvPr id="7" name="Rectangle 6"/>
          <p:cNvSpPr/>
          <p:nvPr/>
        </p:nvSpPr>
        <p:spPr>
          <a:xfrm>
            <a:off x="6038349" y="3840429"/>
            <a:ext cx="1004121" cy="55765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fr-FR" sz="2300">
                <a:solidFill>
                  <a:schemeClr val="bg1"/>
                </a:solidFill>
                <a:latin typeface="Arial" panose="020B0604020202020204" pitchFamily="34" charset="0"/>
                <a:ea typeface="Arial" panose="020B0604020202020204" pitchFamily="34" charset="0"/>
                <a:cs typeface="Arial" panose="020B0604020202020204" pitchFamily="34" charset="0"/>
              </a:rPr>
              <a:t>D. -5</a:t>
            </a:r>
            <a:endParaRPr lang="en-US" sz="2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01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640250" y="696428"/>
            <a:ext cx="7785829" cy="14265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665709" y="2422193"/>
            <a:ext cx="3234658" cy="10339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640250"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5191421"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5149208" y="2388831"/>
            <a:ext cx="3234658" cy="10839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48841" y="2388831"/>
                <a:ext cx="2017475" cy="842795"/>
              </a:xfrm>
              <a:prstGeom prst="rect">
                <a:avLst/>
              </a:prstGeom>
            </p:spPr>
            <p:txBody>
              <a:bodyPr wrap="none">
                <a:spAutoFit/>
              </a:bodyPr>
              <a:lstStyle/>
              <a:p>
                <a:pPr algn="just" defTabSz="457200">
                  <a:lnSpc>
                    <a:spcPct val="150000"/>
                  </a:lnSpc>
                  <a:spcAft>
                    <a:spcPts val="300"/>
                  </a:spcAft>
                  <a:buClrTx/>
                  <a:defRPr/>
                </a:pPr>
                <a:r>
                  <a:rPr lang="vi-VN" sz="2300">
                    <a:solidFill>
                      <a:schemeClr val="bg1"/>
                    </a:solidFill>
                    <a:latin typeface="+mn-lt"/>
                    <a:ea typeface="Times New Roman" panose="02020603050405020304" pitchFamily="18" charset="0"/>
                  </a:rPr>
                  <a:t>A. </a:t>
                </a:r>
                <a14:m>
                  <m:oMath xmlns:m="http://schemas.openxmlformats.org/officeDocument/2006/math">
                    <m:func>
                      <m:funcPr>
                        <m:ctrlPr>
                          <a:rPr lang="en-US" sz="2300" i="1">
                            <a:solidFill>
                              <a:schemeClr val="bg1"/>
                            </a:solidFill>
                            <a:effectLst/>
                            <a:latin typeface="Cambria Math" panose="02040503050406030204" pitchFamily="18" charset="0"/>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300" i="1">
                                    <a:solidFill>
                                      <a:schemeClr val="bg1"/>
                                    </a:solidFill>
                                    <a:effectLst/>
                                    <a:latin typeface="Cambria Math" panose="02040503050406030204" pitchFamily="18" charset="0"/>
                                  </a:rPr>
                                </m:ctrlPr>
                              </m:sSup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300" kern="1200" dirty="0">
                  <a:solidFill>
                    <a:schemeClr val="bg1"/>
                  </a:solidFill>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8841" y="2388831"/>
                <a:ext cx="2017475" cy="842795"/>
              </a:xfrm>
              <a:prstGeom prst="rect">
                <a:avLst/>
              </a:prstGeom>
              <a:blipFill>
                <a:blip r:embed="rId4"/>
                <a:stretch>
                  <a:fillRect l="-4532"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27154" y="2420151"/>
                <a:ext cx="2278765" cy="842795"/>
              </a:xfrm>
              <a:prstGeom prst="rect">
                <a:avLst/>
              </a:prstGeom>
            </p:spPr>
            <p:txBody>
              <a:bodyPr wrap="none">
                <a:spAutoFit/>
              </a:bodyPr>
              <a:lstStyle/>
              <a:p>
                <a:pPr algn="just" defTabSz="457200">
                  <a:lnSpc>
                    <a:spcPct val="150000"/>
                  </a:lnSpc>
                  <a:spcAft>
                    <a:spcPts val="300"/>
                  </a:spcAft>
                  <a:buClrTx/>
                  <a:defRPr/>
                </a:pPr>
                <a:r>
                  <a:rPr lang="vi-VN" sz="2300">
                    <a:solidFill>
                      <a:schemeClr val="bg1"/>
                    </a:solidFill>
                    <a:latin typeface="+mn-lt"/>
                    <a:ea typeface="Dotum" panose="020B0600000101010101" pitchFamily="34" charset="-127"/>
                  </a:rPr>
                  <a:t> C.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0,5</m:t>
                                </m:r>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e>
                    </m:func>
                  </m:oMath>
                </a14:m>
                <a:endParaRPr lang="en-US" sz="2300" kern="1200" dirty="0">
                  <a:solidFill>
                    <a:schemeClr val="bg1"/>
                  </a:solidFill>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27154" y="2420151"/>
                <a:ext cx="2278765" cy="842795"/>
              </a:xfrm>
              <a:prstGeom prst="rect">
                <a:avLst/>
              </a:prstGeom>
              <a:blipFill>
                <a:blip r:embed="rId5"/>
                <a:stretch>
                  <a:fillRect l="-267"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3452" y="3392774"/>
                <a:ext cx="2048253" cy="1252138"/>
              </a:xfrm>
              <a:prstGeom prst="rect">
                <a:avLst/>
              </a:prstGeom>
            </p:spPr>
            <p:txBody>
              <a:bodyPr wrap="none">
                <a:spAutoFit/>
              </a:bodyPr>
              <a:lstStyle/>
              <a:p>
                <a:pPr marL="15240" marR="15240" algn="just" defTabSz="457200">
                  <a:lnSpc>
                    <a:spcPct val="250000"/>
                  </a:lnSpc>
                  <a:spcAft>
                    <a:spcPts val="600"/>
                  </a:spcAft>
                  <a:buClrTx/>
                  <a:defRPr/>
                </a:pPr>
                <a:r>
                  <a:rPr lang="vi-VN" sz="2300">
                    <a:solidFill>
                      <a:schemeClr val="bg1"/>
                    </a:solidFill>
                    <a:latin typeface="+mn-lt"/>
                    <a:ea typeface="Dotum" panose="020B0600000101010101" pitchFamily="34" charset="-127"/>
                  </a:rPr>
                  <a:t>B.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300" kern="1200">
                  <a:solidFill>
                    <a:schemeClr val="bg1"/>
                  </a:solidFill>
                  <a:latin typeface="+mn-lt"/>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3452" y="3392774"/>
                <a:ext cx="2048253" cy="1252138"/>
              </a:xfrm>
              <a:prstGeom prst="rect">
                <a:avLst/>
              </a:prstGeom>
              <a:blipFill>
                <a:blip r:embed="rId6"/>
                <a:stretch>
                  <a:fillRect l="-3274" b="-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627154" y="3662784"/>
                <a:ext cx="2593038" cy="1013932"/>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D. </a:t>
                </a:r>
                <a14:m>
                  <m:oMath xmlns:m="http://schemas.openxmlformats.org/officeDocument/2006/math">
                    <m:func>
                      <m:funcPr>
                        <m:ctrlPr>
                          <a:rPr lang="en-US" sz="2300" i="1">
                            <a:solidFill>
                              <a:schemeClr val="bg1"/>
                            </a:solidFill>
                            <a:effectLst/>
                            <a:latin typeface="Cambria Math" panose="02040503050406030204" pitchFamily="18" charset="0"/>
                            <a:ea typeface="Dotum" panose="020B0600000101010101" pitchFamily="34" charset="-127"/>
                          </a:rPr>
                        </m:ctrlPr>
                      </m:funcPr>
                      <m:fName>
                        <m:limLow>
                          <m:limLowPr>
                            <m:ctrlPr>
                              <a:rPr lang="en-US" sz="2300" i="1">
                                <a:solidFill>
                                  <a:schemeClr val="bg1"/>
                                </a:solidFill>
                                <a:effectLst/>
                                <a:latin typeface="Cambria Math" panose="020405030504060302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lim>
                        </m:limLow>
                      </m:fName>
                      <m:e>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300" i="1">
                                    <a:solidFill>
                                      <a:schemeClr val="bg1"/>
                                    </a:solidFill>
                                    <a:effectLst/>
                                    <a:latin typeface="Cambria Math" panose="02040503050406030204" pitchFamily="18" charset="0"/>
                                    <a:ea typeface="Dotum" panose="020B0600000101010101" pitchFamily="34" charset="-127"/>
                                  </a:rPr>
                                </m:ctrlPr>
                              </m:sSupPr>
                              <m:e>
                                <m:d>
                                  <m:dPr>
                                    <m:ctrlPr>
                                      <a:rPr lang="en-US" sz="2300" i="1">
                                        <a:solidFill>
                                          <a:schemeClr val="bg1"/>
                                        </a:solidFill>
                                        <a:effectLst/>
                                        <a:latin typeface="Cambria Math" panose="02040503050406030204" pitchFamily="18" charset="0"/>
                                        <a:ea typeface="Dotum" panose="020B0600000101010101" pitchFamily="34" charset="-127"/>
                                      </a:rPr>
                                    </m:ctrlPr>
                                  </m:dPr>
                                  <m:e>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e>
                                    </m:rad>
                                  </m:e>
                                </m:d>
                              </m:e>
                              <m:sup>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den>
                        </m:f>
                      </m:e>
                    </m:func>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627154" y="3662784"/>
                <a:ext cx="2593038" cy="1013932"/>
              </a:xfrm>
              <a:prstGeom prst="rect">
                <a:avLst/>
              </a:prstGeom>
              <a:blipFill>
                <a:blip r:embed="rId7"/>
                <a:stretch>
                  <a:fillRect l="-3294"/>
                </a:stretch>
              </a:blipFill>
            </p:spPr>
            <p:txBody>
              <a:bodyPr/>
              <a:lstStyle/>
              <a:p>
                <a:r>
                  <a:rPr lang="en-US">
                    <a:noFill/>
                  </a:rPr>
                  <a:t> </a:t>
                </a:r>
              </a:p>
            </p:txBody>
          </p:sp>
        </mc:Fallback>
      </mc:AlternateContent>
      <p:sp>
        <p:nvSpPr>
          <p:cNvPr id="12" name="Rectangle 11"/>
          <p:cNvSpPr/>
          <p:nvPr/>
        </p:nvSpPr>
        <p:spPr>
          <a:xfrm>
            <a:off x="2062577" y="1084639"/>
            <a:ext cx="5102518" cy="623248"/>
          </a:xfrm>
          <a:prstGeom prst="rect">
            <a:avLst/>
          </a:prstGeom>
        </p:spPr>
        <p:txBody>
          <a:bodyPr wrap="square">
            <a:spAutoFit/>
          </a:bodyPr>
          <a:lstStyle/>
          <a:p>
            <a:pPr marL="15240" marR="15240" algn="just" defTabSz="457200">
              <a:lnSpc>
                <a:spcPct val="150000"/>
              </a:lnSpc>
              <a:buClrTx/>
            </a:pPr>
            <a:r>
              <a:rPr lang="vi-VN" sz="2300" b="1" kern="1200">
                <a:solidFill>
                  <a:prstClr val="white"/>
                </a:solidFill>
                <a:latin typeface="Arial" panose="020B0604020202020204" pitchFamily="34" charset="0"/>
                <a:ea typeface="Times New Roman" panose="02020603050405020304" pitchFamily="18" charset="0"/>
                <a:cs typeface="+mn-cs"/>
              </a:rPr>
              <a:t>Câu 3. Chọn kết luận không đúng</a:t>
            </a:r>
            <a:endParaRPr lang="en-US" sz="23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899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5153354"/>
          </a:xfrm>
          <a:prstGeom prst="rect">
            <a:avLst/>
          </a:prstGeom>
        </p:spPr>
      </p:pic>
      <p:sp>
        <p:nvSpPr>
          <p:cNvPr id="9" name="Flowchart: Terminator 6"/>
          <p:cNvSpPr/>
          <p:nvPr/>
        </p:nvSpPr>
        <p:spPr>
          <a:xfrm>
            <a:off x="868680" y="445175"/>
            <a:ext cx="7388050" cy="16770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Flowchart: Terminator 6"/>
          <p:cNvSpPr/>
          <p:nvPr/>
        </p:nvSpPr>
        <p:spPr>
          <a:xfrm>
            <a:off x="5021580" y="2509266"/>
            <a:ext cx="3235150"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Flowchart: Terminator 6"/>
          <p:cNvSpPr/>
          <p:nvPr/>
        </p:nvSpPr>
        <p:spPr>
          <a:xfrm>
            <a:off x="5022072" y="3699123"/>
            <a:ext cx="3234658" cy="94097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Flowchart: Terminator 6"/>
          <p:cNvSpPr/>
          <p:nvPr/>
        </p:nvSpPr>
        <p:spPr>
          <a:xfrm>
            <a:off x="868680" y="3699122"/>
            <a:ext cx="3236257" cy="940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Flowchart: Terminator 6"/>
          <p:cNvSpPr/>
          <p:nvPr/>
        </p:nvSpPr>
        <p:spPr>
          <a:xfrm>
            <a:off x="893461" y="2509266"/>
            <a:ext cx="3234658" cy="9423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310298" y="736010"/>
                <a:ext cx="6823886" cy="898708"/>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Calibri" panose="020F0502020204030204" pitchFamily="34" charset="0"/>
                    <a:cs typeface="Arial" panose="020B0604020202020204" pitchFamily="34" charset="0"/>
                  </a:rPr>
                  <a:t>Câu 4</a:t>
                </a:r>
                <a:r>
                  <a:rPr lang="fr-FR" sz="23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2300" i="1">
                            <a:solidFill>
                              <a:schemeClr val="bg1"/>
                            </a:solidFill>
                            <a:effectLst/>
                            <a:latin typeface="Cambria Math" panose="02040503050406030204" pitchFamily="18" charset="0"/>
                            <a:ea typeface="Calibri" panose="020F0502020204030204" pitchFamily="34"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Calibri" panose="020F0502020204030204" pitchFamily="34" charset="0"/>
                              </a:rPr>
                            </m:ctrlPr>
                          </m:dPr>
                          <m:e>
                            <m:r>
                              <a:rPr lang="fr-FR" sz="2300" i="1">
                                <a:solidFill>
                                  <a:schemeClr val="bg1"/>
                                </a:solidFill>
                                <a:effectLst/>
                                <a:latin typeface="Cambria Math" panose="02040503050406030204" pitchFamily="18" charset="0"/>
                                <a:ea typeface="Calibri" panose="020F0502020204030204" pitchFamily="34" charset="0"/>
                              </a:rPr>
                              <m:t>𝑛</m:t>
                            </m:r>
                            <m:r>
                              <a:rPr lang="fr-FR" sz="2300" i="1">
                                <a:solidFill>
                                  <a:schemeClr val="bg1"/>
                                </a:solidFill>
                                <a:effectLst/>
                                <a:latin typeface="Cambria Math" panose="02040503050406030204" pitchFamily="18" charset="0"/>
                                <a:ea typeface="Calibri" panose="020F0502020204030204" pitchFamily="34" charset="0"/>
                              </a:rPr>
                              <m:t>−</m:t>
                            </m:r>
                            <m:rad>
                              <m:radPr>
                                <m:ctrlPr>
                                  <a:rPr lang="en-US" sz="2300" i="1">
                                    <a:solidFill>
                                      <a:schemeClr val="bg1"/>
                                    </a:solidFill>
                                    <a:effectLst/>
                                    <a:latin typeface="Cambria Math" panose="02040503050406030204" pitchFamily="18" charset="0"/>
                                    <a:ea typeface="Calibri" panose="020F0502020204030204" pitchFamily="34" charset="0"/>
                                  </a:rPr>
                                </m:ctrlPr>
                              </m:radPr>
                              <m:deg>
                                <m:r>
                                  <a:rPr lang="fr-FR" sz="2300" i="1">
                                    <a:solidFill>
                                      <a:schemeClr val="bg1"/>
                                    </a:solidFill>
                                    <a:effectLst/>
                                    <a:latin typeface="Cambria Math" panose="02040503050406030204" pitchFamily="18" charset="0"/>
                                    <a:ea typeface="Calibri" panose="020F0502020204030204" pitchFamily="34" charset="0"/>
                                  </a:rPr>
                                  <m:t>3</m:t>
                                </m:r>
                              </m:deg>
                              <m:e>
                                <m:sSup>
                                  <m:sSupPr>
                                    <m:ctrlPr>
                                      <a:rPr lang="en-US" sz="2300" i="1">
                                        <a:solidFill>
                                          <a:schemeClr val="bg1"/>
                                        </a:solidFill>
                                        <a:effectLst/>
                                        <a:latin typeface="Cambria Math" panose="02040503050406030204" pitchFamily="18" charset="0"/>
                                        <a:ea typeface="Calibri" panose="020F0502020204030204" pitchFamily="34" charset="0"/>
                                      </a:rPr>
                                    </m:ctrlPr>
                                  </m:sSupPr>
                                  <m:e>
                                    <m:r>
                                      <a:rPr lang="fr-FR" sz="2300" i="1">
                                        <a:solidFill>
                                          <a:schemeClr val="bg1"/>
                                        </a:solidFill>
                                        <a:effectLst/>
                                        <a:latin typeface="Cambria Math" panose="02040503050406030204" pitchFamily="18" charset="0"/>
                                        <a:ea typeface="Calibri" panose="020F0502020204030204" pitchFamily="34" charset="0"/>
                                      </a:rPr>
                                      <m:t>𝑛</m:t>
                                    </m:r>
                                  </m:e>
                                  <m:sup>
                                    <m:r>
                                      <a:rPr lang="fr-FR" sz="2300" i="1">
                                        <a:solidFill>
                                          <a:schemeClr val="bg1"/>
                                        </a:solidFill>
                                        <a:effectLst/>
                                        <a:latin typeface="Cambria Math" panose="02040503050406030204" pitchFamily="18" charset="0"/>
                                        <a:ea typeface="Calibri" panose="020F0502020204030204" pitchFamily="34" charset="0"/>
                                      </a:rPr>
                                      <m:t>3</m:t>
                                    </m:r>
                                  </m:sup>
                                </m:sSup>
                                <m:r>
                                  <a:rPr lang="fr-FR" sz="2300" i="1">
                                    <a:solidFill>
                                      <a:schemeClr val="bg1"/>
                                    </a:solidFill>
                                    <a:effectLst/>
                                    <a:latin typeface="Cambria Math" panose="02040503050406030204" pitchFamily="18" charset="0"/>
                                    <a:ea typeface="Calibri" panose="020F0502020204030204" pitchFamily="34" charset="0"/>
                                  </a:rPr>
                                  <m:t>+3</m:t>
                                </m:r>
                                <m:sSup>
                                  <m:sSupPr>
                                    <m:ctrlPr>
                                      <a:rPr lang="en-US" sz="2300" i="1">
                                        <a:solidFill>
                                          <a:schemeClr val="bg1"/>
                                        </a:solidFill>
                                        <a:effectLst/>
                                        <a:latin typeface="Cambria Math" panose="02040503050406030204" pitchFamily="18" charset="0"/>
                                        <a:ea typeface="Calibri" panose="020F0502020204030204" pitchFamily="34" charset="0"/>
                                      </a:rPr>
                                    </m:ctrlPr>
                                  </m:sSupPr>
                                  <m:e>
                                    <m:r>
                                      <a:rPr lang="fr-FR" sz="2300" i="1">
                                        <a:solidFill>
                                          <a:schemeClr val="bg1"/>
                                        </a:solidFill>
                                        <a:effectLst/>
                                        <a:latin typeface="Cambria Math" panose="02040503050406030204" pitchFamily="18" charset="0"/>
                                        <a:ea typeface="Calibri" panose="020F0502020204030204" pitchFamily="34" charset="0"/>
                                      </a:rPr>
                                      <m:t>𝑛</m:t>
                                    </m:r>
                                  </m:e>
                                  <m:sup>
                                    <m:r>
                                      <a:rPr lang="fr-FR" sz="2300" i="1">
                                        <a:solidFill>
                                          <a:schemeClr val="bg1"/>
                                        </a:solidFill>
                                        <a:effectLst/>
                                        <a:latin typeface="Cambria Math" panose="02040503050406030204" pitchFamily="18" charset="0"/>
                                        <a:ea typeface="Calibri" panose="020F0502020204030204" pitchFamily="34" charset="0"/>
                                      </a:rPr>
                                      <m:t>2</m:t>
                                    </m:r>
                                  </m:sup>
                                </m:sSup>
                                <m:r>
                                  <a:rPr lang="fr-FR" sz="2300" i="1">
                                    <a:solidFill>
                                      <a:schemeClr val="bg1"/>
                                    </a:solidFill>
                                    <a:effectLst/>
                                    <a:latin typeface="Cambria Math" panose="02040503050406030204" pitchFamily="18" charset="0"/>
                                    <a:ea typeface="Calibri" panose="020F0502020204030204" pitchFamily="34" charset="0"/>
                                  </a:rPr>
                                  <m:t>+1</m:t>
                                </m:r>
                              </m:e>
                            </m:rad>
                          </m:e>
                        </m:d>
                      </m:e>
                    </m:func>
                  </m:oMath>
                </a14:m>
                <a:r>
                  <a:rPr lang="vi-VN" sz="2300">
                    <a:solidFill>
                      <a:schemeClr val="bg1"/>
                    </a:solidFill>
                    <a:effectLst/>
                    <a:latin typeface="Arial" panose="020B0604020202020204" pitchFamily="34" charset="0"/>
                    <a:ea typeface="Calibri" panose="020F0502020204030204" pitchFamily="34" charset="0"/>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10298" y="736010"/>
                <a:ext cx="6823886" cy="898708"/>
              </a:xfrm>
              <a:prstGeom prst="rect">
                <a:avLst/>
              </a:prstGeom>
              <a:blipFill>
                <a:blip r:embed="rId4"/>
                <a:stretch>
                  <a:fillRect l="-1340"/>
                </a:stretch>
              </a:blipFill>
            </p:spPr>
            <p:txBody>
              <a:bodyPr/>
              <a:lstStyle/>
              <a:p>
                <a:r>
                  <a:rPr lang="en-US">
                    <a:noFill/>
                  </a:rPr>
                  <a:t> </a:t>
                </a:r>
              </a:p>
            </p:txBody>
          </p:sp>
        </mc:Fallback>
      </mc:AlternateContent>
      <p:sp>
        <p:nvSpPr>
          <p:cNvPr id="2" name="Rectangle 1"/>
          <p:cNvSpPr/>
          <p:nvPr/>
        </p:nvSpPr>
        <p:spPr>
          <a:xfrm>
            <a:off x="2083492" y="2653925"/>
            <a:ext cx="806631" cy="557653"/>
          </a:xfrm>
          <a:prstGeom prst="rect">
            <a:avLst/>
          </a:prstGeom>
        </p:spPr>
        <p:txBody>
          <a:bodyPr wrap="none">
            <a:spAutoFit/>
          </a:bodyPr>
          <a:lstStyle/>
          <a:p>
            <a:pPr lvl="0" algn="just" defTabSz="457200">
              <a:lnSpc>
                <a:spcPct val="150000"/>
              </a:lnSpc>
              <a:spcAft>
                <a:spcPts val="400"/>
              </a:spcAft>
              <a:buClrTx/>
              <a:defRPr/>
            </a:pPr>
            <a:r>
              <a:rPr lang="vi-VN" sz="2300">
                <a:solidFill>
                  <a:prstClr val="white"/>
                </a:solidFill>
                <a:latin typeface="Arial" panose="020B0604020202020204" pitchFamily="34" charset="0"/>
                <a:ea typeface="Times New Roman" panose="02020603050405020304" pitchFamily="18" charset="0"/>
                <a:cs typeface="Arial" panose="020B0604020202020204" pitchFamily="34" charset="0"/>
              </a:rPr>
              <a:t>A. -1</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096923" y="2631865"/>
                <a:ext cx="1107996" cy="586699"/>
              </a:xfrm>
              <a:prstGeom prst="rect">
                <a:avLst/>
              </a:prstGeom>
            </p:spPr>
            <p:txBody>
              <a:bodyPr wrap="none">
                <a:spAutoFit/>
              </a:bodyPr>
              <a:lstStyle/>
              <a:p>
                <a:pPr lvl="0" algn="just" defTabSz="457200">
                  <a:lnSpc>
                    <a:spcPct val="150000"/>
                  </a:lnSpc>
                  <a:spcAft>
                    <a:spcPts val="400"/>
                  </a:spcAft>
                  <a:buClrTx/>
                  <a:defRPr/>
                </a:pPr>
                <a:r>
                  <a:rPr lang="vi-VN" sz="2300">
                    <a:solidFill>
                      <a:schemeClr val="bg1"/>
                    </a:solidFill>
                    <a:latin typeface="+mn-lt"/>
                    <a:ea typeface="Calibri" panose="020F0502020204030204" pitchFamily="34" charset="0"/>
                  </a:rPr>
                  <a:t>C.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300">
                    <a:solidFill>
                      <a:schemeClr val="bg1"/>
                    </a:solidFill>
                    <a:effectLst/>
                    <a:latin typeface="+mn-lt"/>
                    <a:ea typeface="Calibri" panose="020F0502020204030204" pitchFamily="34" charset="0"/>
                  </a:rPr>
                  <a:t>	</a:t>
                </a:r>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096923" y="2631865"/>
                <a:ext cx="1107996" cy="586699"/>
              </a:xfrm>
              <a:prstGeom prst="rect">
                <a:avLst/>
              </a:prstGeom>
              <a:blipFill>
                <a:blip r:embed="rId5"/>
                <a:stretch>
                  <a:fillRect l="-7692" b="-17708"/>
                </a:stretch>
              </a:blipFill>
            </p:spPr>
            <p:txBody>
              <a:bodyPr/>
              <a:lstStyle/>
              <a:p>
                <a:r>
                  <a:rPr lang="en-US">
                    <a:noFill/>
                  </a:rPr>
                  <a:t> </a:t>
                </a:r>
              </a:p>
            </p:txBody>
          </p:sp>
        </mc:Fallback>
      </mc:AlternateContent>
      <p:sp>
        <p:nvSpPr>
          <p:cNvPr id="5" name="Rectangle 4"/>
          <p:cNvSpPr/>
          <p:nvPr/>
        </p:nvSpPr>
        <p:spPr>
          <a:xfrm>
            <a:off x="1940290" y="3841036"/>
            <a:ext cx="890308" cy="566052"/>
          </a:xfrm>
          <a:prstGeom prst="rect">
            <a:avLst/>
          </a:prstGeom>
        </p:spPr>
        <p:txBody>
          <a:bodyPr wrap="none">
            <a:spAutoFit/>
          </a:bodyPr>
          <a:lstStyle/>
          <a:p>
            <a:pPr lvl="0" indent="179705" algn="just">
              <a:lnSpc>
                <a:spcPct val="150000"/>
              </a:lnSpc>
              <a:spcAft>
                <a:spcPts val="800"/>
              </a:spcAft>
              <a:tabLst>
                <a:tab pos="1719580" algn="l"/>
                <a:tab pos="3262630" algn="l"/>
                <a:tab pos="4806315" algn="l"/>
              </a:tabLst>
            </a:pPr>
            <a:r>
              <a:rPr lang="vi-VN" sz="2300">
                <a:solidFill>
                  <a:prstClr val="white"/>
                </a:solidFill>
                <a:latin typeface="Arial" panose="020B0604020202020204" pitchFamily="34" charset="0"/>
                <a:ea typeface="Dotum" panose="020B0600000101010101" pitchFamily="34" charset="-127"/>
              </a:rPr>
              <a:t>B. 1</a:t>
            </a:r>
            <a:endParaRPr kumimoji="0" lang="en-US" sz="2300" b="0" i="0" u="none" strike="noStrike" kern="0" cap="none" spc="0" normalizeH="0" baseline="0" noProof="0">
              <a:ln>
                <a:noFill/>
              </a:ln>
              <a:solidFill>
                <a:prstClr val="white"/>
              </a:solidFill>
              <a:effectLst/>
              <a:uLnTx/>
              <a:uFillTx/>
              <a:latin typeface="Calibri" panose="020F0502020204030204"/>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105194" y="3838664"/>
                <a:ext cx="1067921" cy="586699"/>
              </a:xfrm>
              <a:prstGeom prst="rect">
                <a:avLst/>
              </a:prstGeom>
            </p:spPr>
            <p:txBody>
              <a:bodyPr wrap="none">
                <a:spAutoFit/>
              </a:bodyPr>
              <a:lstStyle/>
              <a:p>
                <a:pPr algn="just">
                  <a:lnSpc>
                    <a:spcPct val="150000"/>
                  </a:lnSpc>
                  <a:spcBef>
                    <a:spcPts val="100"/>
                  </a:spcBef>
                  <a:spcAft>
                    <a:spcPts val="100"/>
                  </a:spcAft>
                </a:pPr>
                <a:r>
                  <a:rPr lang="vi-VN" sz="2300">
                    <a:solidFill>
                      <a:schemeClr val="bg1"/>
                    </a:solidFill>
                    <a:latin typeface="+mn-lt"/>
                    <a:ea typeface="Calibri" panose="020F0502020204030204" pitchFamily="34" charset="0"/>
                  </a:rPr>
                  <a:t>D.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rPr>
                      <m:t>−∞</m:t>
                    </m:r>
                  </m:oMath>
                </a14:m>
                <a:endParaRPr lang="en-US" sz="2300">
                  <a:solidFill>
                    <a:schemeClr val="bg1"/>
                  </a:solidFill>
                  <a:effectLst/>
                  <a:latin typeface="+mn-lt"/>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05194" y="3838664"/>
                <a:ext cx="1067921" cy="586699"/>
              </a:xfrm>
              <a:prstGeom prst="rect">
                <a:avLst/>
              </a:prstGeom>
              <a:blipFill>
                <a:blip r:embed="rId6"/>
                <a:stretch>
                  <a:fillRect l="-8571" b="-17708"/>
                </a:stretch>
              </a:blipFill>
            </p:spPr>
            <p:txBody>
              <a:bodyPr/>
              <a:lstStyle/>
              <a:p>
                <a:r>
                  <a:rPr lang="en-US">
                    <a:noFill/>
                  </a:rPr>
                  <a:t> </a:t>
                </a:r>
              </a:p>
            </p:txBody>
          </p:sp>
        </mc:Fallback>
      </mc:AlternateContent>
    </p:spTree>
    <p:extLst>
      <p:ext uri="{BB962C8B-B14F-4D97-AF65-F5344CB8AC3E}">
        <p14:creationId xmlns:p14="http://schemas.microsoft.com/office/powerpoint/2010/main" val="26596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640250" y="696428"/>
            <a:ext cx="7785829" cy="14265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Flowchart: Terminator 6"/>
          <p:cNvSpPr/>
          <p:nvPr/>
        </p:nvSpPr>
        <p:spPr>
          <a:xfrm>
            <a:off x="665709" y="2422193"/>
            <a:ext cx="3234658" cy="10339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Flowchart: Terminator 6"/>
          <p:cNvSpPr/>
          <p:nvPr/>
        </p:nvSpPr>
        <p:spPr>
          <a:xfrm>
            <a:off x="640250"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Flowchart: Terminator 6"/>
          <p:cNvSpPr/>
          <p:nvPr/>
        </p:nvSpPr>
        <p:spPr>
          <a:xfrm>
            <a:off x="5191421" y="3769901"/>
            <a:ext cx="3234658" cy="103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Flowchart: Terminator 6"/>
          <p:cNvSpPr/>
          <p:nvPr/>
        </p:nvSpPr>
        <p:spPr>
          <a:xfrm>
            <a:off x="5149208" y="2388831"/>
            <a:ext cx="3234658" cy="10839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2" name="Rectangle 1"/>
          <p:cNvSpPr/>
          <p:nvPr/>
        </p:nvSpPr>
        <p:spPr>
          <a:xfrm>
            <a:off x="1854262" y="2585874"/>
            <a:ext cx="806631" cy="623248"/>
          </a:xfrm>
          <a:prstGeom prst="rect">
            <a:avLst/>
          </a:prstGeom>
        </p:spPr>
        <p:txBody>
          <a:bodyPr wrap="none">
            <a:spAutoFit/>
          </a:bodyPr>
          <a:lstStyle/>
          <a:p>
            <a:pPr lvl="0" algn="just" defTabSz="457200">
              <a:lnSpc>
                <a:spcPct val="150000"/>
              </a:lnSpc>
              <a:spcAft>
                <a:spcPts val="300"/>
              </a:spcAft>
              <a:buClrTx/>
              <a:defRPr/>
            </a:pPr>
            <a:r>
              <a:rPr lang="vi-VN" sz="2300">
                <a:solidFill>
                  <a:prstClr val="white"/>
                </a:solidFill>
                <a:latin typeface="Arial" panose="020B0604020202020204" pitchFamily="34" charset="0"/>
                <a:ea typeface="Times New Roman" panose="02020603050405020304" pitchFamily="18" charset="0"/>
              </a:rPr>
              <a:t>A. -1</a:t>
            </a:r>
            <a:endParaRPr kumimoji="0" lang="en-US" sz="2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32576" y="2597264"/>
                <a:ext cx="1067921" cy="586699"/>
              </a:xfrm>
              <a:prstGeom prst="rect">
                <a:avLst/>
              </a:prstGeom>
            </p:spPr>
            <p:txBody>
              <a:bodyPr wrap="none">
                <a:spAutoFit/>
              </a:bodyPr>
              <a:lstStyle/>
              <a:p>
                <a:pPr lvl="0" algn="just" defTabSz="457200">
                  <a:lnSpc>
                    <a:spcPct val="150000"/>
                  </a:lnSpc>
                  <a:spcAft>
                    <a:spcPts val="300"/>
                  </a:spcAft>
                  <a:buClrTx/>
                  <a:defRPr/>
                </a:pPr>
                <a:r>
                  <a:rPr lang="vi-VN" sz="2300">
                    <a:solidFill>
                      <a:schemeClr val="bg1"/>
                    </a:solidFill>
                    <a:latin typeface="+mn-lt"/>
                    <a:ea typeface="Calibri" panose="020F0502020204030204" pitchFamily="34" charset="0"/>
                  </a:rPr>
                  <a:t>C.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6232576" y="2597264"/>
                <a:ext cx="1067921" cy="586699"/>
              </a:xfrm>
              <a:prstGeom prst="rect">
                <a:avLst/>
              </a:prstGeom>
              <a:blipFill>
                <a:blip r:embed="rId4"/>
                <a:stretch>
                  <a:fillRect l="-7955" b="-17708"/>
                </a:stretch>
              </a:blipFill>
            </p:spPr>
            <p:txBody>
              <a:bodyPr/>
              <a:lstStyle/>
              <a:p>
                <a:r>
                  <a:rPr lang="en-US">
                    <a:noFill/>
                  </a:rPr>
                  <a:t> </a:t>
                </a:r>
              </a:p>
            </p:txBody>
          </p:sp>
        </mc:Fallback>
      </mc:AlternateContent>
      <p:sp>
        <p:nvSpPr>
          <p:cNvPr id="5" name="Rectangle 4"/>
          <p:cNvSpPr/>
          <p:nvPr/>
        </p:nvSpPr>
        <p:spPr>
          <a:xfrm>
            <a:off x="1854262" y="3688229"/>
            <a:ext cx="739626" cy="831510"/>
          </a:xfrm>
          <a:prstGeom prst="rect">
            <a:avLst/>
          </a:prstGeom>
        </p:spPr>
        <p:txBody>
          <a:bodyPr wrap="none">
            <a:spAutoFit/>
          </a:bodyPr>
          <a:lstStyle/>
          <a:p>
            <a:pPr marL="15240" marR="15240" lvl="0" algn="just" defTabSz="457200">
              <a:lnSpc>
                <a:spcPct val="250000"/>
              </a:lnSpc>
              <a:spcAft>
                <a:spcPts val="600"/>
              </a:spcAft>
              <a:buClrTx/>
              <a:defRPr/>
            </a:pPr>
            <a:r>
              <a:rPr lang="vi-VN" sz="2300">
                <a:solidFill>
                  <a:prstClr val="white"/>
                </a:solidFill>
                <a:latin typeface="Arial" panose="020B0604020202020204" pitchFamily="34" charset="0"/>
                <a:ea typeface="Dotum" panose="020B0600000101010101" pitchFamily="34" charset="-127"/>
              </a:rPr>
              <a:t>B. 3</a:t>
            </a:r>
            <a:endParaRPr kumimoji="0" lang="en-US" sz="23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256429" y="3951397"/>
                <a:ext cx="1234822" cy="623248"/>
              </a:xfrm>
              <a:prstGeom prst="rect">
                <a:avLst/>
              </a:prstGeom>
            </p:spPr>
            <p:txBody>
              <a:bodyPr wrap="square">
                <a:spAutoFit/>
              </a:bodyPr>
              <a:lstStyle/>
              <a:p>
                <a:pPr lvl="0" algn="just" defTabSz="457200">
                  <a:lnSpc>
                    <a:spcPct val="150000"/>
                  </a:lnSpc>
                  <a:buClrTx/>
                  <a:defRPr/>
                </a:pPr>
                <a:r>
                  <a:rPr lang="vi-VN" sz="2300">
                    <a:solidFill>
                      <a:schemeClr val="bg1"/>
                    </a:solidFill>
                    <a:latin typeface="+mn-lt"/>
                    <a:ea typeface="Calibri" panose="020F0502020204030204" pitchFamily="34" charset="0"/>
                  </a:rPr>
                  <a:t>D. </a:t>
                </a:r>
                <a14:m>
                  <m:oMath xmlns:m="http://schemas.openxmlformats.org/officeDocument/2006/math">
                    <m:r>
                      <a:rPr lang="vi-VN" sz="2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3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6256429" y="3951397"/>
                <a:ext cx="1234822" cy="623248"/>
              </a:xfrm>
              <a:prstGeom prst="rect">
                <a:avLst/>
              </a:prstGeom>
              <a:blipFill>
                <a:blip r:embed="rId5"/>
                <a:stretch>
                  <a:fillRect l="-6897" b="-10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102333" y="965781"/>
                <a:ext cx="5102518" cy="808555"/>
              </a:xfrm>
              <a:prstGeom prst="rect">
                <a:avLst/>
              </a:prstGeom>
            </p:spPr>
            <p:txBody>
              <a:bodyPr wrap="square">
                <a:spAutoFit/>
              </a:bodyPr>
              <a:lstStyle/>
              <a:p>
                <a:pPr algn="just">
                  <a:lnSpc>
                    <a:spcPct val="150000"/>
                  </a:lnSpc>
                  <a:spcBef>
                    <a:spcPts val="100"/>
                  </a:spcBef>
                  <a:spcAft>
                    <a:spcPts val="100"/>
                  </a:spcAft>
                </a:pPr>
                <a:r>
                  <a:rPr lang="fr-FR" sz="2300" b="1">
                    <a:solidFill>
                      <a:schemeClr val="bg1"/>
                    </a:solidFill>
                    <a:latin typeface="Arial" panose="020B0604020202020204" pitchFamily="34" charset="0"/>
                    <a:ea typeface="Times New Roman" panose="02020603050405020304" pitchFamily="18" charset="0"/>
                    <a:cs typeface="Arial" panose="020B0604020202020204" pitchFamily="34" charset="0"/>
                  </a:rPr>
                  <a:t>Câu 5</a:t>
                </a:r>
                <a:r>
                  <a:rPr lang="fr-FR"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lang="en-US" sz="2300" i="1">
                            <a:solidFill>
                              <a:schemeClr val="bg1"/>
                            </a:solidFill>
                            <a:effectLst/>
                            <a:latin typeface="Cambria Math" panose="02040503050406030204" pitchFamily="18" charset="0"/>
                            <a:ea typeface="Times New Roman" panose="02020603050405020304" pitchFamily="18" charset="0"/>
                          </a:rPr>
                        </m:ctrlPr>
                      </m:funcPr>
                      <m:fName>
                        <m:limLow>
                          <m:limLowPr>
                            <m:ctrlPr>
                              <a:rPr lang="en-US" sz="2300" i="1">
                                <a:solidFill>
                                  <a:schemeClr val="bg1"/>
                                </a:solidFill>
                                <a:effectLst/>
                                <a:latin typeface="Cambria Math" panose="02040503050406030204" pitchFamily="18" charset="0"/>
                                <a:ea typeface="Times New Roman" panose="02020603050405020304" pitchFamily="18" charset="0"/>
                              </a:rPr>
                            </m:ctrlPr>
                          </m:limLowPr>
                          <m:e>
                            <m:r>
                              <m:rPr>
                                <m:sty m:val="p"/>
                              </m:rPr>
                              <a:rPr lang="vi-VN" sz="2300">
                                <a:solidFill>
                                  <a:schemeClr val="bg1"/>
                                </a:solidFill>
                                <a:effectLst/>
                                <a:latin typeface="Cambria Math" panose="02040503050406030204" pitchFamily="18" charset="0"/>
                                <a:ea typeface="Times New Roman" panose="02020603050405020304" pitchFamily="18" charset="0"/>
                              </a:rPr>
                              <m:t>lim</m:t>
                            </m:r>
                          </m:e>
                          <m:lim>
                            <m:r>
                              <m:rPr>
                                <m:sty m:val="p"/>
                              </m:rPr>
                              <a:rPr lang="vi-VN" sz="2300">
                                <a:solidFill>
                                  <a:schemeClr val="bg1"/>
                                </a:solidFill>
                                <a:effectLst/>
                                <a:latin typeface="Cambria Math" panose="02040503050406030204" pitchFamily="18" charset="0"/>
                                <a:ea typeface="Times New Roman" panose="02020603050405020304" pitchFamily="18" charset="0"/>
                              </a:rPr>
                              <m:t>n</m:t>
                            </m:r>
                            <m:r>
                              <a:rPr lang="vi-VN" sz="2300">
                                <a:solidFill>
                                  <a:schemeClr val="bg1"/>
                                </a:solidFill>
                                <a:effectLst/>
                                <a:latin typeface="Cambria Math" panose="02040503050406030204" pitchFamily="18" charset="0"/>
                                <a:ea typeface="Times New Roman" panose="02020603050405020304" pitchFamily="18" charset="0"/>
                              </a:rPr>
                              <m:t>→+∞</m:t>
                            </m:r>
                          </m:lim>
                        </m:limLow>
                      </m:fName>
                      <m:e>
                        <m:d>
                          <m:dPr>
                            <m:ctrlPr>
                              <a:rPr lang="en-US" sz="2300" i="1">
                                <a:solidFill>
                                  <a:schemeClr val="bg1"/>
                                </a:solidFill>
                                <a:effectLst/>
                                <a:latin typeface="Cambria Math" panose="02040503050406030204" pitchFamily="18" charset="0"/>
                                <a:ea typeface="Times New Roman" panose="02020603050405020304" pitchFamily="18" charset="0"/>
                              </a:rPr>
                            </m:ctrlPr>
                          </m:dPr>
                          <m:e>
                            <m:sSup>
                              <m:sSupPr>
                                <m:ctrlPr>
                                  <a:rPr lang="en-US" sz="2300" i="1">
                                    <a:solidFill>
                                      <a:schemeClr val="bg1"/>
                                    </a:solidFill>
                                    <a:effectLst/>
                                    <a:latin typeface="Cambria Math" panose="02040503050406030204" pitchFamily="18" charset="0"/>
                                    <a:ea typeface="Times New Roman" panose="02020603050405020304" pitchFamily="18" charset="0"/>
                                  </a:rPr>
                                </m:ctrlPr>
                              </m:sSupPr>
                              <m:e>
                                <m:r>
                                  <a:rPr lang="fr-FR" sz="2300" i="1">
                                    <a:solidFill>
                                      <a:schemeClr val="bg1"/>
                                    </a:solidFill>
                                    <a:effectLst/>
                                    <a:latin typeface="Cambria Math" panose="02040503050406030204" pitchFamily="18" charset="0"/>
                                    <a:ea typeface="Times New Roman" panose="02020603050405020304" pitchFamily="18" charset="0"/>
                                  </a:rPr>
                                  <m:t>𝑛</m:t>
                                </m:r>
                              </m:e>
                              <m:sup>
                                <m:r>
                                  <a:rPr lang="fr-FR" sz="2300" i="1">
                                    <a:solidFill>
                                      <a:schemeClr val="bg1"/>
                                    </a:solidFill>
                                    <a:effectLst/>
                                    <a:latin typeface="Cambria Math" panose="02040503050406030204" pitchFamily="18" charset="0"/>
                                    <a:ea typeface="Times New Roman" panose="02020603050405020304" pitchFamily="18" charset="0"/>
                                  </a:rPr>
                                  <m:t>2</m:t>
                                </m:r>
                              </m:sup>
                            </m:sSup>
                            <m:r>
                              <a:rPr lang="fr-FR" sz="2300" i="1">
                                <a:solidFill>
                                  <a:schemeClr val="bg1"/>
                                </a:solidFill>
                                <a:effectLst/>
                                <a:latin typeface="Cambria Math" panose="02040503050406030204" pitchFamily="18" charset="0"/>
                                <a:ea typeface="Times New Roman" panose="02020603050405020304" pitchFamily="18" charset="0"/>
                              </a:rPr>
                              <m:t>−</m:t>
                            </m:r>
                            <m:r>
                              <a:rPr lang="fr-FR" sz="2300" i="1">
                                <a:solidFill>
                                  <a:schemeClr val="bg1"/>
                                </a:solidFill>
                                <a:effectLst/>
                                <a:latin typeface="Cambria Math" panose="02040503050406030204" pitchFamily="18" charset="0"/>
                                <a:ea typeface="Times New Roman" panose="02020603050405020304" pitchFamily="18" charset="0"/>
                              </a:rPr>
                              <m:t>𝑛</m:t>
                            </m:r>
                            <m:rad>
                              <m:radPr>
                                <m:degHide m:val="on"/>
                                <m:ctrlPr>
                                  <a:rPr lang="en-US" sz="2300" i="1">
                                    <a:solidFill>
                                      <a:schemeClr val="bg1"/>
                                    </a:solidFill>
                                    <a:effectLst/>
                                    <a:latin typeface="Cambria Math" panose="02040503050406030204" pitchFamily="18" charset="0"/>
                                    <a:ea typeface="Times New Roman" panose="02020603050405020304" pitchFamily="18" charset="0"/>
                                  </a:rPr>
                                </m:ctrlPr>
                              </m:radPr>
                              <m:deg/>
                              <m:e>
                                <m:r>
                                  <a:rPr lang="fr-FR" sz="2300" i="1">
                                    <a:solidFill>
                                      <a:schemeClr val="bg1"/>
                                    </a:solidFill>
                                    <a:effectLst/>
                                    <a:latin typeface="Cambria Math" panose="02040503050406030204" pitchFamily="18" charset="0"/>
                                    <a:ea typeface="Times New Roman" panose="02020603050405020304" pitchFamily="18" charset="0"/>
                                  </a:rPr>
                                  <m:t>4</m:t>
                                </m:r>
                                <m:r>
                                  <a:rPr lang="fr-FR" sz="2300" i="1">
                                    <a:solidFill>
                                      <a:schemeClr val="bg1"/>
                                    </a:solidFill>
                                    <a:effectLst/>
                                    <a:latin typeface="Cambria Math" panose="02040503050406030204" pitchFamily="18" charset="0"/>
                                    <a:ea typeface="Times New Roman" panose="02020603050405020304" pitchFamily="18" charset="0"/>
                                  </a:rPr>
                                  <m:t>𝑛</m:t>
                                </m:r>
                                <m:r>
                                  <a:rPr lang="fr-FR" sz="2300" i="1">
                                    <a:solidFill>
                                      <a:schemeClr val="bg1"/>
                                    </a:solidFill>
                                    <a:effectLst/>
                                    <a:latin typeface="Cambria Math" panose="02040503050406030204" pitchFamily="18" charset="0"/>
                                    <a:ea typeface="Times New Roman" panose="02020603050405020304" pitchFamily="18" charset="0"/>
                                  </a:rPr>
                                  <m:t>+1</m:t>
                                </m:r>
                              </m:e>
                            </m:rad>
                          </m:e>
                        </m:d>
                      </m:e>
                    </m:func>
                  </m:oMath>
                </a14:m>
                <a:r>
                  <a:rPr lang="vi-VN" sz="2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bằng</a:t>
                </a:r>
                <a:endParaRPr lang="en-US" sz="2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102333" y="965781"/>
                <a:ext cx="5102518" cy="808555"/>
              </a:xfrm>
              <a:prstGeom prst="rect">
                <a:avLst/>
              </a:prstGeom>
              <a:blipFill>
                <a:blip r:embed="rId6"/>
                <a:stretch>
                  <a:fillRect l="-1792"/>
                </a:stretch>
              </a:blipFill>
            </p:spPr>
            <p:txBody>
              <a:bodyPr/>
              <a:lstStyle/>
              <a:p>
                <a:r>
                  <a:rPr lang="en-US">
                    <a:noFill/>
                  </a:rPr>
                  <a:t> </a:t>
                </a:r>
              </a:p>
            </p:txBody>
          </p:sp>
        </mc:Fallback>
      </mc:AlternateContent>
    </p:spTree>
    <p:extLst>
      <p:ext uri="{BB962C8B-B14F-4D97-AF65-F5344CB8AC3E}">
        <p14:creationId xmlns:p14="http://schemas.microsoft.com/office/powerpoint/2010/main" val="7235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8" name="Rectangle 7"/>
          <p:cNvSpPr/>
          <p:nvPr/>
        </p:nvSpPr>
        <p:spPr>
          <a:xfrm>
            <a:off x="253918" y="278632"/>
            <a:ext cx="3175869" cy="588623"/>
          </a:xfrm>
          <a:prstGeom prst="rect">
            <a:avLst/>
          </a:prstGeom>
        </p:spPr>
        <p:txBody>
          <a:bodyPr wrap="none">
            <a:spAutoFit/>
          </a:bodyPr>
          <a:lstStyle/>
          <a:p>
            <a:pPr algn="just" defTabSz="457200">
              <a:lnSpc>
                <a:spcPct val="150000"/>
              </a:lnSpc>
              <a:buClrTx/>
              <a:tabLst>
                <a:tab pos="180023" algn="l"/>
                <a:tab pos="360045" algn="l"/>
              </a:tabLst>
              <a:defRPr/>
            </a:pPr>
            <a:r>
              <a:rPr lang="nl-NL" sz="21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5.1 (SGK-tr109)</a:t>
            </a:r>
            <a:endParaRPr lang="en-US" sz="21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345897" y="527242"/>
            <a:ext cx="644209" cy="1050256"/>
          </a:xfrm>
          <a:prstGeom prst="rect">
            <a:avLst/>
          </a:prstGeom>
        </p:spPr>
      </p:pic>
      <p:sp>
        <p:nvSpPr>
          <p:cNvPr id="11" name="Rectangle 10"/>
          <p:cNvSpPr/>
          <p:nvPr/>
        </p:nvSpPr>
        <p:spPr>
          <a:xfrm>
            <a:off x="3366176" y="313257"/>
            <a:ext cx="2942050" cy="553998"/>
          </a:xfrm>
          <a:prstGeom prst="rect">
            <a:avLst/>
          </a:prstGeom>
        </p:spPr>
        <p:txBody>
          <a:bodyPr wrap="square">
            <a:spAutoFit/>
          </a:bodyPr>
          <a:lstStyle/>
          <a:p>
            <a:pPr algn="just">
              <a:lnSpc>
                <a:spcPct val="150000"/>
              </a:lnSpc>
            </a:pPr>
            <a:r>
              <a:rPr lang="en-US" sz="2000">
                <a:latin typeface="+mj-lt"/>
              </a:rPr>
              <a:t>Tìm các giới hạn sau:</a:t>
            </a:r>
          </a:p>
        </p:txBody>
      </p:sp>
      <mc:AlternateContent xmlns:mc="http://schemas.openxmlformats.org/markup-compatibility/2006" xmlns:a14="http://schemas.microsoft.com/office/drawing/2010/main">
        <mc:Choice Requires="a14">
          <p:sp>
            <p:nvSpPr>
              <p:cNvPr id="14" name="Rectangle 13"/>
              <p:cNvSpPr/>
              <p:nvPr/>
            </p:nvSpPr>
            <p:spPr>
              <a:xfrm>
                <a:off x="253918" y="984987"/>
                <a:ext cx="9244559" cy="1051122"/>
              </a:xfrm>
              <a:prstGeom prst="rect">
                <a:avLst/>
              </a:prstGeom>
            </p:spPr>
            <p:txBody>
              <a:bodyPr wrap="square">
                <a:spAutoFit/>
              </a:bodyPr>
              <a:lstStyle/>
              <a:p>
                <a:pPr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m:rPr>
                          <m:sty m:val="p"/>
                        </m:rPr>
                        <a:rPr lang="en-US" sz="2000" smtClean="0">
                          <a:latin typeface="Cambria Math" panose="02040503050406030204" pitchFamily="18" charset="0"/>
                          <a:ea typeface="Calibri" panose="020F0502020204030204" pitchFamily="34" charset="0"/>
                        </a:rPr>
                        <m:t>a</m:t>
                      </m:r>
                      <m:r>
                        <a:rPr lang="en-US" sz="2000" b="0" i="0" smtClean="0">
                          <a:latin typeface="Cambria Math" panose="02040503050406030204" pitchFamily="18" charset="0"/>
                          <a:ea typeface="Calibri" panose="020F0502020204030204" pitchFamily="34" charset="0"/>
                        </a:rPr>
                        <m:t>)</m:t>
                      </m:r>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den>
                          </m:f>
                        </m:e>
                      </m:func>
                    </m:oMath>
                  </m:oMathPara>
                </a14:m>
                <a:endParaRPr lang="en-US" sz="2000">
                  <a:effectLst/>
                  <a:latin typeface="+mn-lt"/>
                  <a:ea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3918" y="984987"/>
                <a:ext cx="9244559" cy="10511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8260" y="2623201"/>
                <a:ext cx="3077678" cy="829971"/>
              </a:xfrm>
              <a:prstGeom prst="rect">
                <a:avLst/>
              </a:prstGeom>
            </p:spPr>
            <p:txBody>
              <a:bodyPr wrap="square">
                <a:spAutoFit/>
              </a:bodyPr>
              <a:lstStyle/>
              <a:p>
                <a:pPr lvl="0"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a:rPr lang="vi-VN" sz="2000" i="1" smtClean="0">
                          <a:latin typeface="Cambria Math" panose="02040503050406030204" pitchFamily="18" charset="0"/>
                          <a:ea typeface="Calibri" panose="020F0502020204030204" pitchFamily="34" charset="0"/>
                        </a:rPr>
                        <m:t> </m:t>
                      </m:r>
                      <m:r>
                        <m:rPr>
                          <m:sty m:val="p"/>
                        </m:rPr>
                        <a:rPr lang="en-US" sz="2000" b="0" i="0" smtClean="0">
                          <a:latin typeface="Cambria Math" panose="02040503050406030204" pitchFamily="18" charset="0"/>
                          <a:ea typeface="Calibri" panose="020F0502020204030204" pitchFamily="34" charset="0"/>
                        </a:rPr>
                        <m:t>b</m:t>
                      </m:r>
                      <m:r>
                        <a:rPr lang="en-US" sz="2000" b="0" i="0" smtClean="0">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d>
                            <m:dPr>
                              <m:ctrlPr>
                                <a:rPr lang="en-US" sz="2000" i="1">
                                  <a:latin typeface="Cambria Math" panose="02040503050406030204" pitchFamily="18" charset="0"/>
                                  <a:ea typeface="Calibri" panose="020F0502020204030204" pitchFamily="34" charset="0"/>
                                </a:rPr>
                              </m:ctrlPr>
                            </m:dPr>
                            <m:e>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e>
                          </m:d>
                        </m:e>
                      </m:func>
                    </m:oMath>
                  </m:oMathPara>
                </a14:m>
                <a:endParaRPr lang="en-US" sz="2000">
                  <a:ea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8260" y="2623201"/>
                <a:ext cx="3077678" cy="8299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41852" y="1025061"/>
                <a:ext cx="6452483" cy="12250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𝑛</m:t>
                                      </m:r>
                                    </m:den>
                                  </m:f>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e>
                              </m:d>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2+</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e>
                              </m:d>
                            </m:den>
                          </m:f>
                        </m:e>
                      </m:func>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𝑛</m:t>
                                  </m:r>
                                </m:den>
                              </m:f>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num>
                            <m:den>
                              <m:r>
                                <a:rPr lang="vi-VN" sz="2000" i="1">
                                  <a:latin typeface="Cambria Math" panose="02040503050406030204" pitchFamily="18" charset="0"/>
                                  <a:ea typeface="Calibri" panose="020F0502020204030204" pitchFamily="34" charset="0"/>
                                </a:rPr>
                                <m:t>2+</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en>
                              </m:f>
                            </m:den>
                          </m:f>
                        </m:e>
                      </m:func>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1</m:t>
                          </m:r>
                        </m:num>
                        <m:den>
                          <m:r>
                            <a:rPr lang="vi-VN" sz="2000" i="1">
                              <a:latin typeface="Cambria Math" panose="02040503050406030204" pitchFamily="18" charset="0"/>
                              <a:ea typeface="Calibri" panose="020F0502020204030204" pitchFamily="34" charset="0"/>
                            </a:rPr>
                            <m:t>2</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1841852" y="1025061"/>
                <a:ext cx="6452483" cy="1225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68185" y="2215725"/>
                <a:ext cx="8639092" cy="1605696"/>
              </a:xfrm>
              <a:prstGeom prst="rect">
                <a:avLst/>
              </a:prstGeom>
            </p:spPr>
            <p:txBody>
              <a:bodyPr wrap="square">
                <a:spAutoFit/>
              </a:bodyPr>
              <a:lstStyle/>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d>
                                <m:dPr>
                                  <m:ctrlPr>
                                    <a:rPr lang="en-US" sz="2000" i="1">
                                      <a:latin typeface="Cambria Math" panose="02040503050406030204" pitchFamily="18" charset="0"/>
                                      <a:ea typeface="Calibri" panose="020F0502020204030204" pitchFamily="34" charset="0"/>
                                    </a:rPr>
                                  </m:ctrlPr>
                                </m:dPr>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d>
                              <m:r>
                                <a:rPr lang="vi-VN" sz="2000" i="1">
                                  <a:latin typeface="Cambria Math" panose="02040503050406030204" pitchFamily="18" charset="0"/>
                                  <a:ea typeface="Calibri" panose="020F0502020204030204" pitchFamily="34" charset="0"/>
                                </a:rPr>
                                <m:t>−</m:t>
                              </m:r>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num>
                            <m:den>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num>
                            <m:den>
                              <m:rad>
                                <m:radPr>
                                  <m:degHide m:val="on"/>
                                  <m:ctrlPr>
                                    <a:rPr lang="en-US" sz="2000" i="1">
                                      <a:latin typeface="Cambria Math" panose="02040503050406030204" pitchFamily="18" charset="0"/>
                                      <a:ea typeface="Calibri" panose="020F0502020204030204" pitchFamily="34" charset="0"/>
                                    </a:rPr>
                                  </m:ctrlPr>
                                </m:radPr>
                                <m:deg/>
                                <m:e>
                                  <m:sSup>
                                    <m:sSupPr>
                                      <m:ctrlPr>
                                        <a:rPr lang="en-US" sz="2000" i="1">
                                          <a:latin typeface="Cambria Math" panose="02040503050406030204" pitchFamily="18" charset="0"/>
                                          <a:ea typeface="Calibri" panose="020F0502020204030204" pitchFamily="34" charset="0"/>
                                        </a:rPr>
                                      </m:ctrlPr>
                                    </m:sSupPr>
                                    <m:e>
                                      <m:r>
                                        <a:rPr lang="vi-VN" sz="2000" i="1">
                                          <a:latin typeface="Cambria Math" panose="02040503050406030204" pitchFamily="18" charset="0"/>
                                          <a:ea typeface="Calibri" panose="020F0502020204030204" pitchFamily="34" charset="0"/>
                                        </a:rPr>
                                        <m:t>𝑛</m:t>
                                      </m:r>
                                    </m:e>
                                    <m:sup>
                                      <m:r>
                                        <a:rPr lang="vi-VN" sz="2000" i="1">
                                          <a:latin typeface="Cambria Math" panose="02040503050406030204" pitchFamily="18" charset="0"/>
                                          <a:ea typeface="Calibri" panose="020F0502020204030204" pitchFamily="34" charset="0"/>
                                        </a:rPr>
                                        <m:t>2</m:t>
                                      </m:r>
                                    </m:sup>
                                  </m:sSup>
                                  <m:d>
                                    <m:dPr>
                                      <m:ctrlPr>
                                        <a:rPr lang="en-US" sz="2000" i="1">
                                          <a:latin typeface="Cambria Math" panose="02040503050406030204" pitchFamily="18" charset="0"/>
                                          <a:ea typeface="Calibri" panose="020F0502020204030204" pitchFamily="34" charset="0"/>
                                        </a:rPr>
                                      </m:ctrlPr>
                                    </m:dPr>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
                                            <a:rPr lang="vi-VN" sz="2000" i="1">
                                              <a:latin typeface="Cambria Math" panose="02040503050406030204" pitchFamily="18" charset="0"/>
                                              <a:ea typeface="Calibri" panose="020F0502020204030204" pitchFamily="34" charset="0"/>
                                            </a:rPr>
                                            <m:t>𝑛</m:t>
                                          </m:r>
                                        </m:den>
                                      </m:f>
                                    </m:e>
                                  </m:d>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oMath>
                  </m:oMathPara>
                </a14:m>
                <a:endParaRPr lang="en-US" sz="200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468185" y="2215725"/>
                <a:ext cx="8639092" cy="16056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03617" y="3879684"/>
                <a:ext cx="4128951" cy="1053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libri" panose="020F0502020204030204" pitchFamily="34" charset="0"/>
                        </a:rPr>
                        <m:t>=</m:t>
                      </m:r>
                      <m:func>
                        <m:funcPr>
                          <m:ctrlPr>
                            <a:rPr lang="en-US" sz="2000" i="1">
                              <a:latin typeface="Cambria Math" panose="02040503050406030204" pitchFamily="18" charset="0"/>
                              <a:ea typeface="Calibri" panose="020F0502020204030204" pitchFamily="34" charset="0"/>
                            </a:rPr>
                          </m:ctrlPr>
                        </m:funcPr>
                        <m:fName>
                          <m:limLow>
                            <m:limLowPr>
                              <m:ctrlPr>
                                <a:rPr lang="en-US" sz="2000" i="1">
                                  <a:latin typeface="Cambria Math" panose="02040503050406030204" pitchFamily="18" charset="0"/>
                                  <a:ea typeface="Calibri" panose="020F0502020204030204" pitchFamily="34" charset="0"/>
                                </a:rPr>
                              </m:ctrlPr>
                            </m:limLowPr>
                            <m:e>
                              <m:r>
                                <a:rPr lang="vi-VN" sz="2000" i="1">
                                  <a:latin typeface="Cambria Math" panose="02040503050406030204" pitchFamily="18" charset="0"/>
                                  <a:ea typeface="Calibri" panose="020F0502020204030204" pitchFamily="34" charset="0"/>
                                </a:rPr>
                                <m:t>𝑙𝑖𝑚</m:t>
                              </m:r>
                            </m:e>
                            <m:lim>
                              <m:r>
                                <a:rPr lang="vi-VN" sz="2000" i="1">
                                  <a:latin typeface="Cambria Math" panose="02040503050406030204" pitchFamily="18" charset="0"/>
                                  <a:ea typeface="Calibri" panose="020F0502020204030204" pitchFamily="34" charset="0"/>
                                </a:rPr>
                                <m:t>𝑛</m:t>
                              </m:r>
                              <m:r>
                                <a:rPr lang="vi-VN" sz="2000" i="1">
                                  <a:latin typeface="Cambria Math" panose="02040503050406030204" pitchFamily="18" charset="0"/>
                                  <a:ea typeface="Calibri" panose="020F0502020204030204" pitchFamily="34" charset="0"/>
                                </a:rPr>
                                <m:t>→+∞</m:t>
                              </m:r>
                            </m:lim>
                          </m:limLow>
                        </m:fName>
                        <m:e>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r>
                                <a:rPr lang="vi-VN" sz="2000" i="1">
                                  <a:latin typeface="Cambria Math" panose="02040503050406030204" pitchFamily="18" charset="0"/>
                                  <a:ea typeface="Calibri" panose="020F0502020204030204" pitchFamily="34" charset="0"/>
                                </a:rPr>
                                <m:t>𝑛</m:t>
                              </m:r>
                            </m:num>
                            <m:den>
                              <m:r>
                                <a:rPr lang="vi-VN" sz="2000" i="1">
                                  <a:latin typeface="Cambria Math" panose="02040503050406030204" pitchFamily="18" charset="0"/>
                                  <a:ea typeface="Calibri" panose="020F0502020204030204" pitchFamily="34" charset="0"/>
                                </a:rPr>
                                <m:t>𝑛</m:t>
                              </m:r>
                              <m:rad>
                                <m:radPr>
                                  <m:degHide m:val="on"/>
                                  <m:ctrlPr>
                                    <a:rPr lang="en-US" sz="2000" i="1">
                                      <a:latin typeface="Cambria Math" panose="02040503050406030204" pitchFamily="18" charset="0"/>
                                      <a:ea typeface="Calibri" panose="020F0502020204030204" pitchFamily="34" charset="0"/>
                                    </a:rPr>
                                  </m:ctrlPr>
                                </m:radPr>
                                <m:deg/>
                                <m:e>
                                  <m:r>
                                    <a:rPr lang="vi-VN" sz="2000" i="1">
                                      <a:latin typeface="Cambria Math" panose="02040503050406030204" pitchFamily="18" charset="0"/>
                                      <a:ea typeface="Calibri" panose="020F0502020204030204" pitchFamily="34" charset="0"/>
                                    </a:rPr>
                                    <m:t>1+</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
                                        <a:rPr lang="vi-VN" sz="2000" i="1">
                                          <a:latin typeface="Cambria Math" panose="02040503050406030204" pitchFamily="18" charset="0"/>
                                          <a:ea typeface="Calibri" panose="020F0502020204030204" pitchFamily="34" charset="0"/>
                                        </a:rPr>
                                        <m:t>𝑛</m:t>
                                      </m:r>
                                    </m:den>
                                  </m:f>
                                </m:e>
                              </m:rad>
                              <m:r>
                                <a:rPr lang="vi-VN" sz="2000" i="1">
                                  <a:latin typeface="Cambria Math" panose="02040503050406030204" pitchFamily="18" charset="0"/>
                                  <a:ea typeface="Calibri" panose="020F0502020204030204" pitchFamily="34" charset="0"/>
                                </a:rPr>
                                <m:t>+</m:t>
                              </m:r>
                              <m:r>
                                <a:rPr lang="vi-VN" sz="2000" i="1">
                                  <a:latin typeface="Cambria Math" panose="02040503050406030204" pitchFamily="18" charset="0"/>
                                  <a:ea typeface="Calibri" panose="020F0502020204030204" pitchFamily="34" charset="0"/>
                                </a:rPr>
                                <m:t>𝑛</m:t>
                              </m:r>
                            </m:den>
                          </m:f>
                        </m:e>
                      </m:func>
                      <m:r>
                        <a:rPr lang="vi-VN" sz="2000" i="1">
                          <a:latin typeface="Cambria Math" panose="02040503050406030204" pitchFamily="18" charset="0"/>
                          <a:ea typeface="Calibri" panose="020F0502020204030204" pitchFamily="34" charset="0"/>
                        </a:rPr>
                        <m:t>=</m:t>
                      </m:r>
                      <m:f>
                        <m:fPr>
                          <m:ctrlPr>
                            <a:rPr lang="en-US" sz="2000" i="1">
                              <a:latin typeface="Cambria Math" panose="02040503050406030204" pitchFamily="18" charset="0"/>
                              <a:ea typeface="Calibri" panose="020F0502020204030204" pitchFamily="34" charset="0"/>
                            </a:rPr>
                          </m:ctrlPr>
                        </m:fPr>
                        <m:num>
                          <m:r>
                            <a:rPr lang="vi-VN" sz="2000" i="1">
                              <a:latin typeface="Cambria Math" panose="02040503050406030204" pitchFamily="18" charset="0"/>
                              <a:ea typeface="Calibri" panose="020F0502020204030204" pitchFamily="34" charset="0"/>
                            </a:rPr>
                            <m:t>2</m:t>
                          </m:r>
                        </m:num>
                        <m:den>
                          <m:rad>
                            <m:radPr>
                              <m:degHide m:val="on"/>
                              <m:ctrlPr>
                                <a:rPr lang="en-US" sz="2000" i="1">
                                  <a:latin typeface="Cambria Math" panose="02040503050406030204" pitchFamily="18" charset="0"/>
                                  <a:ea typeface="Calibri" panose="020F0502020204030204" pitchFamily="34" charset="0"/>
                                </a:rPr>
                              </m:ctrlPr>
                            </m:radPr>
                            <m:deg/>
                            <m:e>
                              <m:r>
                                <a:rPr lang="vi-VN" sz="2000" i="1">
                                  <a:latin typeface="Cambria Math" panose="02040503050406030204" pitchFamily="18" charset="0"/>
                                  <a:ea typeface="Calibri" panose="020F0502020204030204" pitchFamily="34" charset="0"/>
                                </a:rPr>
                                <m:t>1</m:t>
                              </m:r>
                            </m:e>
                          </m:rad>
                          <m:r>
                            <a:rPr lang="vi-VN" sz="2000" i="1">
                              <a:latin typeface="Cambria Math" panose="02040503050406030204" pitchFamily="18" charset="0"/>
                              <a:ea typeface="Calibri" panose="020F0502020204030204" pitchFamily="34" charset="0"/>
                            </a:rPr>
                            <m:t>+1</m:t>
                          </m:r>
                        </m:den>
                      </m:f>
                      <m:r>
                        <a:rPr lang="vi-VN" sz="2000" i="1">
                          <a:latin typeface="Cambria Math" panose="02040503050406030204" pitchFamily="18" charset="0"/>
                          <a:ea typeface="Calibri" panose="020F0502020204030204" pitchFamily="34" charset="0"/>
                        </a:rPr>
                        <m:t>=1</m:t>
                      </m:r>
                    </m:oMath>
                  </m:oMathPara>
                </a14:m>
                <a:endParaRPr lang="en-US"/>
              </a:p>
            </p:txBody>
          </p:sp>
        </mc:Choice>
        <mc:Fallback xmlns="">
          <p:sp>
            <p:nvSpPr>
              <p:cNvPr id="20" name="Rectangle 19"/>
              <p:cNvSpPr>
                <a:spLocks noRot="1" noChangeAspect="1" noMove="1" noResize="1" noEditPoints="1" noAdjustHandles="1" noChangeArrowheads="1" noChangeShapeType="1" noTextEdit="1"/>
              </p:cNvSpPr>
              <p:nvPr/>
            </p:nvSpPr>
            <p:spPr>
              <a:xfrm>
                <a:off x="3003617" y="3879684"/>
                <a:ext cx="4128951" cy="1053302"/>
              </a:xfrm>
              <a:prstGeom prst="rect">
                <a:avLst/>
              </a:prstGeom>
              <a:blipFill>
                <a:blip r:embed="rId8"/>
                <a:stretch>
                  <a:fillRect/>
                </a:stretch>
              </a:blipFill>
            </p:spPr>
            <p:txBody>
              <a:bodyPr/>
              <a:lstStyle/>
              <a:p>
                <a:r>
                  <a:rPr lang="en-US">
                    <a:noFill/>
                  </a:rPr>
                  <a:t> </a:t>
                </a:r>
              </a:p>
            </p:txBody>
          </p:sp>
        </mc:Fallback>
      </mc:AlternateContent>
      <p:sp>
        <p:nvSpPr>
          <p:cNvPr id="21" name="Google Shape;320;p26"/>
          <p:cNvSpPr/>
          <p:nvPr/>
        </p:nvSpPr>
        <p:spPr>
          <a:xfrm>
            <a:off x="8540501" y="4828489"/>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0;p26"/>
          <p:cNvSpPr/>
          <p:nvPr/>
        </p:nvSpPr>
        <p:spPr>
          <a:xfrm>
            <a:off x="25590" y="3905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318183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653476" y="69234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2691601" y="8617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01</a:t>
            </a:r>
            <a:endParaRPr>
              <a:latin typeface="+mn-lt"/>
            </a:endParaRPr>
          </a:p>
        </p:txBody>
      </p:sp>
      <p:sp>
        <p:nvSpPr>
          <p:cNvPr id="305" name="Google Shape;305;p26"/>
          <p:cNvSpPr txBox="1">
            <a:spLocks noGrp="1"/>
          </p:cNvSpPr>
          <p:nvPr>
            <p:ph type="title"/>
          </p:nvPr>
        </p:nvSpPr>
        <p:spPr>
          <a:xfrm>
            <a:off x="527098" y="2190548"/>
            <a:ext cx="5674806" cy="1734900"/>
          </a:xfrm>
          <a:prstGeom prst="rect">
            <a:avLst/>
          </a:prstGeom>
        </p:spPr>
        <p:txBody>
          <a:bodyPr spcFirstLastPara="1" wrap="square" lIns="91425" tIns="91425" rIns="91425" bIns="91425" anchor="t" anchorCtr="0">
            <a:noAutofit/>
          </a:bodyPr>
          <a:lstStyle/>
          <a:p>
            <a:pPr lvl="0">
              <a:lnSpc>
                <a:spcPct val="150000"/>
              </a:lnSpc>
            </a:pPr>
            <a:r>
              <a:rPr lang="en-US">
                <a:latin typeface="+mn-lt"/>
              </a:rPr>
              <a:t>GIỚI HẠN CỦA DÃY SỐ</a:t>
            </a:r>
            <a:endParaRPr>
              <a:latin typeface="+mn-lt"/>
            </a:endParaRPr>
          </a:p>
        </p:txBody>
      </p:sp>
      <p:grpSp>
        <p:nvGrpSpPr>
          <p:cNvPr id="306" name="Google Shape;306;p26"/>
          <p:cNvGrpSpPr/>
          <p:nvPr/>
        </p:nvGrpSpPr>
        <p:grpSpPr>
          <a:xfrm>
            <a:off x="5872002" y="-309604"/>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6"/>
          <p:cNvGrpSpPr/>
          <p:nvPr/>
        </p:nvGrpSpPr>
        <p:grpSpPr>
          <a:xfrm rot="-1800001">
            <a:off x="7135071" y="2034133"/>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11" name="Rectangle 10"/>
          <p:cNvSpPr/>
          <p:nvPr/>
        </p:nvSpPr>
        <p:spPr>
          <a:xfrm>
            <a:off x="645384" y="79849"/>
            <a:ext cx="3036409" cy="507062"/>
          </a:xfrm>
          <a:prstGeom prst="rect">
            <a:avLst/>
          </a:prstGeom>
        </p:spPr>
        <p:txBody>
          <a:bodyPr wrap="none">
            <a:spAutoFit/>
          </a:bodyPr>
          <a:lstStyle/>
          <a:p>
            <a:pPr algn="just" defTabSz="457200">
              <a:lnSpc>
                <a:spcPct val="150000"/>
              </a:lnSpc>
              <a:buClrTx/>
              <a:tabLst>
                <a:tab pos="180023" algn="l"/>
                <a:tab pos="360045" algn="l"/>
              </a:tabLst>
              <a:defRPr/>
            </a:pPr>
            <a:r>
              <a:rPr lang="nl-NL" sz="20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5.2 (SGK-tr109)</a:t>
            </a:r>
            <a:endParaRPr lang="en-US" sz="20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45384" y="464331"/>
                <a:ext cx="7760997" cy="1955343"/>
              </a:xfrm>
              <a:prstGeom prst="rect">
                <a:avLst/>
              </a:prstGeom>
            </p:spPr>
            <p:txBody>
              <a:bodyPr wrap="square">
                <a:spAutoFit/>
              </a:bodyPr>
              <a:lstStyle/>
              <a:p>
                <a:pPr algn="just">
                  <a:lnSpc>
                    <a:spcPct val="150000"/>
                  </a:lnSpc>
                </a:pPr>
                <a:r>
                  <a:rPr lang="en-US" sz="1800">
                    <a:latin typeface="+mj-lt"/>
                  </a:rPr>
                  <a:t>Cho hai dãy số không âm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a:latin typeface="+mj-lt"/>
                  </a:rPr>
                  <a:t>) và (</a:t>
                </a:r>
                <a14:m>
                  <m:oMath xmlns:m="http://schemas.openxmlformats.org/officeDocument/2006/math">
                    <m:sSub>
                      <m:sSubPr>
                        <m:ctrlPr>
                          <a:rPr lang="en-US" sz="1800" i="1">
                            <a:latin typeface="Cambria Math" panose="02040503050406030204" pitchFamily="18" charset="0"/>
                            <a:ea typeface="Calibri" panose="020F0502020204030204" pitchFamily="34"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800">
                    <a:latin typeface="+mj-lt"/>
                  </a:rPr>
                  <a:t>) với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vi-VN" sz="1800" i="1">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sz="1800">
                    <a:latin typeface="+mj-lt"/>
                  </a:rPr>
                  <a:t> và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800">
                    <a:latin typeface="+mj-lt"/>
                  </a:rPr>
                  <a:t> Tìm các giới hạn sau:</a:t>
                </a:r>
              </a:p>
              <a:p>
                <a:pPr algn="just">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libri" panose="020F0502020204030204" pitchFamily="34" charset="0"/>
                        </a:rPr>
                        <m:t>𝑎</m:t>
                      </m:r>
                      <m:r>
                        <a:rPr lang="en-US" sz="1800" b="0" i="1" smtClean="0">
                          <a:latin typeface="Cambria Math" panose="02040503050406030204" pitchFamily="18" charset="0"/>
                          <a:ea typeface="Calibri" panose="020F0502020204030204" pitchFamily="34"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f>
                            <m:fPr>
                              <m:ctrlPr>
                                <a:rPr lang="en-US" sz="1800" i="1">
                                  <a:effectLst/>
                                  <a:latin typeface="Cambria Math" panose="02040503050406030204" pitchFamily="18" charset="0"/>
                                  <a:ea typeface="Calibri" panose="020F0502020204030204" pitchFamily="34" charset="0"/>
                                </a:rPr>
                              </m:ctrlPr>
                            </m:fPr>
                            <m:num>
                              <m:sSubSup>
                                <m:sSubSupPr>
                                  <m:ctrlPr>
                                    <a:rPr lang="en-US" sz="1800" i="1">
                                      <a:effectLst/>
                                      <a:latin typeface="Cambria Math" panose="02040503050406030204" pitchFamily="18" charset="0"/>
                                      <a:ea typeface="Calibri" panose="020F0502020204030204" pitchFamily="34" charset="0"/>
                                    </a:rPr>
                                  </m:ctrlPr>
                                </m:sSubSup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den>
                          </m:f>
                        </m:e>
                      </m:func>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lim>
                          </m:limLow>
                        </m:fName>
                        <m:e>
                          <m:rad>
                            <m:radPr>
                              <m:degHide m:val="on"/>
                              <m:ctrlPr>
                                <a:rPr lang="en-US" sz="1800" i="1">
                                  <a:effectLst/>
                                  <a:latin typeface="Cambria Math" panose="02040503050406030204" pitchFamily="18" charset="0"/>
                                  <a:ea typeface="Calibri" panose="020F0502020204030204" pitchFamily="34" charset="0"/>
                                </a:rPr>
                              </m:ctrlPr>
                            </m:radPr>
                            <m:deg/>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1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vi-VN" sz="1800" i="1">
                                      <a:effectLst/>
                                      <a:latin typeface="Cambria Math" panose="02040503050406030204" pitchFamily="18" charset="0"/>
                                      <a:ea typeface="Calibri" panose="020F0502020204030204" pitchFamily="34" charset="0"/>
                                      <a:cs typeface="Times New Roman" panose="02020603050405020304" pitchFamily="18" charset="0"/>
                                    </a:rPr>
                                    <m:t>𝑛</m:t>
                                  </m:r>
                                </m:sub>
                              </m:sSub>
                            </m:e>
                          </m:rad>
                        </m:e>
                      </m:func>
                    </m:oMath>
                  </m:oMathPara>
                </a14:m>
                <a:endParaRPr lang="en-US" sz="1800">
                  <a:latin typeface="+mj-lt"/>
                </a:endParaRPr>
              </a:p>
            </p:txBody>
          </p:sp>
        </mc:Choice>
        <mc:Fallback xmlns="">
          <p:sp>
            <p:nvSpPr>
              <p:cNvPr id="14" name="Rectangle 13"/>
              <p:cNvSpPr>
                <a:spLocks noRot="1" noChangeAspect="1" noMove="1" noResize="1" noEditPoints="1" noAdjustHandles="1" noChangeArrowheads="1" noChangeShapeType="1" noTextEdit="1"/>
              </p:cNvSpPr>
              <p:nvPr/>
            </p:nvSpPr>
            <p:spPr>
              <a:xfrm>
                <a:off x="645384" y="464331"/>
                <a:ext cx="7760997" cy="1955343"/>
              </a:xfrm>
              <a:prstGeom prst="rect">
                <a:avLst/>
              </a:prstGeom>
              <a:blipFill>
                <a:blip r:embed="rId3"/>
                <a:stretch>
                  <a:fillRect l="-707"/>
                </a:stretch>
              </a:blipFill>
            </p:spPr>
            <p:txBody>
              <a:bodyPr/>
              <a:lstStyle/>
              <a:p>
                <a:r>
                  <a:rPr lang="en-US">
                    <a:noFill/>
                  </a:rPr>
                  <a:t> </a:t>
                </a:r>
              </a:p>
            </p:txBody>
          </p:sp>
        </mc:Fallback>
      </mc:AlternateContent>
      <p:sp>
        <p:nvSpPr>
          <p:cNvPr id="16" name="Oval Callout 15"/>
          <p:cNvSpPr/>
          <p:nvPr/>
        </p:nvSpPr>
        <p:spPr>
          <a:xfrm>
            <a:off x="4119241" y="2561470"/>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0" name="Picture 9"/>
          <p:cNvPicPr>
            <a:picLocks noChangeAspect="1"/>
          </p:cNvPicPr>
          <p:nvPr/>
        </p:nvPicPr>
        <p:blipFill>
          <a:blip r:embed="rId4"/>
          <a:stretch>
            <a:fillRect/>
          </a:stretch>
        </p:blipFill>
        <p:spPr>
          <a:xfrm>
            <a:off x="8274694" y="79849"/>
            <a:ext cx="805695" cy="73728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45384" y="3038890"/>
                <a:ext cx="7926122" cy="1972528"/>
              </a:xfrm>
              <a:prstGeom prst="rect">
                <a:avLst/>
              </a:prstGeom>
            </p:spPr>
            <p:txBody>
              <a:bodyPr wrap="square">
                <a:spAutoFit/>
              </a:bodyPr>
              <a:lstStyle/>
              <a:p>
                <a:pPr algn="just">
                  <a:lnSpc>
                    <a:spcPct val="150000"/>
                  </a:lnSpc>
                  <a:spcBef>
                    <a:spcPts val="100"/>
                  </a:spcBef>
                  <a:spcAft>
                    <a:spcPts val="100"/>
                  </a:spcAft>
                </a:pPr>
                <a:r>
                  <a:rPr lang="vi-VN" sz="1800">
                    <a:latin typeface="+mn-lt"/>
                    <a:ea typeface="Calibri" panose="020F0502020204030204" pitchFamily="34" charset="0"/>
                  </a:rPr>
                  <a:t>a) Ta có: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e>
                    </m:func>
                    <m:r>
                      <a:rPr lang="vi-VN" sz="1800" i="1">
                        <a:latin typeface="Cambria Math" panose="02040503050406030204" pitchFamily="18" charset="0"/>
                        <a:ea typeface="Calibri" panose="020F0502020204030204" pitchFamily="34" charset="0"/>
                      </a:rPr>
                      <m:t>=2, </m:t>
                    </m:r>
                  </m:oMath>
                </a14:m>
                <a:r>
                  <a:rPr lang="vi-VN" sz="1800">
                    <a:latin typeface="+mn-lt"/>
                    <a:ea typeface="Calibri" panose="020F0502020204030204" pitchFamily="34" charset="0"/>
                  </a:rPr>
                  <a:t>do đó,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Sup>
                          <m:sSubSupPr>
                            <m:ctrlPr>
                              <a:rPr lang="en-US" sz="1800" i="1">
                                <a:latin typeface="Cambria Math" panose="02040503050406030204" pitchFamily="18" charset="0"/>
                                <a:ea typeface="Calibri" panose="020F0502020204030204" pitchFamily="34" charset="0"/>
                              </a:rPr>
                            </m:ctrlPr>
                          </m:sSubSup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up>
                            <m:r>
                              <a:rPr lang="vi-VN" sz="1800" i="1">
                                <a:latin typeface="Cambria Math" panose="02040503050406030204" pitchFamily="18" charset="0"/>
                                <a:ea typeface="Calibri" panose="020F0502020204030204" pitchFamily="34" charset="0"/>
                              </a:rPr>
                              <m:t>2</m:t>
                            </m:r>
                          </m:sup>
                        </m:sSubSup>
                      </m:e>
                    </m:func>
                    <m:r>
                      <a:rPr lang="vi-VN" sz="1800" i="1">
                        <a:latin typeface="Cambria Math" panose="02040503050406030204" pitchFamily="18" charset="0"/>
                        <a:ea typeface="Calibri" panose="020F0502020204030204" pitchFamily="34" charset="0"/>
                      </a:rPr>
                      <m:t>=</m:t>
                    </m:r>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e>
                    </m:func>
                    <m:r>
                      <a:rPr lang="vi-VN" sz="1800" i="1">
                        <a:latin typeface="Cambria Math" panose="02040503050406030204" pitchFamily="18" charset="0"/>
                        <a:ea typeface="Calibri" panose="020F0502020204030204" pitchFamily="34" charset="0"/>
                      </a:rPr>
                      <m:t>=2.2=4</m:t>
                    </m:r>
                  </m:oMath>
                </a14:m>
                <a:endParaRPr lang="en-US" sz="1800">
                  <a:latin typeface="+mn-lt"/>
                  <a:ea typeface="Times New Roman" panose="02020603050405020304" pitchFamily="18" charset="0"/>
                </a:endParaRPr>
              </a:p>
              <a:p>
                <a:pPr algn="just">
                  <a:lnSpc>
                    <a:spcPct val="150000"/>
                  </a:lnSpc>
                  <a:spcBef>
                    <a:spcPts val="100"/>
                  </a:spcBef>
                  <a:spcAft>
                    <a:spcPts val="100"/>
                  </a:spcAft>
                </a:pPr>
                <a:r>
                  <a:rPr lang="vi-VN" sz="1800">
                    <a:latin typeface="+mn-lt"/>
                    <a:ea typeface="Calibri" panose="020F0502020204030204" pitchFamily="34" charset="0"/>
                  </a:rPr>
                  <a:t>và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e>
                    </m:func>
                    <m:r>
                      <a:rPr lang="vi-VN" sz="1800" i="1">
                        <a:latin typeface="Cambria Math" panose="02040503050406030204" pitchFamily="18" charset="0"/>
                        <a:ea typeface="Calibri" panose="020F0502020204030204" pitchFamily="34" charset="0"/>
                      </a:rPr>
                      <m:t>=3</m:t>
                    </m:r>
                  </m:oMath>
                </a14:m>
                <a:r>
                  <a:rPr lang="vi-VN" sz="1800">
                    <a:latin typeface="+mn-lt"/>
                    <a:ea typeface="Calibri" panose="020F0502020204030204" pitchFamily="34" charset="0"/>
                  </a:rPr>
                  <a:t> nên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e>
                    </m:func>
                    <m:r>
                      <a:rPr lang="vi-VN" sz="1800" i="1">
                        <a:latin typeface="Cambria Math" panose="02040503050406030204" pitchFamily="18" charset="0"/>
                        <a:ea typeface="Calibri" panose="020F0502020204030204" pitchFamily="34" charset="0"/>
                      </a:rPr>
                      <m:t>=3−2=1</m:t>
                    </m:r>
                  </m:oMath>
                </a14:m>
                <a:endParaRPr lang="en-US" sz="1800">
                  <a:latin typeface="+mn-lt"/>
                  <a:ea typeface="Times New Roman" panose="02020603050405020304" pitchFamily="18" charset="0"/>
                </a:endParaRPr>
              </a:p>
              <a:p>
                <a:pPr algn="just">
                  <a:lnSpc>
                    <a:spcPct val="150000"/>
                  </a:lnSpc>
                  <a:spcBef>
                    <a:spcPts val="100"/>
                  </a:spcBef>
                  <a:spcAft>
                    <a:spcPts val="100"/>
                  </a:spcAft>
                </a:pPr>
                <a:r>
                  <a:rPr lang="vi-VN" sz="1800">
                    <a:latin typeface="+mn-lt"/>
                    <a:ea typeface="Calibri" panose="020F0502020204030204" pitchFamily="34" charset="0"/>
                  </a:rPr>
                  <a:t>Vậy </a:t>
                </a:r>
                <a14:m>
                  <m:oMath xmlns:m="http://schemas.openxmlformats.org/officeDocument/2006/math">
                    <m:func>
                      <m:funcPr>
                        <m:ctrlPr>
                          <a:rPr lang="en-US" sz="1800" i="1">
                            <a:latin typeface="Cambria Math" panose="02040503050406030204" pitchFamily="18" charset="0"/>
                            <a:ea typeface="Calibri" panose="020F0502020204030204" pitchFamily="34" charset="0"/>
                          </a:rPr>
                        </m:ctrlPr>
                      </m:funcPr>
                      <m:fName>
                        <m:limLow>
                          <m:limLowPr>
                            <m:ctrlPr>
                              <a:rPr lang="en-US" sz="1800" i="1">
                                <a:latin typeface="Cambria Math" panose="02040503050406030204" pitchFamily="18" charset="0"/>
                                <a:ea typeface="Calibri" panose="020F0502020204030204" pitchFamily="34" charset="0"/>
                              </a:rPr>
                            </m:ctrlPr>
                          </m:limLowPr>
                          <m:e>
                            <m:r>
                              <a:rPr lang="vi-VN" sz="1800" i="1">
                                <a:latin typeface="Cambria Math" panose="02040503050406030204" pitchFamily="18" charset="0"/>
                                <a:ea typeface="Calibri" panose="020F0502020204030204" pitchFamily="34" charset="0"/>
                              </a:rPr>
                              <m:t>𝑙𝑖𝑚</m:t>
                            </m:r>
                          </m:e>
                          <m:lim>
                            <m:r>
                              <a:rPr lang="vi-VN" sz="1800" i="1">
                                <a:latin typeface="Cambria Math" panose="02040503050406030204" pitchFamily="18" charset="0"/>
                                <a:ea typeface="Calibri" panose="020F0502020204030204" pitchFamily="34" charset="0"/>
                              </a:rPr>
                              <m:t>𝑛</m:t>
                            </m:r>
                            <m:r>
                              <a:rPr lang="vi-VN" sz="1800" i="1">
                                <a:latin typeface="Cambria Math" panose="02040503050406030204" pitchFamily="18" charset="0"/>
                                <a:ea typeface="Calibri" panose="020F0502020204030204" pitchFamily="34" charset="0"/>
                              </a:rPr>
                              <m:t>→+∞</m:t>
                            </m:r>
                          </m:lim>
                        </m:limLow>
                      </m:fName>
                      <m:e>
                        <m:f>
                          <m:fPr>
                            <m:ctrlPr>
                              <a:rPr lang="en-US" sz="1800" i="1">
                                <a:latin typeface="Cambria Math" panose="02040503050406030204" pitchFamily="18" charset="0"/>
                                <a:ea typeface="Calibri" panose="020F0502020204030204" pitchFamily="34" charset="0"/>
                              </a:rPr>
                            </m:ctrlPr>
                          </m:fPr>
                          <m:num>
                            <m:sSubSup>
                              <m:sSubSupPr>
                                <m:ctrlPr>
                                  <a:rPr lang="en-US" sz="1800" i="1">
                                    <a:latin typeface="Cambria Math" panose="02040503050406030204" pitchFamily="18" charset="0"/>
                                    <a:ea typeface="Calibri" panose="020F0502020204030204" pitchFamily="34" charset="0"/>
                                  </a:rPr>
                                </m:ctrlPr>
                              </m:sSubSup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up>
                                <m:r>
                                  <a:rPr lang="vi-VN" sz="1800" i="1">
                                    <a:latin typeface="Cambria Math" panose="02040503050406030204" pitchFamily="18" charset="0"/>
                                    <a:ea typeface="Calibri" panose="020F0502020204030204" pitchFamily="34" charset="0"/>
                                  </a:rPr>
                                  <m:t>2</m:t>
                                </m:r>
                              </m:sup>
                            </m:sSubSup>
                          </m:num>
                          <m:den>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𝑣</m:t>
                                </m:r>
                              </m:e>
                              <m:sub>
                                <m:r>
                                  <a:rPr lang="vi-VN" sz="1800" i="1">
                                    <a:latin typeface="Cambria Math" panose="02040503050406030204" pitchFamily="18" charset="0"/>
                                    <a:ea typeface="Calibri" panose="020F0502020204030204" pitchFamily="34" charset="0"/>
                                  </a:rPr>
                                  <m:t>𝑛</m:t>
                                </m:r>
                              </m:sub>
                            </m:sSub>
                            <m:r>
                              <a:rPr lang="vi-VN" sz="1800" i="1">
                                <a:latin typeface="Cambria Math" panose="02040503050406030204" pitchFamily="18" charset="0"/>
                                <a:ea typeface="Calibri" panose="020F0502020204030204" pitchFamily="34" charset="0"/>
                              </a:rPr>
                              <m:t>−</m:t>
                            </m:r>
                            <m:sSub>
                              <m:sSubPr>
                                <m:ctrlPr>
                                  <a:rPr lang="en-US" sz="1800" i="1">
                                    <a:latin typeface="Cambria Math" panose="02040503050406030204" pitchFamily="18" charset="0"/>
                                    <a:ea typeface="Calibri" panose="020F0502020204030204" pitchFamily="34" charset="0"/>
                                  </a:rPr>
                                </m:ctrlPr>
                              </m:sSubPr>
                              <m:e>
                                <m:r>
                                  <a:rPr lang="vi-VN" sz="1800" i="1">
                                    <a:latin typeface="Cambria Math" panose="02040503050406030204" pitchFamily="18" charset="0"/>
                                    <a:ea typeface="Calibri" panose="020F0502020204030204" pitchFamily="34" charset="0"/>
                                  </a:rPr>
                                  <m:t>𝑢</m:t>
                                </m:r>
                              </m:e>
                              <m:sub>
                                <m:r>
                                  <a:rPr lang="vi-VN" sz="1800" i="1">
                                    <a:latin typeface="Cambria Math" panose="02040503050406030204" pitchFamily="18" charset="0"/>
                                    <a:ea typeface="Calibri" panose="020F0502020204030204" pitchFamily="34" charset="0"/>
                                  </a:rPr>
                                  <m:t>𝑛</m:t>
                                </m:r>
                              </m:sub>
                            </m:sSub>
                          </m:den>
                        </m:f>
                      </m:e>
                    </m:func>
                    <m:r>
                      <a:rPr lang="vi-VN" sz="1800" i="1">
                        <a:latin typeface="Cambria Math" panose="02040503050406030204" pitchFamily="18" charset="0"/>
                        <a:ea typeface="Calibri" panose="020F0502020204030204" pitchFamily="34" charset="0"/>
                      </a:rPr>
                      <m:t>=</m:t>
                    </m:r>
                    <m:f>
                      <m:fPr>
                        <m:ctrlPr>
                          <a:rPr lang="en-US" sz="1800" i="1">
                            <a:latin typeface="Cambria Math" panose="02040503050406030204" pitchFamily="18" charset="0"/>
                            <a:ea typeface="Calibri" panose="020F0502020204030204" pitchFamily="34" charset="0"/>
                          </a:rPr>
                        </m:ctrlPr>
                      </m:fPr>
                      <m:num>
                        <m:r>
                          <a:rPr lang="vi-VN" sz="1800" i="1">
                            <a:latin typeface="Cambria Math" panose="02040503050406030204" pitchFamily="18" charset="0"/>
                            <a:ea typeface="Calibri" panose="020F0502020204030204" pitchFamily="34" charset="0"/>
                          </a:rPr>
                          <m:t>4</m:t>
                        </m:r>
                      </m:num>
                      <m:den>
                        <m:r>
                          <a:rPr lang="vi-VN" sz="1800" i="1">
                            <a:latin typeface="Cambria Math" panose="02040503050406030204" pitchFamily="18" charset="0"/>
                            <a:ea typeface="Calibri" panose="020F0502020204030204" pitchFamily="34" charset="0"/>
                          </a:rPr>
                          <m:t>1</m:t>
                        </m:r>
                      </m:den>
                    </m:f>
                    <m:r>
                      <a:rPr lang="vi-VN" sz="1800" i="1">
                        <a:latin typeface="Cambria Math" panose="02040503050406030204" pitchFamily="18" charset="0"/>
                        <a:ea typeface="Calibri" panose="020F0502020204030204" pitchFamily="34" charset="0"/>
                      </a:rPr>
                      <m:t>=4</m:t>
                    </m:r>
                  </m:oMath>
                </a14:m>
                <a:endParaRPr lang="en-US" sz="1800">
                  <a:latin typeface="+mn-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5384" y="3038890"/>
                <a:ext cx="7926122" cy="1972528"/>
              </a:xfrm>
              <a:prstGeom prst="rect">
                <a:avLst/>
              </a:prstGeom>
              <a:blipFill>
                <a:blip r:embed="rId5"/>
                <a:stretch>
                  <a:fillRect l="-692"/>
                </a:stretch>
              </a:blipFill>
            </p:spPr>
            <p:txBody>
              <a:bodyPr/>
              <a:lstStyle/>
              <a:p>
                <a:r>
                  <a:rPr lang="en-US">
                    <a:noFill/>
                  </a:rPr>
                  <a:t> </a:t>
                </a:r>
              </a:p>
            </p:txBody>
          </p:sp>
        </mc:Fallback>
      </mc:AlternateContent>
      <p:pic>
        <p:nvPicPr>
          <p:cNvPr id="19" name="Picture 18"/>
          <p:cNvPicPr>
            <a:picLocks noChangeAspect="1"/>
          </p:cNvPicPr>
          <p:nvPr/>
        </p:nvPicPr>
        <p:blipFill>
          <a:blip r:embed="rId6"/>
          <a:stretch>
            <a:fillRect/>
          </a:stretch>
        </p:blipFill>
        <p:spPr>
          <a:xfrm>
            <a:off x="8267700" y="4476750"/>
            <a:ext cx="745954" cy="6164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wipe(left)">
                                      <p:cBhvr>
                                        <p:cTn id="29" dur="500"/>
                                        <p:tgtEl>
                                          <p:spTgt spid="1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barn(inVertical)">
                                      <p:cBhvr>
                                        <p:cTn id="3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16" name="Oval Callout 15"/>
          <p:cNvSpPr/>
          <p:nvPr/>
        </p:nvSpPr>
        <p:spPr>
          <a:xfrm>
            <a:off x="4103336" y="566275"/>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0" name="Picture 9"/>
          <p:cNvPicPr>
            <a:picLocks noChangeAspect="1"/>
          </p:cNvPicPr>
          <p:nvPr/>
        </p:nvPicPr>
        <p:blipFill>
          <a:blip r:embed="rId3"/>
          <a:stretch>
            <a:fillRect/>
          </a:stretch>
        </p:blipFill>
        <p:spPr>
          <a:xfrm>
            <a:off x="8274694" y="79849"/>
            <a:ext cx="805695" cy="73728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375037" y="1230498"/>
                <a:ext cx="8435005" cy="3153427"/>
              </a:xfrm>
              <a:prstGeom prst="rect">
                <a:avLst/>
              </a:prstGeom>
            </p:spPr>
            <p:txBody>
              <a:bodyPr wrap="square">
                <a:spAutoFit/>
              </a:bodyPr>
              <a:lstStyle/>
              <a:p>
                <a:pPr algn="just">
                  <a:lnSpc>
                    <a:spcPct val="150000"/>
                  </a:lnSpc>
                  <a:spcBef>
                    <a:spcPts val="300"/>
                  </a:spcBef>
                  <a:spcAft>
                    <a:spcPts val="300"/>
                  </a:spcAft>
                </a:pPr>
                <a:r>
                  <a:rPr lang="vi-VN" sz="1800">
                    <a:latin typeface="+mn-lt"/>
                    <a:ea typeface="Calibri" panose="020F0502020204030204" pitchFamily="34" charset="0"/>
                  </a:rPr>
                  <a:t>b) 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e>
                    </m:func>
                    <m:r>
                      <a:rPr lang="vi-VN" sz="1800" i="1">
                        <a:effectLst/>
                        <a:latin typeface="Cambria Math" panose="02040503050406030204" pitchFamily="18" charset="0"/>
                        <a:ea typeface="Calibri" panose="020F0502020204030204" pitchFamily="34" charset="0"/>
                      </a:rPr>
                      <m:t>=2</m:t>
                    </m:r>
                  </m:oMath>
                </a14:m>
                <a:r>
                  <a:rPr lang="vi-VN" sz="1800">
                    <a:effectLst/>
                    <a:latin typeface="+mn-lt"/>
                    <a:ea typeface="Calibri" panose="020F0502020204030204" pitchFamily="34" charset="0"/>
                  </a:rPr>
                  <a:t> 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e>
                    </m:func>
                    <m:r>
                      <a:rPr lang="vi-VN" sz="1800" i="1">
                        <a:effectLst/>
                        <a:latin typeface="Cambria Math" panose="02040503050406030204" pitchFamily="18" charset="0"/>
                        <a:ea typeface="Calibri" panose="020F0502020204030204" pitchFamily="34" charset="0"/>
                      </a:rPr>
                      <m:t>=3</m:t>
                    </m:r>
                  </m:oMath>
                </a14:m>
                <a:endParaRPr lang="en-US" sz="1800">
                  <a:effectLst/>
                  <a:latin typeface="+mn-lt"/>
                  <a:ea typeface="Calibri" panose="020F0502020204030204" pitchFamily="34" charset="0"/>
                </a:endParaRPr>
              </a:p>
              <a:p>
                <a:pPr algn="just">
                  <a:lnSpc>
                    <a:spcPct val="150000"/>
                  </a:lnSpc>
                  <a:spcBef>
                    <a:spcPts val="300"/>
                  </a:spcBef>
                  <a:spcAft>
                    <a:spcPts val="300"/>
                  </a:spcAft>
                </a:pPr>
                <a:r>
                  <a:rPr lang="en-US" sz="1800">
                    <a:effectLst/>
                    <a:latin typeface="+mn-lt"/>
                    <a:ea typeface="Calibri" panose="020F0502020204030204" pitchFamily="34" charset="0"/>
                  </a:rPr>
                  <a:t>D</a:t>
                </a:r>
                <a:r>
                  <a:rPr lang="vi-VN" sz="1800">
                    <a:effectLst/>
                    <a:latin typeface="+mn-lt"/>
                    <a:ea typeface="Calibri" panose="020F0502020204030204" pitchFamily="34" charset="0"/>
                  </a:rPr>
                  <a:t>o đó,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m:t>
                    </m:r>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=2.3=6</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e>
                    </m:func>
                    <m:r>
                      <a:rPr lang="vi-VN" sz="1800" i="1">
                        <a:effectLst/>
                        <a:latin typeface="Cambria Math" panose="02040503050406030204" pitchFamily="18" charset="0"/>
                        <a:ea typeface="Calibri" panose="020F0502020204030204" pitchFamily="34" charset="0"/>
                      </a:rPr>
                      <m:t>=2</m:t>
                    </m:r>
                  </m:oMath>
                </a14:m>
                <a:r>
                  <a:rPr lang="vi-VN" sz="1800">
                    <a:effectLst/>
                    <a:latin typeface="+mn-lt"/>
                    <a:ea typeface="Calibri" panose="020F0502020204030204" pitchFamily="34" charset="0"/>
                  </a:rPr>
                  <a:t> nên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=2+6=8</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Vì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 </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m:t>
                    </m:r>
                  </m:oMath>
                </a14:m>
                <a:r>
                  <a:rPr lang="vi-VN" sz="1800">
                    <a:effectLst/>
                    <a:latin typeface="+mn-lt"/>
                    <a:ea typeface="Calibri" panose="020F0502020204030204" pitchFamily="34" charset="0"/>
                  </a:rPr>
                  <a:t> với mọi n nên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≥0</m:t>
                    </m:r>
                  </m:oMath>
                </a14:m>
                <a:r>
                  <a:rPr lang="vi-VN" sz="1800">
                    <a:effectLst/>
                    <a:latin typeface="+mn-lt"/>
                    <a:ea typeface="Calibri" panose="020F0502020204030204" pitchFamily="34" charset="0"/>
                  </a:rPr>
                  <a:t> với mọi n và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
                          <a:rPr lang="vi-VN" sz="1800" i="1">
                            <a:effectLst/>
                            <a:latin typeface="Cambria Math" panose="02040503050406030204" pitchFamily="18" charset="0"/>
                            <a:ea typeface="Calibri" panose="020F0502020204030204" pitchFamily="34" charset="0"/>
                          </a:rPr>
                          <m:t>(</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m:t>
                        </m:r>
                      </m:e>
                    </m:func>
                    <m:r>
                      <a:rPr lang="vi-VN" sz="1800" i="1">
                        <a:effectLst/>
                        <a:latin typeface="Cambria Math" panose="02040503050406030204" pitchFamily="18" charset="0"/>
                        <a:ea typeface="Calibri" panose="020F0502020204030204" pitchFamily="34" charset="0"/>
                      </a:rPr>
                      <m:t>=8&gt;0</m:t>
                    </m:r>
                  </m:oMath>
                </a14:m>
                <a:endParaRPr lang="en-US" sz="1800">
                  <a:effectLst/>
                  <a:latin typeface="+mn-lt"/>
                  <a:ea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rPr>
                  <a:t>Do đó,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rPr>
                        </m:ctrlPr>
                      </m:funcPr>
                      <m:fName>
                        <m:limLow>
                          <m:limLowPr>
                            <m:ctrlPr>
                              <a:rPr lang="en-US" sz="1800" i="1">
                                <a:effectLst/>
                                <a:latin typeface="Cambria Math" panose="02040503050406030204" pitchFamily="18" charset="0"/>
                                <a:ea typeface="Calibri" panose="020F0502020204030204" pitchFamily="34" charset="0"/>
                              </a:rPr>
                            </m:ctrlPr>
                          </m:limLowPr>
                          <m:e>
                            <m:r>
                              <a:rPr lang="vi-VN" sz="1800" i="1">
                                <a:effectLst/>
                                <a:latin typeface="Cambria Math" panose="02040503050406030204" pitchFamily="18" charset="0"/>
                                <a:ea typeface="Calibri" panose="020F0502020204030204" pitchFamily="34" charset="0"/>
                              </a:rPr>
                              <m:t>𝑙𝑖𝑚</m:t>
                            </m:r>
                          </m:e>
                          <m:lim>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m:t>
                            </m:r>
                          </m:lim>
                        </m:limLow>
                      </m:fName>
                      <m:e>
                        <m:rad>
                          <m:radPr>
                            <m:degHide m:val="on"/>
                            <m:ctrlPr>
                              <a:rPr lang="en-US" sz="1800" i="1">
                                <a:effectLst/>
                                <a:latin typeface="Cambria Math" panose="02040503050406030204" pitchFamily="18" charset="0"/>
                                <a:ea typeface="Calibri" panose="020F0502020204030204" pitchFamily="34" charset="0"/>
                              </a:rPr>
                            </m:ctrlPr>
                          </m:radPr>
                          <m:deg/>
                          <m:e>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𝑢</m:t>
                                </m:r>
                              </m:e>
                              <m:sub>
                                <m:r>
                                  <a:rPr lang="vi-VN" sz="1800" i="1">
                                    <a:effectLst/>
                                    <a:latin typeface="Cambria Math" panose="02040503050406030204" pitchFamily="18" charset="0"/>
                                    <a:ea typeface="Calibri" panose="020F0502020204030204" pitchFamily="34" charset="0"/>
                                  </a:rPr>
                                  <m:t>𝑛</m:t>
                                </m:r>
                              </m:sub>
                            </m:sSub>
                            <m:r>
                              <a:rPr lang="vi-VN" sz="1800" i="1">
                                <a:effectLst/>
                                <a:latin typeface="Cambria Math" panose="02040503050406030204" pitchFamily="18" charset="0"/>
                                <a:ea typeface="Calibri" panose="020F0502020204030204" pitchFamily="34" charset="0"/>
                              </a:rPr>
                              <m:t>+2</m:t>
                            </m:r>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𝑣</m:t>
                                </m:r>
                              </m:e>
                              <m:sub>
                                <m:r>
                                  <a:rPr lang="vi-VN" sz="1800" i="1">
                                    <a:effectLst/>
                                    <a:latin typeface="Cambria Math" panose="02040503050406030204" pitchFamily="18" charset="0"/>
                                    <a:ea typeface="Calibri" panose="020F0502020204030204" pitchFamily="34" charset="0"/>
                                  </a:rPr>
                                  <m:t>𝑛</m:t>
                                </m:r>
                              </m:sub>
                            </m:sSub>
                          </m:e>
                        </m:rad>
                      </m:e>
                    </m:func>
                    <m:r>
                      <a:rPr lang="vi-VN" sz="1800" i="1">
                        <a:effectLst/>
                        <a:latin typeface="Cambria Math" panose="02040503050406030204" pitchFamily="18" charset="0"/>
                        <a:ea typeface="Calibri" panose="020F0502020204030204" pitchFamily="34" charset="0"/>
                      </a:rPr>
                      <m:t>=</m:t>
                    </m:r>
                    <m:rad>
                      <m:radPr>
                        <m:degHide m:val="on"/>
                        <m:ctrlPr>
                          <a:rPr lang="en-US" sz="1800" i="1">
                            <a:effectLst/>
                            <a:latin typeface="Cambria Math" panose="02040503050406030204" pitchFamily="18" charset="0"/>
                            <a:ea typeface="Calibri" panose="020F0502020204030204" pitchFamily="34" charset="0"/>
                          </a:rPr>
                        </m:ctrlPr>
                      </m:radPr>
                      <m:deg/>
                      <m:e>
                        <m:r>
                          <a:rPr lang="vi-VN" sz="1800" i="1">
                            <a:effectLst/>
                            <a:latin typeface="Cambria Math" panose="02040503050406030204" pitchFamily="18" charset="0"/>
                            <a:ea typeface="Calibri" panose="020F0502020204030204" pitchFamily="34" charset="0"/>
                          </a:rPr>
                          <m:t>8</m:t>
                        </m:r>
                      </m:e>
                    </m:rad>
                    <m:r>
                      <a:rPr lang="vi-VN" sz="1800" i="1">
                        <a:effectLst/>
                        <a:latin typeface="Cambria Math" panose="02040503050406030204" pitchFamily="18" charset="0"/>
                        <a:ea typeface="Calibri" panose="020F0502020204030204" pitchFamily="34" charset="0"/>
                      </a:rPr>
                      <m:t>=2</m:t>
                    </m:r>
                    <m:rad>
                      <m:radPr>
                        <m:degHide m:val="on"/>
                        <m:ctrlPr>
                          <a:rPr lang="en-US" sz="1800" i="1">
                            <a:effectLst/>
                            <a:latin typeface="Cambria Math" panose="02040503050406030204" pitchFamily="18" charset="0"/>
                            <a:ea typeface="Calibri" panose="020F0502020204030204" pitchFamily="34" charset="0"/>
                          </a:rPr>
                        </m:ctrlPr>
                      </m:radPr>
                      <m:deg/>
                      <m:e>
                        <m:r>
                          <a:rPr lang="vi-VN" sz="1800" i="1">
                            <a:effectLst/>
                            <a:latin typeface="Cambria Math" panose="02040503050406030204" pitchFamily="18" charset="0"/>
                            <a:ea typeface="Calibri" panose="020F0502020204030204" pitchFamily="34" charset="0"/>
                          </a:rPr>
                          <m:t>2</m:t>
                        </m:r>
                      </m:e>
                    </m:rad>
                  </m:oMath>
                </a14:m>
                <a:endParaRPr lang="en-US" sz="1800">
                  <a:effectLst/>
                  <a:latin typeface="+mn-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75037" y="1230498"/>
                <a:ext cx="8435005" cy="3153427"/>
              </a:xfrm>
              <a:prstGeom prst="rect">
                <a:avLst/>
              </a:prstGeom>
              <a:blipFill>
                <a:blip r:embed="rId4"/>
                <a:stretch>
                  <a:fillRect l="-651"/>
                </a:stretch>
              </a:blipFill>
            </p:spPr>
            <p:txBody>
              <a:bodyPr/>
              <a:lstStyle/>
              <a:p>
                <a:r>
                  <a:rPr lang="en-US">
                    <a:noFill/>
                  </a:rPr>
                  <a:t> </a:t>
                </a:r>
              </a:p>
            </p:txBody>
          </p:sp>
        </mc:Fallback>
      </mc:AlternateContent>
      <p:pic>
        <p:nvPicPr>
          <p:cNvPr id="19" name="Picture 18"/>
          <p:cNvPicPr>
            <a:picLocks noChangeAspect="1"/>
          </p:cNvPicPr>
          <p:nvPr/>
        </p:nvPicPr>
        <p:blipFill>
          <a:blip r:embed="rId5"/>
          <a:stretch>
            <a:fillRect/>
          </a:stretch>
        </p:blipFill>
        <p:spPr>
          <a:xfrm>
            <a:off x="8267700" y="4476750"/>
            <a:ext cx="745954" cy="616417"/>
          </a:xfrm>
          <a:prstGeom prst="rect">
            <a:avLst/>
          </a:prstGeom>
        </p:spPr>
      </p:pic>
    </p:spTree>
    <p:extLst>
      <p:ext uri="{BB962C8B-B14F-4D97-AF65-F5344CB8AC3E}">
        <p14:creationId xmlns:p14="http://schemas.microsoft.com/office/powerpoint/2010/main" val="28676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wipe(left)">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5" dur="500"/>
                                        <p:tgtEl>
                                          <p:spTgt spid="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Effect transition="in" filter="fade">
                                      <p:cBhvr>
                                        <p:cTn id="30"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30" name="Rectangle 29"/>
          <p:cNvSpPr/>
          <p:nvPr/>
        </p:nvSpPr>
        <p:spPr>
          <a:xfrm>
            <a:off x="441032" y="307076"/>
            <a:ext cx="3175869" cy="588623"/>
          </a:xfrm>
          <a:prstGeom prst="rect">
            <a:avLst/>
          </a:prstGeom>
        </p:spPr>
        <p:txBody>
          <a:bodyPr wrap="none">
            <a:spAutoFit/>
          </a:bodyPr>
          <a:lstStyle/>
          <a:p>
            <a:pPr algn="just" defTabSz="457200">
              <a:lnSpc>
                <a:spcPct val="150000"/>
              </a:lnSpc>
              <a:buClrTx/>
              <a:tabLst>
                <a:tab pos="180023" algn="l"/>
                <a:tab pos="360045" algn="l"/>
              </a:tabLst>
              <a:defRPr/>
            </a:pPr>
            <a:r>
              <a:rPr lang="nl-NL" sz="215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5.3 (SGK-tr109)</a:t>
            </a:r>
            <a:endParaRPr lang="en-US" sz="215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312822" y="804596"/>
                <a:ext cx="6908763" cy="1031564"/>
              </a:xfrm>
              <a:prstGeom prst="rect">
                <a:avLst/>
              </a:prstGeom>
            </p:spPr>
            <p:txBody>
              <a:bodyPr wrap="square">
                <a:spAutoFit/>
              </a:bodyPr>
              <a:lstStyle/>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ea typeface="Calibri" panose="020F0502020204030204" pitchFamily="34" charset="0"/>
                        </a:rPr>
                        <m:t>a</m:t>
                      </m:r>
                      <m:r>
                        <a:rPr lang="en-US" sz="2000" b="0" i="0" smtClean="0">
                          <a:effectLst/>
                          <a:latin typeface="Cambria Math" panose="02040503050406030204" pitchFamily="18" charset="0"/>
                          <a:ea typeface="Calibri" panose="020F0502020204030204" pitchFamily="34" charset="0"/>
                        </a:rPr>
                        <m:t>) </m:t>
                      </m:r>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vi-VN"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vi-VN"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000" i="1">
                              <a:effectLst/>
                              <a:latin typeface="Cambria Math" panose="02040503050406030204" pitchFamily="18" charset="0"/>
                              <a:ea typeface="Calibri" panose="020F0502020204030204" pitchFamily="34" charset="0"/>
                              <a:cs typeface="Times New Roman" panose="02020603050405020304" pitchFamily="18" charset="0"/>
                            </a:rPr>
                            <m:t>2</m:t>
                          </m:r>
                          <m:r>
                            <a:rPr lang="vi-VN" sz="2000" i="1">
                              <a:effectLst/>
                              <a:latin typeface="Cambria Math" panose="02040503050406030204" pitchFamily="18" charset="0"/>
                              <a:ea typeface="Calibri" panose="020F0502020204030204" pitchFamily="34" charset="0"/>
                              <a:cs typeface="Times New Roman" panose="02020603050405020304" pitchFamily="18" charset="0"/>
                            </a:rPr>
                            <m:t>𝑛</m:t>
                          </m:r>
                          <m:r>
                            <a:rPr lang="vi-VN" sz="20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vi-VN" sz="2000">
                          <a:latin typeface="Times New Roman" panose="02020603050405020304" pitchFamily="18" charset="0"/>
                          <a:ea typeface="Calibri" panose="020F0502020204030204" pitchFamily="34" charset="0"/>
                        </a:rPr>
                        <m:t>b</m:t>
                      </m:r>
                      <m:r>
                        <m:rPr>
                          <m:nor/>
                        </m:rPr>
                        <a:rPr lang="vi-VN" sz="2000">
                          <a:latin typeface="Times New Roman" panose="02020603050405020304" pitchFamily="18" charset="0"/>
                          <a:ea typeface="Calibri" panose="020F0502020204030204" pitchFamily="34" charset="0"/>
                        </a:rPr>
                        <m:t>) </m:t>
                      </m:r>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𝑣</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rad>
                        <m:radPr>
                          <m:degHide m:val="on"/>
                          <m:ctrlPr>
                            <a:rPr lang="en-US" sz="2000" i="1">
                              <a:effectLst/>
                              <a:latin typeface="Cambria Math" panose="02040503050406030204" pitchFamily="18" charset="0"/>
                              <a:ea typeface="Calibri" panose="020F0502020204030204" pitchFamily="34" charset="0"/>
                            </a:rPr>
                          </m:ctrlPr>
                        </m:radPr>
                        <m:deg/>
                        <m:e>
                          <m:r>
                            <a:rPr lang="vi-VN" sz="2000" i="1">
                              <a:effectLst/>
                              <a:latin typeface="Cambria Math" panose="02040503050406030204" pitchFamily="18" charset="0"/>
                              <a:ea typeface="Calibri" panose="020F0502020204030204" pitchFamily="34" charset="0"/>
                            </a:rPr>
                            <m:t>2</m:t>
                          </m:r>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e>
                      </m:rad>
                      <m:r>
                        <a:rPr lang="vi-VN" sz="2000" i="1">
                          <a:effectLst/>
                          <a:latin typeface="Cambria Math" panose="02040503050406030204" pitchFamily="18" charset="0"/>
                          <a:ea typeface="Calibri" panose="020F0502020204030204" pitchFamily="34" charset="0"/>
                        </a:rPr>
                        <m:t>−</m:t>
                      </m:r>
                      <m:r>
                        <a:rPr lang="vi-VN" sz="2000" i="1">
                          <a:effectLst/>
                          <a:latin typeface="Cambria Math" panose="02040503050406030204" pitchFamily="18" charset="0"/>
                          <a:ea typeface="Calibri" panose="020F0502020204030204" pitchFamily="34" charset="0"/>
                        </a:rPr>
                        <m:t>𝑛</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312822" y="804596"/>
                <a:ext cx="6908763" cy="1031564"/>
              </a:xfrm>
              <a:prstGeom prst="rect">
                <a:avLst/>
              </a:prstGeom>
              <a:blipFill>
                <a:blip r:embed="rId2"/>
                <a:stretch>
                  <a:fillRect/>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8307922" y="4233523"/>
            <a:ext cx="650282" cy="697110"/>
          </a:xfrm>
          <a:prstGeom prst="rect">
            <a:avLst/>
          </a:prstGeom>
        </p:spPr>
      </p:pic>
      <p:sp>
        <p:nvSpPr>
          <p:cNvPr id="2" name="Rectangle 1"/>
          <p:cNvSpPr/>
          <p:nvPr/>
        </p:nvSpPr>
        <p:spPr>
          <a:xfrm>
            <a:off x="3502292" y="324389"/>
            <a:ext cx="4394152" cy="553998"/>
          </a:xfrm>
          <a:prstGeom prst="rect">
            <a:avLst/>
          </a:prstGeom>
        </p:spPr>
        <p:txBody>
          <a:bodyPr wrap="none">
            <a:spAutoFit/>
          </a:bodyPr>
          <a:lstStyle/>
          <a:p>
            <a:pPr lvl="0" algn="just">
              <a:lnSpc>
                <a:spcPct val="150000"/>
              </a:lnSpc>
            </a:pPr>
            <a:r>
              <a:rPr lang="vi-VN" sz="2000">
                <a:latin typeface="Arial" panose="020B0604020202020204" pitchFamily="34" charset="0"/>
              </a:rPr>
              <a:t>Tìm giới hạn của các dãy số cho bởi:</a:t>
            </a:r>
            <a:endParaRPr lang="en-US" sz="2000"/>
          </a:p>
        </p:txBody>
      </p:sp>
      <p:sp>
        <p:nvSpPr>
          <p:cNvPr id="9" name="Oval Callout 8"/>
          <p:cNvSpPr/>
          <p:nvPr/>
        </p:nvSpPr>
        <p:spPr>
          <a:xfrm>
            <a:off x="4142827" y="1985725"/>
            <a:ext cx="978408" cy="469469"/>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99488" y="2310059"/>
                <a:ext cx="8456211" cy="2021772"/>
              </a:xfrm>
              <a:prstGeom prst="rect">
                <a:avLst/>
              </a:prstGeom>
            </p:spPr>
            <p:txBody>
              <a:bodyPr wrap="square">
                <a:spAutoFit/>
              </a:bodyPr>
              <a:lstStyle/>
              <a:p>
                <a:pPr algn="just">
                  <a:lnSpc>
                    <a:spcPct val="150000"/>
                  </a:lnSpc>
                  <a:spcBef>
                    <a:spcPts val="100"/>
                  </a:spcBef>
                  <a:spcAft>
                    <a:spcPts val="100"/>
                  </a:spcAft>
                </a:pPr>
                <a:r>
                  <a:rPr lang="vi-VN" sz="2000">
                    <a:latin typeface="+mn-lt"/>
                    <a:ea typeface="Calibri" panose="020F0502020204030204" pitchFamily="34" charset="0"/>
                  </a:rPr>
                  <a:t>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oMath>
                </a14:m>
                <a:r>
                  <a:rPr lang="vi-VN" sz="2000">
                    <a:effectLst/>
                    <a:latin typeface="+mn-lt"/>
                    <a:ea typeface="Calibri" panose="020F0502020204030204" pitchFamily="34" charset="0"/>
                  </a:rPr>
                  <a:t> </a:t>
                </a:r>
                <a:r>
                  <a:rPr lang="en-US" sz="2000">
                    <a:effectLst/>
                    <a:latin typeface="+mn-lt"/>
                    <a:ea typeface="Calibri" panose="020F0502020204030204" pitchFamily="34" charset="0"/>
                  </a:rPr>
                  <a:t>Chia cả tử và mẫu của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oMath>
                </a14:m>
                <a:r>
                  <a:rPr lang="vi-VN" sz="2000">
                    <a:effectLst/>
                    <a:latin typeface="+mn-lt"/>
                    <a:ea typeface="Calibri" panose="020F0502020204030204" pitchFamily="34" charset="0"/>
                  </a:rPr>
                  <a:t> cho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oMath>
                </a14:m>
                <a:r>
                  <a:rPr lang="vi-VN" sz="2000">
                    <a:effectLst/>
                    <a:latin typeface="+mn-lt"/>
                    <a:ea typeface="Calibri" panose="020F0502020204030204" pitchFamily="34" charset="0"/>
                  </a:rPr>
                  <a:t>, ta được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num>
                          <m:den>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den>
                        </m:f>
                      </m:num>
                      <m:den>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2</m:t>
                            </m:r>
                          </m:num>
                          <m:den>
                            <m:r>
                              <a:rPr lang="vi-VN" sz="2000" i="1">
                                <a:effectLst/>
                                <a:latin typeface="Cambria Math" panose="02040503050406030204" pitchFamily="18" charset="0"/>
                                <a:ea typeface="Calibri" panose="020F0502020204030204" pitchFamily="34" charset="0"/>
                              </a:rPr>
                              <m:t>𝑛</m:t>
                            </m:r>
                          </m:den>
                        </m:f>
                        <m:r>
                          <a:rPr lang="vi-VN" sz="2000" i="1">
                            <a:effectLst/>
                            <a:latin typeface="Cambria Math" panose="02040503050406030204" pitchFamily="18" charset="0"/>
                            <a:ea typeface="Calibri" panose="020F0502020204030204" pitchFamily="34" charset="0"/>
                          </a:rPr>
                          <m:t>−</m:t>
                        </m:r>
                        <m:f>
                          <m:fPr>
                            <m:ctrlPr>
                              <a:rPr lang="en-US" sz="2000" i="1">
                                <a:effectLst/>
                                <a:latin typeface="Cambria Math" panose="02040503050406030204" pitchFamily="18" charset="0"/>
                                <a:ea typeface="Calibri" panose="020F0502020204030204" pitchFamily="34" charset="0"/>
                              </a:rPr>
                            </m:ctrlPr>
                          </m:fPr>
                          <m:num>
                            <m:r>
                              <a:rPr lang="vi-VN" sz="2000" i="1">
                                <a:effectLst/>
                                <a:latin typeface="Cambria Math" panose="02040503050406030204" pitchFamily="18" charset="0"/>
                                <a:ea typeface="Calibri" panose="020F0502020204030204" pitchFamily="34" charset="0"/>
                              </a:rPr>
                              <m:t>1</m:t>
                            </m:r>
                          </m:num>
                          <m:den>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den>
                        </m:f>
                      </m:den>
                    </m:f>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Calibri" panose="020F0502020204030204" pitchFamily="34" charset="0"/>
                  </a:rPr>
                  <a:t>vì </a:t>
                </a:r>
                <a14:m>
                  <m:oMath xmlns:m="http://schemas.openxmlformats.org/officeDocument/2006/math">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sSub>
                          <m:sSubPr>
                            <m:ctrlPr>
                              <a:rPr lang="en-US" sz="2000" i="1">
                                <a:effectLst/>
                                <a:latin typeface="Cambria Math" panose="02040503050406030204" pitchFamily="18" charset="0"/>
                                <a:ea typeface="Calibri" panose="020F0502020204030204" pitchFamily="34" charset="0"/>
                              </a:rPr>
                            </m:ctrlPr>
                          </m:sSubPr>
                          <m:e>
                            <m:r>
                              <a:rPr lang="vi-VN" sz="2000" i="1">
                                <a:effectLst/>
                                <a:latin typeface="Cambria Math" panose="02040503050406030204" pitchFamily="18" charset="0"/>
                                <a:ea typeface="Calibri" panose="020F0502020204030204" pitchFamily="34" charset="0"/>
                              </a:rPr>
                              <m:t>𝑢</m:t>
                            </m:r>
                          </m:e>
                          <m:sub>
                            <m:r>
                              <a:rPr lang="vi-VN" sz="2000" i="1">
                                <a:effectLst/>
                                <a:latin typeface="Cambria Math" panose="02040503050406030204" pitchFamily="18" charset="0"/>
                                <a:ea typeface="Calibri" panose="020F0502020204030204" pitchFamily="34" charset="0"/>
                              </a:rPr>
                              <m:t>𝑛</m:t>
                            </m:r>
                          </m:sub>
                        </m:sSub>
                      </m:e>
                    </m:func>
                    <m:r>
                      <a:rPr lang="vi-VN" sz="2000" i="1">
                        <a:effectLst/>
                        <a:latin typeface="Cambria Math" panose="02040503050406030204" pitchFamily="18" charset="0"/>
                        <a:ea typeface="Calibri" panose="020F0502020204030204" pitchFamily="34" charset="0"/>
                      </a:rPr>
                      <m:t>=</m:t>
                    </m:r>
                    <m:func>
                      <m:funcPr>
                        <m:ctrlPr>
                          <a:rPr lang="en-US" sz="2000" i="1">
                            <a:effectLst/>
                            <a:latin typeface="Cambria Math" panose="02040503050406030204" pitchFamily="18" charset="0"/>
                            <a:ea typeface="Calibri" panose="020F0502020204030204" pitchFamily="34" charset="0"/>
                          </a:rPr>
                        </m:ctrlPr>
                      </m:funcPr>
                      <m:fName>
                        <m:limLow>
                          <m:limLowPr>
                            <m:ctrlPr>
                              <a:rPr lang="en-US" sz="2000" i="1">
                                <a:effectLst/>
                                <a:latin typeface="Cambria Math" panose="02040503050406030204" pitchFamily="18" charset="0"/>
                                <a:ea typeface="Calibri" panose="020F0502020204030204" pitchFamily="34" charset="0"/>
                              </a:rPr>
                            </m:ctrlPr>
                          </m:limLowPr>
                          <m:e>
                            <m:r>
                              <a:rPr lang="vi-VN" sz="2000" i="1">
                                <a:effectLst/>
                                <a:latin typeface="Cambria Math" panose="02040503050406030204" pitchFamily="18" charset="0"/>
                                <a:ea typeface="Calibri" panose="020F0502020204030204" pitchFamily="34" charset="0"/>
                              </a:rPr>
                              <m:t>𝑙𝑖𝑚</m:t>
                            </m:r>
                          </m:e>
                          <m:lim>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m:t>
                            </m:r>
                          </m:lim>
                        </m:limLow>
                      </m:fName>
                      <m:e>
                        <m:f>
                          <m:fPr>
                            <m:ctrlPr>
                              <a:rPr lang="en-US" sz="2000" i="1">
                                <a:effectLst/>
                                <a:latin typeface="Cambria Math" panose="02040503050406030204" pitchFamily="18" charset="0"/>
                                <a:ea typeface="Calibri" panose="020F0502020204030204" pitchFamily="34" charset="0"/>
                              </a:rPr>
                            </m:ctrlPr>
                          </m:fPr>
                          <m:num>
                            <m:sSup>
                              <m:sSupPr>
                                <m:ctrlPr>
                                  <a:rPr lang="en-US" sz="2000" i="1">
                                    <a:effectLst/>
                                    <a:latin typeface="Cambria Math" panose="02040503050406030204" pitchFamily="18" charset="0"/>
                                    <a:ea typeface="Calibri" panose="020F0502020204030204" pitchFamily="34" charset="0"/>
                                  </a:rPr>
                                </m:ctrlPr>
                              </m:sSupPr>
                              <m:e>
                                <m:r>
                                  <a:rPr lang="vi-VN" sz="2000" i="1">
                                    <a:effectLst/>
                                    <a:latin typeface="Cambria Math" panose="02040503050406030204" pitchFamily="18" charset="0"/>
                                    <a:ea typeface="Calibri" panose="020F0502020204030204" pitchFamily="34" charset="0"/>
                                  </a:rPr>
                                  <m:t>𝑛</m:t>
                                </m:r>
                              </m:e>
                              <m:sup>
                                <m:r>
                                  <a:rPr lang="vi-VN" sz="2000" i="1">
                                    <a:effectLst/>
                                    <a:latin typeface="Cambria Math" panose="02040503050406030204" pitchFamily="18" charset="0"/>
                                    <a:ea typeface="Calibri" panose="020F0502020204030204" pitchFamily="34" charset="0"/>
                                  </a:rPr>
                                  <m:t>2</m:t>
                                </m:r>
                              </m:sup>
                            </m:sSup>
                            <m:r>
                              <a:rPr lang="vi-VN" sz="2000" i="1">
                                <a:effectLst/>
                                <a:latin typeface="Cambria Math" panose="02040503050406030204" pitchFamily="18" charset="0"/>
                                <a:ea typeface="Calibri" panose="020F0502020204030204" pitchFamily="34" charset="0"/>
                              </a:rPr>
                              <m:t>+1</m:t>
                            </m:r>
                          </m:num>
                          <m:den>
                            <m:r>
                              <a:rPr lang="vi-VN" sz="2000" i="1">
                                <a:effectLst/>
                                <a:latin typeface="Cambria Math" panose="02040503050406030204" pitchFamily="18" charset="0"/>
                                <a:ea typeface="Calibri" panose="020F0502020204030204" pitchFamily="34" charset="0"/>
                              </a:rPr>
                              <m:t>2</m:t>
                            </m:r>
                            <m:r>
                              <a:rPr lang="vi-VN" sz="2000" i="1">
                                <a:effectLst/>
                                <a:latin typeface="Cambria Math" panose="02040503050406030204" pitchFamily="18" charset="0"/>
                                <a:ea typeface="Calibri" panose="020F0502020204030204" pitchFamily="34" charset="0"/>
                              </a:rPr>
                              <m:t>𝑛</m:t>
                            </m:r>
                            <m:r>
                              <a:rPr lang="vi-VN" sz="2000" i="1">
                                <a:effectLst/>
                                <a:latin typeface="Cambria Math" panose="02040503050406030204" pitchFamily="18" charset="0"/>
                                <a:ea typeface="Calibri" panose="020F0502020204030204" pitchFamily="34" charset="0"/>
                              </a:rPr>
                              <m:t>−1</m:t>
                            </m:r>
                          </m:den>
                        </m:f>
                      </m:e>
                    </m:func>
                    <m:r>
                      <a:rPr lang="vi-VN" sz="2000" i="1">
                        <a:effectLst/>
                        <a:latin typeface="Cambria Math" panose="02040503050406030204" pitchFamily="18" charset="0"/>
                        <a:ea typeface="Calibri" panose="020F0502020204030204" pitchFamily="34" charset="0"/>
                      </a:rPr>
                      <m:t>=+∞</m:t>
                    </m:r>
                  </m:oMath>
                </a14:m>
                <a:endParaRPr lang="en-US" sz="20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99488" y="2310059"/>
                <a:ext cx="8456211" cy="2021772"/>
              </a:xfrm>
              <a:prstGeom prst="rect">
                <a:avLst/>
              </a:prstGeom>
              <a:blipFill>
                <a:blip r:embed="rId4"/>
                <a:stretch>
                  <a:fillRect l="-793"/>
                </a:stretch>
              </a:blipFill>
            </p:spPr>
            <p:txBody>
              <a:bodyPr/>
              <a:lstStyle/>
              <a:p>
                <a:r>
                  <a:rPr lang="en-US">
                    <a:noFill/>
                  </a:rPr>
                  <a:t> </a:t>
                </a:r>
              </a:p>
            </p:txBody>
          </p:sp>
        </mc:Fallback>
      </mc:AlternateContent>
    </p:spTree>
    <p:extLst>
      <p:ext uri="{BB962C8B-B14F-4D97-AF65-F5344CB8AC3E}">
        <p14:creationId xmlns:p14="http://schemas.microsoft.com/office/powerpoint/2010/main" val="410659666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p:bldP spid="9"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pic>
        <p:nvPicPr>
          <p:cNvPr id="45" name="Picture 44"/>
          <p:cNvPicPr>
            <a:picLocks noChangeAspect="1"/>
          </p:cNvPicPr>
          <p:nvPr/>
        </p:nvPicPr>
        <p:blipFill>
          <a:blip r:embed="rId2"/>
          <a:stretch>
            <a:fillRect/>
          </a:stretch>
        </p:blipFill>
        <p:spPr>
          <a:xfrm>
            <a:off x="8307922" y="4233523"/>
            <a:ext cx="650282" cy="697110"/>
          </a:xfrm>
          <a:prstGeom prst="rect">
            <a:avLst/>
          </a:prstGeom>
        </p:spPr>
      </p:pic>
      <p:sp>
        <p:nvSpPr>
          <p:cNvPr id="9" name="Oval Callout 8"/>
          <p:cNvSpPr/>
          <p:nvPr/>
        </p:nvSpPr>
        <p:spPr>
          <a:xfrm>
            <a:off x="4095418" y="361900"/>
            <a:ext cx="898299" cy="407617"/>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64923" y="870245"/>
                <a:ext cx="9988892" cy="3802195"/>
              </a:xfrm>
              <a:prstGeom prst="rect">
                <a:avLst/>
              </a:prstGeom>
            </p:spPr>
            <p:txBody>
              <a:bodyPr wrap="square">
                <a:spAutoFit/>
              </a:bodyPr>
              <a:lstStyle/>
              <a:p>
                <a:pPr algn="just">
                  <a:lnSpc>
                    <a:spcPct val="150000"/>
                  </a:lnSpc>
                </a:pPr>
                <a:r>
                  <a:rPr lang="vi-VN" sz="1700">
                    <a:latin typeface="+mn-lt"/>
                    <a:ea typeface="Calibri" panose="020F0502020204030204" pitchFamily="34" charset="0"/>
                  </a:rPr>
                  <a:t>b) </a:t>
                </a:r>
                <a14:m>
                  <m:oMath xmlns:m="http://schemas.openxmlformats.org/officeDocument/2006/math">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r>
                      <a:rPr lang="vi-VN" sz="1700" i="1">
                        <a:effectLst/>
                        <a:latin typeface="Cambria Math" panose="02040503050406030204" pitchFamily="18" charset="0"/>
                        <a:ea typeface="Calibri" panose="020F0502020204030204" pitchFamily="34" charset="0"/>
                      </a:rPr>
                      <m:t>=</m:t>
                    </m:r>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
                                  <m:dPr>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d>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begChr m:val="["/>
                            <m:endChr m:val="]"/>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𝑛</m:t>
                            </m:r>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r>
                                      <a:rPr lang="vi-VN" sz="1700" i="1">
                                        <a:effectLst/>
                                        <a:latin typeface="Cambria Math" panose="02040503050406030204" pitchFamily="18" charset="0"/>
                                        <a:ea typeface="Calibri" panose="020F0502020204030204" pitchFamily="34" charset="0"/>
                                      </a:rPr>
                                      <m:t>−1</m:t>
                                    </m:r>
                                  </m:e>
                                </m:rad>
                              </m:e>
                            </m:d>
                          </m:e>
                        </m:d>
                      </m:e>
                    </m:func>
                  </m:oMath>
                </a14:m>
                <a:r>
                  <a:rPr lang="vi-VN" sz="1700">
                    <a:effectLst/>
                    <a:latin typeface="+mn-lt"/>
                    <a:ea typeface="Calibri" panose="020F0502020204030204" pitchFamily="34" charset="0"/>
                  </a:rPr>
                  <a:t> </a:t>
                </a:r>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Vì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rad>
                            <m:r>
                              <a:rPr lang="vi-VN" sz="1700" i="1">
                                <a:effectLst/>
                                <a:latin typeface="Cambria Math" panose="02040503050406030204" pitchFamily="18" charset="0"/>
                                <a:ea typeface="Calibri" panose="020F0502020204030204" pitchFamily="34" charset="0"/>
                              </a:rPr>
                              <m:t>−1</m:t>
                            </m:r>
                          </m:e>
                        </m:d>
                        <m:r>
                          <a:rPr lang="vi-VN" sz="1700" i="1">
                            <a:effectLst/>
                            <a:latin typeface="Cambria Math" panose="02040503050406030204" pitchFamily="18" charset="0"/>
                            <a:ea typeface="Calibri" panose="020F0502020204030204" pitchFamily="34" charset="0"/>
                          </a:rPr>
                          <m:t>=</m:t>
                        </m:r>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e>
                        </m:rad>
                        <m:r>
                          <a:rPr lang="vi-VN" sz="1700" i="1">
                            <a:effectLst/>
                            <a:latin typeface="Cambria Math" panose="02040503050406030204" pitchFamily="18" charset="0"/>
                            <a:ea typeface="Calibri" panose="020F0502020204030204" pitchFamily="34" charset="0"/>
                          </a:rPr>
                          <m:t>−1&gt;0</m:t>
                        </m:r>
                      </m:e>
                    </m:func>
                  </m:oMath>
                </a14:m>
                <a:r>
                  <a:rPr lang="vi-VN" sz="1700">
                    <a:effectLst/>
                    <a:latin typeface="+mn-lt"/>
                    <a:ea typeface="Calibri" panose="020F0502020204030204" pitchFamily="34" charset="0"/>
                  </a:rPr>
                  <a:t> và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r>
                          <a:rPr lang="vi-VN" sz="1700" i="1">
                            <a:effectLst/>
                            <a:latin typeface="Cambria Math" panose="02040503050406030204" pitchFamily="18" charset="0"/>
                            <a:ea typeface="Calibri" panose="020F0502020204030204" pitchFamily="34" charset="0"/>
                          </a:rPr>
                          <m:t>𝑛</m:t>
                        </m:r>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Nên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begChr m:val="["/>
                            <m:endChr m:val="]"/>
                            <m:ctrlPr>
                              <a:rPr lang="en-US" sz="1700" i="1">
                                <a:effectLst/>
                                <a:latin typeface="Cambria Math" panose="02040503050406030204" pitchFamily="18" charset="0"/>
                                <a:ea typeface="Calibri" panose="020F0502020204030204" pitchFamily="34" charset="0"/>
                              </a:rPr>
                            </m:ctrlPr>
                          </m:dPr>
                          <m:e>
                            <m:r>
                              <a:rPr lang="vi-VN" sz="1700" i="1">
                                <a:effectLst/>
                                <a:latin typeface="Cambria Math" panose="02040503050406030204" pitchFamily="18" charset="0"/>
                                <a:ea typeface="Calibri" panose="020F0502020204030204" pitchFamily="34" charset="0"/>
                              </a:rPr>
                              <m:t>𝑛</m:t>
                            </m:r>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f>
                                      <m:fPr>
                                        <m:ctrlPr>
                                          <a:rPr lang="en-US" sz="1700" i="1">
                                            <a:effectLst/>
                                            <a:latin typeface="Cambria Math" panose="02040503050406030204" pitchFamily="18" charset="0"/>
                                            <a:ea typeface="Calibri" panose="020F0502020204030204" pitchFamily="34" charset="0"/>
                                          </a:rPr>
                                        </m:ctrlPr>
                                      </m:fPr>
                                      <m:num>
                                        <m:r>
                                          <a:rPr lang="vi-VN" sz="1700" i="1">
                                            <a:effectLst/>
                                            <a:latin typeface="Cambria Math" panose="02040503050406030204" pitchFamily="18" charset="0"/>
                                            <a:ea typeface="Calibri" panose="020F0502020204030204" pitchFamily="34" charset="0"/>
                                          </a:rPr>
                                          <m:t>1</m:t>
                                        </m:r>
                                      </m:num>
                                      <m:den>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den>
                                    </m:f>
                                  </m:e>
                                </m:rad>
                                <m:r>
                                  <a:rPr lang="vi-VN" sz="1700" i="1">
                                    <a:effectLst/>
                                    <a:latin typeface="Cambria Math" panose="02040503050406030204" pitchFamily="18" charset="0"/>
                                    <a:ea typeface="Calibri" panose="020F0502020204030204" pitchFamily="34" charset="0"/>
                                  </a:rPr>
                                  <m:t>−1</m:t>
                                </m:r>
                              </m:e>
                            </m:d>
                          </m:e>
                        </m:d>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Calibri" panose="020F0502020204030204" pitchFamily="34" charset="0"/>
                  </a:rPr>
                  <a:t>Vậy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sSub>
                          <m:sSubPr>
                            <m:ctrlPr>
                              <a:rPr lang="en-US" sz="1700" i="1">
                                <a:effectLst/>
                                <a:latin typeface="Cambria Math" panose="02040503050406030204" pitchFamily="18" charset="0"/>
                                <a:ea typeface="Calibri" panose="020F0502020204030204" pitchFamily="34" charset="0"/>
                              </a:rPr>
                            </m:ctrlPr>
                          </m:sSubPr>
                          <m:e>
                            <m:r>
                              <a:rPr lang="vi-VN" sz="1700" i="1">
                                <a:effectLst/>
                                <a:latin typeface="Cambria Math" panose="02040503050406030204" pitchFamily="18" charset="0"/>
                                <a:ea typeface="Calibri" panose="020F0502020204030204" pitchFamily="34" charset="0"/>
                              </a:rPr>
                              <m:t>𝑣</m:t>
                            </m:r>
                          </m:e>
                          <m:sub>
                            <m:r>
                              <a:rPr lang="vi-VN" sz="1700" i="1">
                                <a:effectLst/>
                                <a:latin typeface="Cambria Math" panose="02040503050406030204" pitchFamily="18" charset="0"/>
                                <a:ea typeface="Calibri" panose="020F0502020204030204" pitchFamily="34" charset="0"/>
                              </a:rPr>
                              <m:t>𝑛</m:t>
                            </m:r>
                          </m:sub>
                        </m:sSub>
                      </m:e>
                    </m:func>
                    <m:r>
                      <a:rPr lang="vi-VN" sz="1700" i="1">
                        <a:effectLst/>
                        <a:latin typeface="Cambria Math" panose="02040503050406030204" pitchFamily="18" charset="0"/>
                        <a:ea typeface="Calibri" panose="020F0502020204030204" pitchFamily="34" charset="0"/>
                      </a:rPr>
                      <m:t>=</m:t>
                    </m:r>
                    <m:func>
                      <m:funcPr>
                        <m:ctrlPr>
                          <a:rPr lang="en-US" sz="1700" i="1">
                            <a:effectLst/>
                            <a:latin typeface="Cambria Math" panose="02040503050406030204" pitchFamily="18" charset="0"/>
                            <a:ea typeface="Calibri" panose="020F0502020204030204" pitchFamily="34" charset="0"/>
                          </a:rPr>
                        </m:ctrlPr>
                      </m:funcPr>
                      <m:fName>
                        <m:limLow>
                          <m:limLowPr>
                            <m:ctrlPr>
                              <a:rPr lang="en-US" sz="1700" i="1">
                                <a:effectLst/>
                                <a:latin typeface="Cambria Math" panose="02040503050406030204" pitchFamily="18" charset="0"/>
                                <a:ea typeface="Calibri" panose="020F0502020204030204" pitchFamily="34" charset="0"/>
                              </a:rPr>
                            </m:ctrlPr>
                          </m:limLowPr>
                          <m:e>
                            <m:r>
                              <a:rPr lang="vi-VN" sz="1700" i="1">
                                <a:effectLst/>
                                <a:latin typeface="Cambria Math" panose="02040503050406030204" pitchFamily="18" charset="0"/>
                                <a:ea typeface="Calibri" panose="020F0502020204030204" pitchFamily="34" charset="0"/>
                              </a:rPr>
                              <m:t>𝑙𝑖𝑚</m:t>
                            </m:r>
                          </m:e>
                          <m:lim>
                            <m:r>
                              <a:rPr lang="vi-VN" sz="1700" i="1">
                                <a:effectLst/>
                                <a:latin typeface="Cambria Math" panose="02040503050406030204" pitchFamily="18" charset="0"/>
                                <a:ea typeface="Calibri" panose="020F0502020204030204" pitchFamily="34" charset="0"/>
                              </a:rPr>
                              <m:t>𝑛</m:t>
                            </m:r>
                            <m:r>
                              <a:rPr lang="vi-VN" sz="1700" i="1">
                                <a:effectLst/>
                                <a:latin typeface="Cambria Math" panose="02040503050406030204" pitchFamily="18" charset="0"/>
                                <a:ea typeface="Calibri" panose="020F0502020204030204" pitchFamily="34" charset="0"/>
                              </a:rPr>
                              <m:t>→+∞</m:t>
                            </m:r>
                          </m:lim>
                        </m:limLow>
                      </m:fName>
                      <m:e>
                        <m:d>
                          <m:dPr>
                            <m:ctrlPr>
                              <a:rPr lang="en-US" sz="1700" i="1">
                                <a:effectLst/>
                                <a:latin typeface="Cambria Math" panose="02040503050406030204" pitchFamily="18" charset="0"/>
                                <a:ea typeface="Calibri" panose="020F0502020204030204" pitchFamily="34" charset="0"/>
                              </a:rPr>
                            </m:ctrlPr>
                          </m:dPr>
                          <m:e>
                            <m:rad>
                              <m:radPr>
                                <m:degHide m:val="on"/>
                                <m:ctrlPr>
                                  <a:rPr lang="en-US" sz="1700" i="1">
                                    <a:effectLst/>
                                    <a:latin typeface="Cambria Math" panose="02040503050406030204" pitchFamily="18" charset="0"/>
                                    <a:ea typeface="Calibri" panose="020F0502020204030204" pitchFamily="34" charset="0"/>
                                  </a:rPr>
                                </m:ctrlPr>
                              </m:radPr>
                              <m:deg/>
                              <m:e>
                                <m:r>
                                  <a:rPr lang="vi-VN" sz="1700" i="1">
                                    <a:effectLst/>
                                    <a:latin typeface="Cambria Math" panose="02040503050406030204" pitchFamily="18" charset="0"/>
                                    <a:ea typeface="Calibri" panose="020F0502020204030204" pitchFamily="34" charset="0"/>
                                  </a:rPr>
                                  <m:t>2</m:t>
                                </m:r>
                                <m:sSup>
                                  <m:sSupPr>
                                    <m:ctrlPr>
                                      <a:rPr lang="en-US" sz="1700" i="1">
                                        <a:effectLst/>
                                        <a:latin typeface="Cambria Math" panose="02040503050406030204" pitchFamily="18" charset="0"/>
                                        <a:ea typeface="Calibri" panose="020F0502020204030204" pitchFamily="34" charset="0"/>
                                      </a:rPr>
                                    </m:ctrlPr>
                                  </m:sSupPr>
                                  <m:e>
                                    <m:r>
                                      <a:rPr lang="vi-VN" sz="1700" i="1">
                                        <a:effectLst/>
                                        <a:latin typeface="Cambria Math" panose="02040503050406030204" pitchFamily="18" charset="0"/>
                                        <a:ea typeface="Calibri" panose="020F0502020204030204" pitchFamily="34" charset="0"/>
                                      </a:rPr>
                                      <m:t>𝑛</m:t>
                                    </m:r>
                                  </m:e>
                                  <m:sup>
                                    <m:r>
                                      <a:rPr lang="vi-VN" sz="1700" i="1">
                                        <a:effectLst/>
                                        <a:latin typeface="Cambria Math" panose="02040503050406030204" pitchFamily="18" charset="0"/>
                                        <a:ea typeface="Calibri" panose="020F0502020204030204" pitchFamily="34" charset="0"/>
                                      </a:rPr>
                                      <m:t>2</m:t>
                                    </m:r>
                                  </m:sup>
                                </m:sSup>
                                <m:r>
                                  <a:rPr lang="vi-VN" sz="1700" i="1">
                                    <a:effectLst/>
                                    <a:latin typeface="Cambria Math" panose="02040503050406030204" pitchFamily="18" charset="0"/>
                                    <a:ea typeface="Calibri" panose="020F0502020204030204" pitchFamily="34" charset="0"/>
                                  </a:rPr>
                                  <m:t>+1</m:t>
                                </m:r>
                              </m:e>
                            </m:rad>
                            <m:r>
                              <a:rPr lang="vi-VN" sz="1700" i="1">
                                <a:effectLst/>
                                <a:latin typeface="Cambria Math" panose="02040503050406030204" pitchFamily="18" charset="0"/>
                                <a:ea typeface="Calibri" panose="020F0502020204030204" pitchFamily="34" charset="0"/>
                              </a:rPr>
                              <m:t>−</m:t>
                            </m:r>
                            <m:r>
                              <a:rPr lang="vi-VN" sz="1700" i="1">
                                <a:effectLst/>
                                <a:latin typeface="Cambria Math" panose="02040503050406030204" pitchFamily="18" charset="0"/>
                                <a:ea typeface="Calibri" panose="020F0502020204030204" pitchFamily="34" charset="0"/>
                              </a:rPr>
                              <m:t>𝑛</m:t>
                            </m:r>
                          </m:e>
                        </m:d>
                      </m:e>
                    </m:func>
                    <m:r>
                      <a:rPr lang="vi-VN" sz="1700" i="1">
                        <a:effectLst/>
                        <a:latin typeface="Cambria Math" panose="02040503050406030204" pitchFamily="18" charset="0"/>
                        <a:ea typeface="Calibri" panose="020F0502020204030204" pitchFamily="34" charset="0"/>
                      </a:rPr>
                      <m:t>=+∞</m:t>
                    </m:r>
                  </m:oMath>
                </a14:m>
                <a:endParaRPr lang="en-US" sz="17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923" y="870245"/>
                <a:ext cx="9988892" cy="3802195"/>
              </a:xfrm>
              <a:prstGeom prst="rect">
                <a:avLst/>
              </a:prstGeom>
              <a:blipFill>
                <a:blip r:embed="rId3"/>
                <a:stretch>
                  <a:fillRect l="-366"/>
                </a:stretch>
              </a:blipFill>
            </p:spPr>
            <p:txBody>
              <a:bodyPr/>
              <a:lstStyle/>
              <a:p>
                <a:r>
                  <a:rPr lang="en-US">
                    <a:noFill/>
                  </a:rPr>
                  <a:t> </a:t>
                </a:r>
              </a:p>
            </p:txBody>
          </p:sp>
        </mc:Fallback>
      </mc:AlternateContent>
    </p:spTree>
    <p:extLst>
      <p:ext uri="{BB962C8B-B14F-4D97-AF65-F5344CB8AC3E}">
        <p14:creationId xmlns:p14="http://schemas.microsoft.com/office/powerpoint/2010/main" val="10799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5.4 (SGK-tr109)</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1400" y="553433"/>
            <a:ext cx="8675527" cy="923330"/>
          </a:xfrm>
          <a:prstGeom prst="rect">
            <a:avLst/>
          </a:prstGeom>
        </p:spPr>
        <p:txBody>
          <a:bodyPr wrap="square">
            <a:spAutoFit/>
          </a:bodyPr>
          <a:lstStyle/>
          <a:p>
            <a:pPr algn="just">
              <a:lnSpc>
                <a:spcPct val="150000"/>
              </a:lnSpc>
            </a:pPr>
            <a:r>
              <a:rPr lang="vi-VN" sz="1800">
                <a:latin typeface="Arial" panose="020B0604020202020204" pitchFamily="34" charset="0"/>
                <a:cs typeface="Arial" panose="020B0604020202020204" pitchFamily="34" charset="0"/>
              </a:rPr>
              <a:t>Viết các số thập phân vô hạn tuần hoàn sau đây dưới dạng phân số:</a:t>
            </a:r>
          </a:p>
          <a:p>
            <a:pPr algn="ctr">
              <a:lnSpc>
                <a:spcPct val="150000"/>
              </a:lnSpc>
            </a:pPr>
            <a:r>
              <a:rPr lang="vi-VN" sz="1800">
                <a:latin typeface="Arial" panose="020B0604020202020204" pitchFamily="34" charset="0"/>
                <a:cs typeface="Arial" panose="020B0604020202020204" pitchFamily="34" charset="0"/>
              </a:rPr>
              <a:t>a) 1,(12) = 1,121212...;</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b) 3,(102) = 3,102102102...</a:t>
            </a:r>
            <a:endParaRPr lang="en-US" sz="1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11400" y="1958813"/>
                <a:ext cx="8248907" cy="3147272"/>
              </a:xfrm>
              <a:prstGeom prst="rect">
                <a:avLst/>
              </a:prstGeom>
            </p:spPr>
            <p:txBody>
              <a:bodyPr wrap="square">
                <a:spAutoFit/>
              </a:bodyPr>
              <a:lstStyle/>
              <a:p>
                <a:pPr algn="just">
                  <a:lnSpc>
                    <a:spcPct val="150000"/>
                  </a:lnSpc>
                  <a:spcBef>
                    <a:spcPts val="100"/>
                  </a:spcBef>
                  <a:spcAft>
                    <a:spcPts val="100"/>
                  </a:spcAft>
                </a:pPr>
                <a:r>
                  <a:rPr lang="vi-VN" sz="1800">
                    <a:latin typeface="+mn-lt"/>
                    <a:ea typeface="Times New Roman" panose="02020603050405020304" pitchFamily="18" charset="0"/>
                  </a:rPr>
                  <a:t>a) Ta có: </a:t>
                </a:r>
                <a14:m>
                  <m:oMath xmlns:m="http://schemas.openxmlformats.org/officeDocument/2006/math">
                    <m:r>
                      <a:rPr lang="vi-VN" sz="1800" i="1">
                        <a:effectLst/>
                        <a:latin typeface="Cambria Math" panose="02040503050406030204" pitchFamily="18" charset="0"/>
                        <a:ea typeface="Times New Roman" panose="02020603050405020304" pitchFamily="18" charset="0"/>
                      </a:rPr>
                      <m:t>1,(12) = 1,121212... = 1 + 0,12 + 0,0012 + 0,000012 + ...</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−2</m:t>
                        </m:r>
                      </m:sup>
                    </m:sSup>
                    <m:r>
                      <a:rPr lang="fr-FR"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−4</m:t>
                        </m:r>
                      </m:sup>
                    </m:sSup>
                    <m:r>
                      <a:rPr lang="fr-FR"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fr-FR" sz="1800" i="1">
                            <a:effectLst/>
                            <a:latin typeface="Cambria Math" panose="02040503050406030204" pitchFamily="18" charset="0"/>
                            <a:ea typeface="Times New Roman" panose="02020603050405020304" pitchFamily="18" charset="0"/>
                          </a:rPr>
                          <m:t>12.10</m:t>
                        </m:r>
                      </m:e>
                      <m:sup>
                        <m:r>
                          <a:rPr lang="fr-FR" sz="1800" i="1">
                            <a:effectLst/>
                            <a:latin typeface="Cambria Math" panose="02040503050406030204" pitchFamily="18" charset="0"/>
                            <a:ea typeface="Times New Roman" panose="02020603050405020304" pitchFamily="18" charset="0"/>
                          </a:rPr>
                          <m:t>−6</m:t>
                        </m:r>
                      </m:sup>
                    </m:sSup>
                    <m:r>
                      <a:rPr lang="fr-FR" sz="1800" i="1">
                        <a:effectLst/>
                        <a:latin typeface="Cambria Math" panose="02040503050406030204" pitchFamily="18" charset="0"/>
                        <a:ea typeface="Times New Roman" panose="02020603050405020304" pitchFamily="18" charset="0"/>
                      </a:rPr>
                      <m:t>+…</m:t>
                    </m:r>
                  </m:oMath>
                </a14:m>
                <a:r>
                  <a:rPr lang="fr-FR" sz="1800">
                    <a:effectLst/>
                    <a:latin typeface="+mn-lt"/>
                    <a:ea typeface="Dotum" panose="020B0600000101010101" pitchFamily="34" charset="-127"/>
                  </a:rPr>
                  <a:t> </a:t>
                </a:r>
                <a:r>
                  <a:rPr lang="en-US" sz="1800">
                    <a:latin typeface="+mn-lt"/>
                    <a:ea typeface="Dotum" panose="020B0600000101010101" pitchFamily="34" charset="-127"/>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=1+12.(</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−4</m:t>
                        </m:r>
                      </m:sup>
                    </m:sSup>
                    <m:r>
                      <a:rPr lang="vi-VN"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rPr>
                          <m:t>10</m:t>
                        </m:r>
                      </m:e>
                      <m:sup>
                        <m:r>
                          <a:rPr lang="vi-VN" sz="1800" i="1">
                            <a:effectLst/>
                            <a:latin typeface="Cambria Math" panose="02040503050406030204" pitchFamily="18" charset="0"/>
                            <a:ea typeface="Times New Roman" panose="02020603050405020304" pitchFamily="18" charset="0"/>
                          </a:rPr>
                          <m:t>−6</m:t>
                        </m:r>
                      </m:sup>
                    </m:sSup>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Do </a:t>
                </a: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−4</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−6</m:t>
                        </m:r>
                      </m:sup>
                    </m:sSup>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là tổng của cấp số nhân lùi vô hạn với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oMath>
                </a14:m>
                <a:r>
                  <a:rPr lang="vi-VN" sz="1800">
                    <a:effectLst/>
                    <a:latin typeface="+mn-lt"/>
                    <a:ea typeface="Dotum" panose="020B0600000101010101" pitchFamily="34" charset="-127"/>
                  </a:rPr>
                  <a:t> và </a:t>
                </a:r>
                <a14:m>
                  <m:oMath xmlns:m="http://schemas.openxmlformats.org/officeDocument/2006/math">
                    <m:r>
                      <a:rPr lang="vi-VN" sz="1800" i="1">
                        <a:effectLst/>
                        <a:latin typeface="Cambria Math" panose="02040503050406030204" pitchFamily="18" charset="0"/>
                        <a:ea typeface="Dotum" panose="020B0600000101010101" pitchFamily="34" charset="-127"/>
                      </a:rPr>
                      <m:t>𝑞</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oMath>
                </a14:m>
                <a:r>
                  <a:rPr lang="vi-VN" sz="1800">
                    <a:effectLst/>
                    <a:latin typeface="+mn-lt"/>
                    <a:ea typeface="Dotum" panose="020B0600000101010101" pitchFamily="34" charset="-127"/>
                  </a:rPr>
                  <a:t> nên</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−4</m:t>
                        </m:r>
                      </m:sup>
                    </m:sSup>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−6</m:t>
                        </m:r>
                      </m:sup>
                    </m:sSup>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1−</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10</m:t>
                            </m:r>
                          </m:e>
                          <m:sup>
                            <m:r>
                              <a:rPr lang="vi-VN" sz="1800" i="1">
                                <a:effectLst/>
                                <a:latin typeface="Cambria Math" panose="02040503050406030204" pitchFamily="18" charset="0"/>
                                <a:ea typeface="Dotum" panose="020B0600000101010101" pitchFamily="34" charset="-127"/>
                              </a:rPr>
                              <m:t>−2</m:t>
                            </m:r>
                          </m:sup>
                        </m:sSup>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99</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Vậy </a:t>
                </a:r>
                <a14:m>
                  <m:oMath xmlns:m="http://schemas.openxmlformats.org/officeDocument/2006/math">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12</m:t>
                        </m:r>
                      </m:e>
                    </m:d>
                    <m:r>
                      <a:rPr lang="vi-VN" sz="1800" i="1">
                        <a:effectLst/>
                        <a:latin typeface="Cambria Math" panose="02040503050406030204" pitchFamily="18" charset="0"/>
                        <a:ea typeface="Dotum" panose="020B0600000101010101" pitchFamily="34" charset="-127"/>
                      </a:rPr>
                      <m:t>=1+12.</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99</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33</m:t>
                        </m:r>
                      </m:num>
                      <m:den>
                        <m:r>
                          <a:rPr lang="vi-VN" sz="1800" i="1">
                            <a:effectLst/>
                            <a:latin typeface="Cambria Math" panose="02040503050406030204" pitchFamily="18" charset="0"/>
                            <a:ea typeface="Dotum" panose="020B0600000101010101" pitchFamily="34" charset="-127"/>
                          </a:rPr>
                          <m:t>33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4</m:t>
                        </m:r>
                      </m:num>
                      <m:den>
                        <m:r>
                          <a:rPr lang="vi-VN" sz="1800" i="1">
                            <a:effectLst/>
                            <a:latin typeface="Cambria Math" panose="02040503050406030204" pitchFamily="18" charset="0"/>
                            <a:ea typeface="Dotum" panose="020B0600000101010101" pitchFamily="34" charset="-127"/>
                          </a:rPr>
                          <m:t>33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37</m:t>
                        </m:r>
                      </m:num>
                      <m:den>
                        <m:r>
                          <a:rPr lang="vi-VN" sz="1800" i="1">
                            <a:effectLst/>
                            <a:latin typeface="Cambria Math" panose="02040503050406030204" pitchFamily="18" charset="0"/>
                            <a:ea typeface="Dotum" panose="020B0600000101010101" pitchFamily="34" charset="-127"/>
                          </a:rPr>
                          <m:t>33</m:t>
                        </m:r>
                      </m:den>
                    </m:f>
                  </m:oMath>
                </a14:m>
                <a:endParaRPr lang="en-US" sz="1800">
                  <a:effectLst/>
                  <a:latin typeface="+mn-lt"/>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1400" y="1958813"/>
                <a:ext cx="8248907" cy="3147272"/>
              </a:xfrm>
              <a:prstGeom prst="rect">
                <a:avLst/>
              </a:prstGeom>
              <a:blipFill>
                <a:blip r:embed="rId3"/>
                <a:stretch>
                  <a:fillRect l="-591"/>
                </a:stretch>
              </a:blipFill>
            </p:spPr>
            <p:txBody>
              <a:bodyPr/>
              <a:lstStyle/>
              <a:p>
                <a:r>
                  <a:rPr lang="en-US">
                    <a:noFill/>
                  </a:rPr>
                  <a:t> </a:t>
                </a:r>
              </a:p>
            </p:txBody>
          </p:sp>
        </mc:Fallback>
      </mc:AlternateContent>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7704322" y="-396208"/>
            <a:ext cx="1810669" cy="1627773"/>
          </a:xfrm>
          <a:prstGeom prst="rect">
            <a:avLst/>
          </a:prstGeom>
        </p:spPr>
      </p:pic>
      <p:pic>
        <p:nvPicPr>
          <p:cNvPr id="20" name="Picture 19"/>
          <p:cNvPicPr>
            <a:picLocks noChangeAspect="1"/>
          </p:cNvPicPr>
          <p:nvPr/>
        </p:nvPicPr>
        <p:blipFill>
          <a:blip r:embed="rId5"/>
          <a:stretch>
            <a:fillRect/>
          </a:stretch>
        </p:blipFill>
        <p:spPr>
          <a:xfrm>
            <a:off x="8278815" y="4600703"/>
            <a:ext cx="661685" cy="641136"/>
          </a:xfrm>
          <a:prstGeom prst="rect">
            <a:avLst/>
          </a:prstGeom>
        </p:spPr>
      </p:pic>
    </p:spTree>
    <p:extLst>
      <p:ext uri="{BB962C8B-B14F-4D97-AF65-F5344CB8AC3E}">
        <p14:creationId xmlns:p14="http://schemas.microsoft.com/office/powerpoint/2010/main" val="12394310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down)">
                                      <p:cBhvr>
                                        <p:cTn id="3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5.4 (SGK-tr109)</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 name="Rectangle 1"/>
          <p:cNvSpPr/>
          <p:nvPr/>
        </p:nvSpPr>
        <p:spPr>
          <a:xfrm>
            <a:off x="411400" y="553433"/>
            <a:ext cx="8675527"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Viết các số thập phân vô hạn tuần hoàn sau đây dưới dạng phân số:</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 1,(12) = 1,121212...;</a:t>
            </a:r>
            <a:r>
              <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b) 3,(102) = 3,102102102...</a:t>
            </a: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3"/>
          <a:stretch>
            <a:fillRect/>
          </a:stretch>
        </p:blipFill>
        <p:spPr>
          <a:xfrm>
            <a:off x="7704322" y="-396208"/>
            <a:ext cx="1810669" cy="1627773"/>
          </a:xfrm>
          <a:prstGeom prst="rect">
            <a:avLst/>
          </a:prstGeom>
        </p:spPr>
      </p:pic>
      <p:pic>
        <p:nvPicPr>
          <p:cNvPr id="20" name="Picture 19"/>
          <p:cNvPicPr>
            <a:picLocks noChangeAspect="1"/>
          </p:cNvPicPr>
          <p:nvPr/>
        </p:nvPicPr>
        <p:blipFill>
          <a:blip r:embed="rId4"/>
          <a:stretch>
            <a:fillRect/>
          </a:stretch>
        </p:blipFill>
        <p:spPr>
          <a:xfrm>
            <a:off x="8278815" y="4600703"/>
            <a:ext cx="661685" cy="64113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11400" y="1970232"/>
                <a:ext cx="8593946" cy="3134448"/>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102102102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…=3+0,102+0,000102+…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m:oMathPara>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a:t>
                </a: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là tổng của cấp số nhân lùi vô hạn với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và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nên:</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34</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1033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11400" y="1970232"/>
                <a:ext cx="8593946" cy="3134448"/>
              </a:xfrm>
              <a:prstGeom prst="rect">
                <a:avLst/>
              </a:prstGeom>
              <a:blipFill>
                <a:blip r:embed="rId5"/>
                <a:stretch>
                  <a:fillRect l="-567"/>
                </a:stretch>
              </a:blipFill>
            </p:spPr>
            <p:txBody>
              <a:bodyPr/>
              <a:lstStyle/>
              <a:p>
                <a:r>
                  <a:rPr lang="en-US">
                    <a:noFill/>
                  </a:rPr>
                  <a:t> </a:t>
                </a:r>
              </a:p>
            </p:txBody>
          </p:sp>
        </mc:Fallback>
      </mc:AlternateContent>
    </p:spTree>
    <p:extLst>
      <p:ext uri="{BB962C8B-B14F-4D97-AF65-F5344CB8AC3E}">
        <p14:creationId xmlns:p14="http://schemas.microsoft.com/office/powerpoint/2010/main" val="28067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VẬN DỤNG</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4" name="Rectangle 23"/>
          <p:cNvSpPr/>
          <p:nvPr/>
        </p:nvSpPr>
        <p:spPr>
          <a:xfrm>
            <a:off x="216008" y="33165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5.5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Rectangle 3"/>
          <p:cNvSpPr/>
          <p:nvPr/>
        </p:nvSpPr>
        <p:spPr>
          <a:xfrm>
            <a:off x="216008" y="920403"/>
            <a:ext cx="8641745" cy="2343655"/>
          </a:xfrm>
          <a:prstGeom prst="rect">
            <a:avLst/>
          </a:prstGeom>
        </p:spPr>
        <p:txBody>
          <a:bodyPr wrap="square">
            <a:spAutoFit/>
          </a:bodyPr>
          <a:lstStyle/>
          <a:p>
            <a:pPr algn="just">
              <a:lnSpc>
                <a:spcPct val="150000"/>
              </a:lnSpc>
            </a:pPr>
            <a:r>
              <a:rPr lang="vi-VN" sz="2000">
                <a:latin typeface="+mn-lt"/>
                <a:cs typeface="Arial" panose="020B0604020202020204"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2" name="Picture 1"/>
          <p:cNvPicPr>
            <a:picLocks noChangeAspect="1"/>
          </p:cNvPicPr>
          <p:nvPr/>
        </p:nvPicPr>
        <p:blipFill>
          <a:blip r:embed="rId3"/>
          <a:stretch>
            <a:fillRect/>
          </a:stretch>
        </p:blipFill>
        <p:spPr>
          <a:xfrm flipH="1">
            <a:off x="0" y="3570135"/>
            <a:ext cx="621413" cy="1573365"/>
          </a:xfrm>
          <a:prstGeom prst="rect">
            <a:avLst/>
          </a:prstGeom>
        </p:spPr>
      </p:pic>
      <p:pic>
        <p:nvPicPr>
          <p:cNvPr id="7" name="Picture 6"/>
          <p:cNvPicPr>
            <a:picLocks noChangeAspect="1"/>
          </p:cNvPicPr>
          <p:nvPr/>
        </p:nvPicPr>
        <p:blipFill>
          <a:blip r:embed="rId4"/>
          <a:stretch>
            <a:fillRect/>
          </a:stretch>
        </p:blipFill>
        <p:spPr>
          <a:xfrm>
            <a:off x="6770740" y="3474215"/>
            <a:ext cx="1849317" cy="1430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6" name="Oval Callout 25"/>
          <p:cNvSpPr/>
          <p:nvPr/>
        </p:nvSpPr>
        <p:spPr>
          <a:xfrm>
            <a:off x="4097312" y="125582"/>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 name="Picture 1"/>
          <p:cNvPicPr>
            <a:picLocks noChangeAspect="1"/>
          </p:cNvPicPr>
          <p:nvPr/>
        </p:nvPicPr>
        <p:blipFill>
          <a:blip r:embed="rId3"/>
          <a:stretch>
            <a:fillRect/>
          </a:stretch>
        </p:blipFill>
        <p:spPr>
          <a:xfrm>
            <a:off x="8539117" y="3624171"/>
            <a:ext cx="596931" cy="151137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0294" y="574813"/>
                <a:ext cx="8607288" cy="4520981"/>
              </a:xfrm>
              <a:prstGeom prst="rect">
                <a:avLst/>
              </a:prstGeom>
            </p:spPr>
            <p:txBody>
              <a:bodyPr wrap="square">
                <a:spAutoFit/>
              </a:bodyPr>
              <a:lstStyle/>
              <a:p>
                <a:pPr lvl="0" algn="just">
                  <a:lnSpc>
                    <a:spcPct val="150000"/>
                  </a:lnSpc>
                  <a:spcBef>
                    <a:spcPts val="100"/>
                  </a:spcBef>
                  <a:spcAft>
                    <a:spcPts val="100"/>
                  </a:spcAft>
                </a:pPr>
                <a:r>
                  <a:rPr lang="fr-FR" sz="1800">
                    <a:ea typeface="Times New Roman" panose="02020603050405020304" pitchFamily="18" charset="0"/>
                  </a:rPr>
                  <a:t>Lượng thuốc trong cơ thể bệnh nhân sau khi uống viên thuốc của ngày đầu tiên là 150 mg.</a:t>
                </a:r>
                <a:endParaRPr lang="en-US" sz="1800">
                  <a:ea typeface="Times New Roman" panose="02020603050405020304" pitchFamily="18" charset="0"/>
                </a:endParaRPr>
              </a:p>
              <a:p>
                <a:pPr lvl="0" algn="just">
                  <a:lnSpc>
                    <a:spcPct val="150000"/>
                  </a:lnSpc>
                  <a:spcBef>
                    <a:spcPts val="100"/>
                  </a:spcBef>
                  <a:spcAft>
                    <a:spcPts val="100"/>
                  </a:spcAft>
                </a:pPr>
                <a:r>
                  <a:rPr lang="fr-FR" sz="1800">
                    <a:ea typeface="Times New Roman" panose="02020603050405020304" pitchFamily="18" charset="0"/>
                  </a:rPr>
                  <a:t>Sau ngày đầu, trước mỗi lần uống, hàm lượng thuốc cũ trong cơ thể vẫn còn </a:t>
                </a:r>
                <a14:m>
                  <m:oMath xmlns:m="http://schemas.openxmlformats.org/officeDocument/2006/math">
                    <m:r>
                      <a:rPr lang="fr-FR" sz="1800" i="1">
                        <a:latin typeface="Cambria Math" panose="02040503050406030204" pitchFamily="18" charset="0"/>
                        <a:ea typeface="Times New Roman" panose="02020603050405020304" pitchFamily="18" charset="0"/>
                      </a:rPr>
                      <m:t>5%</m:t>
                    </m:r>
                  </m:oMath>
                </a14:m>
                <a:r>
                  <a:rPr lang="fr-FR" sz="1800">
                    <a:ea typeface="Times New Roman" panose="02020603050405020304" pitchFamily="18" charset="0"/>
                  </a:rPr>
                  <a:t>.</a:t>
                </a:r>
                <a:endPar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Do đó, lượng thuốc trong cơ thể bệnh nhân sau khi uống viên thuốc của ngày       thứ hai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 + 150 . 5% = 150(1 + 0,05).</m:t>
                    </m:r>
                  </m:oMath>
                </a14:m>
                <a:r>
                  <a:rPr kumimoji="0" lang="fr-FR" sz="1800" b="0" i="0" u="none" strike="noStrike" kern="0" cap="none" spc="0" normalizeH="0" baseline="0" noProof="0">
                    <a:ln>
                      <a:noFill/>
                    </a:ln>
                    <a:solidFill>
                      <a:srgbClr val="000000"/>
                    </a:solidFill>
                    <a:effectLst/>
                    <a:uLnTx/>
                    <a:uFillTx/>
                    <a:latin typeface="Arial"/>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Lượng thuốc trong cơ thể bệnh nhân sau khi uống viên thuốc của ngày thứ ba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Lượng thuốc trong cơ thể bệnh nhân sau khi uống viên thuốc của ngày thứ tư là</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150+150.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e>
                      </m:d>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.5%=150.(1+0,05+</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0,05</m:t>
                          </m:r>
                        </m:e>
                        <m: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sup>
                      </m:sSup>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230294" y="574813"/>
                <a:ext cx="8607288" cy="4520981"/>
              </a:xfrm>
              <a:prstGeom prst="rect">
                <a:avLst/>
              </a:prstGeom>
              <a:blipFill>
                <a:blip r:embed="rId4"/>
                <a:stretch>
                  <a:fillRect l="-637" r="-567"/>
                </a:stretch>
              </a:blipFill>
            </p:spPr>
            <p:txBody>
              <a:bodyPr/>
              <a:lstStyle/>
              <a:p>
                <a:r>
                  <a:rPr lang="en-US">
                    <a:noFill/>
                  </a:rPr>
                  <a:t> </a:t>
                </a:r>
              </a:p>
            </p:txBody>
          </p:sp>
        </mc:Fallback>
      </mc:AlternateContent>
    </p:spTree>
    <p:extLst>
      <p:ext uri="{BB962C8B-B14F-4D97-AF65-F5344CB8AC3E}">
        <p14:creationId xmlns:p14="http://schemas.microsoft.com/office/powerpoint/2010/main" val="21538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6" name="Oval Callout 25"/>
          <p:cNvSpPr/>
          <p:nvPr/>
        </p:nvSpPr>
        <p:spPr>
          <a:xfrm>
            <a:off x="4097312" y="125582"/>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 name="Picture 1"/>
          <p:cNvPicPr>
            <a:picLocks noChangeAspect="1"/>
          </p:cNvPicPr>
          <p:nvPr/>
        </p:nvPicPr>
        <p:blipFill>
          <a:blip r:embed="rId3"/>
          <a:stretch>
            <a:fillRect/>
          </a:stretch>
        </p:blipFill>
        <p:spPr>
          <a:xfrm>
            <a:off x="8539117" y="3624171"/>
            <a:ext cx="596931" cy="151137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0294" y="550960"/>
                <a:ext cx="8607288" cy="4732321"/>
              </a:xfrm>
              <a:prstGeom prst="rect">
                <a:avLst/>
              </a:prstGeom>
            </p:spPr>
            <p:txBody>
              <a:bodyPr wrap="square">
                <a:spAutoFit/>
              </a:bodyPr>
              <a:lstStyle/>
              <a:p>
                <a:pPr lvl="0" algn="just">
                  <a:lnSpc>
                    <a:spcPct val="150000"/>
                  </a:lnSpc>
                  <a:defRPr/>
                </a:pPr>
                <a:r>
                  <a:rPr lang="fr-FR" sz="1800">
                    <a:ea typeface="Times New Roman" panose="02020603050405020304" pitchFamily="18" charset="0"/>
                  </a:rPr>
                  <a:t>Lượng thuốc trong cơ thể bệnh nhân sau khi uống viên thuốc của ngày thứ năm là</a:t>
                </a:r>
                <a:endParaRPr lang="en-US" sz="1800">
                  <a:ea typeface="Times New Roman" panose="02020603050405020304" pitchFamily="18" charset="0"/>
                </a:endParaRPr>
              </a:p>
              <a:p>
                <a:pPr lvl="0" algn="ctr">
                  <a:lnSpc>
                    <a:spcPct val="150000"/>
                  </a:lnSpc>
                  <a:defRPr/>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rPr>
                        <m:t>150+150.</m:t>
                      </m:r>
                      <m:d>
                        <m:dPr>
                          <m:ctrlPr>
                            <a:rPr lang="en-US" sz="1800" i="1">
                              <a:latin typeface="Cambria Math" panose="02040503050406030204" pitchFamily="18" charset="0"/>
                              <a:ea typeface="Times New Roman" panose="02020603050405020304" pitchFamily="18" charset="0"/>
                            </a:rPr>
                          </m:ctrlPr>
                        </m:dPr>
                        <m:e>
                          <m:r>
                            <a:rPr lang="fr-FR" sz="1800" i="1">
                              <a:latin typeface="Cambria Math" panose="02040503050406030204" pitchFamily="18" charset="0"/>
                              <a:ea typeface="Times New Roman" panose="02020603050405020304" pitchFamily="18" charset="0"/>
                            </a:rPr>
                            <m:t>1+0,05+</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2</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3</m:t>
                              </m:r>
                            </m:sup>
                          </m:sSup>
                        </m:e>
                      </m:d>
                      <m:r>
                        <a:rPr lang="fr-FR" sz="1800" i="1">
                          <a:latin typeface="Cambria Math" panose="02040503050406030204" pitchFamily="18" charset="0"/>
                          <a:ea typeface="Times New Roman" panose="02020603050405020304" pitchFamily="18" charset="0"/>
                        </a:rPr>
                        <m:t>.5%</m:t>
                      </m:r>
                    </m:oMath>
                  </m:oMathPara>
                </a14:m>
                <a:endParaRPr lang="en-US" sz="1800" i="1">
                  <a:latin typeface="Cambria Math" panose="02040503050406030204" pitchFamily="18" charset="0"/>
                  <a:ea typeface="Times New Roman" panose="02020603050405020304" pitchFamily="18" charset="0"/>
                </a:endParaRPr>
              </a:p>
              <a:p>
                <a:pPr lvl="0" algn="ctr">
                  <a:lnSpc>
                    <a:spcPct val="150000"/>
                  </a:lnSpc>
                  <a:defRPr/>
                </a:pPr>
                <a14:m>
                  <m:oMath xmlns:m="http://schemas.openxmlformats.org/officeDocument/2006/math">
                    <m:r>
                      <a:rPr lang="fr-FR" sz="1800" i="1">
                        <a:latin typeface="Cambria Math" panose="02040503050406030204" pitchFamily="18" charset="0"/>
                        <a:ea typeface="Times New Roman" panose="02020603050405020304" pitchFamily="18" charset="0"/>
                      </a:rPr>
                      <m:t>=150.</m:t>
                    </m:r>
                    <m:d>
                      <m:dPr>
                        <m:ctrlPr>
                          <a:rPr lang="en-US" sz="1800" i="1">
                            <a:latin typeface="Cambria Math" panose="02040503050406030204" pitchFamily="18" charset="0"/>
                            <a:ea typeface="Times New Roman" panose="02020603050405020304" pitchFamily="18" charset="0"/>
                          </a:rPr>
                        </m:ctrlPr>
                      </m:dPr>
                      <m:e>
                        <m:r>
                          <a:rPr lang="fr-FR" sz="1800" i="1">
                            <a:latin typeface="Cambria Math" panose="02040503050406030204" pitchFamily="18" charset="0"/>
                            <a:ea typeface="Times New Roman" panose="02020603050405020304" pitchFamily="18" charset="0"/>
                          </a:rPr>
                          <m:t>1+0,05+</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2</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3</m:t>
                            </m:r>
                          </m:sup>
                        </m:sSup>
                        <m:r>
                          <a:rPr lang="fr-FR"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fr-FR" sz="1800" i="1">
                                <a:latin typeface="Cambria Math" panose="02040503050406030204" pitchFamily="18" charset="0"/>
                                <a:ea typeface="Times New Roman" panose="02020603050405020304" pitchFamily="18" charset="0"/>
                              </a:rPr>
                              <m:t>0,05</m:t>
                            </m:r>
                          </m:e>
                          <m:sup>
                            <m:r>
                              <a:rPr lang="fr-FR" sz="1800" i="1">
                                <a:latin typeface="Cambria Math" panose="02040503050406030204" pitchFamily="18" charset="0"/>
                                <a:ea typeface="Times New Roman" panose="02020603050405020304" pitchFamily="18" charset="0"/>
                              </a:rPr>
                              <m:t>4</m:t>
                            </m:r>
                          </m:sup>
                        </m:sSup>
                      </m:e>
                    </m:d>
                    <m:r>
                      <a:rPr lang="fr-FR" sz="1800" i="1">
                        <a:latin typeface="Cambria Math" panose="02040503050406030204" pitchFamily="18" charset="0"/>
                        <a:ea typeface="Dotum" panose="020B0600000101010101" pitchFamily="34" charset="-127"/>
                      </a:rPr>
                      <m:t>=157,8946875</m:t>
                    </m:r>
                  </m:oMath>
                </a14:m>
                <a:r>
                  <a:rPr lang="vi-VN" sz="1800">
                    <a:latin typeface="Arial" panose="020B0604020202020204" pitchFamily="34" charset="0"/>
                    <a:ea typeface="Dotum" panose="020B0600000101010101" pitchFamily="34" charset="-127"/>
                  </a:rPr>
                  <a:t> (mg).</a:t>
                </a:r>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Times New Roman" panose="02020603050405020304" pitchFamily="18" charset="0"/>
                  </a:rPr>
                  <a:t>Cứ tiếp tục như vậy, ta ước tính lượng thuốc trong cơ thể bệnh nhân nếu bệnh nhân sử dụng thuốc trong một thời gian dài là</a:t>
                </a:r>
                <a:endParaRPr lang="en-US" sz="1800">
                  <a:ea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Times New Roman" panose="02020603050405020304" pitchFamily="18" charset="0"/>
                        </a:rPr>
                        <m:t>𝑆</m:t>
                      </m:r>
                      <m:r>
                        <a:rPr lang="vi-VN" sz="1800" i="1">
                          <a:latin typeface="Cambria Math" panose="02040503050406030204" pitchFamily="18" charset="0"/>
                          <a:ea typeface="Times New Roman" panose="02020603050405020304" pitchFamily="18" charset="0"/>
                        </a:rPr>
                        <m:t>=150.(1+0,05+</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2</m:t>
                          </m:r>
                        </m:sup>
                      </m:sSup>
                      <m:r>
                        <a:rPr lang="vi-VN"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3</m:t>
                          </m:r>
                        </m:sup>
                      </m:sSup>
                      <m:r>
                        <a:rPr lang="vi-VN" sz="1800" i="1">
                          <a:latin typeface="Cambria Math" panose="02040503050406030204" pitchFamily="18" charset="0"/>
                          <a:ea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rPr>
                          </m:ctrlPr>
                        </m:sSupPr>
                        <m:e>
                          <m:r>
                            <a:rPr lang="vi-VN" sz="1800" i="1">
                              <a:latin typeface="Cambria Math" panose="02040503050406030204" pitchFamily="18" charset="0"/>
                              <a:ea typeface="Times New Roman" panose="02020603050405020304" pitchFamily="18" charset="0"/>
                            </a:rPr>
                            <m:t>0,05</m:t>
                          </m:r>
                        </m:e>
                        <m:sup>
                          <m:r>
                            <a:rPr lang="vi-VN" sz="1800" i="1">
                              <a:latin typeface="Cambria Math" panose="02040503050406030204" pitchFamily="18" charset="0"/>
                              <a:ea typeface="Times New Roman" panose="02020603050405020304" pitchFamily="18" charset="0"/>
                            </a:rPr>
                            <m:t>4</m:t>
                          </m:r>
                        </m:sup>
                      </m:sSup>
                      <m:r>
                        <a:rPr lang="vi-VN" sz="1800" i="1">
                          <a:latin typeface="Cambria Math" panose="02040503050406030204" pitchFamily="18" charset="0"/>
                          <a:ea typeface="Times New Roman" panose="02020603050405020304" pitchFamily="18" charset="0"/>
                        </a:rPr>
                        <m:t>+…)</m:t>
                      </m:r>
                    </m:oMath>
                  </m:oMathPara>
                </a14:m>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Dotum" panose="020B0600000101010101" pitchFamily="34" charset="-127"/>
                  </a:rPr>
                  <a:t>Lại có </a:t>
                </a:r>
                <a14:m>
                  <m:oMath xmlns:m="http://schemas.openxmlformats.org/officeDocument/2006/math">
                    <m:r>
                      <a:rPr lang="vi-VN" sz="1800" i="1">
                        <a:latin typeface="Cambria Math" panose="02040503050406030204" pitchFamily="18" charset="0"/>
                        <a:ea typeface="Dotum" panose="020B0600000101010101" pitchFamily="34" charset="-127"/>
                      </a:rPr>
                      <m:t>1+0,05+</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2</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3</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4</m:t>
                        </m:r>
                      </m:sup>
                    </m:sSup>
                    <m:r>
                      <a:rPr lang="vi-VN" sz="1800" i="1">
                        <a:latin typeface="Cambria Math" panose="02040503050406030204" pitchFamily="18" charset="0"/>
                        <a:ea typeface="Dotum" panose="020B0600000101010101" pitchFamily="34" charset="-127"/>
                      </a:rPr>
                      <m:t>+…</m:t>
                    </m:r>
                  </m:oMath>
                </a14:m>
                <a:r>
                  <a:rPr lang="vi-VN" sz="1800">
                    <a:latin typeface="Arial" panose="020B0604020202020204" pitchFamily="34" charset="0"/>
                    <a:ea typeface="Dotum" panose="020B0600000101010101" pitchFamily="34" charset="-127"/>
                  </a:rPr>
                  <a:t> là tổng của cấp số nhân lùi vô hạn với số hạng đầu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latin typeface="Cambria Math" panose="02040503050406030204" pitchFamily="18" charset="0"/>
                        <a:ea typeface="Dotum" panose="020B0600000101010101" pitchFamily="34" charset="-127"/>
                      </a:rPr>
                      <m:t>=1</m:t>
                    </m:r>
                  </m:oMath>
                </a14:m>
                <a:r>
                  <a:rPr lang="vi-VN" sz="1800">
                    <a:latin typeface="Arial" panose="020B0604020202020204" pitchFamily="34" charset="0"/>
                    <a:ea typeface="Dotum" panose="020B0600000101010101" pitchFamily="34" charset="-127"/>
                  </a:rPr>
                  <a:t> và công bội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=0,05</m:t>
                    </m:r>
                  </m:oMath>
                </a14:m>
                <a:r>
                  <a:rPr lang="vi-VN" sz="1800">
                    <a:latin typeface="Arial" panose="020B0604020202020204" pitchFamily="34" charset="0"/>
                    <a:ea typeface="Dotum" panose="020B0600000101010101" pitchFamily="34" charset="-127"/>
                  </a:rPr>
                  <a:t>.</a:t>
                </a:r>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Dotum" panose="020B0600000101010101" pitchFamily="34" charset="-127"/>
                  </a:rPr>
                  <a:t>Do đó, </a:t>
                </a:r>
                <a14:m>
                  <m:oMath xmlns:m="http://schemas.openxmlformats.org/officeDocument/2006/math">
                    <m:r>
                      <a:rPr lang="vi-VN" sz="1800" i="1">
                        <a:latin typeface="Cambria Math" panose="02040503050406030204" pitchFamily="18" charset="0"/>
                        <a:ea typeface="Dotum" panose="020B0600000101010101" pitchFamily="34" charset="-127"/>
                      </a:rPr>
                      <m:t>1+0,05+</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2</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3</m:t>
                        </m:r>
                      </m:sup>
                    </m:sSup>
                    <m:r>
                      <a:rPr lang="vi-VN" sz="1800" i="1">
                        <a:latin typeface="Cambria Math" panose="02040503050406030204" pitchFamily="18" charset="0"/>
                        <a:ea typeface="Dotum" panose="020B0600000101010101" pitchFamily="34" charset="-127"/>
                      </a:rPr>
                      <m:t>+</m:t>
                    </m:r>
                    <m:sSup>
                      <m:sSupPr>
                        <m:ctrlPr>
                          <a:rPr lang="en-US" sz="1800" i="1">
                            <a:latin typeface="Cambria Math" panose="02040503050406030204" pitchFamily="18" charset="0"/>
                            <a:ea typeface="Dotum" panose="020B0600000101010101" pitchFamily="34" charset="-127"/>
                          </a:rPr>
                        </m:ctrlPr>
                      </m:sSupPr>
                      <m:e>
                        <m:r>
                          <a:rPr lang="vi-VN" sz="1800" i="1">
                            <a:latin typeface="Cambria Math" panose="02040503050406030204" pitchFamily="18" charset="0"/>
                            <a:ea typeface="Dotum" panose="020B0600000101010101" pitchFamily="34" charset="-127"/>
                          </a:rPr>
                          <m:t>0,05</m:t>
                        </m:r>
                      </m:e>
                      <m:sup>
                        <m:r>
                          <a:rPr lang="vi-VN" sz="1800" i="1">
                            <a:latin typeface="Cambria Math" panose="02040503050406030204" pitchFamily="18" charset="0"/>
                            <a:ea typeface="Dotum" panose="020B0600000101010101" pitchFamily="34" charset="-127"/>
                          </a:rPr>
                          <m:t>4</m:t>
                        </m:r>
                      </m:sup>
                    </m:sSup>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num>
                      <m:den>
                        <m:r>
                          <a:rPr lang="vi-VN" sz="1800" i="1">
                            <a:latin typeface="Cambria Math" panose="02040503050406030204" pitchFamily="18" charset="0"/>
                            <a:ea typeface="Dotum" panose="020B0600000101010101" pitchFamily="34" charset="-127"/>
                          </a:rPr>
                          <m:t>1−</m:t>
                        </m:r>
                        <m:r>
                          <a:rPr lang="vi-VN" sz="1800" i="1">
                            <a:latin typeface="Cambria Math" panose="02040503050406030204" pitchFamily="18" charset="0"/>
                            <a:ea typeface="Dotum" panose="020B0600000101010101" pitchFamily="34" charset="-127"/>
                          </a:rPr>
                          <m:t>𝑞</m:t>
                        </m:r>
                      </m:den>
                    </m:f>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1−0,05</m:t>
                        </m:r>
                      </m:den>
                    </m:f>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20</m:t>
                        </m:r>
                      </m:num>
                      <m:den>
                        <m:r>
                          <a:rPr lang="vi-VN" sz="1800" i="1">
                            <a:latin typeface="Cambria Math" panose="02040503050406030204" pitchFamily="18" charset="0"/>
                            <a:ea typeface="Dotum" panose="020B0600000101010101" pitchFamily="34" charset="-127"/>
                          </a:rPr>
                          <m:t>19</m:t>
                        </m:r>
                      </m:den>
                    </m:f>
                  </m:oMath>
                </a14:m>
                <a:endParaRPr lang="en-US" sz="1800">
                  <a:ea typeface="Times New Roman" panose="02020603050405020304" pitchFamily="18" charset="0"/>
                </a:endParaRPr>
              </a:p>
              <a:p>
                <a:pPr lvl="0" algn="just">
                  <a:lnSpc>
                    <a:spcPct val="150000"/>
                  </a:lnSpc>
                  <a:defRPr/>
                </a:pPr>
                <a:r>
                  <a:rPr lang="vi-VN" sz="1800">
                    <a:latin typeface="Arial" panose="020B0604020202020204" pitchFamily="34" charset="0"/>
                    <a:ea typeface="Times New Roman" panose="02020603050405020304" pitchFamily="18" charset="0"/>
                  </a:rPr>
                  <a:t>Suy ra </a:t>
                </a:r>
                <a14:m>
                  <m:oMath xmlns:m="http://schemas.openxmlformats.org/officeDocument/2006/math">
                    <m:r>
                      <a:rPr lang="vi-VN" sz="1800" i="1">
                        <a:latin typeface="Cambria Math" panose="02040503050406030204" pitchFamily="18" charset="0"/>
                        <a:ea typeface="Times New Roman" panose="02020603050405020304" pitchFamily="18" charset="0"/>
                      </a:rPr>
                      <m:t>𝑆</m:t>
                    </m:r>
                    <m:r>
                      <a:rPr lang="vi-VN" sz="1800" i="1">
                        <a:latin typeface="Cambria Math" panose="02040503050406030204" pitchFamily="18" charset="0"/>
                        <a:ea typeface="Times New Roman" panose="02020603050405020304" pitchFamily="18" charset="0"/>
                      </a:rPr>
                      <m:t>=150.</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20</m:t>
                        </m:r>
                      </m:num>
                      <m:den>
                        <m:r>
                          <a:rPr lang="vi-VN" sz="1800" i="1">
                            <a:latin typeface="Cambria Math" panose="02040503050406030204" pitchFamily="18" charset="0"/>
                            <a:ea typeface="Times New Roman" panose="02020603050405020304" pitchFamily="18" charset="0"/>
                          </a:rPr>
                          <m:t>19</m:t>
                        </m:r>
                      </m:den>
                    </m:f>
                    <m:r>
                      <a:rPr lang="vi-VN" sz="1800" i="1">
                        <a:latin typeface="Cambria Math" panose="02040503050406030204" pitchFamily="18" charset="0"/>
                        <a:ea typeface="Times New Roman" panose="02020603050405020304" pitchFamily="18" charset="0"/>
                      </a:rPr>
                      <m:t>≈158(</m:t>
                    </m:r>
                    <m:r>
                      <a:rPr lang="vi-VN" sz="1800" i="1">
                        <a:latin typeface="Cambria Math" panose="02040503050406030204" pitchFamily="18" charset="0"/>
                        <a:ea typeface="Times New Roman" panose="02020603050405020304" pitchFamily="18" charset="0"/>
                      </a:rPr>
                      <m:t>𝑚𝑔</m:t>
                    </m:r>
                    <m:r>
                      <a:rPr lang="vi-VN" sz="1800" i="1">
                        <a:latin typeface="Cambria Math" panose="02040503050406030204" pitchFamily="18" charset="0"/>
                        <a:ea typeface="Times New Roman" panose="02020603050405020304" pitchFamily="18" charset="0"/>
                      </a:rPr>
                      <m:t>)</m:t>
                    </m:r>
                  </m:oMath>
                </a14:m>
                <a:endParaRPr lang="en-US" sz="180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294" y="550960"/>
                <a:ext cx="8607288" cy="4732321"/>
              </a:xfrm>
              <a:prstGeom prst="rect">
                <a:avLst/>
              </a:prstGeom>
              <a:blipFill>
                <a:blip r:embed="rId4"/>
                <a:stretch>
                  <a:fillRect l="-637" r="-567"/>
                </a:stretch>
              </a:blipFill>
            </p:spPr>
            <p:txBody>
              <a:bodyPr/>
              <a:lstStyle/>
              <a:p>
                <a:r>
                  <a:rPr lang="en-US">
                    <a:noFill/>
                  </a:rPr>
                  <a:t> </a:t>
                </a:r>
              </a:p>
            </p:txBody>
          </p:sp>
        </mc:Fallback>
      </mc:AlternateContent>
    </p:spTree>
    <p:extLst>
      <p:ext uri="{BB962C8B-B14F-4D97-AF65-F5344CB8AC3E}">
        <p14:creationId xmlns:p14="http://schemas.microsoft.com/office/powerpoint/2010/main" val="40036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ea typeface="Bad Script"/>
                <a:cs typeface="Bad Script"/>
                <a:sym typeface="Bad Script"/>
              </a:rPr>
              <a:t>H</a:t>
            </a:r>
            <a:r>
              <a:rPr kumimoji="0" lang="en" sz="2000" b="1" i="0" u="none" strike="noStrike" kern="0" cap="none" spc="0" normalizeH="0" baseline="0" noProof="0">
                <a:ln>
                  <a:noFill/>
                </a:ln>
                <a:solidFill>
                  <a:schemeClr val="tx1"/>
                </a:solidFill>
                <a:effectLst/>
                <a:uLnTx/>
                <a:uFillTx/>
                <a:ea typeface="Bad Script"/>
                <a:cs typeface="Bad Script"/>
                <a:sym typeface="Bad Script"/>
              </a:rPr>
              <a:t>Đ1</a:t>
            </a:r>
            <a:endParaRPr kumimoji="0" sz="2000" b="1" i="0" u="none" strike="noStrike" kern="0" cap="none" spc="0" normalizeH="0" baseline="0" noProof="0">
              <a:ln>
                <a:noFill/>
              </a:ln>
              <a:solidFill>
                <a:schemeClr val="tx1"/>
              </a:solidFill>
              <a:effectLst/>
              <a:uLnTx/>
              <a:uFillTx/>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algn="just">
              <a:lnSpc>
                <a:spcPct val="150000"/>
              </a:lnSpc>
            </a:pPr>
            <a:r>
              <a:rPr lang="vi-VN" sz="2000" b="1">
                <a:solidFill>
                  <a:srgbClr val="C00000"/>
                </a:solidFill>
                <a:latin typeface="+mn-lt"/>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a:sym typeface="Arial"/>
              </a:rPr>
              <a:t>Trả</a:t>
            </a:r>
            <a:r>
              <a:rPr kumimoji="0" lang="en-US" sz="1800" b="1" i="1" u="sng" strike="noStrike" kern="1200" cap="none" spc="0" normalizeH="0" noProof="0">
                <a:ln>
                  <a:noFill/>
                </a:ln>
                <a:solidFill>
                  <a:schemeClr val="bg1">
                    <a:lumMod val="50000"/>
                  </a:schemeClr>
                </a:solidFill>
                <a:effectLst/>
                <a:uLnTx/>
                <a:uFillTx/>
                <a:latin typeface="Arial" panose="020B0604020202020204" pitchFamily="34" charset="0"/>
                <a:ea typeface="+mn-ea"/>
                <a:cs typeface="Arial"/>
                <a:sym typeface="Arial"/>
              </a:rPr>
              <a:t> lời:</a:t>
            </a:r>
            <a:endParaRPr kumimoji="0" lang="en-US" sz="18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lvl="0" algn="just">
                  <a:lnSpc>
                    <a:spcPct val="150000"/>
                  </a:lnSpc>
                </a:pPr>
                <a:r>
                  <a:rPr lang="vi-VN" sz="1800">
                    <a:latin typeface="Arial" panose="020B0604020202020204" pitchFamily="34" charset="0"/>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vi-VN" sz="1800">
                    <a:latin typeface="Arial" panose="020B0604020202020204" pitchFamily="34" charset="0"/>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rPr>
                        </m:ctrlPr>
                      </m:fPr>
                      <m:num>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cs typeface="Times New Roman" panose="02020603050405020304" pitchFamily="18" charset="0"/>
                                  </a:rPr>
                                  <m:t>−1</m:t>
                                </m:r>
                              </m:e>
                            </m:d>
                          </m:e>
                          <m:sup>
                            <m:r>
                              <a:rPr lang="en-US" sz="1800" i="1">
                                <a:latin typeface="Cambria Math" panose="02040503050406030204" pitchFamily="18" charset="0"/>
                                <a:ea typeface="Dotum" panose="020B0600000101010101" pitchFamily="34" charset="-127"/>
                                <a:cs typeface="Times New Roman" panose="02020603050405020304" pitchFamily="18" charset="0"/>
                              </a:rPr>
                              <m:t>𝑛</m:t>
                            </m:r>
                          </m:sup>
                        </m:sSup>
                      </m:num>
                      <m:den>
                        <m:r>
                          <a:rPr lang="en-US" sz="1800" i="1">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1800"/>
              </a:p>
              <a:p>
                <a:pPr lvl="0" algn="just">
                  <a:lnSpc>
                    <a:spcPct val="150000"/>
                  </a:lnSpc>
                </a:pPr>
                <a:r>
                  <a:rPr lang="vi-VN" sz="1800">
                    <a:latin typeface="Arial" panose="020B0604020202020204" pitchFamily="34" charset="0"/>
                  </a:rPr>
                  <a:t>a) Biểu diễn năm số hạng đầu của dãy số này trên trục số.</a:t>
                </a:r>
              </a:p>
              <a:p>
                <a:pPr lvl="0" algn="just">
                  <a:lnSpc>
                    <a:spcPct val="150000"/>
                  </a:lnSpc>
                </a:pPr>
                <a:r>
                  <a:rPr lang="vi-VN" sz="1800">
                    <a:latin typeface="Arial" panose="020B0604020202020204" pitchFamily="34" charset="0"/>
                  </a:rPr>
                  <a:t>b) Bắt đầu từ số hạng nào của dãy, khoảng cách từ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1800" baseline="-25000">
                    <a:latin typeface="Arial" panose="020B0604020202020204" pitchFamily="34" charset="0"/>
                  </a:rPr>
                  <a:t> </a:t>
                </a:r>
                <a:r>
                  <a:rPr lang="vi-VN" sz="1800">
                    <a:latin typeface="Arial" panose="020B0604020202020204" pitchFamily="34" charset="0"/>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5455" y="2531016"/>
                <a:ext cx="8340493" cy="1641731"/>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Năm số hạng đầu của 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đã cho là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1</m:t>
                            </m:r>
                          </m:sup>
                        </m:sSup>
                      </m:num>
                      <m:den>
                        <m:r>
                          <a:rPr lang="vi-VN" sz="1800" i="1">
                            <a:effectLst/>
                            <a:latin typeface="Cambria Math" panose="02040503050406030204" pitchFamily="18" charset="0"/>
                            <a:ea typeface="Dotum" panose="020B0600000101010101" pitchFamily="34" charset="-127"/>
                          </a:rPr>
                          <m:t>1</m:t>
                        </m:r>
                      </m:den>
                    </m:f>
                    <m:r>
                      <a:rPr lang="vi-VN" sz="1800" i="1">
                        <a:effectLst/>
                        <a:latin typeface="Cambria Math" panose="02040503050406030204" pitchFamily="18" charset="0"/>
                        <a:ea typeface="Dotum" panose="020B0600000101010101" pitchFamily="34" charset="-127"/>
                      </a:rPr>
                      <m:t>=1;</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3</m:t>
                            </m:r>
                          </m:sup>
                        </m:sSup>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4</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4</m:t>
                            </m:r>
                          </m:sup>
                        </m:sSup>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5</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5</m:t>
                            </m:r>
                          </m:sup>
                        </m:sSup>
                      </m:num>
                      <m:den>
                        <m:r>
                          <a:rPr lang="vi-VN" sz="1800" i="1">
                            <a:effectLst/>
                            <a:latin typeface="Cambria Math" panose="02040503050406030204" pitchFamily="18" charset="0"/>
                            <a:ea typeface="Dotum" panose="020B0600000101010101" pitchFamily="34" charset="-127"/>
                          </a:rPr>
                          <m:t>5</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5</m:t>
                        </m:r>
                      </m:den>
                    </m:f>
                  </m:oMath>
                </a14:m>
                <a:r>
                  <a:rPr lang="vi-VN" sz="1800" i="1">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Biểu diễn các số hạng này trên trục số, ta được:</a:t>
                </a:r>
                <a:endParaRPr lang="en-US" sz="18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5455" y="2531016"/>
                <a:ext cx="8340493" cy="1641731"/>
              </a:xfrm>
              <a:prstGeom prst="rect">
                <a:avLst/>
              </a:prstGeom>
              <a:blipFill>
                <a:blip r:embed="rId4"/>
                <a:stretch>
                  <a:fillRect l="-658" b="-1852"/>
                </a:stretch>
              </a:blipFill>
            </p:spPr>
            <p:txBody>
              <a:bodyPr/>
              <a:lstStyle/>
              <a:p>
                <a:r>
                  <a:rPr lang="en-US">
                    <a:noFill/>
                  </a:rPr>
                  <a:t> </a:t>
                </a:r>
              </a:p>
            </p:txBody>
          </p:sp>
        </mc:Fallback>
      </mc:AlternateContent>
      <p:grpSp>
        <p:nvGrpSpPr>
          <p:cNvPr id="68" name="Group 67"/>
          <p:cNvGrpSpPr/>
          <p:nvPr/>
        </p:nvGrpSpPr>
        <p:grpSpPr>
          <a:xfrm>
            <a:off x="1512606" y="4109154"/>
            <a:ext cx="6226029" cy="949287"/>
            <a:chOff x="1701421" y="4112725"/>
            <a:chExt cx="6226029" cy="949287"/>
          </a:xfrm>
        </p:grpSpPr>
        <mc:AlternateContent xmlns:mc="http://schemas.openxmlformats.org/markup-compatibility/2006" xmlns:a14="http://schemas.microsoft.com/office/drawing/2010/main">
          <mc:Choice Requires="a14">
            <p:sp>
              <p:nvSpPr>
                <p:cNvPr id="59" name="Rectangle 58"/>
                <p:cNvSpPr/>
                <p:nvPr/>
              </p:nvSpPr>
              <p:spPr>
                <a:xfrm>
                  <a:off x="3776242" y="4115929"/>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3</m:t>
                            </m:r>
                          </m:sub>
                        </m:sSub>
                      </m:oMath>
                    </m:oMathPara>
                  </a14:m>
                  <a:endParaRPr lang="en-US"/>
                </a:p>
              </p:txBody>
            </p:sp>
          </mc:Choice>
          <mc:Fallback xmlns="">
            <p:sp>
              <p:nvSpPr>
                <p:cNvPr id="59" name="Rectangle 58"/>
                <p:cNvSpPr>
                  <a:spLocks noRot="1" noChangeAspect="1" noMove="1" noResize="1" noEditPoints="1" noAdjustHandles="1" noChangeArrowheads="1" noChangeShapeType="1" noTextEdit="1"/>
                </p:cNvSpPr>
                <p:nvPr/>
              </p:nvSpPr>
              <p:spPr>
                <a:xfrm>
                  <a:off x="3776242" y="4115929"/>
                  <a:ext cx="489173" cy="369332"/>
                </a:xfrm>
                <a:prstGeom prst="rect">
                  <a:avLst/>
                </a:prstGeom>
                <a:blipFill>
                  <a:blip r:embed="rId5"/>
                  <a:stretch>
                    <a:fillRect b="-1667"/>
                  </a:stretch>
                </a:blipFill>
              </p:spPr>
              <p:txBody>
                <a:bodyPr/>
                <a:lstStyle/>
                <a:p>
                  <a:r>
                    <a:rPr lang="en-US">
                      <a:noFill/>
                    </a:rPr>
                    <a:t> </a:t>
                  </a:r>
                </a:p>
              </p:txBody>
            </p:sp>
          </mc:Fallback>
        </mc:AlternateContent>
        <p:grpSp>
          <p:nvGrpSpPr>
            <p:cNvPr id="67" name="Group 66"/>
            <p:cNvGrpSpPr/>
            <p:nvPr/>
          </p:nvGrpSpPr>
          <p:grpSpPr>
            <a:xfrm>
              <a:off x="1701421" y="4112725"/>
              <a:ext cx="6226029" cy="949287"/>
              <a:chOff x="1701421" y="4112725"/>
              <a:chExt cx="6226029" cy="949287"/>
            </a:xfrm>
          </p:grpSpPr>
          <p:cxnSp>
            <p:nvCxnSpPr>
              <p:cNvPr id="13" name="Straight Arrow Connector 12"/>
              <p:cNvCxnSpPr/>
              <p:nvPr/>
            </p:nvCxnSpPr>
            <p:spPr>
              <a:xfrm flipV="1">
                <a:off x="1701421" y="4524133"/>
                <a:ext cx="6226029" cy="384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5623" y="4518345"/>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2353698" y="4137319"/>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oMath>
                      </m:oMathPara>
                    </a14:m>
                    <a:endParaRPr lang="en-US"/>
                  </a:p>
                </p:txBody>
              </p:sp>
            </mc:Choice>
            <mc:Fallback xmlns="">
              <p:sp>
                <p:nvSpPr>
                  <p:cNvPr id="49" name="Rectangle 48"/>
                  <p:cNvSpPr>
                    <a:spLocks noRot="1" noChangeAspect="1" noMove="1" noResize="1" noEditPoints="1" noAdjustHandles="1" noChangeArrowheads="1" noChangeShapeType="1" noTextEdit="1"/>
                  </p:cNvSpPr>
                  <p:nvPr/>
                </p:nvSpPr>
                <p:spPr>
                  <a:xfrm>
                    <a:off x="2353698" y="4137319"/>
                    <a:ext cx="48385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320547" y="4622683"/>
                    <a:ext cx="550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0" name="Rectangle 49"/>
                  <p:cNvSpPr>
                    <a:spLocks noRot="1" noChangeAspect="1" noMove="1" noResize="1" noEditPoints="1" noAdjustHandles="1" noChangeArrowheads="1" noChangeShapeType="1" noTextEdit="1"/>
                  </p:cNvSpPr>
                  <p:nvPr/>
                </p:nvSpPr>
                <p:spPr>
                  <a:xfrm>
                    <a:off x="2320547" y="4622683"/>
                    <a:ext cx="550151" cy="369332"/>
                  </a:xfrm>
                  <a:prstGeom prst="rect">
                    <a:avLst/>
                  </a:prstGeom>
                  <a:blipFill>
                    <a:blip r:embed="rId7"/>
                    <a:stretch>
                      <a:fillRect/>
                    </a:stretch>
                  </a:blipFill>
                </p:spPr>
                <p:txBody>
                  <a:bodyPr/>
                  <a:lstStyle/>
                  <a:p>
                    <a:r>
                      <a:rPr lang="en-US">
                        <a:noFill/>
                      </a:rPr>
                      <a:t> </a:t>
                    </a:r>
                  </a:p>
                </p:txBody>
              </p:sp>
            </mc:Fallback>
          </mc:AlternateContent>
          <p:sp>
            <p:nvSpPr>
              <p:cNvPr id="51" name="Oval 50"/>
              <p:cNvSpPr/>
              <p:nvPr/>
            </p:nvSpPr>
            <p:spPr>
              <a:xfrm>
                <a:off x="3972448" y="4524576"/>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99777" y="4523098"/>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763755" y="4506651"/>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287802" y="4519823"/>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91913" y="4518345"/>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6862897" y="4485756"/>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6674384" y="4576614"/>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6674384" y="4576614"/>
                    <a:ext cx="37702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84028" y="4609080"/>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Dotum" panose="020B0600000101010101" pitchFamily="34" charset="-127"/>
                            </a:rPr>
                            <m:t>0</m:t>
                          </m:r>
                        </m:oMath>
                      </m:oMathPara>
                    </a14:m>
                    <a:endParaRPr lang="en-US"/>
                  </a:p>
                </p:txBody>
              </p:sp>
            </mc:Choice>
            <mc:Fallback xmlns="">
              <p:sp>
                <p:nvSpPr>
                  <p:cNvPr id="58" name="Rectangle 57"/>
                  <p:cNvSpPr>
                    <a:spLocks noRot="1" noChangeAspect="1" noMove="1" noResize="1" noEditPoints="1" noAdjustHandles="1" noChangeArrowheads="1" noChangeShapeType="1" noTextEdit="1"/>
                  </p:cNvSpPr>
                  <p:nvPr/>
                </p:nvSpPr>
                <p:spPr>
                  <a:xfrm>
                    <a:off x="4584028" y="4609080"/>
                    <a:ext cx="37702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114678" y="4126657"/>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5</m:t>
                              </m:r>
                            </m:sub>
                          </m:sSub>
                        </m:oMath>
                      </m:oMathPara>
                    </a14:m>
                    <a:endParaRPr lang="en-US"/>
                  </a:p>
                </p:txBody>
              </p:sp>
            </mc:Choice>
            <mc:Fallback xmlns="">
              <p:sp>
                <p:nvSpPr>
                  <p:cNvPr id="60" name="Rectangle 59"/>
                  <p:cNvSpPr>
                    <a:spLocks noRot="1" noChangeAspect="1" noMove="1" noResize="1" noEditPoints="1" noAdjustHandles="1" noChangeArrowheads="1" noChangeShapeType="1" noTextEdit="1"/>
                  </p:cNvSpPr>
                  <p:nvPr/>
                </p:nvSpPr>
                <p:spPr>
                  <a:xfrm>
                    <a:off x="4114678" y="4126657"/>
                    <a:ext cx="489173" cy="369332"/>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5062532" y="4124508"/>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4</m:t>
                              </m:r>
                            </m:sub>
                          </m:sSub>
                        </m:oMath>
                      </m:oMathPara>
                    </a14:m>
                    <a:endParaRPr lang="en-US"/>
                  </a:p>
                </p:txBody>
              </p:sp>
            </mc:Choice>
            <mc:Fallback xmlns="">
              <p:sp>
                <p:nvSpPr>
                  <p:cNvPr id="61" name="Rectangle 60"/>
                  <p:cNvSpPr>
                    <a:spLocks noRot="1" noChangeAspect="1" noMove="1" noResize="1" noEditPoints="1" noAdjustHandles="1" noChangeArrowheads="1" noChangeShapeType="1" noTextEdit="1"/>
                  </p:cNvSpPr>
                  <p:nvPr/>
                </p:nvSpPr>
                <p:spPr>
                  <a:xfrm>
                    <a:off x="5062532" y="4124508"/>
                    <a:ext cx="48917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593045" y="4112725"/>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2</m:t>
                              </m:r>
                            </m:sub>
                          </m:sSub>
                        </m:oMath>
                      </m:oMathPara>
                    </a14:m>
                    <a:endParaRPr lang="en-US"/>
                  </a:p>
                </p:txBody>
              </p:sp>
            </mc:Choice>
            <mc:Fallback xmlns="">
              <p:sp>
                <p:nvSpPr>
                  <p:cNvPr id="62" name="Rectangle 61"/>
                  <p:cNvSpPr>
                    <a:spLocks noRot="1" noChangeAspect="1" noMove="1" noResize="1" noEditPoints="1" noAdjustHandles="1" noChangeArrowheads="1" noChangeShapeType="1" noTextEdit="1"/>
                  </p:cNvSpPr>
                  <p:nvPr/>
                </p:nvSpPr>
                <p:spPr>
                  <a:xfrm>
                    <a:off x="5593045" y="4112725"/>
                    <a:ext cx="48917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633022" y="4566844"/>
                    <a:ext cx="543739" cy="484876"/>
                  </a:xfrm>
                  <a:prstGeom prst="rect">
                    <a:avLst/>
                  </a:prstGeom>
                </p:spPr>
                <p:txBody>
                  <a:bodyPr wrap="none">
                    <a:spAutoFit/>
                  </a:bodyPr>
                  <a:lstStyle/>
                  <a:p>
                    <a14:m>
                      <m:oMath xmlns:m="http://schemas.openxmlformats.org/officeDocument/2006/math">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3</m:t>
                            </m:r>
                          </m:den>
                        </m:f>
                      </m:oMath>
                    </a14:m>
                    <a:r>
                      <a:rPr lang="en-US"/>
                      <a:t> </a:t>
                    </a:r>
                  </a:p>
                </p:txBody>
              </p:sp>
            </mc:Choice>
            <mc:Fallback xmlns="">
              <p:sp>
                <p:nvSpPr>
                  <p:cNvPr id="63" name="Rectangle 62"/>
                  <p:cNvSpPr>
                    <a:spLocks noRot="1" noChangeAspect="1" noMove="1" noResize="1" noEditPoints="1" noAdjustHandles="1" noChangeArrowheads="1" noChangeShapeType="1" noTextEdit="1"/>
                  </p:cNvSpPr>
                  <p:nvPr/>
                </p:nvSpPr>
                <p:spPr>
                  <a:xfrm>
                    <a:off x="3633022" y="4566844"/>
                    <a:ext cx="543739" cy="484876"/>
                  </a:xfrm>
                  <a:prstGeom prst="rect">
                    <a:avLst/>
                  </a:prstGeom>
                  <a:blipFill>
                    <a:blip r:embed="rId13"/>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998913" y="4568277"/>
                    <a:ext cx="543739" cy="485197"/>
                  </a:xfrm>
                  <a:prstGeom prst="rect">
                    <a:avLst/>
                  </a:prstGeom>
                </p:spPr>
                <p:txBody>
                  <a:bodyPr wrap="none">
                    <a:spAutoFit/>
                  </a:bodyPr>
                  <a:lstStyle/>
                  <a:p>
                    <a14:m>
                      <m:oMath xmlns:m="http://schemas.openxmlformats.org/officeDocument/2006/math">
                        <m:r>
                          <a:rPr lang="vi-VN" sz="1800" i="1" smtClean="0">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5</m:t>
                            </m:r>
                          </m:den>
                        </m:f>
                      </m:oMath>
                    </a14:m>
                    <a:r>
                      <a:rPr lang="en-US"/>
                      <a:t> </a:t>
                    </a:r>
                  </a:p>
                </p:txBody>
              </p:sp>
            </mc:Choice>
            <mc:Fallback xmlns="">
              <p:sp>
                <p:nvSpPr>
                  <p:cNvPr id="64" name="Rectangle 63"/>
                  <p:cNvSpPr>
                    <a:spLocks noRot="1" noChangeAspect="1" noMove="1" noResize="1" noEditPoints="1" noAdjustHandles="1" noChangeArrowheads="1" noChangeShapeType="1" noTextEdit="1"/>
                  </p:cNvSpPr>
                  <p:nvPr/>
                </p:nvSpPr>
                <p:spPr>
                  <a:xfrm>
                    <a:off x="3998913" y="4568277"/>
                    <a:ext cx="543739" cy="485197"/>
                  </a:xfrm>
                  <a:prstGeom prst="rect">
                    <a:avLst/>
                  </a:prstGeom>
                  <a:blipFill>
                    <a:blip r:embed="rId14"/>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187277" y="4578546"/>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4</m:t>
                            </m:r>
                          </m:den>
                        </m:f>
                      </m:oMath>
                    </a14:m>
                    <a:r>
                      <a:rPr lang="en-US"/>
                      <a:t> </a:t>
                    </a:r>
                  </a:p>
                </p:txBody>
              </p:sp>
            </mc:Choice>
            <mc:Fallback xmlns="">
              <p:sp>
                <p:nvSpPr>
                  <p:cNvPr id="65" name="Rectangle 64"/>
                  <p:cNvSpPr>
                    <a:spLocks noRot="1" noChangeAspect="1" noMove="1" noResize="1" noEditPoints="1" noAdjustHandles="1" noChangeArrowheads="1" noChangeShapeType="1" noTextEdit="1"/>
                  </p:cNvSpPr>
                  <p:nvPr/>
                </p:nvSpPr>
                <p:spPr>
                  <a:xfrm>
                    <a:off x="5187277" y="4578546"/>
                    <a:ext cx="332142" cy="483466"/>
                  </a:xfrm>
                  <a:prstGeom prst="rect">
                    <a:avLst/>
                  </a:prstGeom>
                  <a:blipFill>
                    <a:blip r:embed="rId15"/>
                    <a:stretch>
                      <a:fillRect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5700918" y="4570260"/>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2</m:t>
                            </m:r>
                          </m:den>
                        </m:f>
                      </m:oMath>
                    </a14:m>
                    <a:r>
                      <a:rPr lang="en-US"/>
                      <a:t> </a:t>
                    </a:r>
                  </a:p>
                </p:txBody>
              </p:sp>
            </mc:Choice>
            <mc:Fallback xmlns="">
              <p:sp>
                <p:nvSpPr>
                  <p:cNvPr id="66" name="Rectangle 65"/>
                  <p:cNvSpPr>
                    <a:spLocks noRot="1" noChangeAspect="1" noMove="1" noResize="1" noEditPoints="1" noAdjustHandles="1" noChangeArrowheads="1" noChangeShapeType="1" noTextEdit="1"/>
                  </p:cNvSpPr>
                  <p:nvPr/>
                </p:nvSpPr>
                <p:spPr>
                  <a:xfrm>
                    <a:off x="5700918" y="4570260"/>
                    <a:ext cx="332142" cy="483466"/>
                  </a:xfrm>
                  <a:prstGeom prst="rect">
                    <a:avLst/>
                  </a:prstGeom>
                  <a:blipFill>
                    <a:blip r:embed="rId16"/>
                    <a:stretch>
                      <a:fillRect b="-2532"/>
                    </a:stretch>
                  </a:blipFill>
                </p:spPr>
                <p:txBody>
                  <a:bodyPr/>
                  <a:lstStyle/>
                  <a:p>
                    <a:r>
                      <a:rPr lang="en-US">
                        <a:noFill/>
                      </a:rPr>
                      <a:t> </a:t>
                    </a:r>
                  </a:p>
                </p:txBody>
              </p:sp>
            </mc:Fallback>
          </mc:AlternateContent>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up)">
                                      <p:cBhvr>
                                        <p:cTn id="35" dur="500"/>
                                        <p:tgtEl>
                                          <p:spTgt spid="3">
                                            <p:txEl>
                                              <p:pRg st="2" end="2"/>
                                            </p:txEl>
                                          </p:spTgt>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up)">
                                      <p:cBhvr>
                                        <p:cTn id="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5"/>
          <p:cNvGrpSpPr/>
          <p:nvPr/>
        </p:nvGrpSpPr>
        <p:grpSpPr>
          <a:xfrm rot="18534671">
            <a:off x="8682213" y="-91302"/>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p:cNvSpPr/>
          <p:nvPr/>
        </p:nvSpPr>
        <p:spPr>
          <a:xfrm>
            <a:off x="3011731" y="19734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5.6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37" name="Rectangle 36"/>
          <p:cNvSpPr/>
          <p:nvPr/>
        </p:nvSpPr>
        <p:spPr>
          <a:xfrm>
            <a:off x="313393" y="764338"/>
            <a:ext cx="8497205" cy="1938992"/>
          </a:xfrm>
          <a:prstGeom prst="rect">
            <a:avLst/>
          </a:prstGeom>
        </p:spPr>
        <p:txBody>
          <a:bodyPr wrap="square">
            <a:spAutoFit/>
          </a:bodyPr>
          <a:lstStyle/>
          <a:p>
            <a:pPr lvl="0" algn="just">
              <a:lnSpc>
                <a:spcPct val="150000"/>
              </a:lnSpc>
            </a:pPr>
            <a:r>
              <a:rPr lang="vi-VN" sz="2000">
                <a:latin typeface="+mn-lt"/>
              </a:rPr>
              <a:t>Cho tam giác vuông ABC vuông tại A, có AB = h và góc B bằng </a:t>
            </a:r>
            <a:r>
              <a:rPr lang="el-GR" sz="2000">
                <a:latin typeface="+mn-lt"/>
              </a:rPr>
              <a:t>α (</a:t>
            </a:r>
            <a:r>
              <a:rPr lang="vi-VN" sz="2000">
                <a:latin typeface="+mn-lt"/>
              </a:rPr>
              <a:t>H.5.3). Từ A kẻ AA</a:t>
            </a:r>
            <a:r>
              <a:rPr lang="vi-VN" sz="2000" baseline="-25000">
                <a:latin typeface="+mn-lt"/>
              </a:rPr>
              <a:t>1</a:t>
            </a:r>
            <a:r>
              <a:rPr lang="vi-VN" sz="2000">
                <a:latin typeface="+mn-lt"/>
              </a:rPr>
              <a:t> ⊥ BC, từ A</a:t>
            </a:r>
            <a:r>
              <a:rPr lang="vi-VN" sz="2000" baseline="-25000">
                <a:latin typeface="+mn-lt"/>
              </a:rPr>
              <a:t>1</a:t>
            </a:r>
            <a:r>
              <a:rPr lang="vi-VN" sz="2000">
                <a:latin typeface="+mn-lt"/>
              </a:rPr>
              <a:t> kẻ A</a:t>
            </a:r>
            <a:r>
              <a:rPr lang="vi-VN" sz="2000" baseline="-25000">
                <a:latin typeface="+mn-lt"/>
              </a:rPr>
              <a:t>1</a:t>
            </a:r>
            <a:r>
              <a:rPr lang="vi-VN" sz="2000">
                <a:latin typeface="+mn-lt"/>
              </a:rPr>
              <a:t>A</a:t>
            </a:r>
            <a:r>
              <a:rPr lang="vi-VN" sz="2000" baseline="-25000">
                <a:latin typeface="+mn-lt"/>
              </a:rPr>
              <a:t>2</a:t>
            </a:r>
            <a:r>
              <a:rPr lang="vi-VN" sz="2000">
                <a:latin typeface="+mn-lt"/>
              </a:rPr>
              <a:t> ⊥ AC, sau đó lại kẻ A</a:t>
            </a:r>
            <a:r>
              <a:rPr lang="vi-VN" sz="2000" baseline="-25000">
                <a:latin typeface="+mn-lt"/>
              </a:rPr>
              <a:t>2</a:t>
            </a:r>
            <a:r>
              <a:rPr lang="vi-VN" sz="2000">
                <a:latin typeface="+mn-lt"/>
              </a:rPr>
              <a:t>A</a:t>
            </a:r>
            <a:r>
              <a:rPr lang="vi-VN" sz="2000" baseline="-25000">
                <a:latin typeface="+mn-lt"/>
              </a:rPr>
              <a:t>3</a:t>
            </a:r>
            <a:r>
              <a:rPr lang="vi-VN" sz="2000">
                <a:latin typeface="+mn-lt"/>
              </a:rPr>
              <a:t> ⊥ BC. Tiếp tục quá trình trên, ta được đường gấp khúc vô hạn AA</a:t>
            </a:r>
            <a:r>
              <a:rPr lang="vi-VN" sz="2000" baseline="-25000">
                <a:latin typeface="+mn-lt"/>
              </a:rPr>
              <a:t>1</a:t>
            </a:r>
            <a:r>
              <a:rPr lang="vi-VN" sz="2000">
                <a:latin typeface="+mn-lt"/>
              </a:rPr>
              <a:t>A</a:t>
            </a:r>
            <a:r>
              <a:rPr lang="vi-VN" sz="2000" baseline="-25000">
                <a:latin typeface="+mn-lt"/>
              </a:rPr>
              <a:t>2</a:t>
            </a:r>
            <a:r>
              <a:rPr lang="vi-VN" sz="2000">
                <a:latin typeface="+mn-lt"/>
              </a:rPr>
              <a:t>A</a:t>
            </a:r>
            <a:r>
              <a:rPr lang="vi-VN" sz="2000" baseline="-25000">
                <a:latin typeface="+mn-lt"/>
              </a:rPr>
              <a:t>3</a:t>
            </a:r>
            <a:r>
              <a:rPr lang="vi-VN" sz="2000">
                <a:latin typeface="+mn-lt"/>
              </a:rPr>
              <a:t>... Tính độ dài đường gấp khúc này theo h và </a:t>
            </a:r>
            <a:r>
              <a:rPr lang="el-GR" sz="2000">
                <a:latin typeface="+mn-lt"/>
              </a:rPr>
              <a:t>α.</a:t>
            </a:r>
            <a:endParaRPr kumimoji="0" lang="en-US" sz="2000" b="0" i="0" u="none" strike="noStrike" kern="0" cap="none" spc="0" normalizeH="0" baseline="0" noProof="0">
              <a:ln>
                <a:noFill/>
              </a:ln>
              <a:solidFill>
                <a:srgbClr val="000000"/>
              </a:solidFill>
              <a:effectLst/>
              <a:uLnTx/>
              <a:uFillTx/>
              <a:latin typeface="+mn-lt"/>
              <a:cs typeface="Arial" panose="020B0604020202020204" pitchFamily="34"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41483" y="2802938"/>
            <a:ext cx="3109772" cy="2204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8682213" y="-91302"/>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4876" y="942896"/>
            <a:ext cx="3109772" cy="23424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448732" y="749202"/>
                <a:ext cx="5734707" cy="272985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Tam giác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vuông tại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𝐴𝐵</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Do đó,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𝐴𝐵</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𝑎</m:t>
                        </m:r>
                      </m:e>
                    </m:func>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 có: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m:t>
                        </m:r>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90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𝑜</m:t>
                        </m:r>
                      </m:sup>
                    </m:sSup>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và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𝑜</m:t>
                        </m:r>
                      </m:sup>
                    </m:sSup>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suy ra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m:t>
                        </m:r>
                      </m:e>
                    </m:ac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Tam giác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vuông tại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 </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Arial"/>
                    <a:sym typeface="Arial"/>
                  </a:rPr>
                  <a:t>nên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m:rPr>
                                <m:sty m:val="p"/>
                              </m:rPr>
                              <a:rPr kumimoji="0" lang="vi-VN" sz="18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fName>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oMath>
                </a14:m>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448732" y="749202"/>
                <a:ext cx="5734707" cy="2729850"/>
              </a:xfrm>
              <a:prstGeom prst="rect">
                <a:avLst/>
              </a:prstGeom>
              <a:blipFill>
                <a:blip r:embed="rId5"/>
                <a:stretch>
                  <a:fillRect l="-957" b="-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8301" y="3481642"/>
                <a:ext cx="8717238" cy="1418081"/>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Vì </a:t>
                </a:r>
                <a14:m>
                  <m:oMath xmlns:m="http://schemas.openxmlformats.org/officeDocument/2006/math">
                    <m:r>
                      <a:rPr lang="vi-VN" sz="1800" i="1">
                        <a:latin typeface="Cambria Math" panose="02040503050406030204" pitchFamily="18" charset="0"/>
                        <a:ea typeface="Dotum" panose="020B0600000101010101" pitchFamily="34" charset="-127"/>
                      </a:rPr>
                      <m:t>𝐴𝐵</m:t>
                    </m:r>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𝐴𝐶</m:t>
                    </m:r>
                  </m:oMath>
                </a14:m>
                <a:r>
                  <a:rPr lang="vi-VN" sz="1800">
                    <a:latin typeface="Arial" panose="020B0604020202020204" pitchFamily="34" charset="0"/>
                    <a:ea typeface="Dotum" panose="020B0600000101010101" pitchFamily="34" charset="-127"/>
                  </a:rPr>
                  <a:t> và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𝐴𝐶</m:t>
                    </m:r>
                  </m:oMath>
                </a14:m>
                <a:r>
                  <a:rPr lang="vi-VN" sz="1800">
                    <a:latin typeface="Arial" panose="020B0604020202020204" pitchFamily="34" charset="0"/>
                    <a:ea typeface="Dotum" panose="020B0600000101010101" pitchFamily="34" charset="-127"/>
                  </a:rPr>
                  <a:t> nên AB //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oMath>
                </a14:m>
                <a:r>
                  <a:rPr lang="vi-VN" sz="1800">
                    <a:latin typeface="Arial" panose="020B0604020202020204" pitchFamily="34" charset="0"/>
                    <a:ea typeface="Dotum" panose="020B0600000101010101" pitchFamily="34" charset="-127"/>
                  </a:rPr>
                  <a:t>, suy ra </a:t>
                </a:r>
                <a14:m>
                  <m:oMath xmlns:m="http://schemas.openxmlformats.org/officeDocument/2006/math">
                    <m:acc>
                      <m:accPr>
                        <m:chr m:val="̂"/>
                        <m:ctrlPr>
                          <a:rPr lang="en-US" sz="1800" i="1">
                            <a:latin typeface="Cambria Math" panose="02040503050406030204" pitchFamily="18" charset="0"/>
                            <a:ea typeface="Dotum" panose="020B0600000101010101" pitchFamily="34" charset="-127"/>
                          </a:rPr>
                        </m:ctrlPr>
                      </m:acc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e>
                    </m:acc>
                    <m:r>
                      <a:rPr lang="vi-VN" sz="1800" i="1">
                        <a:latin typeface="Cambria Math" panose="02040503050406030204" pitchFamily="18" charset="0"/>
                        <a:ea typeface="Dotum" panose="020B0600000101010101" pitchFamily="34" charset="-127"/>
                      </a:rPr>
                      <m:t>=</m:t>
                    </m:r>
                    <m:acc>
                      <m:accPr>
                        <m:chr m:val="̂"/>
                        <m:ctrlPr>
                          <a:rPr lang="en-US" sz="1800" i="1">
                            <a:latin typeface="Cambria Math" panose="02040503050406030204" pitchFamily="18" charset="0"/>
                            <a:ea typeface="Dotum" panose="020B0600000101010101" pitchFamily="34" charset="-127"/>
                          </a:rPr>
                        </m:ctrlPr>
                      </m:accPr>
                      <m:e>
                        <m:r>
                          <a:rPr lang="vi-VN" sz="1800" i="1">
                            <a:latin typeface="Cambria Math" panose="02040503050406030204" pitchFamily="18" charset="0"/>
                            <a:ea typeface="Dotum" panose="020B0600000101010101" pitchFamily="34" charset="-127"/>
                          </a:rPr>
                          <m:t>𝐵</m:t>
                        </m:r>
                      </m:e>
                    </m:ac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𝛼</m:t>
                    </m:r>
                  </m:oMath>
                </a14:m>
                <a:r>
                  <a:rPr lang="vi-VN" sz="1800">
                    <a:latin typeface="Arial" panose="020B0604020202020204" pitchFamily="34" charset="0"/>
                    <a:ea typeface="Dotum" panose="020B0600000101010101" pitchFamily="34" charset="-127"/>
                  </a:rPr>
                  <a:t> (2 góc đồng vị).</a:t>
                </a:r>
                <a:endParaRPr lang="en-US" sz="1800">
                  <a:ea typeface="Times New Roman" panose="02020603050405020304" pitchFamily="18"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Tam giác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oMath>
                </a14:m>
                <a:r>
                  <a:rPr lang="vi-VN" sz="1800">
                    <a:latin typeface="Arial" panose="020B0604020202020204" pitchFamily="34" charset="0"/>
                    <a:ea typeface="Dotum" panose="020B0600000101010101" pitchFamily="34" charset="-127"/>
                  </a:rPr>
                  <a:t> vuông góc tại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oMath>
                </a14:m>
                <a:r>
                  <a:rPr lang="vi-VN" sz="1800">
                    <a:latin typeface="Arial" panose="020B0604020202020204" pitchFamily="34" charset="0"/>
                    <a:ea typeface="Dotum" panose="020B0600000101010101" pitchFamily="34" charset="-127"/>
                  </a:rPr>
                  <a:t> </a:t>
                </a:r>
                <a:endParaRPr lang="en-US" sz="1800">
                  <a:latin typeface="Arial" panose="020B0604020202020204" pitchFamily="34" charset="0"/>
                  <a:ea typeface="Dotum" panose="020B0600000101010101" pitchFamily="34" charset="-127"/>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rPr>
                  <a:t>nên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acc>
                          <m:accPr>
                            <m:chr m:val="̂"/>
                            <m:ctrlPr>
                              <a:rPr lang="en-US" sz="1800" i="1">
                                <a:latin typeface="Cambria Math" panose="02040503050406030204" pitchFamily="18" charset="0"/>
                                <a:ea typeface="Dotum" panose="020B0600000101010101" pitchFamily="34" charset="-127"/>
                              </a:rPr>
                            </m:ctrlPr>
                          </m:acc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e>
                        </m:acc>
                      </m:e>
                    </m:fun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sSup>
                          <m:sSupPr>
                            <m:ctrlPr>
                              <a:rPr lang="en-US" sz="1800" i="1">
                                <a:latin typeface="Cambria Math" panose="02040503050406030204" pitchFamily="18" charset="0"/>
                                <a:ea typeface="Dotum" panose="020B0600000101010101" pitchFamily="34" charset="-127"/>
                              </a:rPr>
                            </m:ctrlPr>
                          </m:sSupPr>
                          <m:e>
                            <m:r>
                              <m:rPr>
                                <m:sty m:val="p"/>
                              </m:rPr>
                              <a:rPr lang="vi-VN" sz="1800">
                                <a:latin typeface="Cambria Math" panose="02040503050406030204" pitchFamily="18" charset="0"/>
                                <a:ea typeface="Dotum" panose="020B0600000101010101" pitchFamily="34" charset="-127"/>
                              </a:rPr>
                              <m:t>sin</m:t>
                            </m:r>
                          </m:e>
                          <m:sup>
                            <m:r>
                              <a:rPr lang="vi-VN" sz="1800" i="1">
                                <a:latin typeface="Cambria Math" panose="02040503050406030204" pitchFamily="18" charset="0"/>
                                <a:ea typeface="Dotum" panose="020B0600000101010101" pitchFamily="34" charset="-127"/>
                              </a:rPr>
                              <m:t>2</m:t>
                            </m:r>
                          </m:sup>
                        </m:sSup>
                      </m:fName>
                      <m:e>
                        <m:r>
                          <a:rPr lang="vi-VN" sz="1800" i="1">
                            <a:latin typeface="Cambria Math" panose="02040503050406030204" pitchFamily="18" charset="0"/>
                            <a:ea typeface="Dotum" panose="020B0600000101010101" pitchFamily="34" charset="-127"/>
                          </a:rPr>
                          <m:t>𝛼</m:t>
                        </m:r>
                      </m:e>
                    </m:func>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unc>
                      <m:funcPr>
                        <m:ctrlPr>
                          <a:rPr lang="en-US" sz="1800" i="1">
                            <a:latin typeface="Cambria Math" panose="02040503050406030204" pitchFamily="18" charset="0"/>
                            <a:ea typeface="Dotum" panose="020B0600000101010101" pitchFamily="34" charset="-127"/>
                          </a:rPr>
                        </m:ctrlPr>
                      </m:funcPr>
                      <m:fName>
                        <m:sSup>
                          <m:sSupPr>
                            <m:ctrlPr>
                              <a:rPr lang="en-US" sz="1800" i="1">
                                <a:latin typeface="Cambria Math" panose="02040503050406030204" pitchFamily="18" charset="0"/>
                                <a:ea typeface="Dotum" panose="020B0600000101010101" pitchFamily="34" charset="-127"/>
                              </a:rPr>
                            </m:ctrlPr>
                          </m:sSupPr>
                          <m:e>
                            <m:r>
                              <m:rPr>
                                <m:sty m:val="p"/>
                              </m:rPr>
                              <a:rPr lang="vi-VN" sz="1800">
                                <a:latin typeface="Cambria Math" panose="02040503050406030204" pitchFamily="18" charset="0"/>
                                <a:ea typeface="Dotum" panose="020B0600000101010101" pitchFamily="34" charset="-127"/>
                              </a:rPr>
                              <m:t>sin</m:t>
                            </m:r>
                          </m:e>
                          <m:sup>
                            <m:r>
                              <a:rPr lang="vi-VN" sz="1800" i="1">
                                <a:latin typeface="Cambria Math" panose="02040503050406030204" pitchFamily="18" charset="0"/>
                                <a:ea typeface="Dotum" panose="020B0600000101010101" pitchFamily="34" charset="-127"/>
                              </a:rPr>
                              <m:t>3</m:t>
                            </m:r>
                          </m:sup>
                        </m:sSup>
                      </m:fName>
                      <m:e>
                        <m:r>
                          <a:rPr lang="vi-VN" sz="1800" i="1">
                            <a:latin typeface="Cambria Math" panose="02040503050406030204" pitchFamily="18" charset="0"/>
                            <a:ea typeface="Dotum" panose="020B0600000101010101" pitchFamily="34" charset="-127"/>
                          </a:rPr>
                          <m:t>𝛼</m:t>
                        </m:r>
                      </m:e>
                    </m:func>
                  </m:oMath>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68301" y="3481642"/>
                <a:ext cx="8717238" cy="1418081"/>
              </a:xfrm>
              <a:prstGeom prst="rect">
                <a:avLst/>
              </a:prstGeom>
              <a:blipFill>
                <a:blip r:embed="rId6"/>
                <a:stretch>
                  <a:fillRect l="-629" b="-2146"/>
                </a:stretch>
              </a:blipFill>
            </p:spPr>
            <p:txBody>
              <a:bodyPr/>
              <a:lstStyle/>
              <a:p>
                <a:r>
                  <a:rPr lang="en-US">
                    <a:noFill/>
                  </a:rPr>
                  <a:t> </a:t>
                </a:r>
              </a:p>
            </p:txBody>
          </p:sp>
        </mc:Fallback>
      </mc:AlternateContent>
    </p:spTree>
    <p:extLst>
      <p:ext uri="{BB962C8B-B14F-4D97-AF65-F5344CB8AC3E}">
        <p14:creationId xmlns:p14="http://schemas.microsoft.com/office/powerpoint/2010/main" val="80723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0" dur="500"/>
                                        <p:tgtEl>
                                          <p:spTgt spid="4">
                                            <p:txEl>
                                              <p:pRg st="1" end="1"/>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1192084" y="4401185"/>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240029" y="825557"/>
                <a:ext cx="6022434" cy="2601481"/>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rPr>
                  <a:t>Vì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𝐵𝐶</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và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𝐵𝐶</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nên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suy ra </a:t>
                </a:r>
                <a14:m>
                  <m:oMath xmlns:m="http://schemas.openxmlformats.org/officeDocument/2006/math">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e>
                    </m:ac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e>
                    </m:ac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oMath>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Tam giác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vuông tại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sym typeface="Arial"/>
                  </a:rPr>
                  <a:t>nên </a:t>
                </a:r>
                <a14:m>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fName>
                      <m:e>
                        <m:acc>
                          <m:accPr>
                            <m: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accPr>
                          <m:e>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4</m:t>
                                </m:r>
                              </m:sub>
                            </m:sSub>
                          </m:e>
                        </m:acc>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𝛼</m:t>
                        </m:r>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4</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oMath>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rPr>
                  <a:t>Cứ tiếp tục như vậy, ta xác định được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Sub>
                        <m:sSub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b>
                      </m:sSub>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unc>
                        <m:func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uncPr>
                        <m:fName>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m:rPr>
                                  <m:sty m:val="p"/>
                                </m:rPr>
                                <a:rPr kumimoji="0" lang="vi-VN" sz="17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sin</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p>
                          </m:sSup>
                        </m:fName>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𝛼</m:t>
                          </m:r>
                        </m:e>
                      </m:func>
                    </m:oMath>
                  </m:oMathPara>
                </a14:m>
                <a:endParaRPr kumimoji="0" lang="en-US" sz="17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40029" y="825557"/>
                <a:ext cx="6022434" cy="2601481"/>
              </a:xfrm>
              <a:prstGeom prst="rect">
                <a:avLst/>
              </a:prstGeom>
              <a:blipFill>
                <a:blip r:embed="rId3"/>
                <a:stretch>
                  <a:fillRect l="-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40029" y="3485875"/>
                <a:ext cx="5892596" cy="915635"/>
              </a:xfrm>
              <a:prstGeom prst="rect">
                <a:avLst/>
              </a:prstGeom>
            </p:spPr>
            <p:txBody>
              <a:bodyPr wrap="square">
                <a:spAutoFit/>
              </a:bodyPr>
              <a:lstStyle/>
              <a:p>
                <a:pPr lvl="0" algn="just">
                  <a:lnSpc>
                    <a:spcPct val="150000"/>
                  </a:lnSpc>
                  <a:spcBef>
                    <a:spcPts val="100"/>
                  </a:spcBef>
                  <a:spcAft>
                    <a:spcPts val="100"/>
                  </a:spcAft>
                  <a:defRPr/>
                </a:pPr>
                <a:r>
                  <a:rPr lang="vi-VN" sz="1700">
                    <a:latin typeface="Arial" panose="020B0604020202020204" pitchFamily="34" charset="0"/>
                    <a:ea typeface="Dotum" panose="020B0600000101010101" pitchFamily="34" charset="-127"/>
                  </a:rPr>
                  <a:t>Ta có: </a:t>
                </a:r>
                <a14:m>
                  <m:oMath xmlns:m="http://schemas.openxmlformats.org/officeDocument/2006/math">
                    <m:r>
                      <a:rPr lang="vi-VN" sz="1700" i="1">
                        <a:latin typeface="Cambria Math" panose="02040503050406030204" pitchFamily="18" charset="0"/>
                        <a:ea typeface="Dotum" panose="020B0600000101010101" pitchFamily="34" charset="-127"/>
                      </a:rPr>
                      <m:t>𝐴</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3</m:t>
                        </m:r>
                      </m:sub>
                    </m:sSub>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𝐴</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2</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3</m:t>
                        </m:r>
                      </m:sub>
                    </m:sSub>
                    <m:r>
                      <a:rPr lang="vi-VN" sz="1700" i="1">
                        <a:latin typeface="Cambria Math" panose="02040503050406030204" pitchFamily="18" charset="0"/>
                        <a:ea typeface="Dotum" panose="020B0600000101010101" pitchFamily="34" charset="-127"/>
                      </a:rPr>
                      <m:t>+…+</m:t>
                    </m:r>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𝑛</m:t>
                        </m:r>
                        <m:r>
                          <a:rPr lang="vi-VN" sz="1700" i="1">
                            <a:latin typeface="Cambria Math" panose="02040503050406030204" pitchFamily="18" charset="0"/>
                            <a:ea typeface="Dotum" panose="020B0600000101010101" pitchFamily="34" charset="-127"/>
                          </a:rPr>
                          <m:t>−1</m:t>
                        </m:r>
                      </m:sub>
                    </m:sSub>
                    <m:sSub>
                      <m:sSubPr>
                        <m:ctrlPr>
                          <a:rPr lang="en-US" sz="1700" i="1">
                            <a:latin typeface="Cambria Math" panose="02040503050406030204" pitchFamily="18" charset="0"/>
                            <a:ea typeface="Dotum" panose="020B0600000101010101" pitchFamily="34" charset="-127"/>
                          </a:rPr>
                        </m:ctrlPr>
                      </m:sSubPr>
                      <m:e>
                        <m:r>
                          <a:rPr lang="vi-VN" sz="1700" i="1">
                            <a:latin typeface="Cambria Math" panose="02040503050406030204" pitchFamily="18" charset="0"/>
                            <a:ea typeface="Dotum" panose="020B0600000101010101" pitchFamily="34" charset="-127"/>
                          </a:rPr>
                          <m:t>𝐴</m:t>
                        </m:r>
                      </m:e>
                      <m:sub>
                        <m:r>
                          <a:rPr lang="vi-VN" sz="1700" i="1">
                            <a:latin typeface="Cambria Math" panose="02040503050406030204" pitchFamily="18" charset="0"/>
                            <a:ea typeface="Dotum" panose="020B0600000101010101" pitchFamily="34" charset="-127"/>
                          </a:rPr>
                          <m:t>𝑛</m:t>
                        </m:r>
                      </m:sub>
                    </m:sSub>
                    <m:r>
                      <a:rPr lang="vi-VN" sz="1700" i="1">
                        <a:latin typeface="Cambria Math" panose="02040503050406030204" pitchFamily="18" charset="0"/>
                        <a:ea typeface="Dotum" panose="020B0600000101010101" pitchFamily="34" charset="-127"/>
                      </a:rPr>
                      <m:t>+…</m:t>
                    </m:r>
                  </m:oMath>
                </a14:m>
                <a:endParaRPr lang="en-US" sz="1700">
                  <a:ea typeface="Times New Roman" panose="02020603050405020304" pitchFamily="18" charset="0"/>
                </a:endParaRPr>
              </a:p>
              <a:p>
                <a:pPr lvl="0" algn="just">
                  <a:lnSpc>
                    <a:spcPct val="150000"/>
                  </a:lnSpc>
                  <a:spcBef>
                    <a:spcPts val="100"/>
                  </a:spcBef>
                  <a:spcAft>
                    <a:spcPts val="100"/>
                  </a:spcAft>
                  <a:defRPr/>
                </a:pPr>
                <a:r>
                  <a:rPr lang="en-US" sz="1700">
                    <a:ea typeface="Dotum" panose="020B0600000101010101" pitchFamily="34" charset="-127"/>
                  </a:rPr>
                  <a:t>                             </a:t>
                </a:r>
                <a14:m>
                  <m:oMath xmlns:m="http://schemas.openxmlformats.org/officeDocument/2006/math">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r>
                          <m:rPr>
                            <m:sty m:val="p"/>
                          </m:rPr>
                          <a:rPr lang="vi-VN" sz="1700">
                            <a:latin typeface="Cambria Math" panose="02040503050406030204" pitchFamily="18" charset="0"/>
                            <a:ea typeface="Dotum" panose="020B0600000101010101" pitchFamily="34" charset="-127"/>
                          </a:rPr>
                          <m:t>sin</m:t>
                        </m:r>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sSup>
                          <m:sSupPr>
                            <m:ctrlPr>
                              <a:rPr lang="en-US" sz="1700" i="1">
                                <a:latin typeface="Cambria Math" panose="02040503050406030204" pitchFamily="18" charset="0"/>
                                <a:ea typeface="Dotum" panose="020B0600000101010101" pitchFamily="34" charset="-127"/>
                              </a:rPr>
                            </m:ctrlPr>
                          </m:sSupPr>
                          <m:e>
                            <m:r>
                              <m:rPr>
                                <m:sty m:val="p"/>
                              </m:rPr>
                              <a:rPr lang="vi-VN" sz="1700">
                                <a:latin typeface="Cambria Math" panose="02040503050406030204" pitchFamily="18" charset="0"/>
                                <a:ea typeface="Dotum" panose="020B0600000101010101" pitchFamily="34" charset="-127"/>
                              </a:rPr>
                              <m:t>sin</m:t>
                            </m:r>
                          </m:e>
                          <m:sup>
                            <m:r>
                              <a:rPr lang="vi-VN" sz="1700" i="1">
                                <a:latin typeface="Cambria Math" panose="02040503050406030204" pitchFamily="18" charset="0"/>
                                <a:ea typeface="Dotum" panose="020B0600000101010101" pitchFamily="34" charset="-127"/>
                              </a:rPr>
                              <m:t>2</m:t>
                            </m:r>
                          </m:sup>
                        </m:sSup>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r>
                      <a:rPr lang="vi-VN" sz="1700" i="1">
                        <a:latin typeface="Cambria Math" panose="02040503050406030204" pitchFamily="18" charset="0"/>
                        <a:ea typeface="Dotum" panose="020B0600000101010101" pitchFamily="34" charset="-127"/>
                      </a:rPr>
                      <m:t>h</m:t>
                    </m:r>
                    <m:r>
                      <a:rPr lang="vi-VN" sz="1700" i="1">
                        <a:latin typeface="Cambria Math" panose="02040503050406030204" pitchFamily="18" charset="0"/>
                        <a:ea typeface="Dotum" panose="020B0600000101010101" pitchFamily="34" charset="-127"/>
                      </a:rPr>
                      <m:t>.</m:t>
                    </m:r>
                    <m:func>
                      <m:funcPr>
                        <m:ctrlPr>
                          <a:rPr lang="en-US" sz="1700" i="1">
                            <a:latin typeface="Cambria Math" panose="02040503050406030204" pitchFamily="18" charset="0"/>
                            <a:ea typeface="Dotum" panose="020B0600000101010101" pitchFamily="34" charset="-127"/>
                          </a:rPr>
                        </m:ctrlPr>
                      </m:funcPr>
                      <m:fName>
                        <m:sSup>
                          <m:sSupPr>
                            <m:ctrlPr>
                              <a:rPr lang="en-US" sz="1700" i="1">
                                <a:latin typeface="Cambria Math" panose="02040503050406030204" pitchFamily="18" charset="0"/>
                                <a:ea typeface="Dotum" panose="020B0600000101010101" pitchFamily="34" charset="-127"/>
                              </a:rPr>
                            </m:ctrlPr>
                          </m:sSupPr>
                          <m:e>
                            <m:r>
                              <m:rPr>
                                <m:sty m:val="p"/>
                              </m:rPr>
                              <a:rPr lang="vi-VN" sz="1700">
                                <a:latin typeface="Cambria Math" panose="02040503050406030204" pitchFamily="18" charset="0"/>
                                <a:ea typeface="Dotum" panose="020B0600000101010101" pitchFamily="34" charset="-127"/>
                              </a:rPr>
                              <m:t>sin</m:t>
                            </m:r>
                          </m:e>
                          <m:sup>
                            <m:r>
                              <a:rPr lang="vi-VN" sz="1700" i="1">
                                <a:latin typeface="Cambria Math" panose="02040503050406030204" pitchFamily="18" charset="0"/>
                                <a:ea typeface="Dotum" panose="020B0600000101010101" pitchFamily="34" charset="-127"/>
                              </a:rPr>
                              <m:t>𝑛</m:t>
                            </m:r>
                          </m:sup>
                        </m:sSup>
                      </m:fName>
                      <m:e>
                        <m:r>
                          <a:rPr lang="vi-VN" sz="1700" i="1">
                            <a:latin typeface="Cambria Math" panose="02040503050406030204" pitchFamily="18" charset="0"/>
                            <a:ea typeface="Dotum" panose="020B0600000101010101" pitchFamily="34" charset="-127"/>
                          </a:rPr>
                          <m:t>𝛼</m:t>
                        </m:r>
                      </m:e>
                    </m:func>
                    <m:r>
                      <a:rPr lang="vi-VN" sz="1700" i="1">
                        <a:latin typeface="Cambria Math" panose="02040503050406030204" pitchFamily="18" charset="0"/>
                        <a:ea typeface="Dotum" panose="020B0600000101010101" pitchFamily="34" charset="-127"/>
                      </a:rPr>
                      <m:t>+…</m:t>
                    </m:r>
                  </m:oMath>
                </a14:m>
                <a:r>
                  <a:rPr lang="vi-VN" sz="1700">
                    <a:latin typeface="Arial" panose="020B0604020202020204" pitchFamily="34" charset="0"/>
                    <a:ea typeface="Dotum" panose="020B0600000101010101" pitchFamily="34" charset="-127"/>
                  </a:rPr>
                  <a:t> </a:t>
                </a:r>
                <a:endParaRPr lang="en-US" sz="170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40029" y="3485875"/>
                <a:ext cx="5892596" cy="915635"/>
              </a:xfrm>
              <a:prstGeom prst="rect">
                <a:avLst/>
              </a:prstGeom>
              <a:blipFill>
                <a:blip r:embed="rId4"/>
                <a:stretch>
                  <a:fillRect l="-725"/>
                </a:stretch>
              </a:blipFill>
            </p:spPr>
            <p:txBody>
              <a:bodyPr/>
              <a:lstStyle/>
              <a:p>
                <a:r>
                  <a:rPr lang="en-US">
                    <a:noFill/>
                  </a:rPr>
                  <a:t> </a:t>
                </a:r>
              </a:p>
            </p:txBody>
          </p:sp>
        </mc:Fallback>
      </mc:AlternateContent>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3806" y="990662"/>
            <a:ext cx="2951792" cy="2223462"/>
          </a:xfrm>
          <a:prstGeom prst="rect">
            <a:avLst/>
          </a:prstGeom>
        </p:spPr>
      </p:pic>
    </p:spTree>
    <p:extLst>
      <p:ext uri="{BB962C8B-B14F-4D97-AF65-F5344CB8AC3E}">
        <p14:creationId xmlns:p14="http://schemas.microsoft.com/office/powerpoint/2010/main" val="890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anim calcmode="lin" valueType="num">
                                      <p:cBhvr>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6" name="Google Shape;416;p35"/>
          <p:cNvGrpSpPr/>
          <p:nvPr/>
        </p:nvGrpSpPr>
        <p:grpSpPr>
          <a:xfrm rot="14909864">
            <a:off x="-106728" y="-158954"/>
            <a:ext cx="636789" cy="975227"/>
            <a:chOff x="824413" y="1506275"/>
            <a:chExt cx="218800" cy="349450"/>
          </a:xfrm>
        </p:grpSpPr>
        <p:sp>
          <p:nvSpPr>
            <p:cNvPr id="417" name="Google Shape;417;p35"/>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5"/>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5"/>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5"/>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5"/>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5"/>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5"/>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6" name="Google Shape;436;p35"/>
          <p:cNvGrpSpPr/>
          <p:nvPr/>
        </p:nvGrpSpPr>
        <p:grpSpPr>
          <a:xfrm rot="18534671">
            <a:off x="1192084" y="4401185"/>
            <a:ext cx="670437" cy="840625"/>
            <a:chOff x="443025" y="893050"/>
            <a:chExt cx="445125" cy="504050"/>
          </a:xfrm>
        </p:grpSpPr>
        <p:sp>
          <p:nvSpPr>
            <p:cNvPr id="437"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4261204" y="243314"/>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682193" y="887221"/>
                <a:ext cx="4918009" cy="3922805"/>
              </a:xfrm>
              <a:prstGeom prst="rect">
                <a:avLst/>
              </a:prstGeom>
            </p:spPr>
            <p:txBody>
              <a:bodyPr wrap="square">
                <a:spAutoFit/>
              </a:bodyPr>
              <a:lstStyle/>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Vì góc </a:t>
                </a:r>
                <a14:m>
                  <m:oMath xmlns:m="http://schemas.openxmlformats.org/officeDocument/2006/math">
                    <m:r>
                      <a:rPr lang="vi-VN" sz="1800" i="1">
                        <a:latin typeface="Cambria Math" panose="02040503050406030204" pitchFamily="18" charset="0"/>
                        <a:ea typeface="Dotum" panose="020B0600000101010101" pitchFamily="34" charset="-127"/>
                      </a:rPr>
                      <m:t>𝐵</m:t>
                    </m:r>
                  </m:oMath>
                </a14:m>
                <a:r>
                  <a:rPr lang="vi-VN" sz="1800">
                    <a:latin typeface="Arial" panose="020B0604020202020204" pitchFamily="34" charset="0"/>
                    <a:ea typeface="Dotum" panose="020B0600000101010101" pitchFamily="34" charset="-127"/>
                    <a:cs typeface="Arial" panose="020B0604020202020204" pitchFamily="34" charset="0"/>
                  </a:rPr>
                  <a:t> là góc nhọn nên sin </a:t>
                </a:r>
                <a14:m>
                  <m:oMath xmlns:m="http://schemas.openxmlformats.org/officeDocument/2006/math">
                    <m:r>
                      <a:rPr lang="vi-VN" sz="1800" i="1">
                        <a:latin typeface="Cambria Math" panose="02040503050406030204" pitchFamily="18" charset="0"/>
                        <a:ea typeface="Dotum" panose="020B0600000101010101" pitchFamily="34" charset="-127"/>
                      </a:rPr>
                      <m:t>𝐵</m:t>
                    </m:r>
                    <m:r>
                      <a:rPr lang="vi-VN" sz="1800" i="1">
                        <a:latin typeface="Cambria Math" panose="02040503050406030204" pitchFamily="18" charset="0"/>
                        <a:ea typeface="Dotum" panose="020B0600000101010101" pitchFamily="34" charset="-127"/>
                      </a:rPr>
                      <m:t> =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 &lt; 1</m:t>
                    </m:r>
                  </m:oMath>
                </a14:m>
                <a:r>
                  <a:rPr lang="vi-VN" sz="1800">
                    <a:latin typeface="Arial" panose="020B0604020202020204" pitchFamily="34" charset="0"/>
                    <a:ea typeface="Dotum" panose="020B0600000101010101" pitchFamily="34" charset="-127"/>
                    <a:cs typeface="Arial" panose="020B0604020202020204" pitchFamily="34" charset="0"/>
                  </a:rPr>
                  <a:t>, do đó </a:t>
                </a:r>
                <a14:m>
                  <m:oMath xmlns:m="http://schemas.openxmlformats.org/officeDocument/2006/math">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|&lt;1</m:t>
                    </m:r>
                  </m:oMath>
                </a14:m>
                <a:r>
                  <a:rPr lang="vi-VN" sz="1800">
                    <a:latin typeface="Arial" panose="020B0604020202020204" pitchFamily="34" charset="0"/>
                    <a:ea typeface="Dotum" panose="020B0600000101010101" pitchFamily="34" charset="-127"/>
                    <a:cs typeface="Arial" panose="020B0604020202020204" pitchFamily="34" charset="0"/>
                  </a:rPr>
                  <a:t>.</a:t>
                </a:r>
                <a:endParaRPr lang="en-US" sz="180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Khi đó, độ dài của đường gấp khúc vô hạn </a:t>
                </a:r>
                <a14:m>
                  <m:oMath xmlns:m="http://schemas.openxmlformats.org/officeDocument/2006/math">
                    <m:r>
                      <a:rPr lang="vi-VN" sz="1800" i="1">
                        <a:latin typeface="Cambria Math" panose="02040503050406030204" pitchFamily="18" charset="0"/>
                        <a:ea typeface="Dotum" panose="020B0600000101010101" pitchFamily="34" charset="-127"/>
                      </a:rPr>
                      <m:t>𝐴</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baseline="-25000">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oMath>
                </a14:m>
                <a:r>
                  <a:rPr lang="vi-VN" sz="1800">
                    <a:latin typeface="Arial" panose="020B0604020202020204" pitchFamily="34" charset="0"/>
                    <a:ea typeface="Dotum" panose="020B0600000101010101" pitchFamily="34" charset="-127"/>
                    <a:cs typeface="Arial" panose="020B0604020202020204" pitchFamily="34" charset="0"/>
                  </a:rPr>
                  <a:t> là tổng của cấp số nhân lùi vô hạn với số hạng đầu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baseline="-25000">
                            <a:latin typeface="Cambria Math" panose="02040503050406030204" pitchFamily="18" charset="0"/>
                            <a:ea typeface="Dotum" panose="020B0600000101010101" pitchFamily="34" charset="-127"/>
                          </a:rPr>
                          <m:t>1</m:t>
                        </m:r>
                      </m:sub>
                    </m:sSub>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oMath>
                </a14:m>
                <a:r>
                  <a:rPr lang="vi-VN" sz="1800">
                    <a:latin typeface="Arial" panose="020B0604020202020204" pitchFamily="34" charset="0"/>
                    <a:ea typeface="Dotum" panose="020B0600000101010101" pitchFamily="34" charset="-127"/>
                    <a:cs typeface="Arial" panose="020B0604020202020204" pitchFamily="34" charset="0"/>
                  </a:rPr>
                  <a:t> và công bội</a:t>
                </a:r>
                <a:r>
                  <a:rPr lang="en-US" sz="1800">
                    <a:latin typeface="Arial" panose="020B0604020202020204" pitchFamily="34" charset="0"/>
                    <a:ea typeface="Dotum" panose="020B0600000101010101" pitchFamily="34" charset="-127"/>
                    <a:cs typeface="Arial" panose="020B0604020202020204" pitchFamily="34" charset="0"/>
                  </a:rPr>
                  <a:t>     </a:t>
                </a:r>
                <a:r>
                  <a:rPr lang="vi-VN" sz="180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 = </m:t>
                    </m:r>
                    <m:r>
                      <a:rPr lang="vi-VN" sz="1800" i="1">
                        <a:latin typeface="Cambria Math" panose="02040503050406030204" pitchFamily="18" charset="0"/>
                        <a:ea typeface="Dotum" panose="020B0600000101010101" pitchFamily="34" charset="-127"/>
                      </a:rPr>
                      <m:t>𝑠𝑖𝑛</m:t>
                    </m:r>
                    <m:r>
                      <a:rPr lang="vi-VN" sz="1800" i="1">
                        <a:latin typeface="Cambria Math" panose="02040503050406030204" pitchFamily="18" charset="0"/>
                        <a:ea typeface="Dotum" panose="020B0600000101010101" pitchFamily="34" charset="-127"/>
                      </a:rPr>
                      <m:t> </m:t>
                    </m:r>
                    <m:r>
                      <a:rPr lang="vi-VN" sz="1800" i="1">
                        <a:latin typeface="Cambria Math" panose="02040503050406030204" pitchFamily="18" charset="0"/>
                        <a:ea typeface="Dotum" panose="020B0600000101010101" pitchFamily="34" charset="-127"/>
                      </a:rPr>
                      <m:t>𝛼</m:t>
                    </m:r>
                    <m:r>
                      <a:rPr lang="vi-VN" sz="1800" i="1">
                        <a:latin typeface="Cambria Math" panose="02040503050406030204" pitchFamily="18" charset="0"/>
                        <a:ea typeface="Dotum" panose="020B0600000101010101" pitchFamily="34" charset="-127"/>
                      </a:rPr>
                      <m:t>.</m:t>
                    </m:r>
                  </m:oMath>
                </a14:m>
                <a:endParaRPr lang="en-US" sz="180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100"/>
                  </a:spcBef>
                  <a:spcAft>
                    <a:spcPts val="100"/>
                  </a:spcAft>
                  <a:defRPr/>
                </a:pPr>
                <a:r>
                  <a:rPr lang="vi-VN" sz="1800">
                    <a:latin typeface="Arial" panose="020B0604020202020204" pitchFamily="34" charset="0"/>
                    <a:ea typeface="Dotum" panose="020B0600000101010101" pitchFamily="34" charset="-127"/>
                    <a:cs typeface="Arial" panose="020B0604020202020204" pitchFamily="34" charset="0"/>
                  </a:rPr>
                  <a:t>Do đó </a:t>
                </a:r>
                <a:endParaRPr lang="en-US" sz="1800">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Dotum" panose="020B0600000101010101" pitchFamily="34" charset="-127"/>
                        </a:rPr>
                        <m:t>𝐴</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1</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2</m:t>
                          </m:r>
                        </m:sub>
                      </m:sSub>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𝐴</m:t>
                          </m:r>
                        </m:e>
                        <m:sub>
                          <m:r>
                            <a:rPr lang="vi-VN" sz="1800" i="1">
                              <a:latin typeface="Cambria Math" panose="02040503050406030204" pitchFamily="18" charset="0"/>
                              <a:ea typeface="Dotum" panose="020B0600000101010101" pitchFamily="34" charset="-127"/>
                            </a:rPr>
                            <m:t>3</m:t>
                          </m:r>
                        </m:sub>
                      </m:sSub>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num>
                        <m:den>
                          <m:r>
                            <a:rPr lang="vi-VN" sz="1800" i="1">
                              <a:latin typeface="Cambria Math" panose="02040503050406030204" pitchFamily="18" charset="0"/>
                              <a:ea typeface="Dotum" panose="020B0600000101010101" pitchFamily="34" charset="-127"/>
                            </a:rPr>
                            <m:t>1−</m:t>
                          </m:r>
                          <m:r>
                            <a:rPr lang="vi-VN" sz="1800" i="1">
                              <a:latin typeface="Cambria Math" panose="02040503050406030204" pitchFamily="18" charset="0"/>
                              <a:ea typeface="Dotum" panose="020B0600000101010101" pitchFamily="34" charset="-127"/>
                            </a:rPr>
                            <m:t>𝑞</m:t>
                          </m:r>
                        </m:den>
                      </m:f>
                      <m:r>
                        <a:rPr lang="vi-VN" sz="1800" i="1">
                          <a:latin typeface="Cambria Math" panose="02040503050406030204" pitchFamily="18" charset="0"/>
                          <a:ea typeface="Dotum" panose="020B0600000101010101" pitchFamily="34" charset="-127"/>
                        </a:rPr>
                        <m:t>=</m:t>
                      </m:r>
                      <m:r>
                        <a:rPr lang="vi-VN" sz="1800" i="1">
                          <a:latin typeface="Cambria Math" panose="02040503050406030204" pitchFamily="18" charset="0"/>
                          <a:ea typeface="Dotum" panose="020B0600000101010101" pitchFamily="34" charset="-127"/>
                        </a:rPr>
                        <m:t>h</m:t>
                      </m:r>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num>
                        <m:den>
                          <m:r>
                            <a:rPr lang="vi-VN" sz="1800" i="1">
                              <a:latin typeface="Cambria Math" panose="02040503050406030204" pitchFamily="18" charset="0"/>
                              <a:ea typeface="Dotum" panose="020B0600000101010101" pitchFamily="34" charset="-127"/>
                            </a:rPr>
                            <m:t>1−</m:t>
                          </m:r>
                          <m:func>
                            <m:funcPr>
                              <m:ctrlPr>
                                <a:rPr lang="en-US" sz="1800" i="1">
                                  <a:latin typeface="Cambria Math" panose="02040503050406030204" pitchFamily="18" charset="0"/>
                                  <a:ea typeface="Dotum" panose="020B0600000101010101" pitchFamily="34" charset="-127"/>
                                </a:rPr>
                              </m:ctrlPr>
                            </m:funcPr>
                            <m:fName>
                              <m:r>
                                <m:rPr>
                                  <m:sty m:val="p"/>
                                </m:rPr>
                                <a:rPr lang="vi-VN" sz="1800">
                                  <a:latin typeface="Cambria Math" panose="02040503050406030204" pitchFamily="18" charset="0"/>
                                  <a:ea typeface="Dotum" panose="020B0600000101010101" pitchFamily="34" charset="-127"/>
                                </a:rPr>
                                <m:t>sin</m:t>
                              </m:r>
                            </m:fName>
                            <m:e>
                              <m:r>
                                <a:rPr lang="vi-VN" sz="1800" i="1">
                                  <a:latin typeface="Cambria Math" panose="02040503050406030204" pitchFamily="18" charset="0"/>
                                  <a:ea typeface="Dotum" panose="020B0600000101010101" pitchFamily="34" charset="-127"/>
                                </a:rPr>
                                <m:t>𝛼</m:t>
                              </m:r>
                            </m:e>
                          </m:func>
                        </m:den>
                      </m:f>
                    </m:oMath>
                  </m:oMathPara>
                </a14:m>
                <a:endParaRPr lang="en-US" sz="18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82193" y="887221"/>
                <a:ext cx="4918009" cy="3922805"/>
              </a:xfrm>
              <a:prstGeom prst="rect">
                <a:avLst/>
              </a:prstGeom>
              <a:blipFill>
                <a:blip r:embed="rId3"/>
                <a:stretch>
                  <a:fillRect l="-991" r="-1115"/>
                </a:stretch>
              </a:blipFill>
            </p:spPr>
            <p:txBody>
              <a:bodyPr/>
              <a:lstStyle/>
              <a:p>
                <a:r>
                  <a:rPr lang="en-US">
                    <a:noFill/>
                  </a:rPr>
                  <a:t> </a:t>
                </a:r>
              </a:p>
            </p:txBody>
          </p:sp>
        </mc:Fallback>
      </mc:AlternateContent>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4375" y="1023458"/>
            <a:ext cx="2981519" cy="2245854"/>
          </a:xfrm>
          <a:prstGeom prst="rect">
            <a:avLst/>
          </a:prstGeom>
        </p:spPr>
      </p:pic>
    </p:spTree>
    <p:extLst>
      <p:ext uri="{BB962C8B-B14F-4D97-AF65-F5344CB8AC3E}">
        <p14:creationId xmlns:p14="http://schemas.microsoft.com/office/powerpoint/2010/main" val="5745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7" y="1399032"/>
            <a:ext cx="2767249"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3198358" y="1368210"/>
            <a:ext cx="276724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6202519" y="1388847"/>
            <a:ext cx="2767249"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9" name="Rectangle 38"/>
            <p:cNvSpPr/>
            <p:nvPr/>
          </p:nvSpPr>
          <p:spPr>
            <a:xfrm>
              <a:off x="12756289" y="4094290"/>
              <a:ext cx="5196869" cy="3375520"/>
            </a:xfrm>
            <a:prstGeom prst="rect">
              <a:avLst/>
            </a:prstGeom>
            <a:grpFill/>
          </p:spPr>
          <p:txBody>
            <a:bodyPr wrap="square">
              <a:spAutoFit/>
            </a:bodyPr>
            <a:lstStyle/>
            <a:p>
              <a:pPr algn="ctr" defTabSz="457200">
                <a:lnSpc>
                  <a:spcPct val="150000"/>
                </a:lnSpc>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16. Giới hạn của hàm số</a:t>
              </a:r>
              <a:endParaRPr lang="pt-BR" sz="20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0" name="TextBox 18">
            <a:extLst>
              <a:ext uri="{FF2B5EF4-FFF2-40B4-BE49-F238E27FC236}">
                <a16:creationId xmlns:a16="http://schemas.microsoft.com/office/drawing/2014/main" id="{8F5E62F2-E99E-4F19-B9B0-2063558D038E}"/>
              </a:ext>
            </a:extLst>
          </p:cNvPr>
          <p:cNvSpPr txBox="1"/>
          <p:nvPr/>
        </p:nvSpPr>
        <p:spPr>
          <a:xfrm>
            <a:off x="1109301" y="1465326"/>
            <a:ext cx="6941723" cy="1731243"/>
          </a:xfrm>
          <a:prstGeom prst="rect">
            <a:avLst/>
          </a:prstGeom>
        </p:spPr>
        <p:txBody>
          <a:bodyPr wrap="square" lIns="0" tIns="0" rIns="0" bIns="0" rtlCol="0" anchor="t">
            <a:spAutoFit/>
          </a:bodyPr>
          <a:lstStyle/>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CẢM ƠN CÁC EM </a:t>
            </a:r>
          </a:p>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ĐÃ THEO DÕI BÀI HỌC</a:t>
            </a:r>
            <a:r>
              <a:rPr lang="vi-VN" sz="3750" b="1" kern="1200" dirty="0">
                <a:solidFill>
                  <a:schemeClr val="tx1">
                    <a:lumMod val="50000"/>
                  </a:schemeClr>
                </a:solidFill>
                <a:latin typeface="Arial" panose="020B0604020202020204" pitchFamily="34" charset="0"/>
                <a:ea typeface="+mn-ea"/>
                <a:cs typeface="Arial" panose="020B0604020202020204" pitchFamily="34" charset="0"/>
              </a:rPr>
              <a:t>!</a:t>
            </a:r>
            <a:endParaRPr lang="en-US" sz="3750" b="1" kern="1200" dirty="0">
              <a:solidFill>
                <a:schemeClr val="tx1">
                  <a:lumMod val="50000"/>
                </a:schemeClr>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629427" y="3098533"/>
            <a:ext cx="3901472" cy="1544333"/>
          </a:xfrm>
          <a:prstGeom prst="rect">
            <a:avLst/>
          </a:prstGeom>
        </p:spPr>
      </p:pic>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Đ1</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dãy số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a14:m>
                <a:r>
                  <a:rPr kumimoji="0" lang="vi-VN" sz="18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với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e>
                          <m:sup>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den>
                    </m:f>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Biểu diễn năm số hạng đầu của dãy số này trên trục số.</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Bắt đầu từ số hạng nào của dãy, khoảng cách từ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oMath>
                </a14:m>
                <a:r>
                  <a:rPr kumimoji="0" lang="vi-VN" sz="1800" b="0" i="0" u="none" strike="noStrike" kern="0" cap="none" spc="0" normalizeH="0" baseline="-25000" noProof="0">
                    <a:ln>
                      <a:noFill/>
                    </a:ln>
                    <a:solidFill>
                      <a:srgbClr val="000000"/>
                    </a:solidFill>
                    <a:effectLst/>
                    <a:uLnTx/>
                    <a:uFillTx/>
                    <a:latin typeface="Arial" panose="020B0604020202020204" pitchFamily="34" charset="0"/>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5455" y="2590261"/>
                <a:ext cx="8735003" cy="1737592"/>
              </a:xfrm>
              <a:prstGeom prst="rect">
                <a:avLst/>
              </a:prstGeom>
            </p:spPr>
            <p:txBody>
              <a:bodyPr wrap="square">
                <a:spAutoFit/>
              </a:bodyPr>
              <a:lstStyle/>
              <a:p>
                <a:pPr algn="just">
                  <a:lnSpc>
                    <a:spcPct val="150000"/>
                  </a:lnSpc>
                </a:pPr>
                <a:r>
                  <a:rPr lang="vi-VN" sz="1800">
                    <a:latin typeface="+mn-lt"/>
                    <a:ea typeface="Dotum" panose="020B0600000101010101" pitchFamily="34" charset="-127"/>
                  </a:rPr>
                  <a:t>b)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là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m:t>
                            </m:r>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 ∀</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ℕ</m:t>
                        </m:r>
                      </m:e>
                      <m:sup>
                        <m:r>
                          <a:rPr lang="vi-VN" sz="1800" i="1">
                            <a:effectLst/>
                            <a:latin typeface="Cambria Math" panose="02040503050406030204" pitchFamily="18" charset="0"/>
                            <a:ea typeface="Dotum" panose="020B0600000101010101" pitchFamily="34" charset="-127"/>
                          </a:rPr>
                          <m:t>∗</m:t>
                        </m:r>
                      </m:sup>
                    </m:sSup>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Ta có: </a:t>
                </a:r>
                <a14:m>
                  <m:oMath xmlns:m="http://schemas.openxmlformats.org/officeDocument/2006/math">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&lt;0,01⟺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100</m:t>
                        </m:r>
                      </m:den>
                    </m:f>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&gt;100</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Vậy bắt đầu từ số hạng thứ 101 của dãy thì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nhỏ hơn 0,01.</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5455" y="2590261"/>
                <a:ext cx="8735003" cy="1737592"/>
              </a:xfrm>
              <a:prstGeom prst="rect">
                <a:avLst/>
              </a:prstGeom>
              <a:blipFill>
                <a:blip r:embed="rId4"/>
                <a:stretch>
                  <a:fillRect l="-628" b="-1754"/>
                </a:stretch>
              </a:blipFill>
            </p:spPr>
            <p:txBody>
              <a:bodyPr/>
              <a:lstStyle/>
              <a:p>
                <a:r>
                  <a:rPr lang="en-US">
                    <a:noFill/>
                  </a:rPr>
                  <a:t> </a:t>
                </a:r>
              </a:p>
            </p:txBody>
          </p:sp>
        </mc:Fallback>
      </mc:AlternateContent>
    </p:spTree>
    <p:extLst>
      <p:ext uri="{BB962C8B-B14F-4D97-AF65-F5344CB8AC3E}">
        <p14:creationId xmlns:p14="http://schemas.microsoft.com/office/powerpoint/2010/main" val="33273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138411" y="4158531"/>
            <a:ext cx="3423900" cy="203409"/>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200" b="1">
              <a:solidFill>
                <a:schemeClr val="accent6"/>
              </a:solidFill>
            </a:endParaRPr>
          </a:p>
        </p:txBody>
      </p:sp>
      <p:sp>
        <p:nvSpPr>
          <p:cNvPr id="9" name="Rectangle 8"/>
          <p:cNvSpPr/>
          <p:nvPr/>
        </p:nvSpPr>
        <p:spPr>
          <a:xfrm>
            <a:off x="3463159" y="333950"/>
            <a:ext cx="219322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KHÁI</a:t>
            </a:r>
            <a:r>
              <a:rPr kumimoji="0" lang="en-US" sz="30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NIỆM</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693154" y="1245755"/>
            <a:ext cx="7869157" cy="2554969"/>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1098139" y="1463431"/>
                  <a:ext cx="7251963" cy="1743635"/>
                </a:xfrm>
                <a:prstGeom prst="rect">
                  <a:avLst/>
                </a:prstGeom>
              </p:spPr>
              <p:txBody>
                <a:bodyPr wrap="square">
                  <a:spAutoFit/>
                </a:bodyPr>
                <a:lstStyle/>
                <a:p>
                  <a:pPr algn="just">
                    <a:lnSpc>
                      <a:spcPct val="150000"/>
                    </a:lnSpc>
                    <a:spcBef>
                      <a:spcPts val="100"/>
                    </a:spcBef>
                    <a:spcAft>
                      <a:spcPts val="100"/>
                    </a:spcAft>
                  </a:pPr>
                  <a:r>
                    <a:rPr lang="vi-VN" sz="2200">
                      <a:latin typeface="+mn-lt"/>
                      <a:ea typeface="Dotum" panose="020B0600000101010101" pitchFamily="34" charset="-127"/>
                    </a:rPr>
                    <a:t>Ta nói dãy số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a:t>
                  </a:r>
                  <a:r>
                    <a:rPr lang="vi-VN" sz="2200" b="1">
                      <a:effectLst/>
                      <a:latin typeface="+mn-lt"/>
                      <a:ea typeface="Dotum" panose="020B0600000101010101" pitchFamily="34" charset="-127"/>
                    </a:rPr>
                    <a:t>giới hạn là 0 </a:t>
                  </a:r>
                  <a:r>
                    <a:rPr lang="vi-VN" sz="2200">
                      <a:effectLst/>
                      <a:latin typeface="+mn-lt"/>
                      <a:ea typeface="Dotum" panose="020B0600000101010101" pitchFamily="34" charset="-127"/>
                    </a:rPr>
                    <a:t>khi n dần tới dương vô cực, nếu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thể nhỏ hơn một số dương bé tùy ý, kể từ một số hạng nào đó trở đi, kí hiệu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li</m:t>
                      </m:r>
                      <m:func>
                        <m:funcPr>
                          <m:ctrlPr>
                            <a:rPr lang="en-US" sz="2200" i="1">
                              <a:effectLst/>
                              <a:latin typeface="Cambria Math" panose="02040503050406030204" pitchFamily="18" charset="0"/>
                              <a:ea typeface="Dotum" panose="020B0600000101010101" pitchFamily="34" charset="-127"/>
                            </a:rPr>
                          </m:ctrlPr>
                        </m:funcPr>
                        <m:fNa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m</m:t>
                              </m:r>
                            </m:e>
                            <m:sub>
                              <m:r>
                                <m:rPr>
                                  <m:sty m:val="p"/>
                                </m:rPr>
                                <a:rPr lang="vi-VN" sz="2200" i="0">
                                  <a:effectLst/>
                                  <a:latin typeface="Cambria Math" panose="02040503050406030204" pitchFamily="18" charset="0"/>
                                  <a:ea typeface="Dotum" panose="020B0600000101010101" pitchFamily="34" charset="-127"/>
                                </a:rPr>
                                <m:t>x</m:t>
                              </m:r>
                              <m:r>
                                <a:rPr lang="vi-VN" sz="2200" i="0">
                                  <a:effectLst/>
                                  <a:latin typeface="Cambria Math" panose="02040503050406030204" pitchFamily="18" charset="0"/>
                                  <a:ea typeface="Dotum" panose="020B0600000101010101" pitchFamily="34" charset="-127"/>
                                </a:rPr>
                                <m:t>→+∞</m:t>
                              </m:r>
                            </m:sub>
                          </m:sSub>
                        </m:fName>
                        <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e>
                      </m:func>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hay </a:t>
                  </a:r>
                  <a14:m>
                    <m:oMath xmlns:m="http://schemas.openxmlformats.org/officeDocument/2006/math">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khi</a:t>
                  </a:r>
                  <a:r>
                    <a:rPr lang="en-US" sz="2200">
                      <a:effectLst/>
                      <a:latin typeface="+mn-lt"/>
                      <a:ea typeface="Dotum" panose="020B0600000101010101" pitchFamily="34" charset="-127"/>
                    </a:rPr>
                    <a:t>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n</m:t>
                      </m:r>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a:t>
                  </a:r>
                  <a:endParaRPr lang="en-US" sz="22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98139" y="1463431"/>
                  <a:ext cx="7251963" cy="1743635"/>
                </a:xfrm>
                <a:prstGeom prst="rect">
                  <a:avLst/>
                </a:prstGeom>
                <a:blipFill>
                  <a:blip r:embed="rId3"/>
                  <a:stretch>
                    <a:fillRect l="-1092" r="-1008" b="-2006"/>
                  </a:stretch>
                </a:blipFill>
              </p:spPr>
              <p:txBody>
                <a:bodyPr/>
                <a:lstStyle/>
                <a:p>
                  <a:r>
                    <a:rPr lang="en-US">
                      <a:noFill/>
                    </a:rPr>
                    <a:t> </a:t>
                  </a:r>
                </a:p>
              </p:txBody>
            </p:sp>
          </mc:Fallback>
        </mc:AlternateContent>
      </p:grpSp>
      <p:sp>
        <p:nvSpPr>
          <p:cNvPr id="6" name="TextBox 5">
            <a:extLst>
              <a:ext uri="{FF2B5EF4-FFF2-40B4-BE49-F238E27FC236}">
                <a16:creationId xmlns:a16="http://schemas.microsoft.com/office/drawing/2014/main" id="{9DE38F06-013F-70F4-9D9C-51BB6635EFA5}"/>
              </a:ext>
            </a:extLst>
          </p:cNvPr>
          <p:cNvSpPr txBox="1"/>
          <p:nvPr/>
        </p:nvSpPr>
        <p:spPr>
          <a:xfrm>
            <a:off x="566411" y="3833208"/>
            <a:ext cx="4572000" cy="523220"/>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fade">
                                      <p:cBhvr>
                                        <p:cTn id="17" dur="500"/>
                                        <p:tgtEl>
                                          <p:spTgt spid="391"/>
                                        </p:tgtEl>
                                      </p:cBhvr>
                                    </p:animEffect>
                                    <p:anim calcmode="lin" valueType="num">
                                      <p:cBhvr>
                                        <p:cTn id="18" dur="500" fill="hold"/>
                                        <p:tgtEl>
                                          <p:spTgt spid="391"/>
                                        </p:tgtEl>
                                        <p:attrNameLst>
                                          <p:attrName>ppt_x</p:attrName>
                                        </p:attrNameLst>
                                      </p:cBhvr>
                                      <p:tavLst>
                                        <p:tav tm="0">
                                          <p:val>
                                            <p:strVal val="#ppt_x"/>
                                          </p:val>
                                        </p:tav>
                                        <p:tav tm="100000">
                                          <p:val>
                                            <p:strVal val="#ppt_x"/>
                                          </p:val>
                                        </p:tav>
                                      </p:tavLst>
                                    </p:anim>
                                    <p:anim calcmode="lin" valueType="num">
                                      <p:cBhvr>
                                        <p:cTn id="19" dur="5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p:cNvSpPr txBox="1"/>
              <p:nvPr/>
            </p:nvSpPr>
            <p:spPr>
              <a:xfrm>
                <a:off x="533226" y="672197"/>
                <a:ext cx="8099118" cy="681277"/>
              </a:xfrm>
              <a:prstGeom prst="rect">
                <a:avLst/>
              </a:prstGeom>
              <a:noFill/>
            </p:spPr>
            <p:txBody>
              <a:bodyPr wrap="square" rtlCol="0">
                <a:spAutoFit/>
              </a:bodyPr>
              <a:lstStyle/>
              <a:p>
                <a:pPr lvl="0" algn="ctr" defTabSz="457200">
                  <a:lnSpc>
                    <a:spcPct val="150000"/>
                  </a:lnSpc>
                  <a:buClrTx/>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Xét</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sSup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𝑛</m:t>
                            </m:r>
                          </m:e>
                          <m:sup>
                            <m:r>
                              <a:rPr lang="en-US" sz="1800" b="0" i="1" smtClean="0">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Giải thích vì sao dãy số này có giới hạn là 0.  </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33226" y="672197"/>
                <a:ext cx="8099118" cy="681277"/>
              </a:xfrm>
              <a:prstGeom prst="rect">
                <a:avLst/>
              </a:prstGeom>
              <a:blipFill>
                <a:blip r:embed="rId2"/>
                <a:stretch>
                  <a:fillRect/>
                </a:stretch>
              </a:blipFill>
            </p:spPr>
            <p:txBody>
              <a:bodyPr/>
              <a:lstStyle/>
              <a:p>
                <a:r>
                  <a:rPr lang="en-US">
                    <a:noFill/>
                  </a:rPr>
                  <a:t> </a:t>
                </a:r>
              </a:p>
            </p:txBody>
          </p:sp>
        </mc:Fallback>
      </mc:AlternateContent>
      <p:sp>
        <p:nvSpPr>
          <p:cNvPr id="68" name="Rectangle 67"/>
          <p:cNvSpPr/>
          <p:nvPr/>
        </p:nvSpPr>
        <p:spPr>
          <a:xfrm>
            <a:off x="4247941" y="137732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3915619" y="385230"/>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1:</a:t>
            </a:r>
            <a:endParaRPr sz="22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71" name="Rectangle 70"/>
              <p:cNvSpPr/>
              <p:nvPr/>
            </p:nvSpPr>
            <p:spPr>
              <a:xfrm>
                <a:off x="418328" y="1712000"/>
                <a:ext cx="8279908" cy="2517099"/>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Dãy số này có giới hạn là 0, bởi vì </a:t>
                </a:r>
                <a14:m>
                  <m:oMath xmlns:m="http://schemas.openxmlformats.org/officeDocument/2006/math">
                    <m:d>
                      <m:dPr>
                        <m:begChr m:val="|"/>
                        <m:endChr m:val="|"/>
                        <m:ctrlPr>
                          <a:rPr lang="en-US" sz="1800" i="1" smtClean="0">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lang="en-US" sz="1800">
                    <a:latin typeface="+mj-lt"/>
                    <a:ea typeface="Arial" panose="020B0604020202020204" pitchFamily="34" charset="0"/>
                    <a:cs typeface="Times New Roman" panose="02020603050405020304" pitchFamily="18" charset="0"/>
                  </a:rPr>
                  <a:t> có thể nhỏ hơn một số dương bé tuỳ ý khi </a:t>
                </a:r>
                <a14:m>
                  <m:oMath xmlns:m="http://schemas.openxmlformats.org/officeDocument/2006/math">
                    <m:r>
                      <a:rPr lang="en-US" sz="1800" i="1" smtClean="0">
                        <a:latin typeface="Cambria Math" panose="02040503050406030204" pitchFamily="18" charset="0"/>
                        <a:ea typeface="Arial" panose="020B0604020202020204" pitchFamily="34" charset="0"/>
                        <a:cs typeface="Times New Roman" panose="02020603050405020304" pitchFamily="18" charset="0"/>
                      </a:rPr>
                      <m:t>𝑛</m:t>
                    </m:r>
                  </m:oMath>
                </a14:m>
                <a:r>
                  <a:rPr lang="en-US" sz="1800">
                    <a:latin typeface="+mj-lt"/>
                    <a:ea typeface="Arial" panose="020B0604020202020204" pitchFamily="34" charset="0"/>
                    <a:cs typeface="Times New Roman" panose="02020603050405020304" pitchFamily="18" charset="0"/>
                  </a:rPr>
                  <a:t> đủ lớn.</a:t>
                </a:r>
              </a:p>
              <a:p>
                <a:pPr algn="just">
                  <a:lnSpc>
                    <a:spcPct val="150000"/>
                  </a:lnSpc>
                </a:pPr>
                <a:r>
                  <a:rPr lang="en-US" sz="1800">
                    <a:latin typeface="+mj-lt"/>
                    <a:ea typeface="Arial" panose="020B0604020202020204" pitchFamily="34" charset="0"/>
                    <a:cs typeface="Times New Roman" panose="02020603050405020304" pitchFamily="18" charset="0"/>
                  </a:rPr>
                  <a:t>Chẳng hạn, để </a:t>
                </a:r>
                <a14:m>
                  <m:oMath xmlns:m="http://schemas.openxmlformats.org/officeDocument/2006/math">
                    <m:d>
                      <m:dPr>
                        <m:begChr m:val="|"/>
                        <m:endChr m:val="|"/>
                        <m:ctrlPr>
                          <a:rPr lang="en-US" sz="1800" i="1">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ea typeface="Dotum" panose="020B0600000101010101" pitchFamily="34" charset="-127"/>
                        <a:cs typeface="Times New Roman" panose="02020603050405020304" pitchFamily="18" charset="0"/>
                      </a:rPr>
                      <m:t>&lt;0,0001</m:t>
                    </m:r>
                  </m:oMath>
                </a14:m>
                <a:r>
                  <a:rPr lang="en-US" sz="1800">
                    <a:latin typeface="+mj-lt"/>
                    <a:ea typeface="Arial" panose="020B0604020202020204" pitchFamily="34" charset="0"/>
                    <a:cs typeface="Times New Roman" panose="02020603050405020304" pitchFamily="18" charset="0"/>
                  </a:rPr>
                  <a:t> tức là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&lt;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b="0" i="1" smtClean="0">
                            <a:latin typeface="Cambria Math" panose="02040503050406030204" pitchFamily="18" charset="0"/>
                            <a:ea typeface="Dotum" panose="020B0600000101010101" pitchFamily="34" charset="-127"/>
                            <a:cs typeface="Times New Roman" panose="02020603050405020304" pitchFamily="18" charset="0"/>
                          </a:rPr>
                          <m:t>10 000</m:t>
                        </m:r>
                      </m:den>
                    </m:f>
                  </m:oMath>
                </a14:m>
                <a:r>
                  <a:rPr lang="en-US" sz="1800">
                    <a:latin typeface="+mj-lt"/>
                    <a:ea typeface="Arial" panose="020B0604020202020204" pitchFamily="34" charset="0"/>
                    <a:cs typeface="Times New Roman" panose="02020603050405020304" pitchFamily="18" charset="0"/>
                  </a:rPr>
                  <a:t>, ta cần </a:t>
                </a:r>
                <a14:m>
                  <m:oMath xmlns:m="http://schemas.openxmlformats.org/officeDocument/2006/math">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r>
                      <a:rPr lang="en-US" sz="1800" b="0" i="1"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10 000</m:t>
                    </m:r>
                  </m:oMath>
                </a14:m>
                <a:r>
                  <a:rPr lang="en-US" sz="1800">
                    <a:latin typeface="+mj-lt"/>
                    <a:ea typeface="Arial" panose="020B0604020202020204" pitchFamily="34" charset="0"/>
                    <a:cs typeface="Times New Roman" panose="02020603050405020304" pitchFamily="18" charset="0"/>
                  </a:rPr>
                  <a:t> hay </a:t>
                </a:r>
                <a14:m>
                  <m:oMath xmlns:m="http://schemas.openxmlformats.org/officeDocument/2006/math">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n</m:t>
                    </m:r>
                    <m:r>
                      <a:rPr lang="en-US" sz="1800" b="0" i="0"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100</m:t>
                    </m:r>
                  </m:oMath>
                </a14:m>
                <a:r>
                  <a:rPr lang="en-US" sz="1800">
                    <a:latin typeface="+mj-lt"/>
                    <a:ea typeface="Arial" panose="020B0604020202020204" pitchFamily="34" charset="0"/>
                    <a:cs typeface="Times New Roman" panose="02020603050405020304" pitchFamily="18" charset="0"/>
                  </a:rPr>
                  <a:t>.</a:t>
                </a:r>
              </a:p>
              <a:p>
                <a:pPr algn="just">
                  <a:lnSpc>
                    <a:spcPct val="150000"/>
                  </a:lnSpc>
                </a:pPr>
                <a:r>
                  <a:rPr lang="en-US" sz="1800">
                    <a:latin typeface="+mj-lt"/>
                    <a:ea typeface="Arial" panose="020B0604020202020204" pitchFamily="34" charset="0"/>
                    <a:cs typeface="Times New Roman" panose="02020603050405020304" pitchFamily="18" charset="0"/>
                  </a:rPr>
                  <a:t>Như vậy các số hạng của dãy kể từ số hạng thứ 101 đều có giá trị tuyệt đối nhỏ hơn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0,0001</m:t>
                    </m:r>
                  </m:oMath>
                </a14:m>
                <a:r>
                  <a:rPr lang="en-US" sz="1800">
                    <a:latin typeface="+mj-lt"/>
                    <a:ea typeface="Arial" panose="020B0604020202020204" pitchFamily="34" charset="0"/>
                    <a:cs typeface="Times New Roman" panose="02020603050405020304" pitchFamily="18" charset="0"/>
                  </a:rPr>
                  <a:t>.</a:t>
                </a:r>
              </a:p>
            </p:txBody>
          </p:sp>
        </mc:Choice>
        <mc:Fallback xmlns="">
          <p:sp>
            <p:nvSpPr>
              <p:cNvPr id="71" name="Rectangle 70"/>
              <p:cNvSpPr>
                <a:spLocks noRot="1" noChangeAspect="1" noMove="1" noResize="1" noEditPoints="1" noAdjustHandles="1" noChangeArrowheads="1" noChangeShapeType="1" noTextEdit="1"/>
              </p:cNvSpPr>
              <p:nvPr/>
            </p:nvSpPr>
            <p:spPr>
              <a:xfrm>
                <a:off x="418328" y="1712000"/>
                <a:ext cx="8279908" cy="2517099"/>
              </a:xfrm>
              <a:prstGeom prst="rect">
                <a:avLst/>
              </a:prstGeom>
              <a:blipFill>
                <a:blip r:embed="rId3"/>
                <a:stretch>
                  <a:fillRect l="-663" r="-589" b="-969"/>
                </a:stretch>
              </a:blipFill>
            </p:spPr>
            <p:txBody>
              <a:bodyPr/>
              <a:lstStyle/>
              <a:p>
                <a:r>
                  <a:rPr lang="en-US">
                    <a:noFill/>
                  </a:rPr>
                  <a:t> </a:t>
                </a:r>
              </a:p>
            </p:txBody>
          </p:sp>
        </mc:Fallback>
      </mc:AlternateContent>
      <p:pic>
        <p:nvPicPr>
          <p:cNvPr id="87" name="Picture 86"/>
          <p:cNvPicPr>
            <a:picLocks noChangeAspect="1"/>
          </p:cNvPicPr>
          <p:nvPr/>
        </p:nvPicPr>
        <p:blipFill>
          <a:blip r:embed="rId4"/>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4"/>
          <a:stretch>
            <a:fillRect/>
          </a:stretch>
        </p:blipFill>
        <p:spPr>
          <a:xfrm rot="4865895">
            <a:off x="349832" y="4136890"/>
            <a:ext cx="786452" cy="780356"/>
          </a:xfrm>
          <a:prstGeom prst="rect">
            <a:avLst/>
          </a:prstGeom>
        </p:spPr>
      </p:pic>
    </p:spTree>
    <p:extLst>
      <p:ext uri="{BB962C8B-B14F-4D97-AF65-F5344CB8AC3E}">
        <p14:creationId xmlns:p14="http://schemas.microsoft.com/office/powerpoint/2010/main" val="3367022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randombar(horizont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4637</TotalTime>
  <Words>4383</Words>
  <Application>Microsoft Office PowerPoint</Application>
  <PresentationFormat>On-screen Show (16:9)</PresentationFormat>
  <Paragraphs>395</Paragraphs>
  <Slides>65</Slides>
  <Notes>51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Arial</vt:lpstr>
      <vt:lpstr>Times New Roman</vt:lpstr>
      <vt:lpstr>Calibri</vt:lpstr>
      <vt:lpstr>Cambria Math</vt:lpstr>
      <vt:lpstr>Calibri Light</vt:lpstr>
      <vt:lpstr>Bebas Neue</vt:lpstr>
      <vt:lpstr>Wingdings</vt:lpstr>
      <vt:lpstr>Mukta</vt:lpstr>
      <vt:lpstr>Open Sans</vt:lpstr>
      <vt:lpstr>All About Asymptotes by Slidesgo</vt:lpstr>
      <vt:lpstr>2_Office Theme</vt:lpstr>
      <vt:lpstr>PowerPoint Presentation</vt:lpstr>
      <vt:lpstr>KHỞI ĐỘNG</vt:lpstr>
      <vt:lpstr>PowerPoint Presentation</vt:lpstr>
      <vt:lpstr>01</vt:lpstr>
      <vt:lpstr>01</vt:lpstr>
      <vt:lpstr>PowerPoint Presentation</vt:lpstr>
      <vt:lpstr>PowerPoint Presentation</vt:lpstr>
      <vt:lpstr>PowerPoint Presentation</vt:lpstr>
      <vt:lpstr>Ví dụ 1:</vt:lpstr>
      <vt:lpstr>PowerPoint Presentation</vt:lpstr>
      <vt:lpstr>PowerPoint Presentation</vt:lpstr>
      <vt:lpstr>PowerPoint Presentation</vt:lpstr>
      <vt:lpstr>PowerPoint Presentation</vt:lpstr>
      <vt:lpstr>Ví dụ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3:</vt:lpstr>
      <vt:lpstr>PowerPoint Presentation</vt:lpstr>
      <vt:lpstr>03</vt:lpstr>
      <vt:lpstr>PowerPoint Presentation</vt:lpstr>
      <vt:lpstr>PowerPoint Presentation</vt:lpstr>
      <vt:lpstr>PowerPoint Presentation</vt:lpstr>
      <vt:lpstr>PowerPoint Presentation</vt:lpstr>
      <vt:lpstr>Ví dụ 4:</vt:lpstr>
      <vt:lpstr>Ví dụ 5:</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Ví dụ 6:</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2023-12-13T17:11:51Z</dcterms:modified>
</cp:coreProperties>
</file>