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1"/>
  </p:notesMasterIdLst>
  <p:sldIdLst>
    <p:sldId id="256" r:id="rId4"/>
    <p:sldId id="271" r:id="rId5"/>
    <p:sldId id="260" r:id="rId6"/>
    <p:sldId id="272" r:id="rId7"/>
    <p:sldId id="277" r:id="rId8"/>
    <p:sldId id="312" r:id="rId9"/>
    <p:sldId id="300" r:id="rId10"/>
    <p:sldId id="275" r:id="rId11"/>
    <p:sldId id="276" r:id="rId12"/>
    <p:sldId id="279" r:id="rId13"/>
    <p:sldId id="314" r:id="rId14"/>
    <p:sldId id="281" r:id="rId15"/>
    <p:sldId id="315" r:id="rId16"/>
    <p:sldId id="274" r:id="rId17"/>
    <p:sldId id="317" r:id="rId18"/>
    <p:sldId id="259" r:id="rId19"/>
    <p:sldId id="286" r:id="rId20"/>
    <p:sldId id="287" r:id="rId21"/>
    <p:sldId id="288" r:id="rId22"/>
    <p:sldId id="289" r:id="rId23"/>
    <p:sldId id="290" r:id="rId24"/>
    <p:sldId id="291" r:id="rId25"/>
    <p:sldId id="292" r:id="rId26"/>
    <p:sldId id="293" r:id="rId27"/>
    <p:sldId id="319" r:id="rId28"/>
    <p:sldId id="294" r:id="rId29"/>
    <p:sldId id="299" r:id="rId30"/>
    <p:sldId id="320" r:id="rId31"/>
    <p:sldId id="304" r:id="rId32"/>
    <p:sldId id="321" r:id="rId33"/>
    <p:sldId id="296" r:id="rId34"/>
    <p:sldId id="309" r:id="rId35"/>
    <p:sldId id="311" r:id="rId36"/>
    <p:sldId id="322" r:id="rId37"/>
    <p:sldId id="323" r:id="rId38"/>
    <p:sldId id="261" r:id="rId39"/>
    <p:sldId id="269" r:id="rId40"/>
  </p:sldIdLst>
  <p:sldSz cx="18288000" cy="10287000"/>
  <p:notesSz cx="6858000" cy="9144000"/>
  <p:embeddedFontLst>
    <p:embeddedFont>
      <p:font typeface="Cambria Math" panose="02040503050406030204" pitchFamily="18" charset="0"/>
      <p:regular r:id="rId42"/>
    </p:embeddedFont>
    <p:embeddedFont>
      <p:font typeface="Calibri" panose="020F0502020204030204" pitchFamily="34" charset="0"/>
      <p:regular r:id="rId43"/>
      <p:bold r:id="rId44"/>
      <p:italic r:id="rId45"/>
      <p:boldItalic r:id="rId46"/>
    </p:embeddedFont>
    <p:embeddedFont>
      <p:font typeface="Lato" panose="020B0604020202020204" charset="0"/>
      <p:regular r:id="rId47"/>
      <p:bold r:id="rId48"/>
      <p:italic r:id="rId49"/>
      <p:boldItalic r:id="rId50"/>
    </p:embeddedFont>
    <p:embeddedFont>
      <p:font typeface="Malgun Gothic" panose="020B0503020000020004" pitchFamily="34" charset="-127"/>
      <p:regular r:id="rId51"/>
      <p:bold r:id="rId52"/>
    </p:embeddedFont>
    <p:embeddedFont>
      <p:font typeface="Playfair Display" panose="020B0604020202020204" charset="0"/>
      <p:regular r:id="rId53"/>
      <p:bold r:id="rId54"/>
      <p:italic r:id="rId55"/>
      <p:boldItalic r:id="rId56"/>
    </p:embeddedFont>
    <p:embeddedFont>
      <p:font typeface="Dotum" panose="020B0600000101010101" pitchFamily="34" charset="-127"/>
      <p:regular r:id="rId57"/>
    </p:embeddedFont>
    <p:embeddedFont>
      <p:font typeface="Maven Pro" panose="020B0604020202020204" charset="0"/>
      <p:regular r:id="rId58"/>
      <p:bold r:id="rId59"/>
    </p:embeddedFont>
    <p:embeddedFont>
      <p:font typeface="DM Sans SemiBold" panose="020B0604020202020204" charset="0"/>
      <p:regular r:id="rId60"/>
      <p:bold r:id="rId61"/>
      <p:italic r:id="rId62"/>
      <p:boldItalic r:id="rId63"/>
    </p:embeddedFont>
    <p:embeddedFont>
      <p:font typeface="Calibri Light" panose="020F0302020204030204" pitchFamily="34" charset="0"/>
      <p:regular r:id="rId64"/>
      <p:italic r:id="rId65"/>
    </p:embeddedFont>
    <p:embeddedFont>
      <p:font typeface="DM Sans" panose="020B0604020202020204" charset="0"/>
      <p:regular r:id="rId66"/>
      <p:bold r:id="rId67"/>
      <p:italic r:id="rId68"/>
      <p:boldItalic r:id="rId69"/>
    </p:embeddedFont>
    <p:embeddedFont>
      <p:font typeface="Manrope" panose="020B060402020202020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27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5.xml"/><Relationship Id="rId51" Type="http://schemas.openxmlformats.org/officeDocument/2006/relationships/font" Target="fonts/font10.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08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0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00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61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243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97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90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35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30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2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29692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409823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8056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gif"/><Relationship Id="rId7" Type="http://schemas.openxmlformats.org/officeDocument/2006/relationships/image" Target="../media/image48.jpe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47.jpeg"/><Relationship Id="rId11" Type="http://schemas.openxmlformats.org/officeDocument/2006/relationships/slide" Target="slide16.xml"/><Relationship Id="rId5" Type="http://schemas.microsoft.com/office/2007/relationships/hdphoto" Target="../media/hdphoto8.wdp"/><Relationship Id="rId10" Type="http://schemas.openxmlformats.org/officeDocument/2006/relationships/image" Target="../media/image51.jpeg"/><Relationship Id="rId4" Type="http://schemas.openxmlformats.org/officeDocument/2006/relationships/image" Target="../media/image46.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9.jpeg"/><Relationship Id="rId18" Type="http://schemas.openxmlformats.org/officeDocument/2006/relationships/image" Target="../media/image58.png"/><Relationship Id="rId3" Type="http://schemas.openxmlformats.org/officeDocument/2006/relationships/audio" Target="../media/audio1.wav"/><Relationship Id="rId21" Type="http://schemas.openxmlformats.org/officeDocument/2006/relationships/image" Target="../media/image61.jpeg"/><Relationship Id="rId7" Type="http://schemas.openxmlformats.org/officeDocument/2006/relationships/image" Target="../media/image54.png"/><Relationship Id="rId12" Type="http://schemas.openxmlformats.org/officeDocument/2006/relationships/image" Target="../media/image48.jpe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jpeg"/><Relationship Id="rId1" Type="http://schemas.openxmlformats.org/officeDocument/2006/relationships/slideLayout" Target="../slideLayouts/slideLayout38.xml"/><Relationship Id="rId6" Type="http://schemas.openxmlformats.org/officeDocument/2006/relationships/image" Target="../media/image53.gif"/><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51.jpeg"/><Relationship Id="rId10" Type="http://schemas.microsoft.com/office/2007/relationships/hdphoto" Target="../media/hdphoto8.wdp"/><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62.gif"/></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0.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62.gif"/><Relationship Id="rId7" Type="http://schemas.openxmlformats.org/officeDocument/2006/relationships/image" Target="../media/image54.png"/><Relationship Id="rId12" Type="http://schemas.openxmlformats.org/officeDocument/2006/relationships/image" Target="../media/image49.jpeg"/><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65.png"/><Relationship Id="rId20" Type="http://schemas.openxmlformats.org/officeDocument/2006/relationships/image" Target="../media/image61.jpeg"/><Relationship Id="rId1" Type="http://schemas.openxmlformats.org/officeDocument/2006/relationships/slideLayout" Target="../slideLayouts/slideLayout38.xml"/><Relationship Id="rId6" Type="http://schemas.openxmlformats.org/officeDocument/2006/relationships/image" Target="../media/image63.gif"/><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64.png"/><Relationship Id="rId10" Type="http://schemas.microsoft.com/office/2007/relationships/hdphoto" Target="../media/hdphoto8.wdp"/><Relationship Id="rId19" Type="http://schemas.openxmlformats.org/officeDocument/2006/relationships/image" Target="../media/image60.jpe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71.png"/><Relationship Id="rId18" Type="http://schemas.openxmlformats.org/officeDocument/2006/relationships/image" Target="../media/image61.jpeg"/><Relationship Id="rId3" Type="http://schemas.openxmlformats.org/officeDocument/2006/relationships/audio" Target="../media/audio1.wav"/><Relationship Id="rId7" Type="http://schemas.openxmlformats.org/officeDocument/2006/relationships/image" Target="../media/image69.gif"/><Relationship Id="rId12" Type="http://schemas.openxmlformats.org/officeDocument/2006/relationships/image" Target="../media/image70.png"/><Relationship Id="rId17" Type="http://schemas.openxmlformats.org/officeDocument/2006/relationships/image" Target="../media/image60.jpeg"/><Relationship Id="rId2" Type="http://schemas.openxmlformats.org/officeDocument/2006/relationships/notesSlide" Target="../notesSlides/notesSlide7.xml"/><Relationship Id="rId16" Type="http://schemas.openxmlformats.org/officeDocument/2006/relationships/image" Target="../media/image74.png"/><Relationship Id="rId1" Type="http://schemas.openxmlformats.org/officeDocument/2006/relationships/slideLayout" Target="../slideLayouts/slideLayout38.xml"/><Relationship Id="rId6" Type="http://schemas.openxmlformats.org/officeDocument/2006/relationships/image" Target="../media/image63.gif"/><Relationship Id="rId11" Type="http://schemas.openxmlformats.org/officeDocument/2006/relationships/image" Target="../media/image51.jpeg"/><Relationship Id="rId5" Type="http://schemas.openxmlformats.org/officeDocument/2006/relationships/image" Target="../media/image44.png"/><Relationship Id="rId15" Type="http://schemas.openxmlformats.org/officeDocument/2006/relationships/image" Target="../media/image73.png"/><Relationship Id="rId10" Type="http://schemas.openxmlformats.org/officeDocument/2006/relationships/image" Target="../media/image50.png"/><Relationship Id="rId19" Type="http://schemas.openxmlformats.org/officeDocument/2006/relationships/image" Target="../media/image62.gif"/><Relationship Id="rId4" Type="http://schemas.openxmlformats.org/officeDocument/2006/relationships/audio" Target="../media/audio2.wav"/><Relationship Id="rId9" Type="http://schemas.openxmlformats.org/officeDocument/2006/relationships/image" Target="../media/image49.jpe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78.png"/><Relationship Id="rId18" Type="http://schemas.openxmlformats.org/officeDocument/2006/relationships/image" Target="../media/image80.png"/><Relationship Id="rId3" Type="http://schemas.openxmlformats.org/officeDocument/2006/relationships/audio" Target="../media/audio1.wav"/><Relationship Id="rId7" Type="http://schemas.openxmlformats.org/officeDocument/2006/relationships/image" Target="../media/image75.gif"/><Relationship Id="rId12" Type="http://schemas.openxmlformats.org/officeDocument/2006/relationships/image" Target="../media/image77.png"/><Relationship Id="rId17" Type="http://schemas.openxmlformats.org/officeDocument/2006/relationships/image" Target="../media/image62.gif"/><Relationship Id="rId2" Type="http://schemas.openxmlformats.org/officeDocument/2006/relationships/notesSlide" Target="../notesSlides/notesSlide8.xml"/><Relationship Id="rId16" Type="http://schemas.openxmlformats.org/officeDocument/2006/relationships/image" Target="../media/image61.jpeg"/><Relationship Id="rId1" Type="http://schemas.openxmlformats.org/officeDocument/2006/relationships/slideLayout" Target="../slideLayouts/slideLayout38.xml"/><Relationship Id="rId6" Type="http://schemas.openxmlformats.org/officeDocument/2006/relationships/image" Target="../media/image69.gif"/><Relationship Id="rId11" Type="http://schemas.openxmlformats.org/officeDocument/2006/relationships/image" Target="../media/image76.png"/><Relationship Id="rId5" Type="http://schemas.openxmlformats.org/officeDocument/2006/relationships/image" Target="../media/image44.png"/><Relationship Id="rId15" Type="http://schemas.openxmlformats.org/officeDocument/2006/relationships/image" Target="../media/image60.jpeg"/><Relationship Id="rId10" Type="http://schemas.openxmlformats.org/officeDocument/2006/relationships/image" Target="../media/image51.jpe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18" Type="http://schemas.openxmlformats.org/officeDocument/2006/relationships/image" Target="../media/image61.jpeg"/><Relationship Id="rId3" Type="http://schemas.openxmlformats.org/officeDocument/2006/relationships/audio" Target="../media/audio1.wav"/><Relationship Id="rId7" Type="http://schemas.openxmlformats.org/officeDocument/2006/relationships/image" Target="../media/image75.gif"/><Relationship Id="rId12" Type="http://schemas.openxmlformats.org/officeDocument/2006/relationships/image" Target="../media/image45.gif"/><Relationship Id="rId17" Type="http://schemas.openxmlformats.org/officeDocument/2006/relationships/image" Target="../media/image60.jpeg"/><Relationship Id="rId2" Type="http://schemas.openxmlformats.org/officeDocument/2006/relationships/notesSlide" Target="../notesSlides/notesSlide9.xml"/><Relationship Id="rId16" Type="http://schemas.openxmlformats.org/officeDocument/2006/relationships/image" Target="../media/image86.png"/><Relationship Id="rId20" Type="http://schemas.openxmlformats.org/officeDocument/2006/relationships/image" Target="../media/image87.png"/><Relationship Id="rId1" Type="http://schemas.openxmlformats.org/officeDocument/2006/relationships/slideLayout" Target="../slideLayouts/slideLayout38.xml"/><Relationship Id="rId6" Type="http://schemas.openxmlformats.org/officeDocument/2006/relationships/image" Target="../media/image44.png"/><Relationship Id="rId11" Type="http://schemas.openxmlformats.org/officeDocument/2006/relationships/image" Target="../media/image51.jpeg"/><Relationship Id="rId5" Type="http://schemas.openxmlformats.org/officeDocument/2006/relationships/audio" Target="../media/audio3.wav"/><Relationship Id="rId15" Type="http://schemas.openxmlformats.org/officeDocument/2006/relationships/image" Target="../media/image85.png"/><Relationship Id="rId10" Type="http://schemas.openxmlformats.org/officeDocument/2006/relationships/image" Target="../media/image47.jpeg"/><Relationship Id="rId19" Type="http://schemas.openxmlformats.org/officeDocument/2006/relationships/image" Target="../media/image62.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93.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6.png"/><Relationship Id="rId5" Type="http://schemas.microsoft.com/office/2007/relationships/hdphoto" Target="../media/hdphoto9.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4.pn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0.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png"/><Relationship Id="rId7"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05.png"/><Relationship Id="rId5" Type="http://schemas.microsoft.com/office/2007/relationships/hdphoto" Target="../media/hdphoto9.wdp"/><Relationship Id="rId10"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png"/><Relationship Id="rId7"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09.png"/><Relationship Id="rId5" Type="http://schemas.microsoft.com/office/2007/relationships/hdphoto" Target="../media/hdphoto9.wdp"/><Relationship Id="rId4" Type="http://schemas.openxmlformats.org/officeDocument/2006/relationships/image" Target="../media/image94.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11.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92.png"/><Relationship Id="rId5" Type="http://schemas.openxmlformats.org/officeDocument/2006/relationships/image" Target="../media/image113.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92.png"/><Relationship Id="rId5" Type="http://schemas.openxmlformats.org/officeDocument/2006/relationships/image" Target="../media/image118.png"/><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2"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816974" y="2781300"/>
            <a:ext cx="12654052" cy="3693319"/>
          </a:xfrm>
          <a:prstGeom prst="rect">
            <a:avLst/>
          </a:prstGeom>
        </p:spPr>
        <p:txBody>
          <a:bodyPr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a:t>
            </a:r>
          </a:p>
          <a:p>
            <a:pPr algn="ctr">
              <a:lnSpc>
                <a:spcPct val="150000"/>
              </a:lnSpc>
            </a:pPr>
            <a:r>
              <a:rPr lang="en-US" sz="8000" b="1">
                <a:latin typeface="Arial" panose="020B0604020202020204" pitchFamily="34" charset="0"/>
                <a:cs typeface="Arial" panose="020B0604020202020204" pitchFamily="34" charset="0"/>
              </a:rPr>
              <a:t>ĐÃ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260684" y="478395"/>
            <a:ext cx="17754600" cy="9325456"/>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1" name="TextBox 10"/>
              <p:cNvSpPr txBox="1"/>
              <p:nvPr/>
            </p:nvSpPr>
            <p:spPr>
              <a:xfrm>
                <a:off x="750095" y="646154"/>
                <a:ext cx="16787809" cy="2585323"/>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Ví dụ 2:</a:t>
                </a:r>
                <a:r>
                  <a:rPr kumimoji="0" lang="en-US" sz="3600" b="0" i="0" u="none" strike="noStrike" kern="1200" cap="none" spc="0" normalizeH="0" baseline="0" noProof="0" smtClean="0">
                    <a:ln>
                      <a:noFill/>
                    </a:ln>
                    <a:solidFill>
                      <a:sysClr val="windowText" lastClr="000000"/>
                    </a:solidFill>
                    <a:effectLst/>
                    <a:uLnTx/>
                    <a:uFillTx/>
                    <a:cs typeface="Arial" panose="020B0604020202020204" pitchFamily="34" charset="0"/>
                    <a:sym typeface="Arial"/>
                  </a:rPr>
                  <a:t> </a:t>
                </a:r>
                <a:r>
                  <a:rPr lang="en-US" sz="3600">
                    <a:solidFill>
                      <a:sysClr val="windowText" lastClr="000000"/>
                    </a:solidFill>
                    <a:cs typeface="Arial" panose="020B0604020202020204" pitchFamily="34" charset="0"/>
                    <a:sym typeface="Arial"/>
                  </a:rPr>
                  <a:t>Cho khối lăng trụ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𝐵</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cs typeface="Arial" panose="020B0604020202020204" pitchFamily="34" charset="0"/>
                    <a:sym typeface="Arial"/>
                  </a:rPr>
                  <a:t> có đáy là các tam giác đều cạnh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𝑎</m:t>
                    </m:r>
                  </m:oMath>
                </a14:m>
                <a:r>
                  <a:rPr lang="en-US" sz="3600">
                    <a:solidFill>
                      <a:sysClr val="windowText" lastClr="000000"/>
                    </a:solidFill>
                    <a:cs typeface="Arial" panose="020B0604020202020204" pitchFamily="34" charset="0"/>
                    <a:sym typeface="Arial"/>
                  </a:rPr>
                  <a:t>, mặt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𝐴𝐶𝐶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cs typeface="Arial" panose="020B0604020202020204" pitchFamily="34" charset="0"/>
                    <a:sym typeface="Arial"/>
                  </a:rPr>
                  <a:t>vuông góc với hai mặt đáy, tam giác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𝐴𝐶</m:t>
                    </m:r>
                  </m:oMath>
                </a14:m>
                <a:r>
                  <a:rPr lang="en-US" sz="3600">
                    <a:solidFill>
                      <a:sysClr val="windowText" lastClr="000000"/>
                    </a:solidFill>
                    <a:cs typeface="Arial" panose="020B0604020202020204" pitchFamily="34" charset="0"/>
                    <a:sym typeface="Arial"/>
                  </a:rPr>
                  <a:t> cân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oMath>
                </a14:m>
                <a:r>
                  <a:rPr lang="en-US" sz="3600">
                    <a:solidFill>
                      <a:sysClr val="windowText" lastClr="000000"/>
                    </a:solidFill>
                    <a:cs typeface="Arial" panose="020B0604020202020204" pitchFamily="34" charset="0"/>
                    <a:sym typeface="Arial"/>
                  </a:rPr>
                  <a:t> và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i="1" smtClean="0">
                            <a:solidFill>
                              <a:sysClr val="windowText" lastClr="000000"/>
                            </a:solidFill>
                            <a:latin typeface="Cambria Math" panose="02040503050406030204" pitchFamily="18" charset="0"/>
                            <a:cs typeface="Arial" panose="020B0604020202020204" pitchFamily="34" charset="0"/>
                            <a:sym typeface="Arial"/>
                          </a:rPr>
                          <m:t>𝐴</m:t>
                        </m:r>
                      </m:e>
                      <m:sup>
                        <m:r>
                          <a:rPr lang="en-US" sz="3600" i="1" smtClean="0">
                            <a:solidFill>
                              <a:sysClr val="windowText" lastClr="000000"/>
                            </a:solidFill>
                            <a:latin typeface="Cambria Math" panose="02040503050406030204" pitchFamily="18" charset="0"/>
                            <a:cs typeface="Arial" panose="020B0604020202020204" pitchFamily="34" charset="0"/>
                            <a:sym typeface="Arial"/>
                          </a:rPr>
                          <m:t>′</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𝑏</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𝑎</m:t>
                    </m:r>
                    <m:r>
                      <a:rPr lang="en-US" sz="3600" i="1" smtClean="0">
                        <a:solidFill>
                          <a:sysClr val="windowText" lastClr="000000"/>
                        </a:solidFill>
                        <a:latin typeface="Cambria Math" panose="02040503050406030204" pitchFamily="18" charset="0"/>
                        <a:cs typeface="Arial" panose="020B0604020202020204" pitchFamily="34" charset="0"/>
                        <a:sym typeface="Arial"/>
                      </a:rPr>
                      <m:t>&lt;2</m:t>
                    </m:r>
                    <m:r>
                      <a:rPr lang="en-US" sz="3600" i="1" smtClean="0">
                        <a:solidFill>
                          <a:sysClr val="windowText" lastClr="000000"/>
                        </a:solidFill>
                        <a:latin typeface="Cambria Math" panose="02040503050406030204" pitchFamily="18" charset="0"/>
                        <a:cs typeface="Arial" panose="020B0604020202020204" pitchFamily="34" charset="0"/>
                        <a:sym typeface="Arial"/>
                      </a:rPr>
                      <m:t>𝑏</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smtClean="0">
                    <a:solidFill>
                      <a:sysClr val="windowText" lastClr="000000"/>
                    </a:solidFill>
                    <a:cs typeface="Arial" panose="020B0604020202020204" pitchFamily="34" charset="0"/>
                    <a:sym typeface="Arial"/>
                  </a:rPr>
                  <a:t> </a:t>
                </a:r>
                <a:r>
                  <a:rPr lang="en-US" sz="3600">
                    <a:solidFill>
                      <a:sysClr val="windowText" lastClr="000000"/>
                    </a:solidFill>
                    <a:cs typeface="Arial" panose="020B0604020202020204" pitchFamily="34" charset="0"/>
                    <a:sym typeface="Arial"/>
                  </a:rPr>
                  <a:t>Tính thể tích của khối lăng trụ.</a:t>
                </a:r>
              </a:p>
            </p:txBody>
          </p:sp>
        </mc:Choice>
        <mc:Fallback>
          <p:sp>
            <p:nvSpPr>
              <p:cNvPr id="11" name="TextBox 10"/>
              <p:cNvSpPr txBox="1">
                <a:spLocks noRot="1" noChangeAspect="1" noMove="1" noResize="1" noEditPoints="1" noAdjustHandles="1" noChangeArrowheads="1" noChangeShapeType="1" noTextEdit="1"/>
              </p:cNvSpPr>
              <p:nvPr/>
            </p:nvSpPr>
            <p:spPr>
              <a:xfrm>
                <a:off x="750095" y="646154"/>
                <a:ext cx="16787809" cy="2585323"/>
              </a:xfrm>
              <a:prstGeom prst="rect">
                <a:avLst/>
              </a:prstGeom>
              <a:blipFill>
                <a:blip r:embed="rId4"/>
                <a:stretch>
                  <a:fillRect l="-1089" r="-1126" b="-4009"/>
                </a:stretch>
              </a:blipFill>
            </p:spPr>
            <p:txBody>
              <a:bodyPr/>
              <a:lstStyle/>
              <a:p>
                <a:r>
                  <a:rPr lang="en-US">
                    <a:noFill/>
                  </a:rPr>
                  <a:t> </a:t>
                </a:r>
              </a:p>
            </p:txBody>
          </p:sp>
        </mc:Fallback>
      </mc:AlternateContent>
      <p:sp>
        <p:nvSpPr>
          <p:cNvPr id="12" name="Rectangle 11"/>
          <p:cNvSpPr/>
          <p:nvPr/>
        </p:nvSpPr>
        <p:spPr>
          <a:xfrm>
            <a:off x="8615649" y="323147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16915969" y="2856563"/>
            <a:ext cx="796519" cy="1143937"/>
          </a:xfrm>
          <a:prstGeom prst="rect">
            <a:avLst/>
          </a:prstGeom>
        </p:spPr>
      </p:pic>
      <p:grpSp>
        <p:nvGrpSpPr>
          <p:cNvPr id="9" name="Group 8"/>
          <p:cNvGrpSpPr/>
          <p:nvPr/>
        </p:nvGrpSpPr>
        <p:grpSpPr>
          <a:xfrm>
            <a:off x="593357" y="3706749"/>
            <a:ext cx="5943600" cy="5780151"/>
            <a:chOff x="1066800" y="3641625"/>
            <a:chExt cx="5943600" cy="5780151"/>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6800" y="3641625"/>
              <a:ext cx="5943600" cy="5780151"/>
            </a:xfrm>
            <a:prstGeom prst="rect">
              <a:avLst/>
            </a:prstGeom>
          </p:spPr>
        </p:pic>
        <p:sp>
          <p:nvSpPr>
            <p:cNvPr id="7" name="Rectangle 6"/>
            <p:cNvSpPr/>
            <p:nvPr/>
          </p:nvSpPr>
          <p:spPr>
            <a:xfrm>
              <a:off x="3505200" y="8877300"/>
              <a:ext cx="1940609" cy="54447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3" name="Rectangle 12"/>
              <p:cNvSpPr/>
              <p:nvPr/>
            </p:nvSpPr>
            <p:spPr>
              <a:xfrm>
                <a:off x="7104979" y="4000500"/>
                <a:ext cx="10891031" cy="5871607"/>
              </a:xfrm>
              <a:prstGeom prst="rect">
                <a:avLst/>
              </a:prstGeom>
            </p:spPr>
            <p:txBody>
              <a:bodyPr wrap="square">
                <a:spAutoFit/>
              </a:bodyPr>
              <a:lstStyle/>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đường cao của tam giác cân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𝐴𝐶</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Khi </a:t>
                </a:r>
                <a:r>
                  <a:rPr lang="vi-VN" sz="3600">
                    <a:solidFill>
                      <a:schemeClr val="bg1">
                        <a:lumMod val="10000"/>
                      </a:schemeClr>
                    </a:solidFill>
                    <a:latin typeface="Arial" panose="020B0604020202020204" pitchFamily="34" charset="0"/>
                    <a:cs typeface="Arial" panose="020B0604020202020204" pitchFamily="34" charset="0"/>
                  </a:rPr>
                  <a:t>đó,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trung </a:t>
                </a:r>
                <a:r>
                  <a:rPr lang="vi-VN" sz="3600">
                    <a:solidFill>
                      <a:schemeClr val="bg1">
                        <a:lumMod val="10000"/>
                      </a:schemeClr>
                    </a:solidFill>
                    <a:latin typeface="Arial" panose="020B0604020202020204" pitchFamily="34" charset="0"/>
                    <a:cs typeface="Arial" panose="020B0604020202020204" pitchFamily="34" charset="0"/>
                  </a:rPr>
                  <a:t>điểm </a:t>
                </a:r>
                <a:r>
                  <a:rPr lang="vi-VN" sz="3600" smtClean="0">
                    <a:solidFill>
                      <a:schemeClr val="bg1">
                        <a:lumMod val="10000"/>
                      </a:schemeClr>
                    </a:solidFill>
                    <a:latin typeface="Arial" panose="020B0604020202020204" pitchFamily="34" charset="0"/>
                    <a:cs typeface="Arial" panose="020B0604020202020204" pitchFamily="34" charset="0"/>
                  </a:rPr>
                  <a:t>của</a:t>
                </a:r>
                <a:r>
                  <a:rPr lang="en-US" sz="3600" smtClean="0">
                    <a:solidFill>
                      <a:schemeClr val="bg1">
                        <a:lumMod val="10000"/>
                      </a:schemeClr>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𝐴𝐶</m:t>
                    </m:r>
                  </m:oMath>
                </a14:m>
                <a:endParaRPr lang="en-US" sz="36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en-US" sz="3600" smtClean="0">
                    <a:solidFill>
                      <a:schemeClr val="bg1">
                        <a:lumMod val="10000"/>
                      </a:schemeClr>
                    </a:solidFill>
                    <a:latin typeface="Arial" panose="020B0604020202020204" pitchFamily="34" charset="0"/>
                    <a:cs typeface="Arial" panose="020B0604020202020204" pitchFamily="34" charset="0"/>
                  </a:rPr>
                  <a:t>Do </a:t>
                </a:r>
                <a14:m>
                  <m:oMath xmlns:m="http://schemas.openxmlformats.org/officeDocument/2006/math">
                    <m:d>
                      <m:dPr>
                        <m:ctrlPr>
                          <a:rPr lang="en-US" sz="3600" b="0" i="0" smtClean="0">
                            <a:solidFill>
                              <a:schemeClr val="bg1">
                                <a:lumMod val="10000"/>
                              </a:schemeClr>
                            </a:solidFill>
                            <a:latin typeface="Cambria Math" panose="02040503050406030204" pitchFamily="18" charset="0"/>
                            <a:cs typeface="Arial" panose="020B0604020202020204" pitchFamily="34" charset="0"/>
                          </a:rPr>
                        </m:ctrlPr>
                      </m:dPr>
                      <m:e>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𝐶</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𝐶</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e>
                    </m:d>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𝐴𝐵𝐶</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600">
                    <a:solidFill>
                      <a:schemeClr val="bg1">
                        <a:lumMod val="10000"/>
                      </a:schemeClr>
                    </a:solidFill>
                    <a:latin typeface="Arial" panose="020B0604020202020204" pitchFamily="34" charset="0"/>
                    <a:cs typeface="Arial" panose="020B0604020202020204" pitchFamily="34" charset="0"/>
                  </a:rPr>
                  <a:t> và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𝐻</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𝐴𝐶</m:t>
                    </m:r>
                  </m:oMath>
                </a14:m>
                <a:r>
                  <a:rPr lang="en-US" sz="3600" smtClean="0">
                    <a:solidFill>
                      <a:schemeClr val="bg1">
                        <a:lumMod val="10000"/>
                      </a:schemeClr>
                    </a:solidFill>
                    <a:latin typeface="Arial" panose="020B0604020202020204" pitchFamily="34" charset="0"/>
                    <a:cs typeface="Arial" panose="020B0604020202020204" pitchFamily="34" charset="0"/>
                  </a:rPr>
                  <a:t> </a:t>
                </a:r>
                <a:r>
                  <a:rPr lang="vi-VN" sz="3600" smtClean="0">
                    <a:solidFill>
                      <a:schemeClr val="bg1">
                        <a:lumMod val="10000"/>
                      </a:schemeClr>
                    </a:solidFill>
                    <a:latin typeface="Arial" panose="020B0604020202020204" pitchFamily="34" charset="0"/>
                    <a:cs typeface="Arial" panose="020B0604020202020204" pitchFamily="34" charset="0"/>
                  </a:rPr>
                  <a:t>nên </a:t>
                </a:r>
                <a14:m>
                  <m:oMath xmlns:m="http://schemas.openxmlformats.org/officeDocument/2006/math">
                    <m:r>
                      <a:rPr lang="vi-VN" sz="3600" i="1">
                        <a:solidFill>
                          <a:schemeClr val="bg1">
                            <a:lumMod val="10000"/>
                          </a:schemeClr>
                        </a:solidFill>
                        <a:latin typeface="Cambria Math" panose="02040503050406030204" pitchFamily="18" charset="0"/>
                        <a:cs typeface="Arial" panose="020B0604020202020204" pitchFamily="34" charset="0"/>
                      </a:rPr>
                      <m:t>𝐴</m:t>
                    </m:r>
                    <m:r>
                      <a:rPr lang="en-US"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𝐻</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𝐴𝐵𝐶</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600">
                    <a:solidFill>
                      <a:schemeClr val="bg1">
                        <a:lumMod val="10000"/>
                      </a:schemeClr>
                    </a:solidFill>
                    <a:cs typeface="Arial" panose="020B0604020202020204" pitchFamily="34" charset="0"/>
                  </a:rPr>
                  <a:t> </a:t>
                </a:r>
                <a:endParaRPr lang="en-US" sz="36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Vậy </a:t>
                </a:r>
                <a:r>
                  <a:rPr lang="vi-VN" sz="3600">
                    <a:solidFill>
                      <a:schemeClr val="bg1">
                        <a:lumMod val="10000"/>
                      </a:schemeClr>
                    </a:solidFill>
                    <a:latin typeface="Arial" panose="020B0604020202020204" pitchFamily="34" charset="0"/>
                    <a:cs typeface="Arial" panose="020B0604020202020204" pitchFamily="34" charset="0"/>
                  </a:rPr>
                  <a:t>khối lăng trụ có chiều cao </a:t>
                </a:r>
                <a:r>
                  <a:rPr lang="vi-VN" sz="3600">
                    <a:solidFill>
                      <a:schemeClr val="bg1">
                        <a:lumMod val="10000"/>
                      </a:schemeClr>
                    </a:solidFill>
                    <a:latin typeface="Arial" panose="020B0604020202020204" pitchFamily="34" charset="0"/>
                    <a:cs typeface="Arial" panose="020B0604020202020204" pitchFamily="34" charset="0"/>
                  </a:rPr>
                  <a:t>là </a:t>
                </a:r>
                <a:endParaRPr lang="en-US" sz="3600" smtClean="0">
                  <a:solidFill>
                    <a:schemeClr val="bg1">
                      <a:lumMod val="10000"/>
                    </a:schemeClr>
                  </a:solidFill>
                  <a:latin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vi-VN" sz="3600" i="1">
                              <a:solidFill>
                                <a:schemeClr val="bg1">
                                  <a:lumMod val="10000"/>
                                </a:schemeClr>
                              </a:solidFill>
                              <a:latin typeface="Cambria Math" panose="02040503050406030204" pitchFamily="18" charset="0"/>
                              <a:cs typeface="Arial" panose="020B0604020202020204" pitchFamily="34" charset="0"/>
                            </a:rPr>
                            <m:t>𝐴</m:t>
                          </m:r>
                        </m:e>
                        <m:sup>
                          <m:r>
                            <a:rPr lang="en-US" sz="3600" i="1">
                              <a:solidFill>
                                <a:schemeClr val="bg1">
                                  <a:lumMod val="10000"/>
                                </a:schemeClr>
                              </a:solidFill>
                              <a:latin typeface="Cambria Math" panose="02040503050406030204" pitchFamily="18" charset="0"/>
                              <a:cs typeface="Arial" panose="020B0604020202020204" pitchFamily="34" charset="0"/>
                            </a:rPr>
                            <m:t>′</m:t>
                          </m:r>
                        </m:sup>
                      </m:sSup>
                      <m:r>
                        <a:rPr lang="vi-VN" sz="3600" i="1">
                          <a:solidFill>
                            <a:schemeClr val="bg1">
                              <a:lumMod val="10000"/>
                            </a:schemeClr>
                          </a:solidFill>
                          <a:latin typeface="Cambria Math" panose="02040503050406030204" pitchFamily="18" charset="0"/>
                          <a:cs typeface="Arial" panose="020B0604020202020204" pitchFamily="34" charset="0"/>
                        </a:rPr>
                        <m:t>𝐻</m:t>
                      </m:r>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𝐴𝐴</m:t>
                              </m:r>
                              <m:r>
                                <a:rPr lang="en-US" sz="3600" b="0" i="1" smtClean="0">
                                  <a:solidFill>
                                    <a:schemeClr val="bg1">
                                      <a:lumMod val="10000"/>
                                    </a:schemeClr>
                                  </a:solidFill>
                                  <a:latin typeface="Cambria Math" panose="02040503050406030204" pitchFamily="18" charset="0"/>
                                  <a:cs typeface="Arial" panose="020B0604020202020204" pitchFamily="34" charset="0"/>
                                </a:rPr>
                                <m:t>′</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𝐴𝐻</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e>
                      </m:rad>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𝑏</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f>
                            <m:fPr>
                              <m:ctrlPr>
                                <a:rPr lang="en-US" sz="3600" b="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num>
                            <m:den>
                              <m:r>
                                <a:rPr lang="en-US" sz="3600" b="0" i="1" smtClean="0">
                                  <a:solidFill>
                                    <a:schemeClr val="bg1">
                                      <a:lumMod val="10000"/>
                                    </a:schemeClr>
                                  </a:solidFill>
                                  <a:latin typeface="Cambria Math" panose="02040503050406030204" pitchFamily="18" charset="0"/>
                                  <a:cs typeface="Arial" panose="020B0604020202020204" pitchFamily="34" charset="0"/>
                                </a:rPr>
                                <m:t>4</m:t>
                              </m:r>
                            </m:den>
                          </m:f>
                        </m:e>
                      </m:rad>
                      <m:r>
                        <a:rPr lang="vi-VN" sz="3600" i="1">
                          <a:solidFill>
                            <a:schemeClr val="bg1">
                              <a:lumMod val="10000"/>
                            </a:schemeClr>
                          </a:solidFill>
                          <a:latin typeface="Cambria Math" panose="02040503050406030204" pitchFamily="18" charset="0"/>
                          <a:cs typeface="Arial" panose="020B0604020202020204" pitchFamily="34" charset="0"/>
                        </a:rPr>
                        <m:t> </m:t>
                      </m:r>
                      <m:r>
                        <a:rPr lang="en-US" sz="3600" b="0" i="0" smtClean="0">
                          <a:solidFill>
                            <a:schemeClr val="bg1">
                              <a:lumMod val="10000"/>
                            </a:schemeClr>
                          </a:solidFill>
                          <a:latin typeface="Cambria Math" panose="02040503050406030204" pitchFamily="18" charset="0"/>
                          <a:cs typeface="Arial" panose="020B0604020202020204" pitchFamily="34" charset="0"/>
                        </a:rPr>
                        <m:t> </m:t>
                      </m:r>
                    </m:oMath>
                  </m:oMathPara>
                </a14:m>
                <a:endParaRPr lang="en-US" sz="3600" smtClean="0">
                  <a:solidFill>
                    <a:schemeClr val="bg1">
                      <a:lumMod val="10000"/>
                    </a:schemeClr>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104979" y="4000500"/>
                <a:ext cx="10891031" cy="5871607"/>
              </a:xfrm>
              <a:prstGeom prst="rect">
                <a:avLst/>
              </a:prstGeom>
              <a:blipFill>
                <a:blip r:embed="rId8"/>
                <a:stretch>
                  <a:fillRect l="-1736"/>
                </a:stretch>
              </a:blipFill>
            </p:spPr>
            <p:txBody>
              <a:bodyPr/>
              <a:lstStyle/>
              <a:p>
                <a:r>
                  <a:rPr lang="en-US">
                    <a:noFill/>
                  </a:rPr>
                  <a:t> </a:t>
                </a:r>
              </a:p>
            </p:txBody>
          </p:sp>
        </mc:Fallback>
      </mc:AlternateContent>
    </p:spTree>
    <p:extLst>
      <p:ext uri="{BB962C8B-B14F-4D97-AF65-F5344CB8AC3E}">
        <p14:creationId xmlns:p14="http://schemas.microsoft.com/office/powerpoint/2010/main" val="261635847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left)">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wipe(up)">
                                      <p:cBhvr>
                                        <p:cTn id="39" dur="500"/>
                                        <p:tgtEl>
                                          <p:spTgt spid="13">
                                            <p:txEl>
                                              <p:pRg st="3" end="3"/>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wipe(up)">
                                      <p:cBhvr>
                                        <p:cTn id="4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228600" y="478395"/>
            <a:ext cx="17754600" cy="9325456"/>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1" name="TextBox 10"/>
              <p:cNvSpPr txBox="1"/>
              <p:nvPr/>
            </p:nvSpPr>
            <p:spPr>
              <a:xfrm>
                <a:off x="750095" y="646154"/>
                <a:ext cx="16787809" cy="2585323"/>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Cho khối lăng trụ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có đáy là các tam giác đều cạnh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𝑎</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mặt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vuông góc với hai mặt đáy,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cân tại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sSup>
                      <m:sSup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e>
                      <m:sup>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sup>
                    </m:sSup>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𝑏</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𝑎</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&lt;2</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𝑏</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Tính thể tích của khối lăng trụ.</a:t>
                </a:r>
              </a:p>
            </p:txBody>
          </p:sp>
        </mc:Choice>
        <mc:Fallback>
          <p:sp>
            <p:nvSpPr>
              <p:cNvPr id="11" name="TextBox 10"/>
              <p:cNvSpPr txBox="1">
                <a:spLocks noRot="1" noChangeAspect="1" noMove="1" noResize="1" noEditPoints="1" noAdjustHandles="1" noChangeArrowheads="1" noChangeShapeType="1" noTextEdit="1"/>
              </p:cNvSpPr>
              <p:nvPr/>
            </p:nvSpPr>
            <p:spPr>
              <a:xfrm>
                <a:off x="750095" y="646154"/>
                <a:ext cx="16787809" cy="2585323"/>
              </a:xfrm>
              <a:prstGeom prst="rect">
                <a:avLst/>
              </a:prstGeom>
              <a:blipFill>
                <a:blip r:embed="rId4"/>
                <a:stretch>
                  <a:fillRect l="-1089" r="-1126" b="-4009"/>
                </a:stretch>
              </a:blipFill>
            </p:spPr>
            <p:txBody>
              <a:bodyPr/>
              <a:lstStyle/>
              <a:p>
                <a:r>
                  <a:rPr lang="en-US">
                    <a:noFill/>
                  </a:rPr>
                  <a:t> </a:t>
                </a:r>
              </a:p>
            </p:txBody>
          </p:sp>
        </mc:Fallback>
      </mc:AlternateContent>
      <p:sp>
        <p:nvSpPr>
          <p:cNvPr id="12" name="Rectangle 11"/>
          <p:cNvSpPr/>
          <p:nvPr/>
        </p:nvSpPr>
        <p:spPr>
          <a:xfrm>
            <a:off x="8615649" y="323147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16915969" y="2856563"/>
            <a:ext cx="796519" cy="1143937"/>
          </a:xfrm>
          <a:prstGeom prst="rect">
            <a:avLst/>
          </a:prstGeom>
        </p:spPr>
      </p:pic>
      <p:grpSp>
        <p:nvGrpSpPr>
          <p:cNvPr id="9" name="Group 8"/>
          <p:cNvGrpSpPr/>
          <p:nvPr/>
        </p:nvGrpSpPr>
        <p:grpSpPr>
          <a:xfrm>
            <a:off x="593357" y="3706749"/>
            <a:ext cx="5943600" cy="5780151"/>
            <a:chOff x="1066800" y="3641625"/>
            <a:chExt cx="5943600" cy="5780151"/>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6800" y="3641625"/>
              <a:ext cx="5943600" cy="5780151"/>
            </a:xfrm>
            <a:prstGeom prst="rect">
              <a:avLst/>
            </a:prstGeom>
          </p:spPr>
        </p:pic>
        <p:sp>
          <p:nvSpPr>
            <p:cNvPr id="7" name="Rectangle 6"/>
            <p:cNvSpPr/>
            <p:nvPr/>
          </p:nvSpPr>
          <p:spPr>
            <a:xfrm>
              <a:off x="3505200" y="8877300"/>
              <a:ext cx="1940609" cy="54447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rial"/>
                <a:ea typeface="+mn-ea"/>
                <a:cs typeface="+mn-cs"/>
              </a:endParaRPr>
            </a:p>
          </p:txBody>
        </p:sp>
      </p:grpSp>
      <mc:AlternateContent xmlns:mc="http://schemas.openxmlformats.org/markup-compatibility/2006">
        <mc:Choice xmlns:a14="http://schemas.microsoft.com/office/drawing/2010/main" Requires="a14">
          <p:sp>
            <p:nvSpPr>
              <p:cNvPr id="13" name="Rectangle 12"/>
              <p:cNvSpPr/>
              <p:nvPr/>
            </p:nvSpPr>
            <p:spPr>
              <a:xfrm>
                <a:off x="6939769" y="4255314"/>
                <a:ext cx="10891031" cy="5171031"/>
              </a:xfrm>
              <a:prstGeom prst="rect">
                <a:avLst/>
              </a:prstGeom>
            </p:spPr>
            <p:txBody>
              <a:bodyPr wrap="square">
                <a:spAutoFit/>
              </a:bodyPr>
              <a:lstStyle/>
              <a:p>
                <a:pPr lvl="0" algn="just">
                  <a:lnSpc>
                    <a:spcPct val="130000"/>
                  </a:lnSpc>
                </a:pPr>
                <a:r>
                  <a:rPr lang="vi-VN" sz="3600" smtClean="0">
                    <a:solidFill>
                      <a:srgbClr val="F7F7F7">
                        <a:lumMod val="10000"/>
                      </a:srgbClr>
                    </a:solidFill>
                    <a:cs typeface="Arial" panose="020B0604020202020204" pitchFamily="34" charset="0"/>
                  </a:rPr>
                  <a:t>Tam giác đều </a:t>
                </a:r>
                <a14:m>
                  <m:oMath xmlns:m="http://schemas.openxmlformats.org/officeDocument/2006/math">
                    <m:r>
                      <a:rPr lang="vi-VN" sz="3600" i="1" smtClean="0">
                        <a:solidFill>
                          <a:srgbClr val="F7F7F7">
                            <a:lumMod val="10000"/>
                          </a:srgbClr>
                        </a:solidFill>
                        <a:latin typeface="Cambria Math" panose="02040503050406030204" pitchFamily="18" charset="0"/>
                        <a:cs typeface="Arial" panose="020B0604020202020204" pitchFamily="34" charset="0"/>
                      </a:rPr>
                      <m:t>𝐴𝐵𝐶</m:t>
                    </m:r>
                  </m:oMath>
                </a14:m>
                <a:r>
                  <a:rPr lang="vi-VN" sz="3600">
                    <a:solidFill>
                      <a:srgbClr val="F7F7F7">
                        <a:lumMod val="10000"/>
                      </a:srgbClr>
                    </a:solidFill>
                    <a:cs typeface="Arial" panose="020B0604020202020204" pitchFamily="34" charset="0"/>
                  </a:rPr>
                  <a:t> có diện </a:t>
                </a:r>
                <a:r>
                  <a:rPr lang="vi-VN" sz="3600">
                    <a:solidFill>
                      <a:srgbClr val="F7F7F7">
                        <a:lumMod val="10000"/>
                      </a:srgbClr>
                    </a:solidFill>
                    <a:cs typeface="Arial" panose="020B0604020202020204" pitchFamily="34" charset="0"/>
                  </a:rPr>
                  <a:t>tích </a:t>
                </a:r>
                <a:r>
                  <a:rPr lang="vi-VN" sz="3600" smtClean="0">
                    <a:solidFill>
                      <a:srgbClr val="F7F7F7">
                        <a:lumMod val="10000"/>
                      </a:srgbClr>
                    </a:solidFill>
                    <a:cs typeface="Arial" panose="020B0604020202020204" pitchFamily="34" charset="0"/>
                  </a:rPr>
                  <a:t>là</a:t>
                </a:r>
                <a:endParaRPr lang="en-US" sz="3600" smtClean="0">
                  <a:solidFill>
                    <a:srgbClr val="F7F7F7">
                      <a:lumMod val="10000"/>
                    </a:srgbClr>
                  </a:solidFill>
                  <a:cs typeface="Arial" panose="020B0604020202020204" pitchFamily="34" charset="0"/>
                </a:endParaRPr>
              </a:p>
              <a:p>
                <a:pPr lvl="0" algn="just">
                  <a:lnSpc>
                    <a:spcPct val="130000"/>
                  </a:lnSpc>
                </a:pPr>
                <a14:m>
                  <m:oMathPara xmlns:m="http://schemas.openxmlformats.org/officeDocument/2006/math">
                    <m:oMathParaPr>
                      <m:jc m:val="centerGroup"/>
                    </m:oMathParaPr>
                    <m:oMath xmlns:m="http://schemas.openxmlformats.org/officeDocument/2006/math">
                      <m:sSub>
                        <m:sSubPr>
                          <m:ctrlPr>
                            <a:rPr lang="en-US" sz="3600" i="1">
                              <a:solidFill>
                                <a:schemeClr val="bg1">
                                  <a:lumMod val="10000"/>
                                </a:schemeClr>
                              </a:solidFill>
                              <a:latin typeface="Cambria Math" panose="02040503050406030204" pitchFamily="18" charset="0"/>
                              <a:cs typeface="Arial" panose="020B0604020202020204" pitchFamily="34" charset="0"/>
                            </a:rPr>
                          </m:ctrlPr>
                        </m:sSubPr>
                        <m:e>
                          <m:r>
                            <a:rPr lang="en-US" sz="3600" i="1">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m:t>
                          </m:r>
                          <m:r>
                            <a:rPr lang="en-US" sz="3600" i="1">
                              <a:solidFill>
                                <a:schemeClr val="bg1">
                                  <a:lumMod val="10000"/>
                                </a:schemeClr>
                              </a:solidFill>
                              <a:latin typeface="Cambria Math" panose="02040503050406030204" pitchFamily="18" charset="0"/>
                              <a:cs typeface="Arial" panose="020B0604020202020204" pitchFamily="34" charset="0"/>
                            </a:rPr>
                            <m:t>𝐵𝐶</m:t>
                          </m:r>
                        </m:sub>
                      </m:sSub>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3</m:t>
                              </m:r>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4</m:t>
                          </m:r>
                        </m:den>
                      </m:f>
                    </m:oMath>
                  </m:oMathPara>
                </a14:m>
                <a:endParaRPr lang="en-US" sz="3600" smtClean="0">
                  <a:solidFill>
                    <a:srgbClr val="F7F7F7">
                      <a:lumMod val="10000"/>
                    </a:srgbClr>
                  </a:solidFill>
                  <a:cs typeface="Arial" panose="020B0604020202020204" pitchFamily="34" charset="0"/>
                </a:endParaRPr>
              </a:p>
              <a:p>
                <a:pPr lvl="0" algn="just">
                  <a:lnSpc>
                    <a:spcPct val="130000"/>
                  </a:lnSpc>
                </a:pPr>
                <a:r>
                  <a:rPr lang="vi-VN" sz="3600">
                    <a:solidFill>
                      <a:srgbClr val="F7F7F7">
                        <a:lumMod val="10000"/>
                      </a:srgbClr>
                    </a:solidFill>
                    <a:cs typeface="Arial" panose="020B0604020202020204" pitchFamily="34" charset="0"/>
                  </a:rPr>
                  <a:t>Vậy khối lăng trụ có thể tích </a:t>
                </a:r>
                <a:r>
                  <a:rPr lang="vi-VN" sz="3600">
                    <a:solidFill>
                      <a:srgbClr val="F7F7F7">
                        <a:lumMod val="10000"/>
                      </a:srgbClr>
                    </a:solidFill>
                    <a:cs typeface="Arial" panose="020B0604020202020204" pitchFamily="34" charset="0"/>
                  </a:rPr>
                  <a:t>là </a:t>
                </a:r>
                <a:endParaRPr lang="en-US" sz="3600" smtClean="0">
                  <a:solidFill>
                    <a:srgbClr val="F7F7F7">
                      <a:lumMod val="10000"/>
                    </a:srgbClr>
                  </a:solidFill>
                  <a:cs typeface="Arial" panose="020B0604020202020204" pitchFamily="34" charset="0"/>
                </a:endParaRPr>
              </a:p>
              <a:p>
                <a:pPr lvl="0" algn="just">
                  <a:lnSpc>
                    <a:spcPct val="130000"/>
                  </a:lnSpc>
                </a:pPr>
                <a14:m>
                  <m:oMathPara xmlns:m="http://schemas.openxmlformats.org/officeDocument/2006/math">
                    <m:oMathParaPr>
                      <m:jc m:val="centerGroup"/>
                    </m:oMathParaPr>
                    <m:oMath xmlns:m="http://schemas.openxmlformats.org/officeDocument/2006/math">
                      <m:r>
                        <a:rPr lang="en-US" sz="3600" b="0" i="1" smtClean="0">
                          <a:solidFill>
                            <a:schemeClr val="bg1">
                              <a:lumMod val="10000"/>
                            </a:schemeClr>
                          </a:solidFill>
                          <a:latin typeface="Cambria Math" panose="02040503050406030204" pitchFamily="18" charset="0"/>
                          <a:cs typeface="Arial" panose="020B0604020202020204" pitchFamily="34" charset="0"/>
                        </a:rPr>
                        <m:t>𝑉</m:t>
                      </m:r>
                      <m:r>
                        <a:rPr lang="en-US" sz="3600" i="1">
                          <a:solidFill>
                            <a:schemeClr val="bg1">
                              <a:lumMod val="10000"/>
                            </a:schemeClr>
                          </a:solidFill>
                          <a:latin typeface="Cambria Math" panose="02040503050406030204" pitchFamily="18" charset="0"/>
                          <a:cs typeface="Arial" panose="020B0604020202020204" pitchFamily="34" charset="0"/>
                        </a:rPr>
                        <m:t>=</m:t>
                      </m:r>
                      <m:sSub>
                        <m:sSubPr>
                          <m:ctrlPr>
                            <a:rPr lang="en-US" sz="3600" i="1">
                              <a:solidFill>
                                <a:schemeClr val="bg1">
                                  <a:lumMod val="10000"/>
                                </a:schemeClr>
                              </a:solidFill>
                              <a:latin typeface="Cambria Math" panose="02040503050406030204" pitchFamily="18" charset="0"/>
                              <a:cs typeface="Arial" panose="020B0604020202020204" pitchFamily="34" charset="0"/>
                            </a:rPr>
                          </m:ctrlPr>
                        </m:sSubPr>
                        <m:e>
                          <m:r>
                            <a:rPr lang="en-US" sz="3600" i="1">
                              <a:solidFill>
                                <a:schemeClr val="bg1">
                                  <a:lumMod val="10000"/>
                                </a:schemeClr>
                              </a:solidFill>
                              <a:latin typeface="Cambria Math" panose="02040503050406030204" pitchFamily="18" charset="0"/>
                              <a:cs typeface="Arial" panose="020B0604020202020204" pitchFamily="34" charset="0"/>
                            </a:rPr>
                            <m:t>𝑆</m:t>
                          </m:r>
                        </m:e>
                        <m:sub>
                          <m:r>
                            <a:rPr lang="en-US" sz="3600" i="1">
                              <a:solidFill>
                                <a:schemeClr val="bg1">
                                  <a:lumMod val="10000"/>
                                </a:schemeClr>
                              </a:solidFill>
                              <a:latin typeface="Cambria Math" panose="02040503050406030204" pitchFamily="18" charset="0"/>
                              <a:cs typeface="Arial" panose="020B0604020202020204" pitchFamily="34" charset="0"/>
                            </a:rPr>
                            <m:t>𝐴</m:t>
                          </m:r>
                          <m:r>
                            <a:rPr lang="en-US" sz="3600" i="1">
                              <a:solidFill>
                                <a:schemeClr val="bg1">
                                  <a:lumMod val="10000"/>
                                </a:schemeClr>
                              </a:solidFill>
                              <a:latin typeface="Cambria Math" panose="02040503050406030204" pitchFamily="18" charset="0"/>
                              <a:cs typeface="Arial" panose="020B0604020202020204" pitchFamily="34" charset="0"/>
                            </a:rPr>
                            <m:t>𝐵𝐶</m:t>
                          </m:r>
                        </m:sub>
                      </m:sSub>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r>
                        <a:rPr lang="en-US" sz="3600" b="0" i="1" smtClean="0">
                          <a:solidFill>
                            <a:schemeClr val="bg1">
                              <a:lumMod val="10000"/>
                            </a:schemeClr>
                          </a:solidFill>
                          <a:latin typeface="Cambria Math" panose="02040503050406030204" pitchFamily="18" charset="0"/>
                          <a:cs typeface="Arial" panose="020B0604020202020204" pitchFamily="34" charset="0"/>
                        </a:rPr>
                        <m:t>𝐻</m:t>
                      </m:r>
                      <m:r>
                        <a:rPr lang="en-US" sz="3600" b="0" i="1" smtClean="0">
                          <a:solidFill>
                            <a:schemeClr val="bg1">
                              <a:lumMod val="10000"/>
                            </a:schemeClr>
                          </a:solidFill>
                          <a:latin typeface="Cambria Math" panose="02040503050406030204" pitchFamily="18" charset="0"/>
                          <a:cs typeface="Arial" panose="020B0604020202020204" pitchFamily="34" charset="0"/>
                        </a:rPr>
                        <m:t>=</m:t>
                      </m:r>
                      <m:f>
                        <m:fPr>
                          <m:ctrlPr>
                            <a:rPr lang="en-US" sz="3600" i="1">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3</m:t>
                              </m:r>
                            </m:e>
                          </m:rad>
                        </m:num>
                        <m:den>
                          <m:r>
                            <a:rPr lang="en-US" sz="3600" i="1">
                              <a:solidFill>
                                <a:schemeClr val="bg1">
                                  <a:lumMod val="10000"/>
                                </a:schemeClr>
                              </a:solidFill>
                              <a:latin typeface="Cambria Math" panose="02040503050406030204" pitchFamily="18" charset="0"/>
                              <a:cs typeface="Arial" panose="020B0604020202020204" pitchFamily="34" charset="0"/>
                            </a:rPr>
                            <m:t>4</m:t>
                          </m:r>
                        </m:den>
                      </m:f>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𝑏</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num>
                            <m:den>
                              <m:r>
                                <a:rPr lang="en-US" sz="3600" i="1">
                                  <a:solidFill>
                                    <a:schemeClr val="bg1">
                                      <a:lumMod val="10000"/>
                                    </a:schemeClr>
                                  </a:solidFill>
                                  <a:latin typeface="Cambria Math" panose="02040503050406030204" pitchFamily="18" charset="0"/>
                                  <a:cs typeface="Arial" panose="020B0604020202020204" pitchFamily="34" charset="0"/>
                                </a:rPr>
                                <m:t>4</m:t>
                              </m:r>
                            </m:den>
                          </m:f>
                        </m:e>
                      </m:rad>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3</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r>
                                    <a:rPr lang="en-US" sz="3600" b="0" i="1" smtClean="0">
                                      <a:solidFill>
                                        <a:schemeClr val="bg1">
                                          <a:lumMod val="10000"/>
                                        </a:schemeClr>
                                      </a:solidFill>
                                      <a:latin typeface="Cambria Math" panose="02040503050406030204" pitchFamily="18" charset="0"/>
                                      <a:cs typeface="Arial" panose="020B0604020202020204" pitchFamily="34" charset="0"/>
                                    </a:rPr>
                                    <m:t>4</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𝑏</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e>
                              </m:d>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8</m:t>
                          </m:r>
                        </m:den>
                      </m:f>
                    </m:oMath>
                  </m:oMathPara>
                </a14:m>
                <a:r>
                  <a:rPr lang="en-US" sz="3600">
                    <a:solidFill>
                      <a:schemeClr val="bg1">
                        <a:lumMod val="10000"/>
                      </a:schemeClr>
                    </a:solidFill>
                    <a:latin typeface="Arial" panose="020B0604020202020204" pitchFamily="34" charset="0"/>
                    <a:cs typeface="Arial" panose="020B0604020202020204" pitchFamily="34" charset="0"/>
                  </a:rPr>
                  <a:t/>
                </a:r>
                <a:br>
                  <a:rPr lang="en-US" sz="3600">
                    <a:solidFill>
                      <a:schemeClr val="bg1">
                        <a:lumMod val="10000"/>
                      </a:schemeClr>
                    </a:solidFill>
                    <a:latin typeface="Arial" panose="020B0604020202020204" pitchFamily="34" charset="0"/>
                    <a:cs typeface="Arial" panose="020B0604020202020204" pitchFamily="34" charset="0"/>
                  </a:rPr>
                </a:br>
                <a:endParaRPr lang="vi-VN" sz="3600">
                  <a:solidFill>
                    <a:srgbClr val="F7F7F7">
                      <a:lumMod val="10000"/>
                    </a:srgbClr>
                  </a:solidFill>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939769" y="4255314"/>
                <a:ext cx="10891031" cy="5171031"/>
              </a:xfrm>
              <a:prstGeom prst="rect">
                <a:avLst/>
              </a:prstGeom>
              <a:blipFill>
                <a:blip r:embed="rId8"/>
                <a:stretch>
                  <a:fillRect l="-1679"/>
                </a:stretch>
              </a:blipFill>
            </p:spPr>
            <p:txBody>
              <a:bodyPr/>
              <a:lstStyle/>
              <a:p>
                <a:r>
                  <a:rPr lang="en-US">
                    <a:noFill/>
                  </a:rPr>
                  <a:t> </a:t>
                </a:r>
              </a:p>
            </p:txBody>
          </p:sp>
        </mc:Fallback>
      </mc:AlternateContent>
    </p:spTree>
    <p:extLst>
      <p:ext uri="{BB962C8B-B14F-4D97-AF65-F5344CB8AC3E}">
        <p14:creationId xmlns:p14="http://schemas.microsoft.com/office/powerpoint/2010/main" val="3129078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up)">
                                      <p:cBhvr>
                                        <p:cTn id="15" dur="500"/>
                                        <p:tgtEl>
                                          <p:spTgt spid="13">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wipe(up)">
                                      <p:cBhvr>
                                        <p:cTn id="1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2" name="TextBox 11"/>
          <p:cNvSpPr txBox="1"/>
          <p:nvPr/>
        </p:nvSpPr>
        <p:spPr>
          <a:xfrm>
            <a:off x="7224695" y="858263"/>
            <a:ext cx="3838608"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5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2</a:t>
            </a:r>
            <a:endParaRPr kumimoji="0" lang="en-US" sz="45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pic>
        <p:nvPicPr>
          <p:cNvPr id="8" name="Picture 7"/>
          <p:cNvPicPr>
            <a:picLocks noChangeAspect="1"/>
          </p:cNvPicPr>
          <p:nvPr/>
        </p:nvPicPr>
        <p:blipFill>
          <a:blip r:embed="rId4"/>
          <a:stretch>
            <a:fillRect/>
          </a:stretch>
        </p:blipFill>
        <p:spPr>
          <a:xfrm>
            <a:off x="16154400" y="190500"/>
            <a:ext cx="1990490" cy="1979692"/>
          </a:xfrm>
          <a:prstGeom prst="rect">
            <a:avLst/>
          </a:prstGeom>
        </p:spPr>
      </p:pic>
      <p:pic>
        <p:nvPicPr>
          <p:cNvPr id="14" name="Picture 13"/>
          <p:cNvPicPr>
            <a:picLocks noChangeAspect="1"/>
          </p:cNvPicPr>
          <p:nvPr/>
        </p:nvPicPr>
        <p:blipFill>
          <a:blip r:embed="rId5"/>
          <a:stretch>
            <a:fillRect/>
          </a:stretch>
        </p:blipFill>
        <p:spPr>
          <a:xfrm rot="3075590">
            <a:off x="910121" y="8714511"/>
            <a:ext cx="1692432" cy="1954147"/>
          </a:xfrm>
          <a:prstGeom prst="rect">
            <a:avLst/>
          </a:prstGeom>
        </p:spPr>
      </p:pic>
      <mc:AlternateContent xmlns:mc="http://schemas.openxmlformats.org/markup-compatibility/2006">
        <mc:Choice xmlns:a14="http://schemas.microsoft.com/office/drawing/2010/main" Requires="a14">
          <p:sp>
            <p:nvSpPr>
              <p:cNvPr id="15" name="Rectangle 1"/>
              <p:cNvSpPr>
                <a:spLocks noChangeArrowheads="1"/>
              </p:cNvSpPr>
              <p:nvPr/>
            </p:nvSpPr>
            <p:spPr bwMode="auto">
              <a:xfrm>
                <a:off x="389525" y="2400300"/>
                <a:ext cx="17508949" cy="281615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800" kern="0" smtClean="0">
                    <a:solidFill>
                      <a:srgbClr val="000000"/>
                    </a:solidFill>
                    <a:latin typeface="+mn-lt"/>
                    <a:cs typeface="Arial"/>
                    <a:sym typeface="Arial"/>
                  </a:rPr>
                  <a:t>Cho khối chóp cụt đều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𝐴𝐵𝐶</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mn-lt"/>
                    <a:cs typeface="Arial"/>
                    <a:sym typeface="Arial"/>
                  </a:rPr>
                  <a:t> có đường cao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𝐻𝐻</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h</m:t>
                    </m:r>
                  </m:oMath>
                </a14:m>
                <a:r>
                  <a:rPr lang="vi-VN" sz="3800" kern="0">
                    <a:solidFill>
                      <a:srgbClr val="000000"/>
                    </a:solidFill>
                    <a:latin typeface="+mn-lt"/>
                    <a:cs typeface="Arial"/>
                    <a:sym typeface="Arial"/>
                  </a:rPr>
                  <a:t>, hai mặt đáy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𝐴𝐵𝐶</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latin typeface="+mn-lt"/>
                    <a:cs typeface="Arial"/>
                    <a:sym typeface="Arial"/>
                  </a:rPr>
                  <a:t>có cạnh tương ứng bằng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2</m:t>
                    </m:r>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𝑎</m:t>
                    </m:r>
                  </m:oMath>
                </a14:m>
                <a:r>
                  <a:rPr lang="vi-VN" sz="3800" kern="0" smtClean="0">
                    <a:solidFill>
                      <a:srgbClr val="000000"/>
                    </a:solidFill>
                    <a:latin typeface="+mn-lt"/>
                    <a:cs typeface="Arial"/>
                    <a:sym typeface="Arial"/>
                  </a:rPr>
                  <a:t>.</a:t>
                </a:r>
                <a:endParaRPr lang="vi-VN" sz="3800" kern="0">
                  <a:solidFill>
                    <a:srgbClr val="000000"/>
                  </a:solidFill>
                  <a:latin typeface="+mn-lt"/>
                  <a:cs typeface="Arial"/>
                  <a:sym typeface="Arial"/>
                </a:endParaRPr>
              </a:p>
              <a:p>
                <a:pPr lvl="0" algn="just" defTabSz="1828800">
                  <a:lnSpc>
                    <a:spcPct val="150000"/>
                  </a:lnSpc>
                  <a:spcBef>
                    <a:spcPts val="0"/>
                  </a:spcBef>
                  <a:spcAft>
                    <a:spcPts val="0"/>
                  </a:spcAft>
                  <a:defRPr/>
                </a:pPr>
                <a:r>
                  <a:rPr lang="vi-VN" sz="3800" kern="0">
                    <a:solidFill>
                      <a:srgbClr val="000000"/>
                    </a:solidFill>
                    <a:latin typeface="+mn-lt"/>
                    <a:cs typeface="Arial"/>
                    <a:sym typeface="Arial"/>
                  </a:rPr>
                  <a:t>a</a:t>
                </a:r>
                <a:r>
                  <a:rPr lang="vi-VN" sz="3800" kern="0" smtClean="0">
                    <a:solidFill>
                      <a:srgbClr val="000000"/>
                    </a:solidFill>
                    <a:latin typeface="+mn-lt"/>
                    <a:cs typeface="Arial"/>
                    <a:sym typeface="Arial"/>
                  </a:rPr>
                  <a:t>)</a:t>
                </a:r>
                <a:r>
                  <a:rPr lang="en-US" sz="3800" kern="0" smtClean="0">
                    <a:solidFill>
                      <a:srgbClr val="000000"/>
                    </a:solidFill>
                    <a:latin typeface="+mn-lt"/>
                    <a:cs typeface="Arial"/>
                    <a:sym typeface="Arial"/>
                  </a:rPr>
                  <a:t> </a:t>
                </a:r>
                <a:r>
                  <a:rPr lang="vi-VN" sz="3800" kern="0" smtClean="0">
                    <a:solidFill>
                      <a:srgbClr val="000000"/>
                    </a:solidFill>
                    <a:latin typeface="+mn-lt"/>
                    <a:cs typeface="Arial"/>
                    <a:sym typeface="Arial"/>
                  </a:rPr>
                  <a:t>Tính </a:t>
                </a:r>
                <a:r>
                  <a:rPr lang="vi-VN" sz="3800" kern="0">
                    <a:solidFill>
                      <a:srgbClr val="000000"/>
                    </a:solidFill>
                    <a:latin typeface="+mn-lt"/>
                    <a:cs typeface="Arial"/>
                    <a:sym typeface="Arial"/>
                  </a:rPr>
                  <a:t>thể tích khối chóp </a:t>
                </a:r>
                <a:r>
                  <a:rPr lang="vi-VN" sz="3800" kern="0">
                    <a:solidFill>
                      <a:srgbClr val="000000"/>
                    </a:solidFill>
                    <a:latin typeface="+mn-lt"/>
                    <a:cs typeface="Arial"/>
                    <a:sym typeface="Arial"/>
                  </a:rPr>
                  <a:t>cụt</a:t>
                </a:r>
                <a:r>
                  <a:rPr lang="vi-VN" sz="3800" kern="0" smtClean="0">
                    <a:solidFill>
                      <a:srgbClr val="000000"/>
                    </a:solidFill>
                    <a:latin typeface="+mn-lt"/>
                    <a:cs typeface="Arial"/>
                    <a:sym typeface="Arial"/>
                  </a:rPr>
                  <a:t>.</a:t>
                </a:r>
                <a:endParaRPr lang="vi-VN" sz="3800" kern="0">
                  <a:solidFill>
                    <a:srgbClr val="000000"/>
                  </a:solidFill>
                  <a:latin typeface="+mn-lt"/>
                  <a:cs typeface="Arial"/>
                  <a:sym typeface="Arial"/>
                </a:endParaRPr>
              </a:p>
            </p:txBody>
          </p:sp>
        </mc:Choice>
        <mc:Fallback>
          <p:sp>
            <p:nvSpPr>
              <p:cNvPr id="15" name="Rectangle 1"/>
              <p:cNvSpPr>
                <a:spLocks noRot="1" noChangeAspect="1" noMove="1" noResize="1" noEditPoints="1" noAdjustHandles="1" noChangeArrowheads="1" noChangeShapeType="1" noTextEdit="1"/>
              </p:cNvSpPr>
              <p:nvPr/>
            </p:nvSpPr>
            <p:spPr bwMode="auto">
              <a:xfrm>
                <a:off x="389525" y="2400300"/>
                <a:ext cx="17508949" cy="2816156"/>
              </a:xfrm>
              <a:prstGeom prst="rect">
                <a:avLst/>
              </a:prstGeom>
              <a:blipFill>
                <a:blip r:embed="rId6"/>
                <a:stretch>
                  <a:fillRect l="-627" r="-627" b="-28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11442426" y="3948956"/>
            <a:ext cx="6229428" cy="492834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65724" y="5200114"/>
                <a:ext cx="9592675" cy="3600986"/>
              </a:xfrm>
              <a:prstGeom prst="rect">
                <a:avLst/>
              </a:prstGeom>
            </p:spPr>
            <p:txBody>
              <a:bodyPr wrap="square">
                <a:spAutoFit/>
              </a:bodyPr>
              <a:lstStyle/>
              <a:p>
                <a:pPr lvl="0" algn="just" defTabSz="1828800">
                  <a:lnSpc>
                    <a:spcPct val="150000"/>
                  </a:lnSpc>
                  <a:defRPr/>
                </a:pPr>
                <a:r>
                  <a:rPr lang="vi-VN" sz="3800" kern="0">
                    <a:solidFill>
                      <a:srgbClr val="000000"/>
                    </a:solidFill>
                    <a:cs typeface="Arial"/>
                    <a:sym typeface="Arial"/>
                  </a:rPr>
                  <a:t>b) Gọi </a:t>
                </a:r>
                <a14:m>
                  <m:oMath xmlns:m="http://schemas.openxmlformats.org/officeDocument/2006/math">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oMath>
                </a14:m>
                <a:r>
                  <a:rPr lang="en-US" sz="3800" kern="0">
                    <a:solidFill>
                      <a:srgbClr val="000000"/>
                    </a:solidFill>
                    <a:cs typeface="Arial"/>
                    <a:sym typeface="Arial"/>
                  </a:rPr>
                  <a:t> </a:t>
                </a:r>
                <a:r>
                  <a:rPr lang="vi-VN" sz="3800" kern="0">
                    <a:solidFill>
                      <a:srgbClr val="000000"/>
                    </a:solidFill>
                    <a:cs typeface="Arial"/>
                    <a:sym typeface="Arial"/>
                  </a:rPr>
                  <a:t>tương </a:t>
                </a:r>
                <a:r>
                  <a:rPr lang="vi-VN" sz="3800" kern="0">
                    <a:solidFill>
                      <a:srgbClr val="000000"/>
                    </a:solidFill>
                    <a:cs typeface="Arial"/>
                    <a:sym typeface="Arial"/>
                  </a:rPr>
                  <a:t>ứng là trung điểm </a:t>
                </a:r>
                <a14:m>
                  <m:oMath xmlns:m="http://schemas.openxmlformats.org/officeDocument/2006/math">
                    <m:r>
                      <a:rPr lang="vi-VN" sz="3800" i="1" kern="0">
                        <a:solidFill>
                          <a:srgbClr val="000000"/>
                        </a:solidFill>
                        <a:latin typeface="Cambria Math" panose="02040503050406030204" pitchFamily="18" charset="0"/>
                        <a:cs typeface="Arial"/>
                        <a:sym typeface="Arial"/>
                      </a:rPr>
                      <m:t>𝐴𝐵</m:t>
                    </m:r>
                    <m:r>
                      <a:rPr lang="vi-VN" sz="3800" i="1" ker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𝐴𝐶</m:t>
                    </m:r>
                  </m:oMath>
                </a14:m>
                <a:r>
                  <a:rPr lang="vi-VN" sz="3800" kern="0">
                    <a:solidFill>
                      <a:srgbClr val="000000"/>
                    </a:solidFill>
                    <a:cs typeface="Arial"/>
                    <a:sym typeface="Arial"/>
                  </a:rPr>
                  <a:t>. Chứng minh rằng </a:t>
                </a:r>
                <a14:m>
                  <m:oMath xmlns:m="http://schemas.openxmlformats.org/officeDocument/2006/math">
                    <m:r>
                      <a:rPr lang="vi-VN" sz="3800" i="1" kern="0">
                        <a:solidFill>
                          <a:srgbClr val="000000"/>
                        </a:solidFill>
                        <a:latin typeface="Cambria Math" panose="02040503050406030204" pitchFamily="18" charset="0"/>
                        <a:cs typeface="Arial"/>
                        <a:sym typeface="Arial"/>
                      </a:rPr>
                      <m:t>𝐴</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𝐵</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𝐶</m:t>
                    </m:r>
                    <m:r>
                      <a:rPr lang="vi-VN" sz="3800" i="1" ker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là một hình lăng trụ. Tính thể tích khối lăng trụ </a:t>
                </a:r>
                <a14:m>
                  <m:oMath xmlns:m="http://schemas.openxmlformats.org/officeDocument/2006/math">
                    <m:r>
                      <a:rPr lang="vi-VN" sz="3800" i="1" kern="0">
                        <a:solidFill>
                          <a:srgbClr val="000000"/>
                        </a:solidFill>
                        <a:latin typeface="Cambria Math" panose="02040503050406030204" pitchFamily="18" charset="0"/>
                        <a:cs typeface="Arial"/>
                        <a:sym typeface="Arial"/>
                      </a:rPr>
                      <m:t>𝐴</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𝐴</m:t>
                        </m:r>
                      </m:e>
                      <m:sup>
                        <m:r>
                          <a:rPr lang="vi-VN" sz="3800" i="1" kern="0">
                            <a:solidFill>
                              <a:srgbClr val="000000"/>
                            </a:solidFill>
                            <a:latin typeface="Cambria Math" panose="02040503050406030204" pitchFamily="18" charset="0"/>
                            <a:cs typeface="Arial"/>
                            <a:sym typeface="Arial"/>
                          </a:rPr>
                          <m:t>′</m:t>
                        </m:r>
                      </m:sup>
                    </m:sSup>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𝐵</m:t>
                        </m:r>
                      </m:e>
                      <m:sup>
                        <m:r>
                          <a:rPr lang="vi-VN" sz="3800" i="1" kern="0">
                            <a:solidFill>
                              <a:srgbClr val="000000"/>
                            </a:solidFill>
                            <a:latin typeface="Cambria Math" panose="02040503050406030204" pitchFamily="18" charset="0"/>
                            <a:cs typeface="Arial"/>
                            <a:sym typeface="Arial"/>
                          </a:rPr>
                          <m:t>′</m:t>
                        </m:r>
                      </m:sup>
                    </m:sSup>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𝐶</m:t>
                        </m:r>
                      </m:e>
                      <m:sup>
                        <m:r>
                          <a:rPr lang="vi-VN" sz="3800" i="1" kern="0">
                            <a:solidFill>
                              <a:srgbClr val="000000"/>
                            </a:solidFill>
                            <a:latin typeface="Cambria Math" panose="02040503050406030204" pitchFamily="18" charset="0"/>
                            <a:cs typeface="Arial"/>
                            <a:sym typeface="Arial"/>
                          </a:rPr>
                          <m:t>′</m:t>
                        </m:r>
                      </m:sup>
                    </m:sSup>
                    <m:r>
                      <a:rPr lang="en-US" sz="3800" kern="0">
                        <a:solidFill>
                          <a:srgbClr val="000000"/>
                        </a:solidFill>
                        <a:latin typeface="Cambria Math" panose="02040503050406030204" pitchFamily="18" charset="0"/>
                        <a:cs typeface="Arial"/>
                        <a:sym typeface="Arial"/>
                      </a:rPr>
                      <m:t>.</m:t>
                    </m:r>
                  </m:oMath>
                </a14:m>
                <a:endParaRPr lang="vi-VN" altLang="en-US" sz="3800" kern="0">
                  <a:solidFill>
                    <a:srgbClr val="000000"/>
                  </a:solidFil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65724" y="5200114"/>
                <a:ext cx="9592675" cy="3600986"/>
              </a:xfrm>
              <a:prstGeom prst="rect">
                <a:avLst/>
              </a:prstGeom>
              <a:blipFill>
                <a:blip r:embed="rId9"/>
                <a:stretch>
                  <a:fillRect l="-2097" r="-2033"/>
                </a:stretch>
              </a:blipFill>
            </p:spPr>
            <p:txBody>
              <a:bodyPr/>
              <a:lstStyle/>
              <a:p>
                <a:r>
                  <a:rPr lang="en-US">
                    <a:noFill/>
                  </a:rPr>
                  <a:t> </a:t>
                </a:r>
              </a:p>
            </p:txBody>
          </p:sp>
        </mc:Fallback>
      </mc:AlternateContent>
    </p:spTree>
    <p:extLst>
      <p:ext uri="{BB962C8B-B14F-4D97-AF65-F5344CB8AC3E}">
        <p14:creationId xmlns:p14="http://schemas.microsoft.com/office/powerpoint/2010/main" val="1067644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pic>
        <p:nvPicPr>
          <p:cNvPr id="8" name="Picture 7"/>
          <p:cNvPicPr>
            <a:picLocks noChangeAspect="1"/>
          </p:cNvPicPr>
          <p:nvPr/>
        </p:nvPicPr>
        <p:blipFill>
          <a:blip r:embed="rId4"/>
          <a:stretch>
            <a:fillRect/>
          </a:stretch>
        </p:blipFill>
        <p:spPr>
          <a:xfrm>
            <a:off x="16504950" y="-114300"/>
            <a:ext cx="1990490" cy="1979692"/>
          </a:xfrm>
          <a:prstGeom prst="rect">
            <a:avLst/>
          </a:prstGeom>
        </p:spPr>
      </p:pic>
      <p:pic>
        <p:nvPicPr>
          <p:cNvPr id="14" name="Picture 13"/>
          <p:cNvPicPr>
            <a:picLocks noChangeAspect="1"/>
          </p:cNvPicPr>
          <p:nvPr/>
        </p:nvPicPr>
        <p:blipFill>
          <a:blip r:embed="rId5"/>
          <a:stretch>
            <a:fillRect/>
          </a:stretch>
        </p:blipFill>
        <p:spPr>
          <a:xfrm rot="3075590">
            <a:off x="910121" y="8714511"/>
            <a:ext cx="1692432" cy="1954147"/>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79184" y="2171700"/>
            <a:ext cx="6229428" cy="4928344"/>
          </a:xfrm>
          <a:prstGeom prst="rect">
            <a:avLst/>
          </a:prstGeom>
        </p:spPr>
      </p:pic>
      <p:sp>
        <p:nvSpPr>
          <p:cNvPr id="9" name="Rectangle 8"/>
          <p:cNvSpPr/>
          <p:nvPr/>
        </p:nvSpPr>
        <p:spPr>
          <a:xfrm>
            <a:off x="436600" y="659732"/>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7137181" y="1569485"/>
                <a:ext cx="10829690" cy="8708666"/>
              </a:xfrm>
              <a:prstGeom prst="rect">
                <a:avLst/>
              </a:prstGeom>
            </p:spPr>
            <p:txBody>
              <a:bodyPr wrap="square">
                <a:spAutoFit/>
              </a:bodyPr>
              <a:lstStyle/>
              <a:p>
                <a:pPr>
                  <a:lnSpc>
                    <a:spcPct val="150000"/>
                  </a:lnSpc>
                </a:pPr>
                <a:r>
                  <a:rPr lang="en-US" sz="3600" kern="100" smtClean="0">
                    <a:latin typeface="Arial" panose="020B0604020202020204" pitchFamily="34" charset="0"/>
                    <a:ea typeface="Calibri" panose="020F0502020204030204" pitchFamily="34" charset="0"/>
                    <a:cs typeface="Arial" panose="020B0604020202020204" pitchFamily="34" charset="0"/>
                  </a:rPr>
                  <a:t>a) Tam giác đều </a:t>
                </a:r>
                <a14:m>
                  <m:oMath xmlns:m="http://schemas.openxmlformats.org/officeDocument/2006/math">
                    <m:r>
                      <a:rPr lang="en-US" sz="3600" i="1" kern="100" smtClean="0">
                        <a:latin typeface="Cambria Math" panose="02040503050406030204" pitchFamily="18" charset="0"/>
                        <a:ea typeface="Calibri" panose="020F0502020204030204" pitchFamily="34" charset="0"/>
                        <a:cs typeface="Arial" panose="020B0604020202020204" pitchFamily="34" charset="0"/>
                      </a:rPr>
                      <m:t>𝐴𝐵𝐶</m:t>
                    </m:r>
                  </m:oMath>
                </a14:m>
                <a:r>
                  <a:rPr lang="en-US" sz="3600" kern="100">
                    <a:latin typeface="Arial" panose="020B0604020202020204" pitchFamily="34" charset="0"/>
                    <a:ea typeface="Calibri" panose="020F0502020204030204" pitchFamily="34" charset="0"/>
                    <a:cs typeface="Arial" panose="020B0604020202020204" pitchFamily="34" charset="0"/>
                  </a:rPr>
                  <a:t> có diện tích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d>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Tam giác đều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có diện tích </a:t>
                </a:r>
                <a14:m>
                  <m:oMath xmlns:m="http://schemas.openxmlformats.org/officeDocument/2006/math">
                    <m:sSup>
                      <m:sSup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𝑆</m:t>
                        </m:r>
                      </m:e>
                      <m: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Thể tích khối chóp cụt là:</a:t>
                </a:r>
              </a:p>
              <a:p>
                <a:pPr algn="ctr">
                  <a:lnSpc>
                    <a:spcPct val="150000"/>
                  </a:lnSpc>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e>
                        </m:rad>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7</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12</m:t>
                        </m:r>
                      </m:den>
                    </m:f>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 </a:t>
                </a:r>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 là hình bình hành</a:t>
                </a:r>
              </a:p>
              <a:p>
                <a:pPr>
                  <a:lnSpc>
                    <a:spcPct val="150000"/>
                  </a:lnSpc>
                </a:pPr>
                <a14:m>
                  <m:oMathPara xmlns:m="http://schemas.openxmlformats.org/officeDocument/2006/math">
                    <m:oMathParaPr>
                      <m:jc m:val="centerGroup"/>
                    </m:oMathParaPr>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là hình lăng trụ.</a:t>
                </a: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Thể tích khối lăng trụ là: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137181" y="1569485"/>
                <a:ext cx="10829690" cy="8708666"/>
              </a:xfrm>
              <a:prstGeom prst="rect">
                <a:avLst/>
              </a:prstGeom>
              <a:blipFill>
                <a:blip r:embed="rId8"/>
                <a:stretch>
                  <a:fillRect l="-1745"/>
                </a:stretch>
              </a:blipFill>
            </p:spPr>
            <p:txBody>
              <a:bodyPr/>
              <a:lstStyle/>
              <a:p>
                <a:r>
                  <a:rPr lang="en-US">
                    <a:noFill/>
                  </a:rPr>
                  <a:t> </a:t>
                </a:r>
              </a:p>
            </p:txBody>
          </p:sp>
        </mc:Fallback>
      </mc:AlternateContent>
    </p:spTree>
    <p:extLst>
      <p:ext uri="{BB962C8B-B14F-4D97-AF65-F5344CB8AC3E}">
        <p14:creationId xmlns:p14="http://schemas.microsoft.com/office/powerpoint/2010/main" val="2596390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up)">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barn(inVertical)">
                                      <p:cBhvr>
                                        <p:cTn id="4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244642" y="190500"/>
            <a:ext cx="17830800" cy="99060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mc:Choice xmlns:a14="http://schemas.microsoft.com/office/drawing/2010/main" Requires="a14">
          <p:sp>
            <p:nvSpPr>
              <p:cNvPr id="12" name="TextBox 11"/>
              <p:cNvSpPr txBox="1"/>
              <p:nvPr/>
            </p:nvSpPr>
            <p:spPr>
              <a:xfrm>
                <a:off x="766137" y="324910"/>
                <a:ext cx="16787809" cy="1782347"/>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3:</a:t>
                </a:r>
                <a:r>
                  <a:rPr lang="en-US" sz="3600">
                    <a:solidFill>
                      <a:sysClr val="windowText" lastClr="000000"/>
                    </a:solidFill>
                    <a:latin typeface="Arial"/>
                    <a:cs typeface="Arial" panose="020B0604020202020204" pitchFamily="34" charset="0"/>
                    <a:sym typeface="Arial"/>
                  </a:rPr>
                  <a:t> </a:t>
                </a:r>
                <a:r>
                  <a:rPr lang="en-US" sz="3600" smtClean="0">
                    <a:solidFill>
                      <a:sysClr val="windowText" lastClr="000000"/>
                    </a:solidFill>
                    <a:latin typeface="Arial"/>
                    <a:cs typeface="Arial" panose="020B0604020202020204" pitchFamily="34" charset="0"/>
                    <a:sym typeface="Arial"/>
                  </a:rPr>
                  <a:t>Cho </a:t>
                </a:r>
                <a:r>
                  <a:rPr lang="en-US" sz="3600">
                    <a:solidFill>
                      <a:sysClr val="windowText" lastClr="000000"/>
                    </a:solidFill>
                    <a:latin typeface="Arial"/>
                    <a:cs typeface="Arial" panose="020B0604020202020204" pitchFamily="34" charset="0"/>
                    <a:sym typeface="Arial"/>
                  </a:rPr>
                  <a:t>khối hộp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𝐵</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𝐷</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latin typeface="Arial"/>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 8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𝐴𝐷</m:t>
                    </m:r>
                    <m:r>
                      <a:rPr lang="en-US" sz="3600" i="1" smtClean="0">
                        <a:solidFill>
                          <a:sysClr val="windowText" lastClr="000000"/>
                        </a:solidFill>
                        <a:latin typeface="Cambria Math" panose="02040503050406030204" pitchFamily="18" charset="0"/>
                        <a:cs typeface="Arial" panose="020B0604020202020204" pitchFamily="34" charset="0"/>
                        <a:sym typeface="Arial"/>
                      </a:rPr>
                      <m:t> = 5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600" i="1" smtClean="0">
                        <a:solidFill>
                          <a:sysClr val="windowText" lastClr="000000"/>
                        </a:solidFill>
                        <a:latin typeface="Cambria Math" panose="02040503050406030204" pitchFamily="18" charset="0"/>
                        <a:cs typeface="Arial" panose="020B0604020202020204" pitchFamily="34" charset="0"/>
                        <a:sym typeface="Arial"/>
                      </a:rPr>
                      <m:t>′= 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latin typeface="Arial"/>
                    <a:cs typeface="Arial" panose="020B0604020202020204" pitchFamily="34" charset="0"/>
                    <a:sym typeface="Arial"/>
                  </a:rPr>
                  <a:t>, </a:t>
                </a:r>
                <a14:m>
                  <m:oMath xmlns:m="http://schemas.openxmlformats.org/officeDocument/2006/math">
                    <m:acc>
                      <m:accPr>
                        <m:chr m:val="̂"/>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accPr>
                      <m:e>
                        <m:r>
                          <a:rPr lang="en-US" sz="3600" i="1">
                            <a:solidFill>
                              <a:sysClr val="windowText" lastClr="000000"/>
                            </a:solidFill>
                            <a:latin typeface="Cambria Math" panose="02040503050406030204" pitchFamily="18" charset="0"/>
                            <a:cs typeface="Arial" panose="020B0604020202020204" pitchFamily="34" charset="0"/>
                            <a:sym typeface="Arial"/>
                          </a:rPr>
                          <m:t>𝐵𝐴𝐷</m:t>
                        </m:r>
                      </m:e>
                    </m:acc>
                    <m:r>
                      <a:rPr lang="en-US" sz="3600" i="1" smtClean="0">
                        <a:solidFill>
                          <a:sysClr val="windowText" lastClr="000000"/>
                        </a:solidFill>
                        <a:latin typeface="Cambria Math" panose="02040503050406030204" pitchFamily="18" charset="0"/>
                        <a:cs typeface="Arial" panose="020B0604020202020204" pitchFamily="34" charset="0"/>
                        <a:sym typeface="Arial"/>
                      </a:rPr>
                      <m:t> = 30°, </m:t>
                    </m:r>
                  </m:oMath>
                </a14:m>
                <a:r>
                  <a:rPr lang="en-US" sz="3600">
                    <a:solidFill>
                      <a:sysClr val="windowText" lastClr="000000"/>
                    </a:solidFill>
                    <a:latin typeface="Arial"/>
                    <a:cs typeface="Arial" panose="020B0604020202020204" pitchFamily="34" charset="0"/>
                    <a:sym typeface="Arial"/>
                  </a:rPr>
                  <a:t>góc giữa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latin typeface="Arial"/>
                    <a:cs typeface="Arial" panose="020B0604020202020204" pitchFamily="34" charset="0"/>
                    <a:sym typeface="Arial"/>
                  </a:rPr>
                  <a:t> và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a:cs typeface="Arial" panose="020B0604020202020204" pitchFamily="34" charset="0"/>
                    <a:sym typeface="Arial"/>
                  </a:rPr>
                  <a:t>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45°</m:t>
                    </m:r>
                  </m:oMath>
                </a14:m>
                <a:r>
                  <a:rPr lang="en-US" sz="3600">
                    <a:solidFill>
                      <a:sysClr val="windowText" lastClr="000000"/>
                    </a:solidFill>
                    <a:latin typeface="Arial"/>
                    <a:cs typeface="Arial" panose="020B0604020202020204" pitchFamily="34" charset="0"/>
                    <a:sym typeface="Arial"/>
                  </a:rPr>
                  <a:t>. Tính thể tích của khối hộp.</a:t>
                </a:r>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p:sp>
            <p:nvSpPr>
              <p:cNvPr id="12" name="TextBox 11"/>
              <p:cNvSpPr txBox="1">
                <a:spLocks noRot="1" noChangeAspect="1" noMove="1" noResize="1" noEditPoints="1" noAdjustHandles="1" noChangeArrowheads="1" noChangeShapeType="1" noTextEdit="1"/>
              </p:cNvSpPr>
              <p:nvPr/>
            </p:nvSpPr>
            <p:spPr>
              <a:xfrm>
                <a:off x="766137" y="324910"/>
                <a:ext cx="16787809" cy="1782347"/>
              </a:xfrm>
              <a:prstGeom prst="rect">
                <a:avLst/>
              </a:prstGeom>
              <a:blipFill>
                <a:blip r:embed="rId4"/>
                <a:stretch>
                  <a:fillRect l="-1126" r="-1089" b="-580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7601203">
            <a:off x="580633" y="8341411"/>
            <a:ext cx="1430206" cy="1375198"/>
          </a:xfrm>
          <a:prstGeom prst="rect">
            <a:avLst/>
          </a:prstGeom>
        </p:spPr>
      </p:pic>
      <p:sp>
        <p:nvSpPr>
          <p:cNvPr id="14" name="Rectangle 13"/>
          <p:cNvSpPr/>
          <p:nvPr/>
        </p:nvSpPr>
        <p:spPr>
          <a:xfrm>
            <a:off x="8631691" y="2247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06242" y="3009900"/>
            <a:ext cx="5481175" cy="411088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010400" y="3009900"/>
                <a:ext cx="10439400" cy="6922408"/>
              </a:xfrm>
              <a:prstGeom prst="rect">
                <a:avLst/>
              </a:prstGeom>
            </p:spPr>
            <p:txBody>
              <a:bodyPr wrap="square">
                <a:spAutoFit/>
              </a:bodyPr>
              <a:lstStyle/>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Hình bình hành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oMath>
                </a14:m>
                <a:r>
                  <a:rPr lang="vi-VN" sz="3600">
                    <a:solidFill>
                      <a:schemeClr val="bg1">
                        <a:lumMod val="10000"/>
                      </a:schemeClr>
                    </a:solidFill>
                    <a:latin typeface="Arial" panose="020B0604020202020204" pitchFamily="34" charset="0"/>
                    <a:cs typeface="Arial" panose="020B0604020202020204" pitchFamily="34" charset="0"/>
                  </a:rPr>
                  <a:t> có diện tích là</a:t>
                </a:r>
              </a:p>
              <a:p>
                <a:pPr algn="ctr">
                  <a:lnSpc>
                    <a:spcPct val="150000"/>
                  </a:lnSpc>
                </a:pPr>
                <a14:m>
                  <m:oMath xmlns:m="http://schemas.openxmlformats.org/officeDocument/2006/math">
                    <m:sSub>
                      <m:sSubPr>
                        <m:ctrlPr>
                          <a:rPr lang="en-US" sz="3600" i="1" smtClean="0">
                            <a:solidFill>
                              <a:schemeClr val="bg1">
                                <a:lumMod val="10000"/>
                              </a:schemeClr>
                            </a:solidFill>
                            <a:latin typeface="Cambria Math" panose="02040503050406030204" pitchFamily="18" charset="0"/>
                            <a:cs typeface="Arial" panose="020B0604020202020204" pitchFamily="34" charset="0"/>
                          </a:rPr>
                        </m:ctrlPr>
                      </m:sSubPr>
                      <m:e>
                        <m:r>
                          <a:rPr lang="en-US" sz="3600" b="0" i="1" smtClean="0">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𝐴𝐵𝐶𝐷</m:t>
                        </m:r>
                      </m:sub>
                    </m:sSub>
                    <m:r>
                      <a:rPr lang="en-US" sz="3600" b="0" i="1" smtClean="0">
                        <a:solidFill>
                          <a:schemeClr val="bg1">
                            <a:lumMod val="10000"/>
                          </a:schemeClr>
                        </a:solidFill>
                        <a:latin typeface="Cambria Math" panose="02040503050406030204" pitchFamily="18" charset="0"/>
                        <a:cs typeface="Arial" panose="020B0604020202020204" pitchFamily="34" charset="0"/>
                      </a:rPr>
                      <m:t>=2</m:t>
                    </m:r>
                    <m:sSub>
                      <m:sSubPr>
                        <m:ctrlPr>
                          <a:rPr lang="en-US" sz="3600" b="0" i="1" smtClean="0">
                            <a:solidFill>
                              <a:schemeClr val="bg1">
                                <a:lumMod val="10000"/>
                              </a:schemeClr>
                            </a:solidFill>
                            <a:latin typeface="Cambria Math" panose="02040503050406030204" pitchFamily="18" charset="0"/>
                            <a:cs typeface="Arial" panose="020B0604020202020204" pitchFamily="34" charset="0"/>
                          </a:rPr>
                        </m:ctrlPr>
                      </m:sSubPr>
                      <m:e>
                        <m:r>
                          <a:rPr lang="en-US" sz="3600" b="0" i="1" smtClean="0">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𝐴𝐵𝐷</m:t>
                        </m:r>
                      </m:sub>
                    </m:sSub>
                    <m:r>
                      <a:rPr lang="en-US" sz="3600" b="0" i="1" smtClean="0">
                        <a:solidFill>
                          <a:schemeClr val="bg1">
                            <a:lumMod val="10000"/>
                          </a:schemeClr>
                        </a:solidFill>
                        <a:latin typeface="Cambria Math" panose="02040503050406030204" pitchFamily="18" charset="0"/>
                        <a:cs typeface="Arial" panose="020B0604020202020204" pitchFamily="34" charset="0"/>
                      </a:rPr>
                      <m:t>=2</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f>
                          <m:fPr>
                            <m:ctrlPr>
                              <a:rPr lang="en-US" sz="3600" b="0" i="1" smtClean="0">
                                <a:solidFill>
                                  <a:schemeClr val="bg1">
                                    <a:lumMod val="10000"/>
                                  </a:schemeClr>
                                </a:solidFill>
                                <a:latin typeface="Cambria Math" panose="02040503050406030204" pitchFamily="18" charset="0"/>
                                <a:cs typeface="Arial" panose="020B0604020202020204" pitchFamily="34" charset="0"/>
                              </a:rPr>
                            </m:ctrlPr>
                          </m:fPr>
                          <m:num>
                            <m:r>
                              <a:rPr lang="en-US" sz="3600" b="0" i="1" smtClean="0">
                                <a:solidFill>
                                  <a:schemeClr val="bg1">
                                    <a:lumMod val="10000"/>
                                  </a:schemeClr>
                                </a:solidFill>
                                <a:latin typeface="Cambria Math" panose="02040503050406030204" pitchFamily="18" charset="0"/>
                                <a:cs typeface="Arial" panose="020B0604020202020204" pitchFamily="34" charset="0"/>
                              </a:rPr>
                              <m:t>1</m:t>
                            </m:r>
                          </m:num>
                          <m:den>
                            <m:r>
                              <a:rPr lang="en-US" sz="3600" b="0" i="1" smtClean="0">
                                <a:solidFill>
                                  <a:schemeClr val="bg1">
                                    <a:lumMod val="10000"/>
                                  </a:schemeClr>
                                </a:solidFill>
                                <a:latin typeface="Cambria Math" panose="02040503050406030204" pitchFamily="18" charset="0"/>
                                <a:cs typeface="Arial" panose="020B0604020202020204" pitchFamily="34" charset="0"/>
                              </a:rPr>
                              <m:t>2</m:t>
                            </m:r>
                          </m:den>
                        </m:f>
                        <m:r>
                          <a:rPr lang="en-US" sz="3600" b="0" i="1" smtClean="0">
                            <a:solidFill>
                              <a:schemeClr val="bg1">
                                <a:lumMod val="10000"/>
                              </a:schemeClr>
                            </a:solidFill>
                            <a:latin typeface="Cambria Math" panose="02040503050406030204" pitchFamily="18" charset="0"/>
                            <a:cs typeface="Arial" panose="020B0604020202020204" pitchFamily="34" charset="0"/>
                          </a:rPr>
                          <m:t>𝐴𝐵</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𝐴𝐷</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𝑠𝑖𝑛</m:t>
                        </m:r>
                        <m:acc>
                          <m:accPr>
                            <m:chr m:val="̂"/>
                            <m:ctrlPr>
                              <a:rPr lang="en-US" sz="3600" b="0" i="1" smtClean="0">
                                <a:solidFill>
                                  <a:schemeClr val="bg1">
                                    <a:lumMod val="10000"/>
                                  </a:schemeClr>
                                </a:solidFill>
                                <a:latin typeface="Cambria Math" panose="02040503050406030204" pitchFamily="18" charset="0"/>
                                <a:cs typeface="Arial" panose="020B0604020202020204" pitchFamily="34" charset="0"/>
                              </a:rPr>
                            </m:ctrlPr>
                          </m:accPr>
                          <m:e>
                            <m:r>
                              <a:rPr lang="en-US" sz="3600" b="0" i="1" smtClean="0">
                                <a:solidFill>
                                  <a:schemeClr val="bg1">
                                    <a:lumMod val="10000"/>
                                  </a:schemeClr>
                                </a:solidFill>
                                <a:latin typeface="Cambria Math" panose="02040503050406030204" pitchFamily="18" charset="0"/>
                                <a:cs typeface="Arial" panose="020B0604020202020204" pitchFamily="34" charset="0"/>
                              </a:rPr>
                              <m:t>𝐵𝐴𝐷</m:t>
                            </m:r>
                          </m:e>
                        </m:acc>
                      </m:e>
                    </m:d>
                    <m:r>
                      <a:rPr lang="en-US" sz="3600" b="0" i="1" smtClean="0">
                        <a:solidFill>
                          <a:schemeClr val="bg1">
                            <a:lumMod val="10000"/>
                          </a:schemeClr>
                        </a:solidFill>
                        <a:latin typeface="Cambria Math" panose="02040503050406030204" pitchFamily="18" charset="0"/>
                        <a:cs typeface="Arial" panose="020B0604020202020204" pitchFamily="34" charset="0"/>
                      </a:rPr>
                      <m:t>=20</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𝑐𝑚</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e>
                    </m:d>
                  </m:oMath>
                </a14:m>
                <a:r>
                  <a:rPr lang="en-US" sz="3600" smtClean="0">
                    <a:solidFill>
                      <a:schemeClr val="bg1">
                        <a:lumMod val="10000"/>
                      </a:schemeClr>
                    </a:solidFill>
                    <a:latin typeface="Arial" panose="020B0604020202020204" pitchFamily="34" charset="0"/>
                    <a:cs typeface="Arial" panose="020B0604020202020204" pitchFamily="34" charset="0"/>
                  </a:rPr>
                  <a:t> </a:t>
                </a:r>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hình chiếu của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trên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r>
                      <a:rPr lang="en-US" sz="3600" b="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Khi </a:t>
                </a:r>
                <a:r>
                  <a:rPr lang="vi-VN" sz="3600">
                    <a:solidFill>
                      <a:schemeClr val="bg1">
                        <a:lumMod val="10000"/>
                      </a:schemeClr>
                    </a:solidFill>
                    <a:latin typeface="Arial" panose="020B0604020202020204" pitchFamily="34" charset="0"/>
                    <a:cs typeface="Arial" panose="020B0604020202020204" pitchFamily="34" charset="0"/>
                  </a:rPr>
                  <a:t>đó, </a:t>
                </a:r>
                <a14:m>
                  <m:oMath xmlns:m="http://schemas.openxmlformats.org/officeDocument/2006/math">
                    <m:acc>
                      <m:accPr>
                        <m:chr m:val="̂"/>
                        <m:ctrlPr>
                          <a:rPr lang="vi-VN" sz="3600" i="1" smtClean="0">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oMath>
                </a14:m>
                <a:r>
                  <a:rPr lang="en-US" sz="3600" smtClean="0">
                    <a:solidFill>
                      <a:schemeClr val="bg1">
                        <a:lumMod val="10000"/>
                      </a:schemeClr>
                    </a:solidFill>
                    <a:latin typeface="Arial" panose="020B0604020202020204" pitchFamily="34" charset="0"/>
                    <a:cs typeface="Arial" panose="020B0604020202020204" pitchFamily="34" charset="0"/>
                  </a:rPr>
                  <a:t> </a:t>
                </a:r>
                <a:r>
                  <a:rPr lang="vi-VN" sz="3600" smtClean="0">
                    <a:solidFill>
                      <a:schemeClr val="bg1">
                        <a:lumMod val="10000"/>
                      </a:schemeClr>
                    </a:solidFill>
                    <a:latin typeface="Arial" panose="020B0604020202020204" pitchFamily="34" charset="0"/>
                    <a:cs typeface="Arial" panose="020B0604020202020204" pitchFamily="34" charset="0"/>
                  </a:rPr>
                  <a:t>bằng</a:t>
                </a:r>
                <a:r>
                  <a:rPr lang="en-US" sz="3600" smtClean="0">
                    <a:solidFill>
                      <a:schemeClr val="bg1">
                        <a:lumMod val="10000"/>
                      </a:schemeClr>
                    </a:solidFill>
                    <a:latin typeface="Arial" panose="020B0604020202020204" pitchFamily="34" charset="0"/>
                    <a:cs typeface="Arial" panose="020B0604020202020204" pitchFamily="34" charset="0"/>
                  </a:rPr>
                  <a:t> </a:t>
                </a:r>
                <a:r>
                  <a:rPr lang="vi-VN" sz="3600" smtClean="0">
                    <a:solidFill>
                      <a:schemeClr val="bg1">
                        <a:lumMod val="10000"/>
                      </a:schemeClr>
                    </a:solidFill>
                    <a:latin typeface="Arial" panose="020B0604020202020204" pitchFamily="34" charset="0"/>
                    <a:cs typeface="Arial" panose="020B0604020202020204" pitchFamily="34" charset="0"/>
                  </a:rPr>
                  <a:t>góc </a:t>
                </a:r>
                <a:r>
                  <a:rPr lang="vi-VN" sz="3600">
                    <a:solidFill>
                      <a:schemeClr val="bg1">
                        <a:lumMod val="10000"/>
                      </a:schemeClr>
                    </a:solidFill>
                    <a:latin typeface="Arial" panose="020B0604020202020204" pitchFamily="34" charset="0"/>
                    <a:cs typeface="Arial" panose="020B0604020202020204" pitchFamily="34" charset="0"/>
                  </a:rPr>
                  <a:t>giữa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𝐴𝐴</m:t>
                    </m:r>
                    <m:r>
                      <a:rPr lang="vi-VN" sz="360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và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r>
                      <a:rPr lang="vi-VN" sz="3600" i="1" smtClean="0">
                        <a:solidFill>
                          <a:schemeClr val="bg1">
                            <a:lumMod val="10000"/>
                          </a:schemeClr>
                        </a:solidFill>
                        <a:latin typeface="Cambria Math" panose="02040503050406030204" pitchFamily="18" charset="0"/>
                        <a:cs typeface="Arial" panose="020B0604020202020204" pitchFamily="34" charset="0"/>
                      </a:rPr>
                      <m:t>) </m:t>
                    </m:r>
                  </m:oMath>
                </a14:m>
                <a:r>
                  <a:rPr lang="vi-VN" sz="3600">
                    <a:solidFill>
                      <a:schemeClr val="bg1">
                        <a:lumMod val="10000"/>
                      </a:schemeClr>
                    </a:solidFill>
                    <a:latin typeface="Arial" panose="020B0604020202020204" pitchFamily="34" charset="0"/>
                    <a:cs typeface="Arial" panose="020B0604020202020204" pitchFamily="34" charset="0"/>
                  </a:rPr>
                  <a:t>nên </a:t>
                </a:r>
                <a14:m>
                  <m:oMath xmlns:m="http://schemas.openxmlformats.org/officeDocument/2006/math">
                    <m:acc>
                      <m:accPr>
                        <m:chr m:val="̂"/>
                        <m:ctrlPr>
                          <a:rPr lang="vi-VN" sz="3600" i="1">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r>
                      <a:rPr lang="en-US" sz="3600" b="0" i="0"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45°</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smtClean="0">
                    <a:solidFill>
                      <a:schemeClr val="bg1">
                        <a:lumMod val="10000"/>
                      </a:schemeClr>
                    </a:solidFill>
                    <a:latin typeface="Arial" panose="020B0604020202020204" pitchFamily="34" charset="0"/>
                    <a:cs typeface="Arial" panose="020B0604020202020204" pitchFamily="34" charset="0"/>
                  </a:rPr>
                  <a:t>Trong </a:t>
                </a:r>
                <a:r>
                  <a:rPr lang="vi-VN" sz="3600">
                    <a:solidFill>
                      <a:schemeClr val="bg1">
                        <a:lumMod val="10000"/>
                      </a:schemeClr>
                    </a:solidFill>
                    <a:latin typeface="Arial" panose="020B0604020202020204" pitchFamily="34" charset="0"/>
                    <a:cs typeface="Arial" panose="020B0604020202020204" pitchFamily="34" charset="0"/>
                  </a:rPr>
                  <a:t>tam </a:t>
                </a:r>
                <a:r>
                  <a:rPr lang="vi-VN" sz="3600" smtClean="0">
                    <a:solidFill>
                      <a:schemeClr val="bg1">
                        <a:lumMod val="10000"/>
                      </a:schemeClr>
                    </a:solidFill>
                    <a:latin typeface="Arial" panose="020B0604020202020204" pitchFamily="34" charset="0"/>
                    <a:cs typeface="Arial" panose="020B0604020202020204" pitchFamily="34" charset="0"/>
                  </a:rPr>
                  <a:t>giác</a:t>
                </a:r>
                <a:r>
                  <a:rPr lang="en-US" sz="3600" smtClean="0">
                    <a:solidFill>
                      <a:schemeClr val="bg1">
                        <a:lumMod val="10000"/>
                      </a:schemeClr>
                    </a:solidFill>
                    <a:latin typeface="Arial" panose="020B0604020202020204" pitchFamily="34" charset="0"/>
                    <a:cs typeface="Arial" panose="020B0604020202020204" pitchFamily="34" charset="0"/>
                  </a:rPr>
                  <a:t> </a:t>
                </a:r>
                <a:r>
                  <a:rPr lang="vi-VN" sz="3600" smtClean="0">
                    <a:solidFill>
                      <a:schemeClr val="bg1">
                        <a:lumMod val="10000"/>
                      </a:schemeClr>
                    </a:solidFill>
                    <a:latin typeface="Arial" panose="020B0604020202020204" pitchFamily="34" charset="0"/>
                    <a:cs typeface="Arial" panose="020B0604020202020204" pitchFamily="34" charset="0"/>
                  </a:rPr>
                  <a:t>vuông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𝐴𝐻</m:t>
                    </m:r>
                  </m:oMath>
                </a14:m>
                <a:r>
                  <a:rPr lang="vi-VN" sz="3600">
                    <a:solidFill>
                      <a:schemeClr val="bg1">
                        <a:lumMod val="10000"/>
                      </a:schemeClr>
                    </a:solidFill>
                    <a:latin typeface="Arial" panose="020B0604020202020204" pitchFamily="34" charset="0"/>
                    <a:cs typeface="Arial" panose="020B0604020202020204" pitchFamily="34" charset="0"/>
                  </a:rPr>
                  <a:t>, ta </a:t>
                </a:r>
                <a:r>
                  <a:rPr lang="vi-VN" sz="3600">
                    <a:solidFill>
                      <a:schemeClr val="bg1">
                        <a:lumMod val="10000"/>
                      </a:schemeClr>
                    </a:solidFill>
                    <a:latin typeface="Arial" panose="020B0604020202020204" pitchFamily="34" charset="0"/>
                    <a:cs typeface="Arial" panose="020B0604020202020204" pitchFamily="34" charset="0"/>
                  </a:rPr>
                  <a:t>có </a:t>
                </a:r>
                <a:endParaRPr lang="en-US" sz="3600" smtClean="0">
                  <a:solidFill>
                    <a:schemeClr val="bg1">
                      <a:lumMod val="10000"/>
                    </a:schemeClr>
                  </a:solidFill>
                  <a:latin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vi-VN" sz="360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𝐴</m:t>
                        </m:r>
                      </m:e>
                      <m:sup>
                        <m:r>
                          <a:rPr lang="vi-VN" sz="3600" i="1" smtClean="0">
                            <a:solidFill>
                              <a:schemeClr val="bg1">
                                <a:lumMod val="10000"/>
                              </a:schemeClr>
                            </a:solidFill>
                            <a:latin typeface="Cambria Math" panose="02040503050406030204" pitchFamily="18" charset="0"/>
                            <a:cs typeface="Arial" panose="020B0604020202020204" pitchFamily="34" charset="0"/>
                          </a:rPr>
                          <m:t>′</m:t>
                        </m:r>
                      </m:sup>
                    </m:sSup>
                    <m:r>
                      <a:rPr lang="vi-VN" sz="3600" i="1" smtClean="0">
                        <a:solidFill>
                          <a:schemeClr val="bg1">
                            <a:lumMod val="10000"/>
                          </a:schemeClr>
                        </a:solidFill>
                        <a:latin typeface="Cambria Math" panose="02040503050406030204" pitchFamily="18" charset="0"/>
                        <a:cs typeface="Arial" panose="020B0604020202020204" pitchFamily="34" charset="0"/>
                      </a:rPr>
                      <m:t>𝐻</m:t>
                    </m:r>
                    <m:r>
                      <a:rPr lang="vi-VN" sz="3600" i="1" smtClean="0">
                        <a:solidFill>
                          <a:schemeClr val="bg1">
                            <a:lumMod val="10000"/>
                          </a:schemeClr>
                        </a:solidFill>
                        <a:latin typeface="Cambria Math" panose="02040503050406030204" pitchFamily="18" charset="0"/>
                        <a:cs typeface="Arial" panose="020B0604020202020204" pitchFamily="34" charset="0"/>
                      </a:rPr>
                      <m:t> = </m:t>
                    </m:r>
                    <m:sSup>
                      <m:sSupPr>
                        <m:ctrlPr>
                          <a:rPr lang="vi-VN" sz="360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𝐴</m:t>
                        </m:r>
                      </m:e>
                      <m:sup>
                        <m:r>
                          <a:rPr lang="vi-VN" sz="3600" i="1" smtClean="0">
                            <a:solidFill>
                              <a:schemeClr val="bg1">
                                <a:lumMod val="10000"/>
                              </a:schemeClr>
                            </a:solidFill>
                            <a:latin typeface="Cambria Math" panose="02040503050406030204" pitchFamily="18" charset="0"/>
                            <a:cs typeface="Arial" panose="020B0604020202020204" pitchFamily="34" charset="0"/>
                          </a:rPr>
                          <m:t>′</m:t>
                        </m:r>
                      </m:sup>
                    </m:sSup>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𝑠𝑖𝑛</m:t>
                    </m:r>
                  </m:oMath>
                </a14:m>
                <a:r>
                  <a:rPr lang="vi-VN" sz="3600" smtClean="0">
                    <a:solidFill>
                      <a:schemeClr val="bg1">
                        <a:lumMod val="10000"/>
                      </a:schemeClr>
                    </a:solidFill>
                    <a:latin typeface="Arial" panose="020B0604020202020204" pitchFamily="34" charset="0"/>
                    <a:cs typeface="Arial" panose="020B0604020202020204" pitchFamily="34" charset="0"/>
                  </a:rPr>
                  <a:t> </a:t>
                </a:r>
                <a14:m>
                  <m:oMath xmlns:m="http://schemas.openxmlformats.org/officeDocument/2006/math">
                    <m:acc>
                      <m:accPr>
                        <m:chr m:val="̂"/>
                        <m:ctrlPr>
                          <a:rPr lang="vi-VN" sz="3600" i="1">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r>
                      <a:rPr lang="en-US" sz="3600">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r>
                          <a:rPr lang="en-US" sz="3600" b="0" i="1" smtClean="0">
                            <a:solidFill>
                              <a:schemeClr val="bg1">
                                <a:lumMod val="10000"/>
                              </a:schemeClr>
                            </a:solidFill>
                            <a:latin typeface="Cambria Math" panose="02040503050406030204" pitchFamily="18" charset="0"/>
                            <a:cs typeface="Arial" panose="020B0604020202020204" pitchFamily="34" charset="0"/>
                          </a:rPr>
                          <m:t>6</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2</m:t>
                            </m:r>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2</m:t>
                        </m:r>
                      </m:den>
                    </m:f>
                    <m:r>
                      <a:rPr lang="en-US" sz="3600" b="0" i="1" smtClean="0">
                        <a:solidFill>
                          <a:schemeClr val="bg1">
                            <a:lumMod val="10000"/>
                          </a:schemeClr>
                        </a:solidFill>
                        <a:latin typeface="Cambria Math" panose="02040503050406030204" pitchFamily="18" charset="0"/>
                        <a:cs typeface="Arial" panose="020B0604020202020204" pitchFamily="34" charset="0"/>
                      </a:rPr>
                      <m:t>=3</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2</m:t>
                        </m:r>
                      </m:e>
                    </m:rad>
                    <m:r>
                      <a:rPr lang="en-US" sz="3600" b="0" i="0" smtClean="0">
                        <a:solidFill>
                          <a:schemeClr val="bg1">
                            <a:lumMod val="10000"/>
                          </a:schemeClr>
                        </a:solidFill>
                        <a:latin typeface="Cambria Math" panose="02040503050406030204" pitchFamily="18" charset="0"/>
                        <a:cs typeface="Arial" panose="020B0604020202020204" pitchFamily="34" charset="0"/>
                      </a:rPr>
                      <m:t> (</m:t>
                    </m:r>
                    <m:r>
                      <a:rPr lang="en-US" sz="3600" b="0" i="1" smtClean="0">
                        <a:solidFill>
                          <a:schemeClr val="bg1">
                            <a:lumMod val="10000"/>
                          </a:schemeClr>
                        </a:solidFill>
                        <a:latin typeface="Cambria Math" panose="02040503050406030204" pitchFamily="18" charset="0"/>
                        <a:cs typeface="Arial" panose="020B0604020202020204" pitchFamily="34" charset="0"/>
                      </a:rPr>
                      <m:t>𝑐𝑚</m:t>
                    </m:r>
                    <m:r>
                      <a:rPr lang="en-US" sz="3600" b="0" i="1" smtClean="0">
                        <a:solidFill>
                          <a:schemeClr val="bg1">
                            <a:lumMod val="10000"/>
                          </a:schemeClr>
                        </a:solidFill>
                        <a:latin typeface="Cambria Math" panose="02040503050406030204" pitchFamily="18" charset="0"/>
                        <a:cs typeface="Arial" panose="020B0604020202020204" pitchFamily="34" charset="0"/>
                      </a:rPr>
                      <m:t>)</m:t>
                    </m:r>
                  </m:oMath>
                </a14:m>
                <a:endParaRPr lang="en-US" sz="3600" i="1" smtClean="0">
                  <a:solidFill>
                    <a:schemeClr val="bg1">
                      <a:lumMod val="10000"/>
                    </a:schemeClr>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010400" y="3009900"/>
                <a:ext cx="10439400" cy="6922408"/>
              </a:xfrm>
              <a:prstGeom prst="rect">
                <a:avLst/>
              </a:prstGeom>
              <a:blipFill>
                <a:blip r:embed="rId8"/>
                <a:stretch>
                  <a:fillRect l="-1751" r="-1693"/>
                </a:stretch>
              </a:blipFill>
            </p:spPr>
            <p:txBody>
              <a:bodyPr/>
              <a:lstStyle/>
              <a:p>
                <a:r>
                  <a:rPr lang="en-US">
                    <a:noFill/>
                  </a:rPr>
                  <a:t> </a:t>
                </a:r>
              </a:p>
            </p:txBody>
          </p:sp>
        </mc:Fallback>
      </mc:AlternateContent>
    </p:spTree>
    <p:extLst>
      <p:ext uri="{BB962C8B-B14F-4D97-AF65-F5344CB8AC3E}">
        <p14:creationId xmlns:p14="http://schemas.microsoft.com/office/powerpoint/2010/main" val="26937676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up)">
                                      <p:cBhvr>
                                        <p:cTn id="42" dur="500"/>
                                        <p:tgtEl>
                                          <p:spTgt spid="5">
                                            <p:txEl>
                                              <p:pRg st="4" end="4"/>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up)">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244642" y="190500"/>
            <a:ext cx="17830800" cy="99060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mc:Choice xmlns:a14="http://schemas.microsoft.com/office/drawing/2010/main" Requires="a14">
          <p:sp>
            <p:nvSpPr>
              <p:cNvPr id="12" name="TextBox 11"/>
              <p:cNvSpPr txBox="1"/>
              <p:nvPr/>
            </p:nvSpPr>
            <p:spPr>
              <a:xfrm>
                <a:off x="766137" y="324910"/>
                <a:ext cx="16787809" cy="1782347"/>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3:</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en-US" sz="36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Cho </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khối hộp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có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8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5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14:m>
                  <m:oMath xmlns:m="http://schemas.openxmlformats.org/officeDocument/2006/math">
                    <m:acc>
                      <m:accPr>
                        <m:chr m:val="̂"/>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𝐵𝐴𝐷</m:t>
                        </m:r>
                      </m:e>
                    </m:acc>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30°,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góc giữa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45°</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của khối hộp.</a:t>
                </a:r>
              </a:p>
            </p:txBody>
          </p:sp>
        </mc:Choice>
        <mc:Fallback>
          <p:sp>
            <p:nvSpPr>
              <p:cNvPr id="12" name="TextBox 11"/>
              <p:cNvSpPr txBox="1">
                <a:spLocks noRot="1" noChangeAspect="1" noMove="1" noResize="1" noEditPoints="1" noAdjustHandles="1" noChangeArrowheads="1" noChangeShapeType="1" noTextEdit="1"/>
              </p:cNvSpPr>
              <p:nvPr/>
            </p:nvSpPr>
            <p:spPr>
              <a:xfrm>
                <a:off x="766137" y="324910"/>
                <a:ext cx="16787809" cy="1782347"/>
              </a:xfrm>
              <a:prstGeom prst="rect">
                <a:avLst/>
              </a:prstGeom>
              <a:blipFill>
                <a:blip r:embed="rId4"/>
                <a:stretch>
                  <a:fillRect l="-1126" r="-1089" b="-580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7601203">
            <a:off x="16201635" y="8450126"/>
            <a:ext cx="1430206" cy="1375198"/>
          </a:xfrm>
          <a:prstGeom prst="rect">
            <a:avLst/>
          </a:prstGeom>
        </p:spPr>
      </p:pic>
      <p:sp>
        <p:nvSpPr>
          <p:cNvPr id="14" name="Rectangle 13"/>
          <p:cNvSpPr/>
          <p:nvPr/>
        </p:nvSpPr>
        <p:spPr>
          <a:xfrm>
            <a:off x="8631691" y="2247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06242" y="3009900"/>
            <a:ext cx="5481175" cy="411088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940250" y="3223549"/>
                <a:ext cx="10439400" cy="3903248"/>
              </a:xfrm>
              <a:prstGeom prst="rect">
                <a:avLst/>
              </a:prstGeom>
            </p:spPr>
            <p:txBody>
              <a:bodyPr wrap="square">
                <a:spAutoFit/>
              </a:bodyPr>
              <a:lstStyle/>
              <a:p>
                <a:pPr algn="just">
                  <a:lnSpc>
                    <a:spcPct val="150000"/>
                  </a:lnSpc>
                  <a:spcBef>
                    <a:spcPts val="600"/>
                  </a:spcBef>
                  <a:spcAft>
                    <a:spcPts val="600"/>
                  </a:spcAft>
                </a:pPr>
                <a:r>
                  <a:rPr lang="vi-VN" sz="3600" smtClean="0">
                    <a:solidFill>
                      <a:prstClr val="white">
                        <a:lumMod val="10000"/>
                      </a:prstClr>
                    </a:solidFill>
                    <a:cs typeface="Arial" panose="020B0604020202020204" pitchFamily="34" charset="0"/>
                  </a:rPr>
                  <a:t>Khối hộp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𝐵</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𝐶</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𝐷</m:t>
                    </m:r>
                    <m:r>
                      <a:rPr lang="en-US" sz="3600" i="1">
                        <a:solidFill>
                          <a:sysClr val="windowText" lastClr="000000"/>
                        </a:solidFill>
                        <a:latin typeface="Cambria Math" panose="02040503050406030204" pitchFamily="18" charset="0"/>
                        <a:cs typeface="Arial" panose="020B0604020202020204" pitchFamily="34" charset="0"/>
                        <a:sym typeface="Arial"/>
                      </a:rPr>
                      <m:t>′</m:t>
                    </m:r>
                  </m:oMath>
                </a14:m>
                <a:r>
                  <a:rPr lang="vi-VN" sz="3600">
                    <a:solidFill>
                      <a:prstClr val="white">
                        <a:lumMod val="10000"/>
                      </a:prstClr>
                    </a:solidFill>
                    <a:cs typeface="Arial" panose="020B0604020202020204" pitchFamily="34" charset="0"/>
                  </a:rPr>
                  <a:t> có chiều cao tương ứng với mặt </a:t>
                </a:r>
                <a14:m>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𝐴𝐵𝐶𝐷</m:t>
                    </m:r>
                  </m:oMath>
                </a14:m>
                <a:r>
                  <a:rPr lang="vi-VN" sz="3600">
                    <a:solidFill>
                      <a:prstClr val="white">
                        <a:lumMod val="10000"/>
                      </a:prstClr>
                    </a:solidFill>
                    <a:cs typeface="Arial" panose="020B0604020202020204" pitchFamily="34" charset="0"/>
                  </a:rPr>
                  <a:t> bằng </a:t>
                </a:r>
                <a14:m>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𝐴</m:t>
                    </m:r>
                    <m:r>
                      <a:rPr lang="vi-VN" sz="3600" i="1" smtClean="0">
                        <a:solidFill>
                          <a:prstClr val="white">
                            <a:lumMod val="10000"/>
                          </a:prstClr>
                        </a:solidFill>
                        <a:latin typeface="Cambria Math" panose="02040503050406030204" pitchFamily="18" charset="0"/>
                        <a:cs typeface="Arial" panose="020B0604020202020204" pitchFamily="34" charset="0"/>
                      </a:rPr>
                      <m:t>′</m:t>
                    </m:r>
                    <m:r>
                      <a:rPr lang="vi-VN" sz="3600" i="1" smtClean="0">
                        <a:solidFill>
                          <a:prstClr val="white">
                            <a:lumMod val="10000"/>
                          </a:prstClr>
                        </a:solidFill>
                        <a:latin typeface="Cambria Math" panose="02040503050406030204" pitchFamily="18" charset="0"/>
                        <a:cs typeface="Arial" panose="020B0604020202020204" pitchFamily="34" charset="0"/>
                      </a:rPr>
                      <m:t>𝐻</m:t>
                    </m:r>
                    <m:r>
                      <a:rPr lang="vi-VN" sz="3600" i="1" smtClean="0">
                        <a:solidFill>
                          <a:prstClr val="white">
                            <a:lumMod val="10000"/>
                          </a:prstClr>
                        </a:solidFill>
                        <a:latin typeface="Cambria Math" panose="02040503050406030204" pitchFamily="18" charset="0"/>
                        <a:cs typeface="Arial" panose="020B0604020202020204" pitchFamily="34" charset="0"/>
                      </a:rPr>
                      <m:t> =3</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2</m:t>
                        </m:r>
                      </m:e>
                    </m:rad>
                    <m:r>
                      <a:rPr lang="en-US" sz="3600">
                        <a:solidFill>
                          <a:schemeClr val="bg1">
                            <a:lumMod val="10000"/>
                          </a:schemeClr>
                        </a:solidFill>
                        <a:latin typeface="Cambria Math" panose="02040503050406030204" pitchFamily="18" charset="0"/>
                        <a:cs typeface="Arial" panose="020B0604020202020204" pitchFamily="34" charset="0"/>
                      </a:rPr>
                      <m:t> </m:t>
                    </m:r>
                    <m:r>
                      <a:rPr lang="vi-VN" sz="3600" i="1" smtClean="0">
                        <a:solidFill>
                          <a:prstClr val="white">
                            <a:lumMod val="10000"/>
                          </a:prstClr>
                        </a:solidFill>
                        <a:latin typeface="Cambria Math" panose="02040503050406030204" pitchFamily="18" charset="0"/>
                        <a:cs typeface="Arial" panose="020B0604020202020204" pitchFamily="34" charset="0"/>
                      </a:rPr>
                      <m:t>𝑐𝑚</m:t>
                    </m:r>
                  </m:oMath>
                </a14:m>
                <a:endParaRPr lang="vi-VN" sz="3600">
                  <a:solidFill>
                    <a:prstClr val="white">
                      <a:lumMod val="10000"/>
                    </a:prstClr>
                  </a:solidFill>
                  <a:cs typeface="Arial" panose="020B0604020202020204" pitchFamily="34" charset="0"/>
                </a:endParaRPr>
              </a:p>
              <a:p>
                <a:pPr lvl="0" algn="just">
                  <a:lnSpc>
                    <a:spcPct val="150000"/>
                  </a:lnSpc>
                  <a:spcBef>
                    <a:spcPts val="600"/>
                  </a:spcBef>
                  <a:spcAft>
                    <a:spcPts val="600"/>
                  </a:spcAft>
                </a:pPr>
                <a:r>
                  <a:rPr lang="vi-VN" sz="3600">
                    <a:solidFill>
                      <a:prstClr val="white">
                        <a:lumMod val="10000"/>
                      </a:prstClr>
                    </a:solidFill>
                    <a:cs typeface="Arial" panose="020B0604020202020204" pitchFamily="34" charset="0"/>
                  </a:rPr>
                  <a:t>Do đó, thể tích của khối hộp </a:t>
                </a:r>
                <a:r>
                  <a:rPr lang="vi-VN" sz="3600">
                    <a:solidFill>
                      <a:prstClr val="white">
                        <a:lumMod val="10000"/>
                      </a:prstClr>
                    </a:solidFill>
                    <a:cs typeface="Arial" panose="020B0604020202020204" pitchFamily="34" charset="0"/>
                  </a:rPr>
                  <a:t>là </a:t>
                </a:r>
                <a:endParaRPr lang="en-US" sz="3600" smtClean="0">
                  <a:solidFill>
                    <a:prstClr val="white">
                      <a:lumMod val="10000"/>
                    </a:prstClr>
                  </a:solidFill>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𝑉</m:t>
                      </m:r>
                      <m:r>
                        <a:rPr lang="vi-VN" sz="3600" i="1" smtClean="0">
                          <a:solidFill>
                            <a:prstClr val="white">
                              <a:lumMod val="10000"/>
                            </a:prstClr>
                          </a:solidFill>
                          <a:latin typeface="Cambria Math" panose="02040503050406030204" pitchFamily="18" charset="0"/>
                          <a:cs typeface="Arial" panose="020B0604020202020204" pitchFamily="34" charset="0"/>
                        </a:rPr>
                        <m:t> =</m:t>
                      </m:r>
                      <m:sSub>
                        <m:sSubPr>
                          <m:ctrlPr>
                            <a:rPr lang="vi-VN" sz="3600" i="1" smtClean="0">
                              <a:solidFill>
                                <a:prstClr val="white">
                                  <a:lumMod val="10000"/>
                                </a:prstClr>
                              </a:solidFill>
                              <a:latin typeface="Cambria Math" panose="02040503050406030204" pitchFamily="18" charset="0"/>
                              <a:cs typeface="Arial" panose="020B0604020202020204" pitchFamily="34" charset="0"/>
                            </a:rPr>
                          </m:ctrlPr>
                        </m:sSubPr>
                        <m:e>
                          <m:r>
                            <a:rPr lang="en-US" sz="3600" b="0" i="1" smtClean="0">
                              <a:solidFill>
                                <a:prstClr val="white">
                                  <a:lumMod val="10000"/>
                                </a:prstClr>
                              </a:solidFill>
                              <a:latin typeface="Cambria Math" panose="02040503050406030204" pitchFamily="18" charset="0"/>
                              <a:cs typeface="Arial" panose="020B0604020202020204" pitchFamily="34" charset="0"/>
                            </a:rPr>
                            <m:t>𝑆</m:t>
                          </m:r>
                        </m:e>
                        <m:sub>
                          <m:r>
                            <a:rPr lang="en-US" sz="3600" b="0" i="1" smtClean="0">
                              <a:solidFill>
                                <a:prstClr val="white">
                                  <a:lumMod val="10000"/>
                                </a:prstClr>
                              </a:solidFill>
                              <a:latin typeface="Cambria Math" panose="02040503050406030204" pitchFamily="18" charset="0"/>
                              <a:cs typeface="Arial" panose="020B0604020202020204" pitchFamily="34" charset="0"/>
                            </a:rPr>
                            <m:t>𝐴𝐵𝐶𝐷</m:t>
                          </m:r>
                        </m:sub>
                      </m:sSub>
                      <m:r>
                        <a:rPr lang="en-US" sz="3600" b="0" i="1" smtClean="0">
                          <a:solidFill>
                            <a:prstClr val="white">
                              <a:lumMod val="10000"/>
                            </a:prstClr>
                          </a:solidFill>
                          <a:latin typeface="Cambria Math" panose="02040503050406030204" pitchFamily="18" charset="0"/>
                          <a:cs typeface="Arial" panose="020B0604020202020204" pitchFamily="34" charset="0"/>
                        </a:rPr>
                        <m:t>.</m:t>
                      </m:r>
                      <m:sSup>
                        <m:sSupPr>
                          <m:ctrlPr>
                            <a:rPr lang="en-US" sz="3600" b="0" i="1" smtClean="0">
                              <a:solidFill>
                                <a:prstClr val="white">
                                  <a:lumMod val="10000"/>
                                </a:prstClr>
                              </a:solidFill>
                              <a:latin typeface="Cambria Math" panose="02040503050406030204" pitchFamily="18" charset="0"/>
                              <a:cs typeface="Arial" panose="020B0604020202020204" pitchFamily="34" charset="0"/>
                            </a:rPr>
                          </m:ctrlPr>
                        </m:sSupPr>
                        <m:e>
                          <m:r>
                            <a:rPr lang="en-US" sz="3600" b="0" i="1" smtClean="0">
                              <a:solidFill>
                                <a:prstClr val="white">
                                  <a:lumMod val="10000"/>
                                </a:prstClr>
                              </a:solidFill>
                              <a:latin typeface="Cambria Math" panose="02040503050406030204" pitchFamily="18" charset="0"/>
                              <a:cs typeface="Arial" panose="020B0604020202020204" pitchFamily="34" charset="0"/>
                            </a:rPr>
                            <m:t>𝐴</m:t>
                          </m:r>
                        </m:e>
                        <m:sup>
                          <m:r>
                            <a:rPr lang="en-US" sz="3600" b="0" i="1" smtClean="0">
                              <a:solidFill>
                                <a:prstClr val="white">
                                  <a:lumMod val="10000"/>
                                </a:prstClr>
                              </a:solidFill>
                              <a:latin typeface="Cambria Math" panose="02040503050406030204" pitchFamily="18" charset="0"/>
                              <a:cs typeface="Arial" panose="020B0604020202020204" pitchFamily="34" charset="0"/>
                            </a:rPr>
                            <m:t>′</m:t>
                          </m:r>
                        </m:sup>
                      </m:sSup>
                      <m:r>
                        <a:rPr lang="en-US" sz="3600" b="0" i="1" smtClean="0">
                          <a:solidFill>
                            <a:prstClr val="white">
                              <a:lumMod val="10000"/>
                            </a:prstClr>
                          </a:solidFill>
                          <a:latin typeface="Cambria Math" panose="02040503050406030204" pitchFamily="18" charset="0"/>
                          <a:cs typeface="Arial" panose="020B0604020202020204" pitchFamily="34" charset="0"/>
                        </a:rPr>
                        <m:t>𝐻</m:t>
                      </m:r>
                      <m:r>
                        <a:rPr lang="en-US" sz="3600" b="0" i="1" smtClean="0">
                          <a:solidFill>
                            <a:prstClr val="white">
                              <a:lumMod val="10000"/>
                            </a:prstClr>
                          </a:solidFill>
                          <a:latin typeface="Cambria Math" panose="02040503050406030204" pitchFamily="18" charset="0"/>
                          <a:cs typeface="Arial" panose="020B0604020202020204" pitchFamily="34" charset="0"/>
                        </a:rPr>
                        <m:t>=60</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2</m:t>
                          </m:r>
                        </m:e>
                      </m:rad>
                      <m:r>
                        <a:rPr lang="en-US" sz="3600" b="0" i="1" smtClean="0">
                          <a:solidFill>
                            <a:schemeClr val="bg1">
                              <a:lumMod val="10000"/>
                            </a:schemeClr>
                          </a:solidFill>
                          <a:latin typeface="Cambria Math" panose="02040503050406030204" pitchFamily="18" charset="0"/>
                          <a:cs typeface="Arial" panose="020B0604020202020204" pitchFamily="34" charset="0"/>
                        </a:rPr>
                        <m:t> </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𝑐𝑚</m:t>
                              </m:r>
                            </m:e>
                            <m:sup>
                              <m:r>
                                <a:rPr lang="en-US" sz="3600" b="0" i="1" smtClean="0">
                                  <a:solidFill>
                                    <a:schemeClr val="bg1">
                                      <a:lumMod val="10000"/>
                                    </a:schemeClr>
                                  </a:solidFill>
                                  <a:latin typeface="Cambria Math" panose="02040503050406030204" pitchFamily="18" charset="0"/>
                                  <a:cs typeface="Arial" panose="020B0604020202020204" pitchFamily="34" charset="0"/>
                                </a:rPr>
                                <m:t>3</m:t>
                              </m:r>
                            </m:sup>
                          </m:sSup>
                        </m:e>
                      </m:d>
                    </m:oMath>
                  </m:oMathPara>
                </a14:m>
                <a:endParaRPr lang="vi-VN" sz="3600">
                  <a:solidFill>
                    <a:prstClr val="white">
                      <a:lumMod val="10000"/>
                    </a:prstClr>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940250" y="3223549"/>
                <a:ext cx="10439400" cy="3903248"/>
              </a:xfrm>
              <a:prstGeom prst="rect">
                <a:avLst/>
              </a:prstGeom>
              <a:blipFill>
                <a:blip r:embed="rId8"/>
                <a:stretch>
                  <a:fillRect l="-1751" r="-1751"/>
                </a:stretch>
              </a:blipFill>
            </p:spPr>
            <p:txBody>
              <a:bodyPr/>
              <a:lstStyle/>
              <a:p>
                <a:r>
                  <a:rPr lang="en-US">
                    <a:noFill/>
                  </a:rPr>
                  <a:t> </a:t>
                </a:r>
              </a:p>
            </p:txBody>
          </p:sp>
        </mc:Fallback>
      </mc:AlternateContent>
    </p:spTree>
    <p:extLst>
      <p:ext uri="{BB962C8B-B14F-4D97-AF65-F5344CB8AC3E}">
        <p14:creationId xmlns:p14="http://schemas.microsoft.com/office/powerpoint/2010/main" val="2469323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533400" y="447174"/>
            <a:ext cx="17221199"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FF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algn="ctr">
                <a:lnSpc>
                  <a:spcPts val="3499"/>
                </a:lnSpc>
              </a:pPr>
              <a:endParaRPr sz="3600"/>
            </a:p>
          </p:txBody>
        </p:sp>
      </p:grpSp>
      <p:sp>
        <p:nvSpPr>
          <p:cNvPr id="6" name="Freeform 6"/>
          <p:cNvSpPr/>
          <p:nvPr/>
        </p:nvSpPr>
        <p:spPr>
          <a:xfrm rot="-1881715">
            <a:off x="44444" y="815050"/>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199551">
            <a:off x="15323676" y="829306"/>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1"/>
          <p:cNvSpPr txBox="1"/>
          <p:nvPr/>
        </p:nvSpPr>
        <p:spPr>
          <a:xfrm>
            <a:off x="7318167" y="1040543"/>
            <a:ext cx="361950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8" name="Rectangle 7"/>
          <p:cNvSpPr/>
          <p:nvPr/>
        </p:nvSpPr>
        <p:spPr>
          <a:xfrm>
            <a:off x="1201550" y="2323706"/>
            <a:ext cx="12265319" cy="2585323"/>
          </a:xfrm>
          <a:prstGeom prst="rect">
            <a:avLst/>
          </a:prstGeom>
        </p:spPr>
        <p:txBody>
          <a:bodyPr wrap="square">
            <a:spAutoFit/>
          </a:bodyPr>
          <a:lstStyle/>
          <a:p>
            <a:pPr algn="just">
              <a:lnSpc>
                <a:spcPct val="150000"/>
              </a:lnSpc>
            </a:pPr>
            <a:r>
              <a:rPr lang="vi-VN" sz="3600" smtClean="0">
                <a:solidFill>
                  <a:srgbClr val="000000"/>
                </a:solidFill>
                <a:cs typeface="Arial" panose="020B0604020202020204" pitchFamily="34" charset="0"/>
              </a:rPr>
              <a:t>Một </a:t>
            </a:r>
            <a:r>
              <a:rPr lang="vi-VN" sz="3600">
                <a:solidFill>
                  <a:srgbClr val="000000"/>
                </a:solidFill>
                <a:cs typeface="Arial" panose="020B0604020202020204" pitchFamily="34" charset="0"/>
              </a:rPr>
              <a:t>sọt đựng đồ có dạng hình chóp </a:t>
            </a:r>
            <a:r>
              <a:rPr lang="vi-VN" sz="3600">
                <a:solidFill>
                  <a:srgbClr val="000000"/>
                </a:solidFill>
                <a:cs typeface="Arial" panose="020B0604020202020204" pitchFamily="34" charset="0"/>
              </a:rPr>
              <a:t>cụt </a:t>
            </a:r>
            <a:r>
              <a:rPr lang="vi-VN" sz="3600" smtClean="0">
                <a:solidFill>
                  <a:srgbClr val="000000"/>
                </a:solidFill>
                <a:cs typeface="Arial" panose="020B0604020202020204" pitchFamily="34" charset="0"/>
              </a:rPr>
              <a:t>đều</a:t>
            </a:r>
            <a:r>
              <a:rPr lang="en-US" sz="3600" smtClean="0">
                <a:solidFill>
                  <a:srgbClr val="000000"/>
                </a:solidFill>
                <a:cs typeface="Arial" panose="020B0604020202020204" pitchFamily="34" charset="0"/>
              </a:rPr>
              <a:t>. </a:t>
            </a:r>
            <a:r>
              <a:rPr lang="vi-VN" sz="3600" smtClean="0">
                <a:solidFill>
                  <a:srgbClr val="000000"/>
                </a:solidFill>
                <a:cs typeface="Arial" panose="020B0604020202020204" pitchFamily="34" charset="0"/>
              </a:rPr>
              <a:t>Đáy </a:t>
            </a:r>
            <a:r>
              <a:rPr lang="vi-VN" sz="3600">
                <a:solidFill>
                  <a:srgbClr val="000000"/>
                </a:solidFill>
                <a:cs typeface="Arial" panose="020B0604020202020204" pitchFamily="34" charset="0"/>
              </a:rPr>
              <a:t>và miệng sọt là các hình vuông tương ứng có cạnh bằng 30 cm</a:t>
            </a:r>
            <a:r>
              <a:rPr lang="vi-VN" sz="3600">
                <a:solidFill>
                  <a:srgbClr val="000000"/>
                </a:solidFill>
                <a:cs typeface="Arial" panose="020B0604020202020204" pitchFamily="34" charset="0"/>
              </a:rPr>
              <a:t>, </a:t>
            </a:r>
            <a:r>
              <a:rPr lang="en-US" sz="3600" smtClean="0">
                <a:solidFill>
                  <a:srgbClr val="000000"/>
                </a:solidFill>
                <a:cs typeface="Arial" panose="020B0604020202020204" pitchFamily="34" charset="0"/>
              </a:rPr>
              <a:t>      </a:t>
            </a:r>
            <a:r>
              <a:rPr lang="vi-VN" sz="3600" smtClean="0">
                <a:solidFill>
                  <a:srgbClr val="000000"/>
                </a:solidFill>
                <a:cs typeface="Arial" panose="020B0604020202020204" pitchFamily="34" charset="0"/>
              </a:rPr>
              <a:t>60 </a:t>
            </a:r>
            <a:r>
              <a:rPr lang="vi-VN" sz="3600">
                <a:solidFill>
                  <a:srgbClr val="000000"/>
                </a:solidFill>
                <a:cs typeface="Arial" panose="020B0604020202020204" pitchFamily="34" charset="0"/>
              </a:rPr>
              <a:t>cm, cạnh bên của sọt dài 50 cm. Tính thể tích của sọt.</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8552420" y="5107280"/>
            <a:ext cx="1183147" cy="66172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a:ea typeface="+mn-ea"/>
                <a:cs typeface="Arial"/>
                <a:sym typeface="Arial"/>
              </a:rPr>
              <a:t>Giải</a:t>
            </a:r>
          </a:p>
        </p:txBody>
      </p:sp>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3732013" y="2040305"/>
            <a:ext cx="3412987" cy="2868724"/>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1049150" y="6057900"/>
                <a:ext cx="17086450" cy="3466975"/>
              </a:xfrm>
              <a:prstGeom prst="rect">
                <a:avLst/>
              </a:prstGeom>
            </p:spPr>
            <p:txBody>
              <a:bodyPr wrap="square">
                <a:spAutoFit/>
              </a:bodyPr>
              <a:lstStyle/>
              <a:p>
                <a:pPr>
                  <a:lnSpc>
                    <a:spcPct val="140000"/>
                  </a:lnSpc>
                </a:pPr>
                <a:r>
                  <a:rPr lang="en-US" sz="3600" kern="100">
                    <a:latin typeface="Arial" panose="020B0604020202020204" pitchFamily="34" charset="0"/>
                    <a:ea typeface="Calibri" panose="020F0502020204030204" pitchFamily="34" charset="0"/>
                    <a:cs typeface="Arial" panose="020B0604020202020204" pitchFamily="34" charset="0"/>
                  </a:rPr>
                  <a:t>Diện tích mặt đáy </a:t>
                </a:r>
                <a:r>
                  <a:rPr lang="en-US" sz="3600" kern="100">
                    <a:latin typeface="Arial" panose="020B0604020202020204" pitchFamily="34" charset="0"/>
                    <a:ea typeface="Calibri" panose="020F0502020204030204" pitchFamily="34" charset="0"/>
                    <a:cs typeface="Arial" panose="020B0604020202020204" pitchFamily="34" charset="0"/>
                  </a:rPr>
                  <a:t>lớn </a:t>
                </a:r>
                <a:r>
                  <a:rPr lang="en-US" sz="36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3600" i="1" kern="100">
                        <a:effectLst/>
                        <a:latin typeface="Arial" panose="020B0604020202020204" pitchFamily="34" charset="0"/>
                        <a:ea typeface="Calibri" panose="020F0502020204030204" pitchFamily="34" charset="0"/>
                        <a:cs typeface="Arial" panose="020B0604020202020204" pitchFamily="34" charset="0"/>
                      </a:rPr>
                      <m:t> </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Diện </a:t>
                </a:r>
                <a:r>
                  <a:rPr lang="en-US" sz="3600" kern="100">
                    <a:effectLst/>
                    <a:latin typeface="Arial" panose="020B0604020202020204" pitchFamily="34" charset="0"/>
                    <a:ea typeface="Calibri" panose="020F0502020204030204" pitchFamily="34" charset="0"/>
                    <a:cs typeface="Arial" panose="020B0604020202020204" pitchFamily="34" charset="0"/>
                  </a:rPr>
                  <a:t>tích mặt đáy </a:t>
                </a:r>
                <a:r>
                  <a:rPr lang="en-US" sz="3600" kern="100">
                    <a:effectLst/>
                    <a:latin typeface="Arial" panose="020B0604020202020204" pitchFamily="34" charset="0"/>
                    <a:ea typeface="Calibri" panose="020F0502020204030204" pitchFamily="34" charset="0"/>
                    <a:cs typeface="Arial" panose="020B0604020202020204" pitchFamily="34" charset="0"/>
                  </a:rPr>
                  <a:t>nhỏ </a:t>
                </a:r>
                <a:r>
                  <a:rPr lang="en-US" sz="3600" kern="1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40000"/>
                  </a:lnSpc>
                </a:pPr>
                <a:r>
                  <a:rPr lang="en-US" sz="3600" kern="100">
                    <a:effectLst/>
                    <a:latin typeface="Arial" panose="020B0604020202020204" pitchFamily="34" charset="0"/>
                    <a:ea typeface="Calibri" panose="020F0502020204030204" pitchFamily="34" charset="0"/>
                    <a:cs typeface="Arial" panose="020B0604020202020204" pitchFamily="34" charset="0"/>
                  </a:rPr>
                  <a:t>Chiều cao là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den>
                        </m:f>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=5</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82</m:t>
                        </m:r>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40000"/>
                  </a:lnSpc>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e>
                        </m:rad>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≈95082</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6" name="Rectangle 15"/>
              <p:cNvSpPr>
                <a:spLocks noRot="1" noChangeAspect="1" noMove="1" noResize="1" noEditPoints="1" noAdjustHandles="1" noChangeArrowheads="1" noChangeShapeType="1" noTextEdit="1"/>
              </p:cNvSpPr>
              <p:nvPr/>
            </p:nvSpPr>
            <p:spPr>
              <a:xfrm>
                <a:off x="1049150" y="6057900"/>
                <a:ext cx="17086450" cy="3466975"/>
              </a:xfrm>
              <a:prstGeom prst="rect">
                <a:avLst/>
              </a:prstGeom>
              <a:blipFill>
                <a:blip r:embed="rId8"/>
                <a:stretch>
                  <a:fillRect l="-1070" b="-211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9066110"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406285"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355259"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7047"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946360"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728775"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324015"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241324"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08" name="ĐC SHARE MIỄN PHÍ BỞI NK POWERSKILLS"/>
              <p:cNvSpPr/>
              <p:nvPr/>
            </p:nvSpPr>
            <p:spPr>
              <a:xfrm>
                <a:off x="1205729" y="6771223"/>
                <a:ext cx="7027026"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8" name="ĐC SHARE MIỄN PHÍ BỞI NK POWERSKILLS"/>
              <p:cNvSpPr>
                <a:spLocks noRot="1" noChangeAspect="1" noMove="1" noResize="1" noEditPoints="1" noAdjustHandles="1" noChangeArrowheads="1" noChangeShapeType="1" noTextEdit="1"/>
              </p:cNvSpPr>
              <p:nvPr/>
            </p:nvSpPr>
            <p:spPr>
              <a:xfrm>
                <a:off x="1205729" y="6771223"/>
                <a:ext cx="7027026" cy="1918046"/>
              </a:xfrm>
              <a:prstGeom prst="rect">
                <a:avLst/>
              </a:prstGeom>
              <a:blipFill>
                <a:blip r:embed="rId16"/>
                <a:stretch>
                  <a:fillRect l="-312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9" name="CẤM BUÔN BÁN, CẤM REUP"/>
              <p:cNvSpPr/>
              <p:nvPr/>
            </p:nvSpPr>
            <p:spPr>
              <a:xfrm>
                <a:off x="10085275" y="6771223"/>
                <a:ext cx="686488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9" name="CẤM BUÔN BÁN, CẤM REUP"/>
              <p:cNvSpPr>
                <a:spLocks noRot="1" noChangeAspect="1" noMove="1" noResize="1" noEditPoints="1" noAdjustHandles="1" noChangeArrowheads="1" noChangeShapeType="1" noTextEdit="1"/>
              </p:cNvSpPr>
              <p:nvPr/>
            </p:nvSpPr>
            <p:spPr>
              <a:xfrm>
                <a:off x="10085275" y="6771223"/>
                <a:ext cx="6864885" cy="1918046"/>
              </a:xfrm>
              <a:prstGeom prst="rect">
                <a:avLst/>
              </a:prstGeom>
              <a:blipFill>
                <a:blip r:embed="rId17"/>
                <a:stretch>
                  <a:fillRect l="-310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Vào http://fb.com/nkpowerskills tải game miễn phí"/>
              <p:cNvSpPr/>
              <p:nvPr/>
            </p:nvSpPr>
            <p:spPr>
              <a:xfrm>
                <a:off x="10085275" y="4087492"/>
                <a:ext cx="686489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40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𝑉</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rPr>
                      <m:t>h</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0" name="Vào http://fb.com/nkpowerskills tải game miễn phí"/>
              <p:cNvSpPr>
                <a:spLocks noRot="1" noChangeAspect="1" noMove="1" noResize="1" noEditPoints="1" noAdjustHandles="1" noChangeArrowheads="1" noChangeShapeType="1" noTextEdit="1"/>
              </p:cNvSpPr>
              <p:nvPr/>
            </p:nvSpPr>
            <p:spPr>
              <a:xfrm>
                <a:off x="10085275" y="4087492"/>
                <a:ext cx="6864895" cy="1918046"/>
              </a:xfrm>
              <a:prstGeom prst="rect">
                <a:avLst/>
              </a:prstGeom>
              <a:blipFill>
                <a:blip r:embed="rId18"/>
                <a:stretch>
                  <a:fillRect l="-310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1" name="ĐC SHARE MIỄN PHÍ BỞI NK POWERSKILLS"/>
              <p:cNvSpPr/>
              <p:nvPr/>
            </p:nvSpPr>
            <p:spPr>
              <a:xfrm>
                <a:off x="1241324" y="4076700"/>
                <a:ext cx="6991431"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1" name="ĐC SHARE MIỄN PHÍ BỞI NK POWERSKILLS"/>
              <p:cNvSpPr>
                <a:spLocks noRot="1" noChangeAspect="1" noMove="1" noResize="1" noEditPoints="1" noAdjustHandles="1" noChangeArrowheads="1" noChangeShapeType="1" noTextEdit="1"/>
              </p:cNvSpPr>
              <p:nvPr/>
            </p:nvSpPr>
            <p:spPr>
              <a:xfrm>
                <a:off x="1241324" y="4076700"/>
                <a:ext cx="6991431" cy="1918046"/>
              </a:xfrm>
              <a:prstGeom prst="rect">
                <a:avLst/>
              </a:prstGeom>
              <a:blipFill>
                <a:blip r:embed="rId19"/>
                <a:stretch>
                  <a:fillRect l="-3139"/>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6775" y="41763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6024" y="41829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37254" y="696815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374837" y="680635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897246" y="374745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2227420" y="1193715"/>
            <a:ext cx="14079380" cy="2123658"/>
          </a:xfrm>
          <a:prstGeom prst="rect">
            <a:avLst/>
          </a:prstGeom>
          <a:noFill/>
        </p:spPr>
        <p:txBody>
          <a:bodyPr wrap="square" rtlCol="0">
            <a:spAutoFit/>
          </a:bodyPr>
          <a:lstStyle/>
          <a:p>
            <a:pPr marR="30480" algn="ctr">
              <a:lnSpc>
                <a:spcPct val="150000"/>
              </a:lnSpc>
              <a:spcBef>
                <a:spcPts val="300"/>
              </a:spcBef>
              <a:spcAft>
                <a:spcPts val="300"/>
              </a:spcAft>
              <a:tabLst>
                <a:tab pos="1049655" algn="l"/>
              </a:tabLst>
            </a:pPr>
            <a:r>
              <a:rPr lang="fr-FR" sz="44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4400">
                <a:solidFill>
                  <a:schemeClr val="bg1"/>
                </a:solidFill>
                <a:latin typeface="Arial" panose="020B0604020202020204" pitchFamily="34" charset="0"/>
                <a:ea typeface="Times New Roman" panose="02020603050405020304" pitchFamily="18" charset="0"/>
                <a:cs typeface="Arial" panose="020B0604020202020204" pitchFamily="34" charset="0"/>
              </a:rPr>
              <a:t>Thể tích của khối chóp có diện tích đáy bằng S, chiều cao bằng h là:</a:t>
            </a:r>
            <a:endPar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9" name="Google Shape;911;p39"/>
          <p:cNvSpPr txBox="1">
            <a:spLocks/>
          </p:cNvSpPr>
          <p:nvPr/>
        </p:nvSpPr>
        <p:spPr>
          <a:xfrm>
            <a:off x="1426500" y="1353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295400" y="3442735"/>
            <a:ext cx="6943461" cy="4708981"/>
            <a:chOff x="1336727" y="3202779"/>
            <a:chExt cx="6943461" cy="4708981"/>
          </a:xfrm>
        </p:grpSpPr>
        <p:sp>
          <p:nvSpPr>
            <p:cNvPr id="10" name="Rectangle 9"/>
            <p:cNvSpPr/>
            <p:nvPr/>
          </p:nvSpPr>
          <p:spPr>
            <a:xfrm>
              <a:off x="2528147" y="3202779"/>
              <a:ext cx="5752041" cy="4708981"/>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Tính thể tích của căn phòng có dạng hình hộp chữ nhật có chiều rộng 5m, chiều dài 6m, chiều cao 3,5 m?</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5"/>
            <a:stretch>
              <a:fillRect/>
            </a:stretch>
          </p:blipFill>
          <p:spPr>
            <a:xfrm>
              <a:off x="1336727" y="3493863"/>
              <a:ext cx="1011900" cy="1011900"/>
            </a:xfrm>
            <a:prstGeom prst="rect">
              <a:avLst/>
            </a:prstGeom>
          </p:spPr>
        </p:pic>
      </p:grpSp>
      <p:pic>
        <p:nvPicPr>
          <p:cNvPr id="6" name="Picture 5"/>
          <p:cNvPicPr>
            <a:picLocks noChangeAspect="1"/>
          </p:cNvPicPr>
          <p:nvPr/>
        </p:nvPicPr>
        <p:blipFill>
          <a:blip r:embed="rId6"/>
          <a:stretch>
            <a:fillRect/>
          </a:stretch>
        </p:blipFill>
        <p:spPr>
          <a:xfrm>
            <a:off x="8919411" y="3467100"/>
            <a:ext cx="8057147" cy="4803049"/>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2" name="Group 1"/>
          <p:cNvGrpSpPr/>
          <p:nvPr/>
        </p:nvGrpSpPr>
        <p:grpSpPr>
          <a:xfrm>
            <a:off x="45686" y="4239130"/>
            <a:ext cx="18385516"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9779682" y="4439698"/>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5642191" y="6690249"/>
            <a:ext cx="1332970"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1581576" y="1206134"/>
            <a:ext cx="15345116" cy="2881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6" name="Rectangle 95"/>
              <p:cNvSpPr/>
              <p:nvPr/>
            </p:nvSpPr>
            <p:spPr>
              <a:xfrm>
                <a:off x="1582780" y="7661498"/>
                <a:ext cx="6347172" cy="18035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left"/>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rad>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6" name="Rectangle 95"/>
              <p:cNvSpPr>
                <a:spLocks noRot="1" noChangeAspect="1" noMove="1" noResize="1" noEditPoints="1" noAdjustHandles="1" noChangeArrowheads="1" noChangeShapeType="1" noTextEdit="1"/>
              </p:cNvSpPr>
              <p:nvPr/>
            </p:nvSpPr>
            <p:spPr>
              <a:xfrm>
                <a:off x="1582780" y="7661498"/>
                <a:ext cx="6347172" cy="1803587"/>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7" name="Rectangle 96"/>
              <p:cNvSpPr/>
              <p:nvPr/>
            </p:nvSpPr>
            <p:spPr>
              <a:xfrm>
                <a:off x="1581576" y="5188557"/>
                <a:ext cx="6441500"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7" name="Rectangle 96"/>
              <p:cNvSpPr>
                <a:spLocks noRot="1" noChangeAspect="1" noMove="1" noResize="1" noEditPoints="1" noAdjustHandles="1" noChangeArrowheads="1" noChangeShapeType="1" noTextEdit="1"/>
              </p:cNvSpPr>
              <p:nvPr/>
            </p:nvSpPr>
            <p:spPr>
              <a:xfrm>
                <a:off x="1581576" y="5188557"/>
                <a:ext cx="6441500" cy="1801450"/>
              </a:xfrm>
              <a:prstGeom prst="rect">
                <a:avLst/>
              </a:prstGeom>
              <a:blipFill>
                <a:blip r:embed="rId16"/>
                <a:stretch>
                  <a:fillRect l="-312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8" name="Rectangle 97"/>
              <p:cNvSpPr/>
              <p:nvPr/>
            </p:nvSpPr>
            <p:spPr>
              <a:xfrm>
                <a:off x="10626597" y="5120613"/>
                <a:ext cx="6300095"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centerGroup"/>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rad>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10626597" y="5120613"/>
                <a:ext cx="6300095" cy="180145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10688319" y="7645928"/>
                <a:ext cx="6268484"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centerGroup"/>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9" name="Rectangle 98"/>
              <p:cNvSpPr>
                <a:spLocks noRot="1" noChangeAspect="1" noMove="1" noResize="1" noEditPoints="1" noAdjustHandles="1" noChangeArrowheads="1" noChangeShapeType="1" noTextEdit="1"/>
              </p:cNvSpPr>
              <p:nvPr/>
            </p:nvSpPr>
            <p:spPr>
              <a:xfrm>
                <a:off x="10688319" y="7645928"/>
                <a:ext cx="6268484" cy="1801450"/>
              </a:xfrm>
              <a:prstGeom prst="rect">
                <a:avLst/>
              </a:prstGeom>
              <a:blipFill>
                <a:blip r:embed="rId18"/>
                <a:stretch>
                  <a:fillRect/>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849757" y="78149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738996" y="522169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663" y="515892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4171" y="7606712"/>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5467831" y="3714565"/>
            <a:ext cx="7254618" cy="6595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5" name="TextBox 104"/>
              <p:cNvSpPr txBox="1"/>
              <p:nvPr/>
            </p:nvSpPr>
            <p:spPr>
              <a:xfrm>
                <a:off x="2042305" y="1568925"/>
                <a:ext cx="14394425" cy="2123658"/>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4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Thể tích của khối chóp cụt có diện tích đáy lớn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diện tích đáy bé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chiều cao </a:t>
                </a:r>
                <a14:m>
                  <m:oMath xmlns:m="http://schemas.openxmlformats.org/officeDocument/2006/math">
                    <m:r>
                      <a:rPr lang="nl-NL"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3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5" name="TextBox 104"/>
              <p:cNvSpPr txBox="1">
                <a:spLocks noRot="1" noChangeAspect="1" noMove="1" noResize="1" noEditPoints="1" noAdjustHandles="1" noChangeArrowheads="1" noChangeShapeType="1" noTextEdit="1"/>
              </p:cNvSpPr>
              <p:nvPr/>
            </p:nvSpPr>
            <p:spPr>
              <a:xfrm>
                <a:off x="2042305" y="1568925"/>
                <a:ext cx="14394425" cy="2123658"/>
              </a:xfrm>
              <a:prstGeom prst="rect">
                <a:avLst/>
              </a:prstGeom>
              <a:blipFill>
                <a:blip r:embed="rId22"/>
                <a:stretch>
                  <a:fillRect l="-1694" r="-1737" b="-6590"/>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45686" y="12047226"/>
            <a:ext cx="18385516" cy="2754624"/>
          </a:xfrm>
          <a:prstGeom prst="rect">
            <a:avLst/>
          </a:prstGeom>
        </p:spPr>
      </p:pic>
      <p:sp>
        <p:nvSpPr>
          <p:cNvPr id="45" name="Rounded Rectangle 44"/>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64" name="Group 63"/>
          <p:cNvGrpSpPr/>
          <p:nvPr/>
        </p:nvGrpSpPr>
        <p:grpSpPr>
          <a:xfrm>
            <a:off x="9359302"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3" y="4589783"/>
            <a:ext cx="5264710" cy="5264710"/>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5642191" y="6690249"/>
            <a:ext cx="1332970"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1234530" y="1014115"/>
            <a:ext cx="15751276" cy="41700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88" name="TextBox 87"/>
              <p:cNvSpPr txBox="1"/>
              <p:nvPr/>
            </p:nvSpPr>
            <p:spPr>
              <a:xfrm>
                <a:off x="1660310" y="1597503"/>
                <a:ext cx="15071836" cy="3019416"/>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vuông cạnh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cạnh bên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góc với mặt phẳng đáy và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ad>
                      <m:radPr>
                        <m:degHide m:val="on"/>
                        <m:ctrlPr>
                          <a:rPr lang="en-US"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thể tích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𝑉</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chóp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8" name="TextBox 87"/>
              <p:cNvSpPr txBox="1">
                <a:spLocks noRot="1" noChangeAspect="1" noMove="1" noResize="1" noEditPoints="1" noAdjustHandles="1" noChangeArrowheads="1" noChangeShapeType="1" noTextEdit="1"/>
              </p:cNvSpPr>
              <p:nvPr/>
            </p:nvSpPr>
            <p:spPr>
              <a:xfrm>
                <a:off x="1660310" y="1597503"/>
                <a:ext cx="15071836" cy="3019416"/>
              </a:xfrm>
              <a:prstGeom prst="rect">
                <a:avLst/>
              </a:prstGeom>
              <a:blipFill>
                <a:blip r:embed="rId12"/>
                <a:stretch>
                  <a:fillRect l="-1577" r="-1577" b="-86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 name="Rectangle 78"/>
              <p:cNvSpPr/>
              <p:nvPr/>
            </p:nvSpPr>
            <p:spPr>
              <a:xfrm>
                <a:off x="9940642" y="8066400"/>
                <a:ext cx="6967066" cy="13613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0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9" name="Rectangle 78"/>
              <p:cNvSpPr>
                <a:spLocks noRot="1" noChangeAspect="1" noMove="1" noResize="1" noEditPoints="1" noAdjustHandles="1" noChangeArrowheads="1" noChangeShapeType="1" noTextEdit="1"/>
              </p:cNvSpPr>
              <p:nvPr/>
            </p:nvSpPr>
            <p:spPr>
              <a:xfrm>
                <a:off x="9940642" y="8066400"/>
                <a:ext cx="6967066" cy="1361317"/>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0" name="Rectangle 79"/>
              <p:cNvSpPr/>
              <p:nvPr/>
            </p:nvSpPr>
            <p:spPr>
              <a:xfrm>
                <a:off x="1204227" y="8056052"/>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0" name="Rectangle 79"/>
              <p:cNvSpPr>
                <a:spLocks noRot="1" noChangeAspect="1" noMove="1" noResize="1" noEditPoints="1" noAdjustHandles="1" noChangeArrowheads="1" noChangeShapeType="1" noTextEdit="1"/>
              </p:cNvSpPr>
              <p:nvPr/>
            </p:nvSpPr>
            <p:spPr>
              <a:xfrm>
                <a:off x="1204227" y="8056052"/>
                <a:ext cx="7025704" cy="1354876"/>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1" name="Rectangle 80"/>
              <p:cNvSpPr/>
              <p:nvPr/>
            </p:nvSpPr>
            <p:spPr>
              <a:xfrm>
                <a:off x="9897472" y="5949896"/>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9897472" y="5949896"/>
                <a:ext cx="7025704" cy="1354876"/>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Rectangle 81"/>
              <p:cNvSpPr/>
              <p:nvPr/>
            </p:nvSpPr>
            <p:spPr>
              <a:xfrm>
                <a:off x="1204227" y="6062718"/>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US" sz="4000" dirty="0">
                  <a:solidFill>
                    <a:schemeClr val="bg1"/>
                  </a:solidFill>
                  <a:latin typeface="Arial" panose="020B0604020202020204" pitchFamily="34" charset="0"/>
                  <a:cs typeface="Arial" panose="020B0604020202020204" pitchFamily="34" charset="0"/>
                  <a:sym typeface="Arial"/>
                </a:endParaRPr>
              </a:p>
            </p:txBody>
          </p:sp>
        </mc:Choice>
        <mc:Fallback>
          <p:sp>
            <p:nvSpPr>
              <p:cNvPr id="82" name="Rectangle 81"/>
              <p:cNvSpPr>
                <a:spLocks noRot="1" noChangeAspect="1" noMove="1" noResize="1" noEditPoints="1" noAdjustHandles="1" noChangeArrowheads="1" noChangeShapeType="1" noTextEdit="1"/>
              </p:cNvSpPr>
              <p:nvPr/>
            </p:nvSpPr>
            <p:spPr>
              <a:xfrm>
                <a:off x="1204227" y="6062718"/>
                <a:ext cx="7025704" cy="1354876"/>
              </a:xfrm>
              <a:prstGeom prst="rect">
                <a:avLst/>
              </a:prstGeom>
              <a:blipFill>
                <a:blip r:embed="rId16"/>
                <a:stretch>
                  <a:fillRect/>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1669" y="59498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7506" y="58215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11801" y="784619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34309" y="780868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023440" y="4540111"/>
            <a:ext cx="6230814" cy="566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91" name="Group 90"/>
          <p:cNvGrpSpPr/>
          <p:nvPr/>
        </p:nvGrpSpPr>
        <p:grpSpPr>
          <a:xfrm>
            <a:off x="7805913" y="4589783"/>
            <a:ext cx="5264710" cy="5264710"/>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02" y="5312098"/>
            <a:ext cx="4425508" cy="4425508"/>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5762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5642191" y="6690249"/>
            <a:ext cx="1332970"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1194818" y="1150904"/>
            <a:ext cx="15751276" cy="3697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8" name="Rectangle 97"/>
              <p:cNvSpPr/>
              <p:nvPr/>
            </p:nvSpPr>
            <p:spPr>
              <a:xfrm>
                <a:off x="9940642" y="8007817"/>
                <a:ext cx="7005452"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9940642" y="8007817"/>
                <a:ext cx="7005452" cy="1171788"/>
              </a:xfrm>
              <a:prstGeom prst="rect">
                <a:avLst/>
              </a:prstGeom>
              <a:blipFill>
                <a:blip r:embed="rId11"/>
                <a:stretch>
                  <a:fillRect b="-572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1200012" y="6242683"/>
                <a:ext cx="6899408"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smtClean="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9" name="Rectangle 98"/>
              <p:cNvSpPr>
                <a:spLocks noRot="1" noChangeAspect="1" noMove="1" noResize="1" noEditPoints="1" noAdjustHandles="1" noChangeArrowheads="1" noChangeShapeType="1" noTextEdit="1"/>
              </p:cNvSpPr>
              <p:nvPr/>
            </p:nvSpPr>
            <p:spPr>
              <a:xfrm>
                <a:off x="1200012" y="6242683"/>
                <a:ext cx="6899408" cy="1171788"/>
              </a:xfrm>
              <a:prstGeom prst="rect">
                <a:avLst/>
              </a:prstGeom>
              <a:blipFill>
                <a:blip r:embed="rId12"/>
                <a:stretch>
                  <a:fillRect b="-572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0" name="Rectangle 99"/>
              <p:cNvSpPr/>
              <p:nvPr/>
            </p:nvSpPr>
            <p:spPr>
              <a:xfrm>
                <a:off x="9940642" y="6199094"/>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0" name="Rectangle 99"/>
              <p:cNvSpPr>
                <a:spLocks noRot="1" noChangeAspect="1" noMove="1" noResize="1" noEditPoints="1" noAdjustHandles="1" noChangeArrowheads="1" noChangeShapeType="1" noTextEdit="1"/>
              </p:cNvSpPr>
              <p:nvPr/>
            </p:nvSpPr>
            <p:spPr>
              <a:xfrm>
                <a:off x="9940642" y="6199094"/>
                <a:ext cx="7025704" cy="1171788"/>
              </a:xfrm>
              <a:prstGeom prst="rect">
                <a:avLst/>
              </a:prstGeom>
              <a:blipFill>
                <a:blip r:embed="rId13"/>
                <a:stretch>
                  <a:fillRect b="-572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1" name="Rectangle 100"/>
              <p:cNvSpPr/>
              <p:nvPr/>
            </p:nvSpPr>
            <p:spPr>
              <a:xfrm>
                <a:off x="1171018" y="8032467"/>
                <a:ext cx="6928402"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1" name="Rectangle 100"/>
              <p:cNvSpPr>
                <a:spLocks noRot="1" noChangeAspect="1" noMove="1" noResize="1" noEditPoints="1" noAdjustHandles="1" noChangeArrowheads="1" noChangeShapeType="1" noTextEdit="1"/>
              </p:cNvSpPr>
              <p:nvPr/>
            </p:nvSpPr>
            <p:spPr>
              <a:xfrm>
                <a:off x="1171018" y="8032467"/>
                <a:ext cx="6928402" cy="1171788"/>
              </a:xfrm>
              <a:prstGeom prst="rect">
                <a:avLst/>
              </a:prstGeom>
              <a:blipFill>
                <a:blip r:embed="rId14"/>
                <a:stretch>
                  <a:fillRect b="-5729"/>
                </a:stretch>
              </a:blipFill>
              <a:ln>
                <a:noFill/>
              </a:ln>
            </p:spPr>
            <p:txBody>
              <a:bodyPr/>
              <a:lstStyle/>
              <a:p>
                <a:r>
                  <a:rPr 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1775" y="77641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02545" y="6032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5513" y="592305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13463" y="7719984"/>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63670" y="5312098"/>
            <a:ext cx="4753759" cy="4321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7" name="TextBox 106"/>
              <p:cNvSpPr txBox="1"/>
              <p:nvPr/>
            </p:nvSpPr>
            <p:spPr>
              <a:xfrm>
                <a:off x="1976934" y="1860590"/>
                <a:ext cx="14272966" cy="2077492"/>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4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thể tích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oMath>
                </a14:m>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lăng trụ tam giác đều có tất cả các cạnh bằng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4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7" name="TextBox 106"/>
              <p:cNvSpPr txBox="1">
                <a:spLocks noRot="1" noChangeAspect="1" noMove="1" noResize="1" noEditPoints="1" noAdjustHandles="1" noChangeArrowheads="1" noChangeShapeType="1" noTextEdit="1"/>
              </p:cNvSpPr>
              <p:nvPr/>
            </p:nvSpPr>
            <p:spPr>
              <a:xfrm>
                <a:off x="1976934" y="1860590"/>
                <a:ext cx="14272966" cy="2077492"/>
              </a:xfrm>
              <a:prstGeom prst="rect">
                <a:avLst/>
              </a:prstGeom>
              <a:blipFill>
                <a:blip r:embed="rId18"/>
                <a:stretch>
                  <a:fillRect l="-1708" r="-1708" b="-9091"/>
                </a:stretch>
              </a:blipFill>
            </p:spPr>
            <p:txBody>
              <a:bodyPr/>
              <a:lstStyle/>
              <a:p>
                <a:r>
                  <a:rPr lang="en-US">
                    <a:noFill/>
                  </a:rPr>
                  <a:t> </a:t>
                </a:r>
              </a:p>
            </p:txBody>
          </p:sp>
        </mc:Fallback>
      </mc:AlternateContent>
    </p:spTree>
    <p:extLst>
      <p:ext uri="{BB962C8B-B14F-4D97-AF65-F5344CB8AC3E}">
        <p14:creationId xmlns:p14="http://schemas.microsoft.com/office/powerpoint/2010/main" val="16616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18298" y="0"/>
            <a:ext cx="18288000" cy="10287000"/>
          </a:xfrm>
          <a:prstGeom prst="rect">
            <a:avLst/>
          </a:prstGeom>
        </p:spPr>
      </p:pic>
      <p:grpSp>
        <p:nvGrpSpPr>
          <p:cNvPr id="10" name="Group 9"/>
          <p:cNvGrpSpPr/>
          <p:nvPr/>
        </p:nvGrpSpPr>
        <p:grpSpPr>
          <a:xfrm>
            <a:off x="8104924" y="5858908"/>
            <a:ext cx="4425508" cy="4425508"/>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40205" y="-60745"/>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4" y="4667320"/>
            <a:ext cx="4819192" cy="4819192"/>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6524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6"/>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1186552" y="1045920"/>
            <a:ext cx="15751276" cy="4049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2" name="Rectangle 91"/>
              <p:cNvSpPr/>
              <p:nvPr/>
            </p:nvSpPr>
            <p:spPr>
              <a:xfrm>
                <a:off x="1175275" y="6122161"/>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smtClean="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2" name="Rectangle 91"/>
              <p:cNvSpPr>
                <a:spLocks noRot="1" noChangeAspect="1" noMove="1" noResize="1" noEditPoints="1" noAdjustHandles="1" noChangeArrowheads="1" noChangeShapeType="1" noTextEdit="1"/>
              </p:cNvSpPr>
              <p:nvPr/>
            </p:nvSpPr>
            <p:spPr>
              <a:xfrm>
                <a:off x="1175275" y="6122161"/>
                <a:ext cx="7025704" cy="1250434"/>
              </a:xfrm>
              <a:prstGeom prst="rect">
                <a:avLst/>
              </a:prstGeom>
              <a:blipFill>
                <a:blip r:embed="rId13"/>
                <a:stretch>
                  <a:fillRect b="-243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3" name="Rectangle 92"/>
              <p:cNvSpPr/>
              <p:nvPr/>
            </p:nvSpPr>
            <p:spPr>
              <a:xfrm>
                <a:off x="10163256" y="6127909"/>
                <a:ext cx="669898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smtClean="0">
                    <a:solidFill>
                      <a:schemeClr val="bg1"/>
                    </a:solidFill>
                    <a:latin typeface="Arial" panose="020B0604020202020204" pitchFamily="34" charset="0"/>
                    <a:ea typeface="Calibri" panose="020F0502020204030204" pitchFamily="34" charset="0"/>
                    <a:cs typeface="Arial" panose="020B0604020202020204" pitchFamily="34" charset="0"/>
                  </a:rPr>
                  <a:t>	C</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3" name="Rectangle 92"/>
              <p:cNvSpPr>
                <a:spLocks noRot="1" noChangeAspect="1" noMove="1" noResize="1" noEditPoints="1" noAdjustHandles="1" noChangeArrowheads="1" noChangeShapeType="1" noTextEdit="1"/>
              </p:cNvSpPr>
              <p:nvPr/>
            </p:nvSpPr>
            <p:spPr>
              <a:xfrm>
                <a:off x="10163256" y="6127909"/>
                <a:ext cx="6698984" cy="1250434"/>
              </a:xfrm>
              <a:prstGeom prst="rect">
                <a:avLst/>
              </a:prstGeom>
              <a:blipFill>
                <a:blip r:embed="rId14"/>
                <a:stretch>
                  <a:fillRect b="-243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4" name="Rectangle 93"/>
              <p:cNvSpPr/>
              <p:nvPr/>
            </p:nvSpPr>
            <p:spPr>
              <a:xfrm>
                <a:off x="10163257" y="8132047"/>
                <a:ext cx="6698982"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smtClean="0">
                    <a:solidFill>
                      <a:schemeClr val="bg1"/>
                    </a:solidFill>
                    <a:latin typeface="Arial" panose="020B0604020202020204" pitchFamily="34" charset="0"/>
                    <a:ea typeface="Calibri" panose="020F0502020204030204" pitchFamily="34" charset="0"/>
                    <a:cs typeface="Arial" panose="020B0604020202020204" pitchFamily="34" charset="0"/>
                  </a:rPr>
                  <a:t>D</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4" name="Rectangle 93"/>
              <p:cNvSpPr>
                <a:spLocks noRot="1" noChangeAspect="1" noMove="1" noResize="1" noEditPoints="1" noAdjustHandles="1" noChangeArrowheads="1" noChangeShapeType="1" noTextEdit="1"/>
              </p:cNvSpPr>
              <p:nvPr/>
            </p:nvSpPr>
            <p:spPr>
              <a:xfrm>
                <a:off x="10163257" y="8132047"/>
                <a:ext cx="6698982" cy="1250434"/>
              </a:xfrm>
              <a:prstGeom prst="rect">
                <a:avLst/>
              </a:prstGeom>
              <a:blipFill>
                <a:blip r:embed="rId15"/>
                <a:stretch>
                  <a:fillRect b="-195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5" name="Rectangle 94"/>
              <p:cNvSpPr/>
              <p:nvPr/>
            </p:nvSpPr>
            <p:spPr>
              <a:xfrm>
                <a:off x="1155665" y="8087716"/>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smtClean="0">
                    <a:solidFill>
                      <a:schemeClr val="bg1"/>
                    </a:solidFill>
                    <a:latin typeface="Arial" panose="020B0604020202020204" pitchFamily="34" charset="0"/>
                    <a:ea typeface="Calibri" panose="020F0502020204030204" pitchFamily="34" charset="0"/>
                    <a:cs typeface="Arial" panose="020B0604020202020204" pitchFamily="34" charset="0"/>
                  </a:rPr>
                  <a:t>B</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5" name="Rectangle 94"/>
              <p:cNvSpPr>
                <a:spLocks noRot="1" noChangeAspect="1" noMove="1" noResize="1" noEditPoints="1" noAdjustHandles="1" noChangeArrowheads="1" noChangeShapeType="1" noTextEdit="1"/>
              </p:cNvSpPr>
              <p:nvPr/>
            </p:nvSpPr>
            <p:spPr>
              <a:xfrm>
                <a:off x="1155665" y="8087716"/>
                <a:ext cx="7025704" cy="1250434"/>
              </a:xfrm>
              <a:prstGeom prst="rect">
                <a:avLst/>
              </a:prstGeom>
              <a:blipFill>
                <a:blip r:embed="rId16"/>
                <a:stretch>
                  <a:fillRect b="-1951"/>
                </a:stretch>
              </a:blipFill>
              <a:ln>
                <a:noFill/>
              </a:ln>
            </p:spPr>
            <p:txBody>
              <a:bodyPr/>
              <a:lstStyle/>
              <a:p>
                <a:r>
                  <a:rPr lang="en-US">
                    <a:noFill/>
                  </a:rPr>
                  <a:t> </a:t>
                </a:r>
              </a:p>
            </p:txBody>
          </p:sp>
        </mc:Fallback>
      </mc:AlternateContent>
      <p:pic>
        <p:nvPicPr>
          <p:cNvPr id="9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1452" y="78124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189915" y="808771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03951" y="592416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76319" y="583443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955369" y="4577218"/>
            <a:ext cx="6149828" cy="55907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1" name="TextBox 100"/>
              <p:cNvSpPr txBox="1"/>
              <p:nvPr/>
            </p:nvSpPr>
            <p:spPr>
              <a:xfrm>
                <a:off x="1659794" y="1156474"/>
                <a:ext cx="14921779" cy="3872727"/>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0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tam giác vuông tại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có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Mặt bên </a:t>
                </a:r>
                <a14:m>
                  <m:oMath xmlns:m="http://schemas.openxmlformats.org/officeDocument/2006/math">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𝑆𝐴𝐵</m:t>
                        </m:r>
                      </m:e>
                    </m: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tam giác đều và nằm trong mặt phẳng vuông góc với mặt phẳng </a:t>
                </a:r>
                <a14:m>
                  <m:oMath xmlns:m="http://schemas.openxmlformats.org/officeDocument/2006/math">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a:t>
                </a:r>
                <a:r>
                  <a:rPr lang="vi-VN"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theo </a:t>
                </a:r>
                <a14:m>
                  <m:oMath xmlns:m="http://schemas.openxmlformats.org/officeDocument/2006/math">
                    <m:r>
                      <a:rPr lang="vi-VN"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thể tích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chóp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1" name="TextBox 100"/>
              <p:cNvSpPr txBox="1">
                <a:spLocks noRot="1" noChangeAspect="1" noMove="1" noResize="1" noEditPoints="1" noAdjustHandles="1" noChangeArrowheads="1" noChangeShapeType="1" noTextEdit="1"/>
              </p:cNvSpPr>
              <p:nvPr/>
            </p:nvSpPr>
            <p:spPr>
              <a:xfrm>
                <a:off x="1659794" y="1156474"/>
                <a:ext cx="14921779" cy="3872727"/>
              </a:xfrm>
              <a:prstGeom prst="rect">
                <a:avLst/>
              </a:prstGeom>
              <a:blipFill>
                <a:blip r:embed="rId20"/>
                <a:stretch>
                  <a:fillRect l="-1430" r="-1471" b="-2992"/>
                </a:stretch>
              </a:blipFill>
            </p:spPr>
            <p:txBody>
              <a:bodyPr/>
              <a:lstStyle/>
              <a:p>
                <a:r>
                  <a:rPr lang="en-US">
                    <a:noFill/>
                  </a:rPr>
                  <a:t> </a:t>
                </a:r>
              </a:p>
            </p:txBody>
          </p:sp>
        </mc:Fallback>
      </mc:AlternateContent>
    </p:spTree>
    <p:extLst>
      <p:ext uri="{BB962C8B-B14F-4D97-AF65-F5344CB8AC3E}">
        <p14:creationId xmlns:p14="http://schemas.microsoft.com/office/powerpoint/2010/main" val="805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 name="Group 2"/>
          <p:cNvGrpSpPr/>
          <p:nvPr/>
        </p:nvGrpSpPr>
        <p:grpSpPr>
          <a:xfrm>
            <a:off x="912168" y="682444"/>
            <a:ext cx="16459201" cy="2614328"/>
            <a:chOff x="912168" y="682444"/>
            <a:chExt cx="16459201" cy="2614328"/>
          </a:xfrm>
        </p:grpSpPr>
        <p:sp>
          <p:nvSpPr>
            <p:cNvPr id="12"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7.28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tr.63)</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912168" y="711449"/>
                  <a:ext cx="16459201" cy="2585323"/>
                </a:xfrm>
                <a:prstGeom prst="rect">
                  <a:avLst/>
                </a:prstGeom>
              </p:spPr>
              <p:txBody>
                <a:bodyPr wrap="square">
                  <a:spAutoFit/>
                </a:bodyPr>
                <a:lstStyle/>
                <a:p>
                  <a:pPr algn="just" defTabSz="1828800">
                    <a:lnSpc>
                      <a:spcPct val="150000"/>
                    </a:lnSpc>
                    <a:defRPr/>
                  </a:pPr>
                  <a:r>
                    <a:rPr lang="en-US" sz="3600" kern="0" smtClean="0">
                      <a:solidFill>
                        <a:sysClr val="windowText" lastClr="000000"/>
                      </a:solidFill>
                      <a:latin typeface="Arial"/>
                      <a:cs typeface="Arial"/>
                      <a:sym typeface="Arial"/>
                    </a:rPr>
                    <a:t>                                           </a:t>
                  </a:r>
                  <a:r>
                    <a:rPr lang="vi-VN" sz="3600" kern="0" smtClean="0">
                      <a:solidFill>
                        <a:sysClr val="windowText" lastClr="000000"/>
                      </a:solidFill>
                      <a:latin typeface="Arial"/>
                      <a:cs typeface="Arial"/>
                      <a:sym typeface="Arial"/>
                    </a:rPr>
                    <a:t>Cho </a:t>
                  </a:r>
                  <a:r>
                    <a:rPr lang="vi-VN" sz="3600" kern="0">
                      <a:solidFill>
                        <a:sysClr val="windowText" lastClr="000000"/>
                      </a:solidFill>
                      <a:latin typeface="Arial"/>
                      <a:cs typeface="Arial"/>
                      <a:sym typeface="Arial"/>
                    </a:rPr>
                    <a:t>khối chóp đều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𝑆</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𝐴𝐵𝐶</m:t>
                      </m:r>
                      <m:r>
                        <a:rPr lang="vi-VN" sz="3600" i="1" kern="0" smtClean="0">
                          <a:solidFill>
                            <a:sysClr val="windowText" lastClr="000000"/>
                          </a:solidFill>
                          <a:latin typeface="Cambria Math" panose="02040503050406030204" pitchFamily="18" charset="0"/>
                          <a:cs typeface="Arial"/>
                          <a:sym typeface="Arial"/>
                        </a:rPr>
                        <m:t>,</m:t>
                      </m:r>
                    </m:oMath>
                  </a14:m>
                  <a:r>
                    <a:rPr lang="vi-VN" sz="3600" kern="0">
                      <a:solidFill>
                        <a:sysClr val="windowText" lastClr="000000"/>
                      </a:solidFill>
                      <a:latin typeface="Arial"/>
                      <a:cs typeface="Arial"/>
                      <a:sym typeface="Arial"/>
                    </a:rPr>
                    <a:t> đáy có cạnh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𝑎</m:t>
                      </m:r>
                    </m:oMath>
                  </a14:m>
                  <a:r>
                    <a:rPr lang="vi-VN" sz="3600" kern="0">
                      <a:solidFill>
                        <a:sysClr val="windowText" lastClr="000000"/>
                      </a:solidFill>
                      <a:latin typeface="Arial"/>
                      <a:cs typeface="Arial"/>
                      <a:sym typeface="Arial"/>
                    </a:rPr>
                    <a:t>, cạnh bên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𝑏</m:t>
                      </m:r>
                    </m:oMath>
                  </a14:m>
                  <a:r>
                    <a:rPr lang="vi-VN" sz="3600" kern="0">
                      <a:solidFill>
                        <a:sysClr val="windowText" lastClr="000000"/>
                      </a:solidFill>
                      <a:latin typeface="Arial"/>
                      <a:cs typeface="Arial"/>
                      <a:sym typeface="Arial"/>
                    </a:rPr>
                    <a:t>. Tính thể tích của khối chóp đó. Từ đó suy ra thể tích của khối tứ diện đều có cạnh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𝑎</m:t>
                      </m:r>
                    </m:oMath>
                  </a14:m>
                  <a:r>
                    <a:rPr lang="vi-VN" sz="3600" kern="0">
                      <a:solidFill>
                        <a:sysClr val="windowText" lastClr="000000"/>
                      </a:solidFill>
                      <a:latin typeface="Arial"/>
                      <a:cs typeface="Arial"/>
                      <a:sym typeface="Arial"/>
                    </a:rPr>
                    <a:t>.</a:t>
                  </a:r>
                  <a:endParaRPr lang="vi-VN" sz="3600" kern="0">
                    <a:solidFill>
                      <a:sysClr val="windowText" lastClr="000000"/>
                    </a:solidFill>
                    <a:latin typeface="Arial"/>
                    <a:cs typeface="Arial"/>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912168" y="711449"/>
                  <a:ext cx="16459201" cy="2585323"/>
                </a:xfrm>
                <a:prstGeom prst="rect">
                  <a:avLst/>
                </a:prstGeom>
                <a:blipFill>
                  <a:blip r:embed="rId4"/>
                  <a:stretch>
                    <a:fillRect l="-1148" r="-1111" b="-4009"/>
                  </a:stretch>
                </a:blipFill>
              </p:spPr>
              <p:txBody>
                <a:bodyPr/>
                <a:lstStyle/>
                <a:p>
                  <a:r>
                    <a:rPr lang="en-US">
                      <a:noFill/>
                    </a:rPr>
                    <a:t> </a:t>
                  </a:r>
                </a:p>
              </p:txBody>
            </p:sp>
          </mc:Fallback>
        </mc:AlternateContent>
      </p:grpSp>
      <p:sp>
        <p:nvSpPr>
          <p:cNvPr id="14" name="Rectangle 13"/>
          <p:cNvSpPr/>
          <p:nvPr/>
        </p:nvSpPr>
        <p:spPr>
          <a:xfrm>
            <a:off x="1371600" y="331652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6587959" y="4065348"/>
                <a:ext cx="10770384" cy="5602624"/>
              </a:xfrm>
              <a:prstGeom prst="rect">
                <a:avLst/>
              </a:prstGeom>
            </p:spPr>
            <p:txBody>
              <a:bodyPr wrap="square">
                <a:spAutoFit/>
              </a:bodyPr>
              <a:lstStyle/>
              <a:p>
                <a:pPr algn="just">
                  <a:lnSpc>
                    <a:spcPct val="150000"/>
                  </a:lnSpc>
                </a:pPr>
                <a:r>
                  <a:rPr lang="fr-FR"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b="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𝐻</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là hình chiếu của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fr-FR"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endParaRPr lang="fr-FR" sz="3600" kern="1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là khối chóp đều </a:t>
                </a: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𝐻</m:t>
                    </m:r>
                  </m:oMath>
                </a14:m>
                <a:r>
                  <a:rPr lang="fr-FR"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là trọng tâm của tam giác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fr-FR" sz="36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6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600" b="0" i="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den>
                        </m:f>
                      </m:e>
                    </m:rad>
                  </m:oMath>
                </a14:m>
                <a:r>
                  <a:rPr lang="en-US" sz="3600" i="1" kern="100" smtClean="0">
                    <a:effectLst/>
                    <a:latin typeface="Cambria Math" panose="02040503050406030204" pitchFamily="18" charset="0"/>
                    <a:ea typeface="Calibri" panose="020F0502020204030204" pitchFamily="34" charset="0"/>
                    <a:cs typeface="Times New Roman" panose="02020603050405020304" pitchFamily="18" charset="0"/>
                  </a:rPr>
                  <a:t> </a:t>
                </a:r>
              </a:p>
            </p:txBody>
          </p:sp>
        </mc:Choice>
        <mc:Fallback>
          <p:sp>
            <p:nvSpPr>
              <p:cNvPr id="17" name="Rectangle 16"/>
              <p:cNvSpPr>
                <a:spLocks noRot="1" noChangeAspect="1" noMove="1" noResize="1" noEditPoints="1" noAdjustHandles="1" noChangeArrowheads="1" noChangeShapeType="1" noTextEdit="1"/>
              </p:cNvSpPr>
              <p:nvPr/>
            </p:nvSpPr>
            <p:spPr>
              <a:xfrm>
                <a:off x="6587959" y="4065348"/>
                <a:ext cx="10770384" cy="5602624"/>
              </a:xfrm>
              <a:prstGeom prst="rect">
                <a:avLst/>
              </a:prstGeom>
              <a:blipFill>
                <a:blip r:embed="rId5"/>
                <a:stretch>
                  <a:fillRect l="-1755" r="-1755"/>
                </a:stretch>
              </a:blipFill>
            </p:spPr>
            <p:txBody>
              <a:bodyPr/>
              <a:lstStyle/>
              <a:p>
                <a:r>
                  <a:rPr lang="en-US">
                    <a:noFill/>
                  </a:rPr>
                  <a:t> </a:t>
                </a:r>
              </a:p>
            </p:txBody>
          </p:sp>
        </mc:Fallback>
      </mc:AlternateContent>
      <p:grpSp>
        <p:nvGrpSpPr>
          <p:cNvPr id="20" name="Group 19"/>
          <p:cNvGrpSpPr/>
          <p:nvPr/>
        </p:nvGrpSpPr>
        <p:grpSpPr>
          <a:xfrm>
            <a:off x="762000" y="3918377"/>
            <a:ext cx="5490864" cy="5749595"/>
            <a:chOff x="829726" y="3878297"/>
            <a:chExt cx="5490864" cy="574959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26" y="3878297"/>
              <a:ext cx="5490864" cy="5749595"/>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3046436" y="8261922"/>
                  <a:ext cx="550151" cy="523220"/>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fr-FR" sz="2800" b="1"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sz="2800" b="1"/>
                </a:p>
              </p:txBody>
            </p:sp>
          </mc:Choice>
          <mc:Fallback>
            <p:sp>
              <p:nvSpPr>
                <p:cNvPr id="18" name="Rectangle 17"/>
                <p:cNvSpPr>
                  <a:spLocks noRot="1" noChangeAspect="1" noMove="1" noResize="1" noEditPoints="1" noAdjustHandles="1" noChangeArrowheads="1" noChangeShapeType="1" noTextEdit="1"/>
                </p:cNvSpPr>
                <p:nvPr/>
              </p:nvSpPr>
              <p:spPr>
                <a:xfrm>
                  <a:off x="3046436" y="8261922"/>
                  <a:ext cx="550151" cy="523220"/>
                </a:xfrm>
                <a:prstGeom prst="rect">
                  <a:avLst/>
                </a:prstGeom>
                <a:blipFill>
                  <a:blip r:embed="rId7"/>
                  <a:stretch>
                    <a:fillRect/>
                  </a:stretch>
                </a:blipFill>
              </p:spPr>
              <p:txBody>
                <a:bodyPr/>
                <a:lstStyle/>
                <a:p>
                  <a:r>
                    <a:rPr lang="en-US">
                      <a:noFill/>
                    </a:rPr>
                    <a:t> </a:t>
                  </a:r>
                </a:p>
              </p:txBody>
            </p:sp>
          </mc:Fallback>
        </mc:AlternateContent>
        <p:sp>
          <p:nvSpPr>
            <p:cNvPr id="19" name="Rectangle 18"/>
            <p:cNvSpPr/>
            <p:nvPr/>
          </p:nvSpPr>
          <p:spPr>
            <a:xfrm>
              <a:off x="4267200" y="8496300"/>
              <a:ext cx="440136" cy="28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8"/>
          <a:stretch>
            <a:fillRect/>
          </a:stretch>
        </p:blipFill>
        <p:spPr>
          <a:xfrm>
            <a:off x="16291549" y="8191500"/>
            <a:ext cx="1251126" cy="1545696"/>
          </a:xfrm>
          <a:prstGeom prst="rect">
            <a:avLst/>
          </a:prstGeom>
        </p:spPr>
      </p:pic>
    </p:spTree>
    <p:extLst>
      <p:ext uri="{BB962C8B-B14F-4D97-AF65-F5344CB8AC3E}">
        <p14:creationId xmlns:p14="http://schemas.microsoft.com/office/powerpoint/2010/main" val="1400608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left)">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Effect transition="in" filter="wipe(up)">
                                      <p:cBhvr>
                                        <p:cTn id="3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 name="Group 2"/>
          <p:cNvGrpSpPr/>
          <p:nvPr/>
        </p:nvGrpSpPr>
        <p:grpSpPr>
          <a:xfrm>
            <a:off x="912168" y="682444"/>
            <a:ext cx="16459201" cy="2614328"/>
            <a:chOff x="912168" y="682444"/>
            <a:chExt cx="16459201" cy="2614328"/>
          </a:xfrm>
        </p:grpSpPr>
        <p:sp>
          <p:nvSpPr>
            <p:cNvPr id="12"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7.28 (SGK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912168" y="711449"/>
                  <a:ext cx="16459201" cy="258532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Text" lastClr="000000"/>
                      </a:solidFill>
                      <a:effectLst/>
                      <a:uLnTx/>
                      <a:uFillTx/>
                      <a:latin typeface="Arial"/>
                      <a:ea typeface="+mn-ea"/>
                      <a:cs typeface="Arial"/>
                      <a:sym typeface="Arial"/>
                    </a:rPr>
                    <a:t>                                           </a:t>
                  </a:r>
                  <a:r>
                    <a:rPr kumimoji="0" lang="vi-VN" sz="3600" b="0" i="0" u="none" strike="noStrike" kern="0" cap="none" spc="0" normalizeH="0" baseline="0" noProof="0" smtClean="0">
                      <a:ln>
                        <a:noFill/>
                      </a:ln>
                      <a:solidFill>
                        <a:sysClr val="windowText" lastClr="000000"/>
                      </a:solidFill>
                      <a:effectLst/>
                      <a:uLnTx/>
                      <a:uFillTx/>
                      <a:latin typeface="Arial"/>
                      <a:ea typeface="+mn-ea"/>
                      <a:cs typeface="Arial"/>
                      <a:sym typeface="Arial"/>
                    </a:rPr>
                    <a:t>Cho </a:t>
                  </a: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khối chóp đều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𝑆</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𝐴𝐵𝐶</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đáy có cạnh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𝑎</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cạnh bên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𝑏</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Tính thể tích của khối chóp đó. Từ đó suy ra thể tích của khối tứ diện đều có cạnh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𝑎</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a:t>
                  </a:r>
                </a:p>
              </p:txBody>
            </p:sp>
          </mc:Choice>
          <mc:Fallback>
            <p:sp>
              <p:nvSpPr>
                <p:cNvPr id="13" name="Rectangle 12"/>
                <p:cNvSpPr>
                  <a:spLocks noRot="1" noChangeAspect="1" noMove="1" noResize="1" noEditPoints="1" noAdjustHandles="1" noChangeArrowheads="1" noChangeShapeType="1" noTextEdit="1"/>
                </p:cNvSpPr>
                <p:nvPr/>
              </p:nvSpPr>
              <p:spPr>
                <a:xfrm>
                  <a:off x="912168" y="711449"/>
                  <a:ext cx="16459201" cy="2585323"/>
                </a:xfrm>
                <a:prstGeom prst="rect">
                  <a:avLst/>
                </a:prstGeom>
                <a:blipFill>
                  <a:blip r:embed="rId4"/>
                  <a:stretch>
                    <a:fillRect l="-1148" r="-1111" b="-4009"/>
                  </a:stretch>
                </a:blipFill>
              </p:spPr>
              <p:txBody>
                <a:bodyPr/>
                <a:lstStyle/>
                <a:p>
                  <a:r>
                    <a:rPr lang="en-US">
                      <a:noFill/>
                    </a:rPr>
                    <a:t> </a:t>
                  </a:r>
                </a:p>
              </p:txBody>
            </p:sp>
          </mc:Fallback>
        </mc:AlternateContent>
      </p:grpSp>
      <p:sp>
        <p:nvSpPr>
          <p:cNvPr id="14" name="Rectangle 13"/>
          <p:cNvSpPr/>
          <p:nvPr/>
        </p:nvSpPr>
        <p:spPr>
          <a:xfrm>
            <a:off x="1371600" y="331652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6587959" y="4065348"/>
                <a:ext cx="10770384" cy="4319196"/>
              </a:xfrm>
              <a:prstGeom prst="rect">
                <a:avLst/>
              </a:prstGeom>
            </p:spPr>
            <p:txBody>
              <a:bodyPr wrap="square">
                <a:spAutoFit/>
              </a:bodyPr>
              <a:lstStyle/>
              <a:p>
                <a:pPr lvl="0" algn="just">
                  <a:lnSpc>
                    <a:spcPct val="150000"/>
                  </a:lnSpc>
                  <a:defRPr/>
                </a:pPr>
                <a14:m>
                  <m:oMath xmlns:m="http://schemas.openxmlformats.org/officeDocument/2006/math">
                    <m:sSub>
                      <m:sSub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m:t>
                        </m:r>
                      </m:sub>
                    </m:s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Thể tích khối chóp: </a:t>
                </a:r>
                <a14:m>
                  <m:oMath xmlns:m="http://schemas.openxmlformats.org/officeDocument/2006/math">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rad>
                  </m:oMath>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oMath>
                </a14:m>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7" name="Rectangle 16"/>
              <p:cNvSpPr>
                <a:spLocks noRot="1" noChangeAspect="1" noMove="1" noResize="1" noEditPoints="1" noAdjustHandles="1" noChangeArrowheads="1" noChangeShapeType="1" noTextEdit="1"/>
              </p:cNvSpPr>
              <p:nvPr/>
            </p:nvSpPr>
            <p:spPr>
              <a:xfrm>
                <a:off x="6587959" y="4065348"/>
                <a:ext cx="10770384" cy="4319196"/>
              </a:xfrm>
              <a:prstGeom prst="rect">
                <a:avLst/>
              </a:prstGeom>
              <a:blipFill>
                <a:blip r:embed="rId5"/>
                <a:stretch>
                  <a:fillRect l="-1755" b="-1554"/>
                </a:stretch>
              </a:blipFill>
            </p:spPr>
            <p:txBody>
              <a:bodyPr/>
              <a:lstStyle/>
              <a:p>
                <a:r>
                  <a:rPr lang="en-US">
                    <a:noFill/>
                  </a:rPr>
                  <a:t> </a:t>
                </a:r>
              </a:p>
            </p:txBody>
          </p:sp>
        </mc:Fallback>
      </mc:AlternateContent>
      <p:grpSp>
        <p:nvGrpSpPr>
          <p:cNvPr id="20" name="Group 19"/>
          <p:cNvGrpSpPr/>
          <p:nvPr/>
        </p:nvGrpSpPr>
        <p:grpSpPr>
          <a:xfrm>
            <a:off x="762000" y="3918377"/>
            <a:ext cx="5490864" cy="5749595"/>
            <a:chOff x="829726" y="3878297"/>
            <a:chExt cx="5490864" cy="574959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26" y="3878297"/>
              <a:ext cx="5490864" cy="5749595"/>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3046436" y="8261922"/>
                  <a:ext cx="550151"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fr-FR" sz="2800" b="1"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𝑯</m:t>
                        </m:r>
                      </m:oMath>
                    </m:oMathPara>
                  </a14:m>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18" name="Rectangle 17"/>
                <p:cNvSpPr>
                  <a:spLocks noRot="1" noChangeAspect="1" noMove="1" noResize="1" noEditPoints="1" noAdjustHandles="1" noChangeArrowheads="1" noChangeShapeType="1" noTextEdit="1"/>
                </p:cNvSpPr>
                <p:nvPr/>
              </p:nvSpPr>
              <p:spPr>
                <a:xfrm>
                  <a:off x="3046436" y="8261922"/>
                  <a:ext cx="550151" cy="523220"/>
                </a:xfrm>
                <a:prstGeom prst="rect">
                  <a:avLst/>
                </a:prstGeom>
                <a:blipFill>
                  <a:blip r:embed="rId7"/>
                  <a:stretch>
                    <a:fillRect/>
                  </a:stretch>
                </a:blipFill>
              </p:spPr>
              <p:txBody>
                <a:bodyPr/>
                <a:lstStyle/>
                <a:p>
                  <a:r>
                    <a:rPr lang="en-US">
                      <a:noFill/>
                    </a:rPr>
                    <a:t> </a:t>
                  </a:r>
                </a:p>
              </p:txBody>
            </p:sp>
          </mc:Fallback>
        </mc:AlternateContent>
        <p:sp>
          <p:nvSpPr>
            <p:cNvPr id="19" name="Rectangle 18"/>
            <p:cNvSpPr/>
            <p:nvPr/>
          </p:nvSpPr>
          <p:spPr>
            <a:xfrm>
              <a:off x="4267200" y="8496300"/>
              <a:ext cx="440136" cy="28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1" name="Picture 20"/>
          <p:cNvPicPr>
            <a:picLocks noChangeAspect="1"/>
          </p:cNvPicPr>
          <p:nvPr/>
        </p:nvPicPr>
        <p:blipFill>
          <a:blip r:embed="rId8"/>
          <a:stretch>
            <a:fillRect/>
          </a:stretch>
        </p:blipFill>
        <p:spPr>
          <a:xfrm>
            <a:off x="16291549" y="8191500"/>
            <a:ext cx="1251126" cy="1545696"/>
          </a:xfrm>
          <a:prstGeom prst="rect">
            <a:avLst/>
          </a:prstGeom>
        </p:spPr>
      </p:pic>
    </p:spTree>
    <p:extLst>
      <p:ext uri="{BB962C8B-B14F-4D97-AF65-F5344CB8AC3E}">
        <p14:creationId xmlns:p14="http://schemas.microsoft.com/office/powerpoint/2010/main" val="333982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up)">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330512" y="3123368"/>
            <a:ext cx="1126243" cy="1617478"/>
          </a:xfrm>
          <a:prstGeom prst="rect">
            <a:avLst/>
          </a:prstGeom>
        </p:spPr>
      </p:pic>
      <p:sp>
        <p:nvSpPr>
          <p:cNvPr id="15" name="Rectangle 14"/>
          <p:cNvSpPr/>
          <p:nvPr/>
        </p:nvSpPr>
        <p:spPr>
          <a:xfrm>
            <a:off x="8600295" y="3033131"/>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7" name="Group 16"/>
          <p:cNvGrpSpPr/>
          <p:nvPr/>
        </p:nvGrpSpPr>
        <p:grpSpPr>
          <a:xfrm>
            <a:off x="913054" y="738168"/>
            <a:ext cx="16477670" cy="1759841"/>
            <a:chOff x="877461" y="657695"/>
            <a:chExt cx="16477670" cy="1759841"/>
          </a:xfrm>
        </p:grpSpPr>
        <p:sp>
          <p:nvSpPr>
            <p:cNvPr id="21"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7.29 (SGK </a:t>
              </a: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2" name="Rectangle 21"/>
                <p:cNvSpPr/>
                <p:nvPr/>
              </p:nvSpPr>
              <p:spPr>
                <a:xfrm>
                  <a:off x="877461" y="657695"/>
                  <a:ext cx="16477670" cy="1759841"/>
                </a:xfrm>
                <a:prstGeom prst="rect">
                  <a:avLst/>
                </a:prstGeom>
              </p:spPr>
              <p:txBody>
                <a:bodyPr wrap="square">
                  <a:spAutoFit/>
                </a:bodyPr>
                <a:lstStyle/>
                <a:p>
                  <a:pPr lvl="0" algn="just" defTabSz="1828800">
                    <a:lnSpc>
                      <a:spcPct val="150000"/>
                    </a:lnSpc>
                    <a:defRPr/>
                  </a:pPr>
                  <a:r>
                    <a:rPr lang="en-US" sz="3800" smtClean="0">
                      <a:solidFill>
                        <a:srgbClr val="000000"/>
                      </a:solidFill>
                      <a:latin typeface="Open Sans"/>
                    </a:rPr>
                    <a:t>                                         Cho </a:t>
                  </a:r>
                  <a:r>
                    <a:rPr lang="en-US" sz="3800" smtClean="0">
                      <a:solidFill>
                        <a:srgbClr val="000000"/>
                      </a:solidFill>
                      <a:latin typeface="Open Sans"/>
                    </a:rPr>
                    <a:t>khối lăng trụ đứng </a:t>
                  </a:r>
                  <a14:m>
                    <m:oMath xmlns:m="http://schemas.openxmlformats.org/officeDocument/2006/math">
                      <m:r>
                        <a:rPr lang="en-US" sz="3800" i="1" smtClean="0">
                          <a:solidFill>
                            <a:srgbClr val="000000"/>
                          </a:solidFill>
                          <a:latin typeface="Cambria Math" panose="02040503050406030204" pitchFamily="18" charset="0"/>
                        </a:rPr>
                        <m:t>𝐴𝐵𝐶</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𝐴</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𝐵</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𝐶</m:t>
                      </m:r>
                      <m:r>
                        <a:rPr lang="en-US" sz="3800" i="1" smtClean="0">
                          <a:solidFill>
                            <a:srgbClr val="000000"/>
                          </a:solidFill>
                          <a:latin typeface="Cambria Math" panose="02040503050406030204" pitchFamily="18" charset="0"/>
                        </a:rPr>
                        <m:t>′</m:t>
                      </m:r>
                    </m:oMath>
                  </a14:m>
                  <a:r>
                    <a:rPr lang="en-US" sz="3800">
                      <a:solidFill>
                        <a:srgbClr val="000000"/>
                      </a:solidFill>
                      <a:latin typeface="Open Sans"/>
                    </a:rPr>
                    <a:t> có </a:t>
                  </a:r>
                  <a14:m>
                    <m:oMath xmlns:m="http://schemas.openxmlformats.org/officeDocument/2006/math">
                      <m:r>
                        <a:rPr lang="en-US" sz="3800" i="1" smtClean="0">
                          <a:solidFill>
                            <a:srgbClr val="000000"/>
                          </a:solidFill>
                          <a:latin typeface="Cambria Math" panose="02040503050406030204" pitchFamily="18" charset="0"/>
                        </a:rPr>
                        <m:t>𝐴</m:t>
                      </m:r>
                      <m:sSup>
                        <m:sSupPr>
                          <m:ctrlPr>
                            <a:rPr lang="en-US" sz="3800" i="1" smtClean="0">
                              <a:solidFill>
                                <a:srgbClr val="000000"/>
                              </a:solidFill>
                              <a:latin typeface="Cambria Math" panose="02040503050406030204" pitchFamily="18" charset="0"/>
                            </a:rPr>
                          </m:ctrlPr>
                        </m:sSupPr>
                        <m:e>
                          <m:r>
                            <a:rPr lang="en-US" sz="3800" i="1" smtClean="0">
                              <a:solidFill>
                                <a:srgbClr val="000000"/>
                              </a:solidFill>
                              <a:latin typeface="Cambria Math" panose="02040503050406030204" pitchFamily="18" charset="0"/>
                            </a:rPr>
                            <m:t>𝐴</m:t>
                          </m:r>
                        </m:e>
                        <m:sup>
                          <m:r>
                            <a:rPr lang="en-US" sz="3800" i="1" smtClean="0">
                              <a:solidFill>
                                <a:srgbClr val="000000"/>
                              </a:solidFill>
                              <a:latin typeface="Cambria Math" panose="02040503050406030204" pitchFamily="18" charset="0"/>
                            </a:rPr>
                            <m:t>′</m:t>
                          </m:r>
                        </m:sup>
                      </m:sSup>
                      <m:r>
                        <a:rPr lang="en-US" sz="3800" i="1" smtClean="0">
                          <a:solidFill>
                            <a:srgbClr val="000000"/>
                          </a:solidFill>
                          <a:latin typeface="Cambria Math" panose="02040503050406030204" pitchFamily="18" charset="0"/>
                        </a:rPr>
                        <m:t>=5 </m:t>
                      </m:r>
                      <m:r>
                        <a:rPr lang="en-US" sz="3800" i="1" smtClean="0">
                          <a:solidFill>
                            <a:srgbClr val="000000"/>
                          </a:solidFill>
                          <a:latin typeface="Cambria Math" panose="02040503050406030204" pitchFamily="18" charset="0"/>
                        </a:rPr>
                        <m:t>𝑐𝑚</m:t>
                      </m:r>
                      <m:r>
                        <a:rPr lang="en-US" sz="3800" i="1" smtClean="0">
                          <a:solidFill>
                            <a:srgbClr val="000000"/>
                          </a:solidFill>
                          <a:latin typeface="Cambria Math" panose="02040503050406030204" pitchFamily="18" charset="0"/>
                        </a:rPr>
                        <m:t>, </m:t>
                      </m:r>
                    </m:oMath>
                  </a14:m>
                  <a:endParaRPr lang="en-US" sz="3800" i="1" smtClean="0">
                    <a:solidFill>
                      <a:srgbClr val="000000"/>
                    </a:solidFill>
                    <a:latin typeface="Cambria Math" panose="02040503050406030204" pitchFamily="18" charset="0"/>
                  </a:endParaRPr>
                </a:p>
                <a:p>
                  <a:pPr lvl="0" algn="just" defTabSz="1828800">
                    <a:lnSpc>
                      <a:spcPct val="150000"/>
                    </a:lnSpc>
                    <a:defRPr/>
                  </a:pPr>
                  <a14:m>
                    <m:oMath xmlns:m="http://schemas.openxmlformats.org/officeDocument/2006/math">
                      <m:r>
                        <a:rPr lang="en-US" sz="3800" i="1" smtClean="0">
                          <a:solidFill>
                            <a:srgbClr val="000000"/>
                          </a:solidFill>
                          <a:latin typeface="Cambria Math" panose="02040503050406030204" pitchFamily="18" charset="0"/>
                        </a:rPr>
                        <m:t>𝐴𝐵</m:t>
                      </m:r>
                      <m:r>
                        <a:rPr lang="en-US" sz="3800" i="1" smtClean="0">
                          <a:solidFill>
                            <a:srgbClr val="000000"/>
                          </a:solidFill>
                          <a:latin typeface="Cambria Math" panose="02040503050406030204" pitchFamily="18" charset="0"/>
                        </a:rPr>
                        <m:t>=6 </m:t>
                      </m:r>
                      <m:r>
                        <a:rPr lang="en-US" sz="3800" i="1" smtClean="0">
                          <a:solidFill>
                            <a:srgbClr val="000000"/>
                          </a:solidFill>
                          <a:latin typeface="Cambria Math" panose="02040503050406030204" pitchFamily="18" charset="0"/>
                        </a:rPr>
                        <m:t>𝑐𝑚</m:t>
                      </m:r>
                      <m:r>
                        <a:rPr lang="en-US" sz="3800" i="1" smtClean="0">
                          <a:solidFill>
                            <a:srgbClr val="000000"/>
                          </a:solidFill>
                          <a:latin typeface="Cambria Math" panose="02040503050406030204" pitchFamily="18" charset="0"/>
                        </a:rPr>
                        <m:t>, </m:t>
                      </m:r>
                      <m:r>
                        <a:rPr lang="en-US" sz="3800" i="1" smtClean="0">
                          <a:solidFill>
                            <a:srgbClr val="000000"/>
                          </a:solidFill>
                          <a:latin typeface="Cambria Math" panose="02040503050406030204" pitchFamily="18" charset="0"/>
                        </a:rPr>
                        <m:t>𝐵𝐶</m:t>
                      </m:r>
                      <m:r>
                        <a:rPr lang="en-US" sz="3800" i="1" smtClean="0">
                          <a:solidFill>
                            <a:srgbClr val="000000"/>
                          </a:solidFill>
                          <a:latin typeface="Cambria Math" panose="02040503050406030204" pitchFamily="18" charset="0"/>
                        </a:rPr>
                        <m:t>=2 </m:t>
                      </m:r>
                      <m:r>
                        <a:rPr lang="en-US" sz="3800" i="1" smtClean="0">
                          <a:solidFill>
                            <a:srgbClr val="000000"/>
                          </a:solidFill>
                          <a:latin typeface="Cambria Math" panose="02040503050406030204" pitchFamily="18" charset="0"/>
                        </a:rPr>
                        <m:t>𝑐𝑚</m:t>
                      </m:r>
                      <m:r>
                        <a:rPr lang="en-US" sz="3800" b="0" i="0" smtClean="0">
                          <a:solidFill>
                            <a:srgbClr val="000000"/>
                          </a:solidFill>
                          <a:latin typeface="Cambria Math" panose="02040503050406030204" pitchFamily="18" charset="0"/>
                        </a:rPr>
                        <m:t>, </m:t>
                      </m:r>
                      <m:acc>
                        <m:accPr>
                          <m:chr m:val="̂"/>
                          <m:ctrlPr>
                            <a:rPr lang="en-US" sz="3800" b="0" i="1" smtClean="0">
                              <a:solidFill>
                                <a:srgbClr val="000000"/>
                              </a:solidFill>
                              <a:latin typeface="Cambria Math" panose="02040503050406030204" pitchFamily="18" charset="0"/>
                            </a:rPr>
                          </m:ctrlPr>
                        </m:accPr>
                        <m:e>
                          <m:r>
                            <a:rPr lang="en-US" sz="3800" i="1">
                              <a:solidFill>
                                <a:srgbClr val="000000"/>
                              </a:solidFill>
                              <a:latin typeface="Cambria Math" panose="02040503050406030204" pitchFamily="18" charset="0"/>
                            </a:rPr>
                            <m:t>𝐴𝐵𝐶</m:t>
                          </m:r>
                        </m:e>
                      </m:acc>
                      <m:r>
                        <a:rPr lang="en-US" sz="3800" i="1" smtClean="0">
                          <a:solidFill>
                            <a:srgbClr val="000000"/>
                          </a:solidFill>
                          <a:latin typeface="Cambria Math" panose="02040503050406030204" pitchFamily="18" charset="0"/>
                        </a:rPr>
                        <m:t>=150°</m:t>
                      </m:r>
                      <m:r>
                        <a:rPr lang="en-US" sz="3800" b="0" i="1" smtClean="0">
                          <a:solidFill>
                            <a:srgbClr val="000000"/>
                          </a:solidFill>
                          <a:latin typeface="Cambria Math" panose="02040503050406030204" pitchFamily="18" charset="0"/>
                        </a:rPr>
                        <m:t>.</m:t>
                      </m:r>
                    </m:oMath>
                  </a14:m>
                  <a:r>
                    <a:rPr lang="en-US" sz="3800" smtClean="0">
                      <a:solidFill>
                        <a:srgbClr val="000000"/>
                      </a:solidFill>
                      <a:latin typeface="Open Sans"/>
                    </a:rPr>
                    <a:t> </a:t>
                  </a:r>
                  <a:r>
                    <a:rPr lang="en-US" sz="3800">
                      <a:solidFill>
                        <a:srgbClr val="000000"/>
                      </a:solidFill>
                      <a:latin typeface="Open Sans"/>
                    </a:rPr>
                    <a:t>Tính thể tích của khối lăng trụ.</a:t>
                  </a:r>
                  <a:endParaRPr kumimoji="0" lang="vi-VN" sz="3800" b="0" i="0" u="none" strike="noStrike" kern="0" cap="none" spc="0" normalizeH="0" baseline="0" noProof="0">
                    <a:ln>
                      <a:noFill/>
                    </a:ln>
                    <a:solidFill>
                      <a:sysClr val="windowText" lastClr="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877461" y="657695"/>
                  <a:ext cx="16477670" cy="1759841"/>
                </a:xfrm>
                <a:prstGeom prst="rect">
                  <a:avLst/>
                </a:prstGeom>
                <a:blipFill>
                  <a:blip r:embed="rId7"/>
                  <a:stretch>
                    <a:fillRect b="-13149"/>
                  </a:stretch>
                </a:blipFill>
              </p:spPr>
              <p:txBody>
                <a:bodyPr/>
                <a:lstStyle/>
                <a:p>
                  <a:r>
                    <a:rPr lang="en-US">
                      <a:noFill/>
                    </a:rPr>
                    <a:t> </a:t>
                  </a:r>
                </a:p>
              </p:txBody>
            </p:sp>
          </mc:Fallback>
        </mc:AlternateContent>
      </p:gr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752600" y="3848100"/>
            <a:ext cx="4343400" cy="581056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052610" y="4407693"/>
                <a:ext cx="8254190" cy="4715522"/>
              </a:xfrm>
              <a:prstGeom prst="rect">
                <a:avLst/>
              </a:prstGeom>
            </p:spPr>
            <p:txBody>
              <a:bodyPr wrap="square">
                <a:spAutoFit/>
              </a:bodyPr>
              <a:lstStyle/>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sSub>
                        <m:sSubPr>
                          <m:ctrlP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sub>
                      </m:sSub>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e>
                          </m:acc>
                        </m:e>
                      </m:func>
                    </m:oMath>
                  </m:oMathPara>
                </a14:m>
                <a:endParaRPr lang="en-US" sz="38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US" sz="38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150</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r>
                  <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=5.3=15</m:t>
                    </m:r>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38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052610" y="4407693"/>
                <a:ext cx="8254190" cy="4715522"/>
              </a:xfrm>
              <a:prstGeom prst="rect">
                <a:avLst/>
              </a:prstGeom>
              <a:blipFill>
                <a:blip r:embed="rId10"/>
                <a:stretch>
                  <a:fillRect l="-2437" b="-1938"/>
                </a:stretch>
              </a:blipFill>
            </p:spPr>
            <p:txBody>
              <a:bodyPr/>
              <a:lstStyle/>
              <a:p>
                <a:r>
                  <a:rPr lang="en-US">
                    <a:noFill/>
                  </a:rPr>
                  <a:t> </a:t>
                </a:r>
              </a:p>
            </p:txBody>
          </p:sp>
        </mc:Fallback>
      </mc:AlternateContent>
    </p:spTree>
    <p:extLst>
      <p:ext uri="{BB962C8B-B14F-4D97-AF65-F5344CB8AC3E}">
        <p14:creationId xmlns:p14="http://schemas.microsoft.com/office/powerpoint/2010/main" val="4149781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500"/>
                                        <p:tgtEl>
                                          <p:spTgt spid="5">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Google Shape;3331;p61"/>
          <p:cNvSpPr txBox="1"/>
          <p:nvPr/>
        </p:nvSpPr>
        <p:spPr>
          <a:xfrm flipH="1">
            <a:off x="304800" y="452533"/>
            <a:ext cx="51816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7.30</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4"/>
          <a:stretch>
            <a:fillRect/>
          </a:stretch>
        </p:blipFill>
        <p:spPr>
          <a:xfrm rot="16200000">
            <a:off x="16957246" y="9001596"/>
            <a:ext cx="1071166" cy="333252"/>
          </a:xfrm>
          <a:prstGeom prst="rect">
            <a:avLst/>
          </a:prstGeom>
        </p:spPr>
      </p:pic>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304800" y="1752288"/>
                <a:ext cx="9639177" cy="8004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500" b="0" i="0" u="none" strike="noStrike" cap="none" normalizeH="0" baseline="0" smtClean="0">
                    <a:ln>
                      <a:noFill/>
                    </a:ln>
                    <a:solidFill>
                      <a:srgbClr val="000000"/>
                    </a:solidFill>
                    <a:effectLst/>
                    <a:ea typeface="Open Sans"/>
                  </a:rPr>
                  <a:t>a</a:t>
                </a:r>
                <a:r>
                  <a:rPr kumimoji="0" lang="en-US" altLang="en-US" sz="3500" b="0" i="0" u="none" strike="noStrike" cap="none" normalizeH="0" baseline="0" smtClean="0">
                    <a:ln>
                      <a:noFill/>
                    </a:ln>
                    <a:solidFill>
                      <a:srgbClr val="000000"/>
                    </a:solidFill>
                    <a:effectLst/>
                    <a:ea typeface="Open Sans"/>
                  </a:rPr>
                  <a:t>) Cạnh bên tạo với mặt đáy một góc bằng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a:rPr>
                      <m:t>60°</m:t>
                    </m:r>
                  </m:oMath>
                </a14:m>
                <a:r>
                  <a:rPr kumimoji="0" lang="en-US" altLang="en-US" sz="3500" b="0" i="0" u="none" strike="noStrike" cap="none" normalizeH="0" baseline="0" smtClean="0">
                    <a:ln>
                      <a:noFill/>
                    </a:ln>
                    <a:solidFill>
                      <a:srgbClr val="000000"/>
                    </a:solidFill>
                    <a:effectLst/>
                    <a:ea typeface="Open Sans"/>
                  </a:rPr>
                  <a:t>.</a:t>
                </a:r>
                <a:endParaRPr kumimoji="0" lang="en-US" altLang="en-US" sz="3500" b="0" i="0" u="none" strike="noStrike" cap="none" normalizeH="0" baseline="0" smtClean="0">
                  <a:ln>
                    <a:noFill/>
                  </a:ln>
                  <a:solidFill>
                    <a:schemeClr val="tx1"/>
                  </a:solidFill>
                  <a:effectLst/>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304800" y="1752288"/>
                <a:ext cx="9639177" cy="800412"/>
              </a:xfrm>
              <a:prstGeom prst="rect">
                <a:avLst/>
              </a:prstGeom>
              <a:blipFill>
                <a:blip r:embed="rId5"/>
                <a:stretch>
                  <a:fillRect l="-1834" r="-886" b="-204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763126" y="82540"/>
                <a:ext cx="12220074" cy="170816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3500">
                    <a:solidFill>
                      <a:srgbClr val="000000"/>
                    </a:solidFill>
                    <a:latin typeface="Arial" panose="020B0604020202020204" pitchFamily="34" charset="0"/>
                    <a:ea typeface="Open Sans"/>
                  </a:rPr>
                  <a:t>Cho khối chóp đều </a:t>
                </a:r>
                <a14:m>
                  <m:oMath xmlns:m="http://schemas.openxmlformats.org/officeDocument/2006/math">
                    <m:r>
                      <a:rPr lang="en-US" altLang="en-US" sz="3500" i="1" smtClean="0">
                        <a:solidFill>
                          <a:srgbClr val="000000"/>
                        </a:solidFill>
                        <a:latin typeface="Cambria Math" panose="02040503050406030204" pitchFamily="18" charset="0"/>
                        <a:ea typeface="Open Sans"/>
                      </a:rPr>
                      <m:t>𝑆</m:t>
                    </m:r>
                    <m:r>
                      <a:rPr lang="en-US" altLang="en-US" sz="3500" i="1" smtClean="0">
                        <a:solidFill>
                          <a:srgbClr val="000000"/>
                        </a:solidFill>
                        <a:latin typeface="Cambria Math" panose="02040503050406030204" pitchFamily="18" charset="0"/>
                        <a:ea typeface="Open Sans"/>
                      </a:rPr>
                      <m:t>.</m:t>
                    </m:r>
                    <m:r>
                      <a:rPr lang="en-US" altLang="en-US" sz="3500" i="1" smtClean="0">
                        <a:solidFill>
                          <a:srgbClr val="000000"/>
                        </a:solidFill>
                        <a:latin typeface="Cambria Math" panose="02040503050406030204" pitchFamily="18" charset="0"/>
                        <a:ea typeface="Open Sans"/>
                      </a:rPr>
                      <m:t>𝐴𝐵𝐶𝐷</m:t>
                    </m:r>
                  </m:oMath>
                </a14:m>
                <a:r>
                  <a:rPr lang="en-US" altLang="en-US" sz="3500">
                    <a:solidFill>
                      <a:srgbClr val="000000"/>
                    </a:solidFill>
                    <a:latin typeface="Arial" panose="020B0604020202020204" pitchFamily="34" charset="0"/>
                    <a:ea typeface="Open Sans"/>
                  </a:rPr>
                  <a:t>, đáy có cạnh </a:t>
                </a:r>
                <a14:m>
                  <m:oMath xmlns:m="http://schemas.openxmlformats.org/officeDocument/2006/math">
                    <m:r>
                      <a:rPr lang="en-US" altLang="en-US" sz="3500" i="1" smtClean="0">
                        <a:solidFill>
                          <a:srgbClr val="000000"/>
                        </a:solidFill>
                        <a:latin typeface="Cambria Math" panose="02040503050406030204" pitchFamily="18" charset="0"/>
                        <a:ea typeface="Open Sans"/>
                      </a:rPr>
                      <m:t>6 </m:t>
                    </m:r>
                    <m:r>
                      <a:rPr lang="en-US" altLang="en-US" sz="3500" i="1" smtClean="0">
                        <a:solidFill>
                          <a:srgbClr val="000000"/>
                        </a:solidFill>
                        <a:latin typeface="Cambria Math" panose="02040503050406030204" pitchFamily="18" charset="0"/>
                        <a:ea typeface="Open Sans"/>
                      </a:rPr>
                      <m:t>𝑐𝑚</m:t>
                    </m:r>
                  </m:oMath>
                </a14:m>
                <a:r>
                  <a:rPr lang="en-US" altLang="en-US" sz="3500">
                    <a:solidFill>
                      <a:srgbClr val="000000"/>
                    </a:solidFill>
                    <a:latin typeface="Arial" panose="020B0604020202020204" pitchFamily="34" charset="0"/>
                    <a:ea typeface="Open Sans"/>
                  </a:rPr>
                  <a:t>. Tính thể tích của khối chóp đó trong các trường hợp sau:</a:t>
                </a:r>
                <a:endParaRPr lang="en-US" altLang="en-US" sz="3500">
                  <a:solidFill>
                    <a:srgbClr val="014040"/>
                  </a:solidFill>
                  <a:latin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763126" y="82540"/>
                <a:ext cx="12220074" cy="1708160"/>
              </a:xfrm>
              <a:prstGeom prst="rect">
                <a:avLst/>
              </a:prstGeom>
              <a:blipFill>
                <a:blip r:embed="rId6"/>
                <a:stretch>
                  <a:fillRect l="-1446" r="-1446" b="-6429"/>
                </a:stretch>
              </a:blipFill>
            </p:spPr>
            <p:txBody>
              <a:bodyPr/>
              <a:lstStyle/>
              <a:p>
                <a:r>
                  <a:rPr lang="en-US">
                    <a:noFill/>
                  </a:rPr>
                  <a:t> </a:t>
                </a:r>
              </a:p>
            </p:txBody>
          </p:sp>
        </mc:Fallback>
      </mc:AlternateContent>
      <p:sp>
        <p:nvSpPr>
          <p:cNvPr id="14" name="Rectangle 13"/>
          <p:cNvSpPr/>
          <p:nvPr/>
        </p:nvSpPr>
        <p:spPr>
          <a:xfrm>
            <a:off x="2367250" y="2744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5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807412" y="4210623"/>
            <a:ext cx="5742000" cy="5629726"/>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7623167" y="2838115"/>
                <a:ext cx="10360033" cy="7301679"/>
              </a:xfrm>
              <a:prstGeom prst="rect">
                <a:avLst/>
              </a:prstGeom>
            </p:spPr>
            <p:txBody>
              <a:bodyPr wrap="square">
                <a:spAutoFit/>
              </a:bodyPr>
              <a:lstStyle/>
              <a:p>
                <a:pPr>
                  <a:lnSpc>
                    <a:spcPct val="150000"/>
                  </a:lnSpc>
                </a:pPr>
                <a:r>
                  <a:rPr lang="en-US" sz="34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giao với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𝐵𝐷</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𝑂</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𝑆𝑂</m:t>
                    </m:r>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e>
                    </m:d>
                  </m:oMath>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
                    </m:oMathParaPr>
                    <m:oMath xmlns:m="http://schemas.openxmlformats.org/officeDocument/2006/math">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e>
                      </m:d>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𝑂𝐶</m:t>
                          </m:r>
                        </m:e>
                      </m:d>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𝑆𝐶𝑂</m:t>
                          </m:r>
                        </m:e>
                      </m:acc>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60</m:t>
                          </m:r>
                        </m:e>
                        <m:sup>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m:oMathPara>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400">
                    <a:solidFill>
                      <a:srgbClr val="000000"/>
                    </a:solidFill>
                    <a:latin typeface="Open Sans"/>
                  </a:rPr>
                  <a:t>Xét tam giác </a:t>
                </a:r>
                <a14:m>
                  <m:oMath xmlns:m="http://schemas.openxmlformats.org/officeDocument/2006/math">
                    <m:r>
                      <a:rPr lang="en-US" sz="3400" i="1" smtClean="0">
                        <a:solidFill>
                          <a:srgbClr val="000000"/>
                        </a:solidFill>
                        <a:latin typeface="Cambria Math" panose="02040503050406030204" pitchFamily="18" charset="0"/>
                      </a:rPr>
                      <m:t>𝐴𝐵𝐶</m:t>
                    </m:r>
                  </m:oMath>
                </a14:m>
                <a:r>
                  <a:rPr lang="en-US" sz="3400">
                    <a:solidFill>
                      <a:srgbClr val="000000"/>
                    </a:solidFill>
                    <a:latin typeface="Open Sans"/>
                  </a:rPr>
                  <a:t> vuông tại </a:t>
                </a:r>
                <a14:m>
                  <m:oMath xmlns:m="http://schemas.openxmlformats.org/officeDocument/2006/math">
                    <m:r>
                      <a:rPr lang="en-US" sz="3400" i="1" smtClean="0">
                        <a:solidFill>
                          <a:srgbClr val="000000"/>
                        </a:solidFill>
                        <a:latin typeface="Cambria Math" panose="02040503050406030204" pitchFamily="18" charset="0"/>
                      </a:rPr>
                      <m:t>𝐵</m:t>
                    </m:r>
                  </m:oMath>
                </a14:m>
                <a:r>
                  <a:rPr lang="en-US" sz="3400">
                    <a:solidFill>
                      <a:srgbClr val="000000"/>
                    </a:solidFill>
                    <a:latin typeface="Open Sans"/>
                  </a:rPr>
                  <a:t>, </a:t>
                </a:r>
                <a:r>
                  <a:rPr lang="en-US" sz="3400">
                    <a:solidFill>
                      <a:srgbClr val="000000"/>
                    </a:solidFill>
                    <a:latin typeface="Open Sans"/>
                  </a:rPr>
                  <a:t>có </a:t>
                </a:r>
                <a:endParaRPr lang="en-US" sz="3400" smtClean="0">
                  <a:solidFill>
                    <a:srgbClr val="000000"/>
                  </a:solidFill>
                  <a:latin typeface="Open Sans"/>
                </a:endParaRPr>
              </a:p>
              <a:p>
                <a:pPr algn="ctr">
                  <a:lnSpc>
                    <a:spcPct val="150000"/>
                  </a:lnSpc>
                </a:pPr>
                <a14:m>
                  <m:oMath xmlns:m="http://schemas.openxmlformats.org/officeDocument/2006/math">
                    <m:r>
                      <a:rPr lang="en-US" sz="3400" i="1" smtClean="0">
                        <a:solidFill>
                          <a:srgbClr val="000000"/>
                        </a:solidFill>
                        <a:latin typeface="Cambria Math" panose="02040503050406030204" pitchFamily="18" charset="0"/>
                      </a:rPr>
                      <m:t>𝐴𝐶</m:t>
                    </m:r>
                    <m:r>
                      <a:rPr lang="en-US" sz="3400" i="1" smtClean="0">
                        <a:solidFill>
                          <a:srgbClr val="000000"/>
                        </a:solidFill>
                        <a:latin typeface="Cambria Math" panose="02040503050406030204" pitchFamily="18" charset="0"/>
                      </a:rPr>
                      <m:t>=</m:t>
                    </m:r>
                    <m:rad>
                      <m:radPr>
                        <m:degHide m:val="on"/>
                        <m:ctrlPr>
                          <a:rPr lang="en-US" sz="3400" i="1" smtClean="0">
                            <a:solidFill>
                              <a:srgbClr val="000000"/>
                            </a:solidFill>
                            <a:latin typeface="Cambria Math" panose="02040503050406030204" pitchFamily="18" charset="0"/>
                          </a:rPr>
                        </m:ctrlPr>
                      </m:radPr>
                      <m:deg/>
                      <m:e>
                        <m:sSup>
                          <m:sSupPr>
                            <m:ctrlPr>
                              <a:rPr lang="en-US" sz="340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𝐴𝐵</m:t>
                            </m:r>
                          </m:e>
                          <m:sup>
                            <m:r>
                              <a:rPr lang="en-US" sz="3400" b="0" i="1" smtClean="0">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𝐵𝐶</m:t>
                            </m:r>
                          </m:e>
                          <m:sup>
                            <m:r>
                              <a:rPr lang="en-US" sz="3400" b="0" i="1" smtClean="0">
                                <a:solidFill>
                                  <a:srgbClr val="000000"/>
                                </a:solidFill>
                                <a:latin typeface="Cambria Math" panose="02040503050406030204" pitchFamily="18" charset="0"/>
                              </a:rPr>
                              <m:t>2</m:t>
                            </m:r>
                          </m:sup>
                        </m:sSup>
                      </m:e>
                    </m:ra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sSup>
                          <m:sSupPr>
                            <m:ctrlPr>
                              <a:rPr lang="en-US" sz="3400" i="1">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6</m:t>
                            </m:r>
                          </m:e>
                          <m:sup>
                            <m:r>
                              <a:rPr lang="en-US" sz="3400" i="1">
                                <a:solidFill>
                                  <a:srgbClr val="000000"/>
                                </a:solidFill>
                                <a:latin typeface="Cambria Math" panose="02040503050406030204" pitchFamily="18" charset="0"/>
                              </a:rPr>
                              <m:t>2</m:t>
                            </m:r>
                          </m:sup>
                        </m:sSup>
                        <m:r>
                          <a:rPr lang="en-US" sz="3400" i="1">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6</m:t>
                            </m:r>
                          </m:e>
                          <m:sup>
                            <m:r>
                              <a:rPr lang="en-US" sz="3400" i="1">
                                <a:solidFill>
                                  <a:srgbClr val="000000"/>
                                </a:solidFill>
                                <a:latin typeface="Cambria Math" panose="02040503050406030204" pitchFamily="18" charset="0"/>
                              </a:rPr>
                              <m:t>2</m:t>
                            </m:r>
                          </m:sup>
                        </m:sSup>
                      </m:e>
                    </m:rad>
                    <m:r>
                      <a:rPr lang="en-US" sz="3400" b="0" i="0" smtClean="0">
                        <a:solidFill>
                          <a:srgbClr val="000000"/>
                        </a:solidFill>
                        <a:latin typeface="Cambria Math" panose="020405030504060302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oMath>
                </a14:m>
                <a: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num>
                      <m:den>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oMath>
                </a14:m>
                <a:r>
                  <a:rPr lang="en-US" sz="3400">
                    <a:solidFill>
                      <a:srgbClr val="000000"/>
                    </a:solidFill>
                    <a:latin typeface="Open Sans"/>
                  </a:rPr>
                  <a:t> </a:t>
                </a:r>
                <a:endParaRPr lang="en-US" sz="3400" smtClean="0">
                  <a:solidFill>
                    <a:srgbClr val="000000"/>
                  </a:solidFill>
                  <a:latin typeface="Open Sans"/>
                </a:endParaRPr>
              </a:p>
              <a:p>
                <a:pPr algn="just">
                  <a:lnSpc>
                    <a:spcPct val="150000"/>
                  </a:lnSpc>
                </a:pPr>
                <a14:m>
                  <m:oMath xmlns:m="http://schemas.openxmlformats.org/officeDocument/2006/math">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𝑆𝑂</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𝑂𝐶</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𝑆𝐶𝑂</m:t>
                            </m:r>
                          </m:e>
                        </m:acc>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60</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rad>
                  </m:oMath>
                </a14:m>
                <a:r>
                  <a:rPr lang="fr-FR"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34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sSub>
                        <m:sSub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sub>
                      </m:sSub>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 </m:t>
                      </m:r>
                      <m:sSup>
                        <m:sSupPr>
                          <m:ctrlPr>
                            <a:rPr lang="fr-FR" sz="34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e>
                        <m:sup>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sSub>
                      <m:sSubPr>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4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36</m:t>
                    </m:r>
                    <m:r>
                      <a:rPr lang="en-US" sz="34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e>
                    </m:rad>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m:t>
                    </m:r>
                    <m:rad>
                      <m:radPr>
                        <m:degHide m:val="on"/>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rad>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fr-FR" sz="34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623167" y="2838115"/>
                <a:ext cx="10360033" cy="7301679"/>
              </a:xfrm>
              <a:prstGeom prst="rect">
                <a:avLst/>
              </a:prstGeom>
              <a:blipFill>
                <a:blip r:embed="rId9"/>
                <a:stretch>
                  <a:fillRect l="-1648"/>
                </a:stretch>
              </a:blipFill>
            </p:spPr>
            <p:txBody>
              <a:bodyPr/>
              <a:lstStyle/>
              <a:p>
                <a:r>
                  <a:rPr lang="en-US">
                    <a:noFill/>
                  </a:rPr>
                  <a:t> </a:t>
                </a:r>
              </a:p>
            </p:txBody>
          </p:sp>
        </mc:Fallback>
      </mc:AlternateContent>
    </p:spTree>
    <p:extLst>
      <p:ext uri="{BB962C8B-B14F-4D97-AF65-F5344CB8AC3E}">
        <p14:creationId xmlns:p14="http://schemas.microsoft.com/office/powerpoint/2010/main" val="226235290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barn(inVertical)">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wipe(up)">
                                      <p:cBhvr>
                                        <p:cTn id="44" dur="500"/>
                                        <p:tgtEl>
                                          <p:spTgt spid="15">
                                            <p:txEl>
                                              <p:pRg st="2" end="2"/>
                                            </p:txEl>
                                          </p:spTgt>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wipe(up)">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wipe(left)">
                                      <p:cBhvr>
                                        <p:cTn id="52" dur="500"/>
                                        <p:tgtEl>
                                          <p:spTgt spid="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animEffect transition="in" filter="fade">
                                      <p:cBhvr>
                                        <p:cTn id="57" dur="500"/>
                                        <p:tgtEl>
                                          <p:spTgt spid="1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5">
                                            <p:txEl>
                                              <p:pRg st="6" end="6"/>
                                            </p:txEl>
                                          </p:spTgt>
                                        </p:tgtEl>
                                        <p:attrNameLst>
                                          <p:attrName>style.visibility</p:attrName>
                                        </p:attrNameLst>
                                      </p:cBhvr>
                                      <p:to>
                                        <p:strVal val="visible"/>
                                      </p:to>
                                    </p:set>
                                    <p:animEffect transition="in" filter="randombar(horizontal)">
                                      <p:cBhvr>
                                        <p:cTn id="62" dur="500"/>
                                        <p:tgtEl>
                                          <p:spTgt spid="15">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7" end="7"/>
                                            </p:txEl>
                                          </p:spTgt>
                                        </p:tgtEl>
                                        <p:attrNameLst>
                                          <p:attrName>style.visibility</p:attrName>
                                        </p:attrNameLst>
                                      </p:cBhvr>
                                      <p:to>
                                        <p:strVal val="visible"/>
                                      </p:to>
                                    </p:set>
                                    <p:animEffect transition="in" filter="wipe(down)">
                                      <p:cBhvr>
                                        <p:cTn id="67"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Google Shape;3331;p61"/>
          <p:cNvSpPr txBox="1"/>
          <p:nvPr/>
        </p:nvSpPr>
        <p:spPr>
          <a:xfrm flipH="1">
            <a:off x="304800" y="452533"/>
            <a:ext cx="51816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7.30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4"/>
          <a:stretch>
            <a:fillRect/>
          </a:stretch>
        </p:blipFill>
        <p:spPr>
          <a:xfrm rot="16200000">
            <a:off x="16957246" y="9001596"/>
            <a:ext cx="1071166" cy="333252"/>
          </a:xfrm>
          <a:prstGeom prst="rect">
            <a:avLst/>
          </a:prstGeom>
        </p:spPr>
      </p:pic>
      <p:sp>
        <p:nvSpPr>
          <p:cNvPr id="5" name="Rectangle 1"/>
          <p:cNvSpPr>
            <a:spLocks noChangeArrowheads="1"/>
          </p:cNvSpPr>
          <p:nvPr/>
        </p:nvSpPr>
        <p:spPr bwMode="auto">
          <a:xfrm>
            <a:off x="304800" y="1752288"/>
            <a:ext cx="9639177" cy="8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a:solidFill>
                  <a:srgbClr val="000000"/>
                </a:solidFill>
                <a:ea typeface="Open Sans"/>
              </a:rPr>
              <a:t>b) Mặt bên tạo với mặt đáy một góc bằng 45°.</a:t>
            </a:r>
            <a:endParaRPr kumimoji="0" lang="en-US" altLang="en-US" sz="3500" b="0" i="0" u="none" strike="noStrike" kern="1200" cap="none" spc="0" normalizeH="0" baseline="0" noProof="0" smtClean="0">
              <a:ln>
                <a:noFill/>
              </a:ln>
              <a:solidFill>
                <a:srgbClr val="014040"/>
              </a:solidFill>
              <a:effectLst/>
              <a:uLnTx/>
              <a:uFillTx/>
              <a:latin typeface="Arial" panose="020B0604020202020204" pitchFamily="34" charset="0"/>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5763126" y="82540"/>
                <a:ext cx="12220074" cy="1708160"/>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Cho khối chóp đều </a:t>
                </a:r>
                <a14:m>
                  <m:oMath xmlns:m="http://schemas.openxmlformats.org/officeDocument/2006/math">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𝐴𝐵𝐶𝐷</m:t>
                    </m:r>
                  </m:oMath>
                </a14:m>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đáy có cạnh </a:t>
                </a:r>
                <a14:m>
                  <m:oMath xmlns:m="http://schemas.openxmlformats.org/officeDocument/2006/math">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6 </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oMath>
                </a14:m>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Tính thể tích của khối chóp đó trong các trường hợp sau:</a:t>
                </a:r>
                <a:endParaRPr kumimoji="0" lang="en-US" altLang="en-US" sz="3500" b="0" i="0" u="none" strike="noStrike" kern="1200" cap="none" spc="0" normalizeH="0" baseline="0" noProof="0">
                  <a:ln>
                    <a:noFill/>
                  </a:ln>
                  <a:solidFill>
                    <a:srgbClr val="014040"/>
                  </a:solidFill>
                  <a:effectLst/>
                  <a:uLnTx/>
                  <a:uFillTx/>
                  <a:latin typeface="Arial" panose="020B0604020202020204" pitchFamily="34" charset="0"/>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5763126" y="82540"/>
                <a:ext cx="12220074" cy="1708160"/>
              </a:xfrm>
              <a:prstGeom prst="rect">
                <a:avLst/>
              </a:prstGeom>
              <a:blipFill>
                <a:blip r:embed="rId5"/>
                <a:stretch>
                  <a:fillRect l="-1446" r="-1446" b="-6429"/>
                </a:stretch>
              </a:blipFill>
            </p:spPr>
            <p:txBody>
              <a:bodyPr/>
              <a:lstStyle/>
              <a:p>
                <a:r>
                  <a:rPr lang="en-US">
                    <a:noFill/>
                  </a:rPr>
                  <a:t> </a:t>
                </a:r>
              </a:p>
            </p:txBody>
          </p:sp>
        </mc:Fallback>
      </mc:AlternateContent>
      <p:sp>
        <p:nvSpPr>
          <p:cNvPr id="14" name="Rectangle 13"/>
          <p:cNvSpPr/>
          <p:nvPr/>
        </p:nvSpPr>
        <p:spPr>
          <a:xfrm>
            <a:off x="2367250" y="2744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5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07412" y="4210623"/>
            <a:ext cx="5742000" cy="5629726"/>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7271348" y="2809594"/>
                <a:ext cx="10360033" cy="7363106"/>
              </a:xfrm>
              <a:prstGeom prst="rect">
                <a:avLst/>
              </a:prstGeom>
            </p:spPr>
            <p:txBody>
              <a:bodyPr wrap="square">
                <a:spAutoFit/>
              </a:bodyPr>
              <a:lstStyle/>
              <a:p>
                <a:pPr algn="just">
                  <a:lnSpc>
                    <a:spcPct val="150000"/>
                  </a:lnSpc>
                </a:pPr>
                <a:r>
                  <a:rPr lang="en-US" sz="3500" kern="0" smtClean="0">
                    <a:solidFill>
                      <a:srgbClr val="000000"/>
                    </a:solidFill>
                    <a:latin typeface="Arial" panose="020B0604020202020204" pitchFamily="34" charset="0"/>
                    <a:ea typeface="Times New Roman" panose="02020603050405020304" pitchFamily="18" charset="0"/>
                    <a:cs typeface="Arial" panose="020B0604020202020204" pitchFamily="34" charset="0"/>
                  </a:rPr>
                  <a:t>Kẻ </a:t>
                </a:r>
                <a14:m>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3500" b="0" i="1"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500" kern="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𝑆𝑂𝐸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𝑆𝐶𝐷</m:t>
                              </m:r>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e>
                          </m:d>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𝑂𝐸</m:t>
                          </m:r>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𝑆𝐸𝑂</m:t>
                          </m:r>
                        </m:e>
                      </m:acc>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m:oMathPara>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kern="100">
                    <a:solidFill>
                      <a:srgbClr val="000000"/>
                    </a:solidFill>
                    <a:ea typeface="Calibri" panose="020F0502020204030204" pitchFamily="34" charset="0"/>
                    <a:cs typeface="Times New Roman" panose="02020603050405020304" pitchFamily="18" charset="0"/>
                  </a:rPr>
                  <a:t>Xét tam giác </a:t>
                </a:r>
                <a14:m>
                  <m:oMath xmlns:m="http://schemas.openxmlformats.org/officeDocument/2006/math">
                    <m:r>
                      <a:rPr lang="en-US" sz="35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a:solidFill>
                      <a:srgbClr val="000000"/>
                    </a:solidFill>
                    <a:ea typeface="Calibri" panose="020F0502020204030204" pitchFamily="34" charset="0"/>
                    <a:cs typeface="Times New Roman" panose="02020603050405020304" pitchFamily="18" charset="0"/>
                  </a:rPr>
                  <a:t>, </a:t>
                </a:r>
                <a:r>
                  <a:rPr lang="vi-VN" sz="3500" kern="10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𝑂𝐸</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a:rPr lang="en-US" sz="35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𝐴𝐷</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500" kern="100" smtClean="0">
                    <a:solidFill>
                      <a:srgbClr val="000000"/>
                    </a:solidFill>
                    <a:ea typeface="Calibri" panose="020F0502020204030204" pitchFamily="34" charset="0"/>
                    <a:cs typeface="Times New Roman" panose="02020603050405020304" pitchFamily="18" charset="0"/>
                  </a:rPr>
                  <a:t>(vì cùng vuông góc với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smtClean="0">
                    <a:solidFill>
                      <a:srgbClr val="000000"/>
                    </a:solidFill>
                    <a:ea typeface="Calibri" panose="020F0502020204030204" pitchFamily="34" charset="0"/>
                    <a:cs typeface="Times New Roman" panose="02020603050405020304" pitchFamily="18" charset="0"/>
                  </a:rPr>
                  <a:t>), mà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m:t>
                    </m:r>
                  </m:oMath>
                </a14:m>
                <a:r>
                  <a:rPr lang="vi-VN" sz="3500" kern="100" smtClean="0">
                    <a:solidFill>
                      <a:srgbClr val="000000"/>
                    </a:solidFill>
                    <a:ea typeface="Calibri" panose="020F0502020204030204" pitchFamily="34" charset="0"/>
                    <a:cs typeface="Times New Roman" panose="02020603050405020304" pitchFamily="18" charset="0"/>
                  </a:rPr>
                  <a:t> </a:t>
                </a:r>
                <a:r>
                  <a:rPr lang="vi-VN" sz="3500" kern="100">
                    <a:solidFill>
                      <a:srgbClr val="000000"/>
                    </a:solidFill>
                    <a:ea typeface="Calibri" panose="020F0502020204030204" pitchFamily="34" charset="0"/>
                    <a:cs typeface="Times New Roman" panose="02020603050405020304" pitchFamily="18" charset="0"/>
                  </a:rPr>
                  <a:t>là trung điểm của</a:t>
                </a:r>
                <a:r>
                  <a:rPr lang="en-US" sz="3500" kern="100" smtClean="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r>
                  <a:rPr lang="en-US" sz="3500" kern="100" smtClean="0">
                    <a:solidFill>
                      <a:srgbClr val="000000"/>
                    </a:solidFill>
                    <a:ea typeface="Calibri" panose="020F0502020204030204" pitchFamily="34" charset="0"/>
                    <a:cs typeface="Times New Roman" panose="02020603050405020304" pitchFamily="18" charset="0"/>
                  </a:rPr>
                  <a:t> </a:t>
                </a:r>
                <a:r>
                  <a:rPr lang="vi-VN" sz="3500" kern="100">
                    <a:solidFill>
                      <a:srgbClr val="000000"/>
                    </a:solidFill>
                    <a:ea typeface="Calibri" panose="020F0502020204030204" pitchFamily="34" charset="0"/>
                    <a:cs typeface="Times New Roman" panose="02020603050405020304" pitchFamily="18" charset="0"/>
                  </a:rPr>
                  <a:t>nên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500" kern="100">
                    <a:solidFill>
                      <a:srgbClr val="000000"/>
                    </a:solidFill>
                    <a:ea typeface="Calibri" panose="020F0502020204030204" pitchFamily="34" charset="0"/>
                    <a:cs typeface="Times New Roman" panose="02020603050405020304" pitchFamily="18" charset="0"/>
                  </a:rPr>
                  <a:t> là trung điểm của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a:solidFill>
                      <a:srgbClr val="000000"/>
                    </a:solidFill>
                    <a:ea typeface="Calibri" panose="020F0502020204030204" pitchFamily="34" charset="0"/>
                    <a:cs typeface="Times New Roman" panose="02020603050405020304" pitchFamily="18" charset="0"/>
                  </a:rPr>
                  <a:t>, do đó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𝑂𝐸</m:t>
                    </m:r>
                  </m:oMath>
                </a14:m>
                <a:r>
                  <a:rPr lang="vi-VN" sz="3500" kern="100">
                    <a:solidFill>
                      <a:srgbClr val="000000"/>
                    </a:solidFill>
                    <a:ea typeface="Calibri" panose="020F0502020204030204" pitchFamily="34" charset="0"/>
                    <a:cs typeface="Times New Roman" panose="02020603050405020304" pitchFamily="18" charset="0"/>
                  </a:rPr>
                  <a:t> là đường trung bình của tam giác </a:t>
                </a:r>
                <a14:m>
                  <m:oMath xmlns:m="http://schemas.openxmlformats.org/officeDocument/2006/math">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𝑂𝐸</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𝑂𝐸</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500"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tan</m:t>
                          </m:r>
                        </m:fName>
                        <m:e>
                          <m:acc>
                            <m:accPr>
                              <m:chr m:val="̂"/>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𝑆𝐸𝑂</m:t>
                              </m:r>
                            </m:e>
                          </m:acc>
                        </m:e>
                      </m:func>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func>
                        <m:func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500"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tan</m:t>
                          </m:r>
                        </m:fName>
                        <m:e>
                          <m:sSup>
                            <m:sSup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45</m:t>
                              </m:r>
                            </m:e>
                            <m:sup>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𝑜</m:t>
                              </m:r>
                            </m:sup>
                          </m:sSup>
                        </m:e>
                      </m:func>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 </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r>
                      <a:rPr lang="en-US" sz="36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.36</m:t>
                    </m:r>
                    <m:r>
                      <a:rPr lang="en-US" sz="3500" b="0" i="1" kern="100"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5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=36 </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sup>
                    </m:sSup>
                  </m:oMath>
                </a14:m>
                <a:r>
                  <a:rPr lang="en-US" sz="35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271348" y="2809594"/>
                <a:ext cx="10360033" cy="7363106"/>
              </a:xfrm>
              <a:prstGeom prst="rect">
                <a:avLst/>
              </a:prstGeom>
              <a:blipFill>
                <a:blip r:embed="rId8"/>
                <a:stretch>
                  <a:fillRect l="-1766" r="-1707"/>
                </a:stretch>
              </a:blipFill>
            </p:spPr>
            <p:txBody>
              <a:bodyPr/>
              <a:lstStyle/>
              <a:p>
                <a:r>
                  <a:rPr lang="en-US">
                    <a:noFill/>
                  </a:rPr>
                  <a:t> </a:t>
                </a:r>
              </a:p>
            </p:txBody>
          </p:sp>
        </mc:Fallback>
      </mc:AlternateContent>
    </p:spTree>
    <p:extLst>
      <p:ext uri="{BB962C8B-B14F-4D97-AF65-F5344CB8AC3E}">
        <p14:creationId xmlns:p14="http://schemas.microsoft.com/office/powerpoint/2010/main" val="3536252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up)">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barn(inVertical)">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wipe(left)">
                                      <p:cBhvr>
                                        <p:cTn id="2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781230" y="612152"/>
            <a:ext cx="5141496"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7.31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990600" y="366964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671164" y="1712774"/>
                <a:ext cx="17001968" cy="1754326"/>
              </a:xfrm>
              <a:prstGeom prst="rect">
                <a:avLst/>
              </a:prstGeom>
            </p:spPr>
            <p:txBody>
              <a:bodyPr wrap="square">
                <a:spAutoFit/>
              </a:bodyPr>
              <a:lstStyle/>
              <a:p>
                <a:pPr>
                  <a:lnSpc>
                    <a:spcPct val="150000"/>
                  </a:lnSpc>
                </a:pPr>
                <a:r>
                  <a:rPr lang="en-US" sz="3600" smtClean="0">
                    <a:solidFill>
                      <a:srgbClr val="000000"/>
                    </a:solidFill>
                    <a:latin typeface="+mj-lt"/>
                  </a:rPr>
                  <a:t>Cho khối lăng trụ </a:t>
                </a:r>
                <a14:m>
                  <m:oMath xmlns:m="http://schemas.openxmlformats.org/officeDocument/2006/math">
                    <m:r>
                      <a:rPr lang="en-US" sz="3600" i="1" smtClean="0">
                        <a:solidFill>
                          <a:srgbClr val="000000"/>
                        </a:solidFill>
                        <a:latin typeface="Cambria Math" panose="02040503050406030204" pitchFamily="18" charset="0"/>
                      </a:rPr>
                      <m:t>𝐴𝐵𝐶</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m:t>
                    </m:r>
                  </m:oMath>
                </a14:m>
                <a:r>
                  <a:rPr lang="en-US" sz="3600">
                    <a:solidFill>
                      <a:srgbClr val="000000"/>
                    </a:solidFill>
                    <a:latin typeface="+mj-lt"/>
                  </a:rPr>
                  <a:t> có đáy là các tam giác đều cạnh </a:t>
                </a:r>
                <a14:m>
                  <m:oMath xmlns:m="http://schemas.openxmlformats.org/officeDocument/2006/math">
                    <m:r>
                      <a:rPr lang="en-US" sz="3600" i="1" smtClean="0">
                        <a:solidFill>
                          <a:srgbClr val="000000"/>
                        </a:solidFill>
                        <a:latin typeface="Cambria Math" panose="02040503050406030204" pitchFamily="18" charset="0"/>
                      </a:rPr>
                      <m:t>𝑎</m:t>
                    </m:r>
                    <m:r>
                      <a:rPr lang="en-US" sz="3600" i="1" smtClean="0">
                        <a:solidFill>
                          <a:srgbClr val="000000"/>
                        </a:solidFill>
                        <a:latin typeface="Cambria Math" panose="02040503050406030204" pitchFamily="18" charset="0"/>
                      </a:rPr>
                      <m:t>,  </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𝐶</m:t>
                    </m:r>
                  </m:oMath>
                </a14:m>
                <a:endParaRPr lang="en-US" sz="3600" i="1" smtClean="0">
                  <a:solidFill>
                    <a:srgbClr val="000000"/>
                  </a:solidFill>
                  <a:latin typeface="Cambria Math" panose="02040503050406030204" pitchFamily="18" charset="0"/>
                </a:endParaRPr>
              </a:p>
              <a:p>
                <a:pPr>
                  <a:lnSpc>
                    <a:spcPct val="150000"/>
                  </a:lnSpc>
                </a:pP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𝑏</m:t>
                    </m:r>
                  </m:oMath>
                </a14:m>
                <a:r>
                  <a:rPr lang="en-US" sz="3600">
                    <a:solidFill>
                      <a:srgbClr val="000000"/>
                    </a:solidFill>
                    <a:latin typeface="+mj-lt"/>
                  </a:rPr>
                  <a:t>. Tính thể tích của khối lăng trụ.</a:t>
                </a:r>
                <a:endParaRPr lang="en-US" sz="3600">
                  <a:latin typeface="+mj-lt"/>
                </a:endParaRPr>
              </a:p>
            </p:txBody>
          </p:sp>
        </mc:Choice>
        <mc:Fallback>
          <p:sp>
            <p:nvSpPr>
              <p:cNvPr id="4" name="Rectangle 3"/>
              <p:cNvSpPr>
                <a:spLocks noRot="1" noChangeAspect="1" noMove="1" noResize="1" noEditPoints="1" noAdjustHandles="1" noChangeArrowheads="1" noChangeShapeType="1" noTextEdit="1"/>
              </p:cNvSpPr>
              <p:nvPr/>
            </p:nvSpPr>
            <p:spPr>
              <a:xfrm>
                <a:off x="671164" y="1712774"/>
                <a:ext cx="17001968" cy="1754326"/>
              </a:xfrm>
              <a:prstGeom prst="rect">
                <a:avLst/>
              </a:prstGeom>
              <a:blipFill>
                <a:blip r:embed="rId6"/>
                <a:stretch>
                  <a:fillRect l="-1076" b="-6250"/>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748861" y="4533900"/>
            <a:ext cx="5278390" cy="5103415"/>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600909" y="3704693"/>
                <a:ext cx="10820400" cy="5078313"/>
              </a:xfrm>
              <a:prstGeom prst="rect">
                <a:avLst/>
              </a:prstGeom>
            </p:spPr>
            <p:txBody>
              <a:bodyPr wrap="square">
                <a:spAutoFit/>
              </a:bodyPr>
              <a:lstStyle/>
              <a:p>
                <a:pPr algn="just">
                  <a:lnSpc>
                    <a:spcPct val="150000"/>
                  </a:lnSpc>
                </a:pPr>
                <a:r>
                  <a:rPr lang="en-US" sz="3600" kern="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hình chóp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b="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và đáy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 là tam giác đều nên hình chóp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đều.</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chiếu của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600" b="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tâm của đáy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tam giác đều do đó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cũng là trọng tâm của tam giác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cắt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en-US" sz="3600" kern="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9" name="Rectangle 8"/>
              <p:cNvSpPr>
                <a:spLocks noRot="1" noChangeAspect="1" noMove="1" noResize="1" noEditPoints="1" noAdjustHandles="1" noChangeArrowheads="1" noChangeShapeType="1" noTextEdit="1"/>
              </p:cNvSpPr>
              <p:nvPr/>
            </p:nvSpPr>
            <p:spPr>
              <a:xfrm>
                <a:off x="6600909" y="3704693"/>
                <a:ext cx="10820400" cy="5078313"/>
              </a:xfrm>
              <a:prstGeom prst="rect">
                <a:avLst/>
              </a:prstGeom>
              <a:blipFill>
                <a:blip r:embed="rId9"/>
                <a:stretch>
                  <a:fillRect l="-1746" r="-1690" b="-1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600909" y="8665636"/>
                <a:ext cx="7449925" cy="973664"/>
              </a:xfrm>
              <a:prstGeom prst="rect">
                <a:avLst/>
              </a:prstGeom>
            </p:spPr>
            <p:txBody>
              <a:bodyPr wrap="none">
                <a:spAutoFit/>
              </a:bodyPr>
              <a:lstStyle/>
              <a:p>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Do tam giác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 đều nên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𝐴𝐷</m:t>
                    </m:r>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3</m:t>
                            </m:r>
                          </m:e>
                        </m:rad>
                      </m:num>
                      <m:den>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oMath>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6600909" y="8665636"/>
                <a:ext cx="7449925" cy="973664"/>
              </a:xfrm>
              <a:prstGeom prst="rect">
                <a:avLst/>
              </a:prstGeom>
              <a:blipFill>
                <a:blip r:embed="rId10"/>
                <a:stretch>
                  <a:fillRect l="-2537" b="-10063"/>
                </a:stretch>
              </a:blipFill>
            </p:spPr>
            <p:txBody>
              <a:bodyPr/>
              <a:lstStyle/>
              <a:p>
                <a:r>
                  <a:rPr lang="en-US">
                    <a:noFill/>
                  </a:rPr>
                  <a:t> </a:t>
                </a:r>
              </a:p>
            </p:txBody>
          </p:sp>
        </mc:Fallback>
      </mc:AlternateContent>
    </p:spTree>
    <p:extLst>
      <p:ext uri="{BB962C8B-B14F-4D97-AF65-F5344CB8AC3E}">
        <p14:creationId xmlns:p14="http://schemas.microsoft.com/office/powerpoint/2010/main" val="321602910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up)">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left)">
                                      <p:cBhvr>
                                        <p:cTn id="39" dur="500"/>
                                        <p:tgtEl>
                                          <p:spTgt spid="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4"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6" name="Google Shape;934;p40"/>
          <p:cNvSpPr txBox="1">
            <a:spLocks/>
          </p:cNvSpPr>
          <p:nvPr/>
        </p:nvSpPr>
        <p:spPr>
          <a:xfrm>
            <a:off x="-796705" y="1028700"/>
            <a:ext cx="19846705"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500" b="1">
                <a:latin typeface="+mn-lt"/>
              </a:rPr>
              <a:t>CHƯƠNG VII: QUAN HỆ VUÔNG GÓC TRONG KHÔNG GIAN</a:t>
            </a:r>
            <a:endParaRPr lang="vi-VN" sz="7500" b="1">
              <a:latin typeface="+mn-lt"/>
            </a:endParaRPr>
          </a:p>
        </p:txBody>
      </p:sp>
      <p:sp>
        <p:nvSpPr>
          <p:cNvPr id="7" name="Rectangle 6"/>
          <p:cNvSpPr/>
          <p:nvPr/>
        </p:nvSpPr>
        <p:spPr>
          <a:xfrm>
            <a:off x="1125647" y="5067300"/>
            <a:ext cx="16002000" cy="1710853"/>
          </a:xfrm>
          <a:prstGeom prst="rect">
            <a:avLst/>
          </a:prstGeom>
        </p:spPr>
        <p:txBody>
          <a:bodyPr wrap="square">
            <a:spAutoFit/>
          </a:bodyPr>
          <a:lstStyle/>
          <a:p>
            <a:pPr algn="ctr">
              <a:lnSpc>
                <a:spcPct val="150000"/>
              </a:lnSpc>
              <a:buClrTx/>
            </a:pPr>
            <a:r>
              <a:rPr lang="vi-VN" sz="8000" b="1">
                <a:solidFill>
                  <a:srgbClr val="C00000"/>
                </a:solidFill>
                <a:ea typeface="Maven Pro"/>
                <a:cs typeface="Maven Pro"/>
                <a:sym typeface="Maven Pro"/>
              </a:rPr>
              <a:t>BÀI 27. THỂ TÍCH </a:t>
            </a:r>
            <a:endParaRPr lang="vi-VN" sz="8000" dirty="0">
              <a:solidFill>
                <a:srgbClr val="C00000"/>
              </a:solidFill>
              <a:ea typeface="Maven Pro"/>
              <a:cs typeface="Maven Pro"/>
              <a:sym typeface="Maven Pro"/>
            </a:endParaRPr>
          </a:p>
        </p:txBody>
      </p:sp>
      <p:pic>
        <p:nvPicPr>
          <p:cNvPr id="4" name="Picture 3"/>
          <p:cNvPicPr>
            <a:picLocks noChangeAspect="1"/>
          </p:cNvPicPr>
          <p:nvPr/>
        </p:nvPicPr>
        <p:blipFill>
          <a:blip r:embed="rId4"/>
          <a:stretch>
            <a:fillRect/>
          </a:stretch>
        </p:blipFill>
        <p:spPr>
          <a:xfrm>
            <a:off x="609600" y="7658100"/>
            <a:ext cx="3456732" cy="3462828"/>
          </a:xfrm>
          <a:prstGeom prst="rect">
            <a:avLst/>
          </a:prstGeom>
        </p:spPr>
      </p:pic>
      <p:pic>
        <p:nvPicPr>
          <p:cNvPr id="9" name="Picture 8"/>
          <p:cNvPicPr>
            <a:picLocks noChangeAspect="1"/>
          </p:cNvPicPr>
          <p:nvPr/>
        </p:nvPicPr>
        <p:blipFill>
          <a:blip r:embed="rId5"/>
          <a:stretch>
            <a:fillRect/>
          </a:stretch>
        </p:blipFill>
        <p:spPr>
          <a:xfrm flipH="1">
            <a:off x="15392400" y="7758172"/>
            <a:ext cx="2160982" cy="1957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781230" y="612152"/>
            <a:ext cx="5141496"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7.31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990600" y="366964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671164" y="1712774"/>
                <a:ext cx="17001968"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a:ea typeface="+mn-ea"/>
                    <a:cs typeface="+mn-cs"/>
                  </a:rPr>
                  <a:t>Cho khối lăng trụ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3600" b="0" i="0" u="none" strike="noStrike" kern="1200" cap="none" spc="0" normalizeH="0" baseline="0" noProof="0">
                    <a:ln>
                      <a:noFill/>
                    </a:ln>
                    <a:solidFill>
                      <a:srgbClr val="000000"/>
                    </a:solidFill>
                    <a:effectLst/>
                    <a:uLnTx/>
                    <a:uFillTx/>
                    <a:latin typeface="Arial"/>
                    <a:ea typeface="+mn-ea"/>
                    <a:cs typeface="+mn-cs"/>
                  </a:rPr>
                  <a:t> có đáy là các tam giác đều cạnh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oMath>
                </a14:m>
                <a:endPar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𝑏</m:t>
                    </m:r>
                  </m:oMath>
                </a14:m>
                <a:r>
                  <a:rPr kumimoji="0" lang="en-US" sz="3600" b="0" i="0" u="none" strike="noStrike" kern="1200" cap="none" spc="0" normalizeH="0" baseline="0" noProof="0">
                    <a:ln>
                      <a:noFill/>
                    </a:ln>
                    <a:solidFill>
                      <a:srgbClr val="000000"/>
                    </a:solidFill>
                    <a:effectLst/>
                    <a:uLnTx/>
                    <a:uFillTx/>
                    <a:latin typeface="Arial"/>
                    <a:ea typeface="+mn-ea"/>
                    <a:cs typeface="+mn-cs"/>
                  </a:rPr>
                  <a:t>. Tính thể tích của khối lăng trụ.</a:t>
                </a:r>
                <a:endParaRPr kumimoji="0" lang="en-US" sz="3600" b="0" i="0" u="none" strike="noStrike" kern="1200" cap="none" spc="0" normalizeH="0" baseline="0" noProof="0">
                  <a:ln>
                    <a:noFill/>
                  </a:ln>
                  <a:solidFill>
                    <a:srgbClr val="014040"/>
                  </a:solidFill>
                  <a:effectLst/>
                  <a:uLnTx/>
                  <a:uFillTx/>
                  <a:latin typeface="Arial"/>
                  <a:ea typeface="+mn-ea"/>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671164" y="1712774"/>
                <a:ext cx="17001968" cy="1754326"/>
              </a:xfrm>
              <a:prstGeom prst="rect">
                <a:avLst/>
              </a:prstGeom>
              <a:blipFill>
                <a:blip r:embed="rId6"/>
                <a:stretch>
                  <a:fillRect l="-1076" b="-6250"/>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748861" y="4533900"/>
            <a:ext cx="5278390" cy="5103415"/>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177206" y="3738969"/>
                <a:ext cx="9822349" cy="5898346"/>
              </a:xfrm>
              <a:prstGeom prst="rect">
                <a:avLst/>
              </a:prstGeom>
            </p:spPr>
            <p:txBody>
              <a:bodyPr wrap="square">
                <a:spAutoFit/>
              </a:bodyPr>
              <a:lstStyle/>
              <a:p>
                <a:pPr marL="0" marR="0" lvl="0" indent="0" algn="just" defTabSz="914400" rtl="0" eaLnBrk="1" fontAlgn="auto" latinLnBrk="0" hangingPunct="1">
                  <a:lnSpc>
                    <a:spcPct val="135000"/>
                  </a:lnSpc>
                  <a:spcBef>
                    <a:spcPts val="0"/>
                  </a:spcBef>
                  <a:spcAft>
                    <a:spcPts val="0"/>
                  </a:spcAft>
                  <a:buClrTx/>
                  <a:buSzTx/>
                  <a:buFontTx/>
                  <a:buNone/>
                  <a:tabLst/>
                  <a:defRPr/>
                </a:pPr>
                <a:r>
                  <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 </a:t>
                </a: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𝐴𝐹</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5000"/>
                  </a:lnSpc>
                  <a:spcBef>
                    <a:spcPts val="0"/>
                  </a:spcBef>
                  <a:spcAft>
                    <a:spcPts val="0"/>
                  </a:spcAft>
                  <a:buClrTx/>
                  <a:buSzTx/>
                  <a:buFontTx/>
                  <a:buNone/>
                  <a:tabLst/>
                  <a:defRPr/>
                </a:pPr>
                <a14:m>
                  <m:oMath xmlns:m="http://schemas.openxmlformats.org/officeDocument/2006/math">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radPr>
                      <m:deg/>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e>
                    </m:rad>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en-US"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en-US"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rad>
                  </m:oMath>
                </a14:m>
                <a:r>
                  <a:rPr kumimoji="0" lang="en-US" sz="36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5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m:t>
                          </m:r>
                        </m:sub>
                      </m:sSub>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5000"/>
                  </a:lnSpc>
                  <a:spcBef>
                    <a:spcPts val="0"/>
                  </a:spcBef>
                  <a:spcAft>
                    <a:spcPts val="0"/>
                  </a:spcAft>
                  <a:buClrTx/>
                  <a:buSzTx/>
                  <a:buFontTx/>
                  <a:buNone/>
                  <a:tabLst/>
                  <a:defRPr/>
                </a:pPr>
                <a:r>
                  <a:rPr kumimoji="0" lang="fr-FR"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 tích khối chóp: </a:t>
                </a:r>
                <a14:m>
                  <m:oMath xmlns:m="http://schemas.openxmlformats.org/officeDocument/2006/math">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num>
                          <m:den>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rad>
                  </m:oMath>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177206" y="3738969"/>
                <a:ext cx="9822349" cy="5898346"/>
              </a:xfrm>
              <a:prstGeom prst="rect">
                <a:avLst/>
              </a:prstGeom>
              <a:blipFill>
                <a:blip r:embed="rId9"/>
                <a:stretch>
                  <a:fillRect l="-1861"/>
                </a:stretch>
              </a:blipFill>
            </p:spPr>
            <p:txBody>
              <a:bodyPr/>
              <a:lstStyle/>
              <a:p>
                <a:r>
                  <a:rPr lang="en-US">
                    <a:noFill/>
                  </a:rPr>
                  <a:t> </a:t>
                </a:r>
              </a:p>
            </p:txBody>
          </p:sp>
        </mc:Fallback>
      </mc:AlternateContent>
    </p:spTree>
    <p:extLst>
      <p:ext uri="{BB962C8B-B14F-4D97-AF65-F5344CB8AC3E}">
        <p14:creationId xmlns:p14="http://schemas.microsoft.com/office/powerpoint/2010/main" val="266381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6" name="Picture 15"/>
          <p:cNvPicPr>
            <a:picLocks noChangeAspect="1"/>
          </p:cNvPicPr>
          <p:nvPr/>
        </p:nvPicPr>
        <p:blipFill>
          <a:blip r:embed="rId4"/>
          <a:stretch>
            <a:fillRect/>
          </a:stretch>
        </p:blipFill>
        <p:spPr>
          <a:xfrm>
            <a:off x="15633348" y="7384563"/>
            <a:ext cx="1926645" cy="2380262"/>
          </a:xfrm>
          <a:prstGeom prst="rect">
            <a:avLst/>
          </a:prstGeom>
        </p:spPr>
      </p:pic>
      <p:grpSp>
        <p:nvGrpSpPr>
          <p:cNvPr id="13" name="Group 12"/>
          <p:cNvGrpSpPr/>
          <p:nvPr/>
        </p:nvGrpSpPr>
        <p:grpSpPr>
          <a:xfrm>
            <a:off x="685799" y="571500"/>
            <a:ext cx="16874193" cy="5078313"/>
            <a:chOff x="685799" y="723900"/>
            <a:chExt cx="16874193" cy="5078313"/>
          </a:xfrm>
        </p:grpSpPr>
        <p:sp>
          <p:nvSpPr>
            <p:cNvPr id="5" name="Rectangle 4"/>
            <p:cNvSpPr/>
            <p:nvPr/>
          </p:nvSpPr>
          <p:spPr>
            <a:xfrm>
              <a:off x="685799" y="723900"/>
              <a:ext cx="16874193" cy="5078313"/>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Từ </a:t>
              </a:r>
              <a:r>
                <a:rPr lang="vi-VN" sz="3600">
                  <a:solidFill>
                    <a:srgbClr val="000000"/>
                  </a:solidFill>
                  <a:latin typeface="Arial" panose="020B0604020202020204" pitchFamily="34" charset="0"/>
                  <a:cs typeface="Arial" panose="020B0604020202020204" pitchFamily="34" charset="0"/>
                </a:rPr>
                <a:t>một tấm tôn hình vuông có cạnh 8 dm, bác Hùng cắt bỏ bốn phần như nhau ở bốn góc, sau đó bác hàn các mép lại để được một chiếc thùng (không có nắp) như Hình </a:t>
              </a:r>
              <a:r>
                <a:rPr lang="vi-VN" sz="3600">
                  <a:solidFill>
                    <a:srgbClr val="000000"/>
                  </a:solidFill>
                  <a:latin typeface="Arial" panose="020B0604020202020204" pitchFamily="34" charset="0"/>
                  <a:cs typeface="Arial" panose="020B0604020202020204" pitchFamily="34" charset="0"/>
                </a:rPr>
                <a:t>7.99</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a) Giải thích vì sao chiếc thùng có dạng hình chóp </a:t>
              </a:r>
              <a:r>
                <a:rPr lang="vi-VN" sz="3600">
                  <a:solidFill>
                    <a:srgbClr val="000000"/>
                  </a:solidFill>
                  <a:latin typeface="Arial" panose="020B0604020202020204" pitchFamily="34" charset="0"/>
                  <a:cs typeface="Arial" panose="020B0604020202020204" pitchFamily="34" charset="0"/>
                </a:rPr>
                <a:t>cụt</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b) Tính cạnh bên của </a:t>
              </a:r>
              <a:r>
                <a:rPr lang="vi-VN" sz="3600">
                  <a:solidFill>
                    <a:srgbClr val="000000"/>
                  </a:solidFill>
                  <a:latin typeface="Arial" panose="020B0604020202020204" pitchFamily="34" charset="0"/>
                  <a:cs typeface="Arial" panose="020B0604020202020204" pitchFamily="34" charset="0"/>
                </a:rPr>
                <a:t>thùng</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c) Hỏi thùng có thể chứa được nhiều nhất bao nhiêu lít nước?</a:t>
              </a:r>
              <a:endParaRPr lang="en-US">
                <a:latin typeface="Arial" panose="020B0604020202020204" pitchFamily="34" charset="0"/>
                <a:cs typeface="Arial" panose="020B0604020202020204" pitchFamily="34" charset="0"/>
              </a:endParaRPr>
            </a:p>
          </p:txBody>
        </p:sp>
        <p:sp>
          <p:nvSpPr>
            <p:cNvPr id="15" name="Google Shape;3331;p61"/>
            <p:cNvSpPr txBox="1"/>
            <p:nvPr/>
          </p:nvSpPr>
          <p:spPr>
            <a:xfrm flipH="1">
              <a:off x="781230" y="723900"/>
              <a:ext cx="5141496" cy="902592"/>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7.32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34895" y="5690779"/>
            <a:ext cx="11213748" cy="4177121"/>
          </a:xfrm>
          <a:prstGeom prst="rect">
            <a:avLst/>
          </a:prstGeom>
        </p:spPr>
      </p:pic>
    </p:spTree>
    <p:extLst>
      <p:ext uri="{BB962C8B-B14F-4D97-AF65-F5344CB8AC3E}">
        <p14:creationId xmlns:p14="http://schemas.microsoft.com/office/powerpoint/2010/main" val="9524615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859820" y="9230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066800" y="5448300"/>
                <a:ext cx="16154400" cy="4144661"/>
              </a:xfrm>
              <a:prstGeom prst="rect">
                <a:avLst/>
              </a:prstGeom>
            </p:spPr>
            <p:txBody>
              <a:bodyPr wrap="square">
                <a:spAutoFit/>
              </a:bodyPr>
              <a:lstStyle/>
              <a:p>
                <a:pPr algn="just">
                  <a:lnSpc>
                    <a:spcPct val="150000"/>
                  </a:lnSpc>
                </a:pPr>
                <a:r>
                  <a:rPr lang="en-US" sz="3600" kern="100" smtClean="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600" kern="100">
                    <a:solidFill>
                      <a:schemeClr val="bg1">
                        <a:lumMod val="10000"/>
                      </a:schemeClr>
                    </a:solidFill>
                    <a:ea typeface="Calibri" panose="020F0502020204030204" pitchFamily="34" charset="0"/>
                    <a:cs typeface="Arial" panose="020B0604020202020204" pitchFamily="34" charset="0"/>
                  </a:rPr>
                  <a:t>Vì bác Hùng cắt bỏ bốn phần như nhau ở bốn góc và hàn lại sẽ tạo thành 4 mặt bên là các hình thang cân</a:t>
                </a:r>
                <a:r>
                  <a:rPr lang="vi-VN" sz="3600" kern="100">
                    <a:solidFill>
                      <a:schemeClr val="bg1">
                        <a:lumMod val="10000"/>
                      </a:schemeClr>
                    </a:solidFill>
                    <a:ea typeface="Calibri" panose="020F0502020204030204" pitchFamily="34" charset="0"/>
                    <a:cs typeface="Arial" panose="020B0604020202020204" pitchFamily="34" charset="0"/>
                  </a:rPr>
                  <a:t>. </a:t>
                </a:r>
                <a:endParaRPr lang="en-US" sz="3600" kern="100" smtClean="0">
                  <a:solidFill>
                    <a:schemeClr val="bg1">
                      <a:lumMod val="10000"/>
                    </a:schemeClr>
                  </a:solidFill>
                  <a:ea typeface="Calibri" panose="020F0502020204030204" pitchFamily="34" charset="0"/>
                  <a:cs typeface="Arial" panose="020B0604020202020204" pitchFamily="34" charset="0"/>
                </a:endParaRPr>
              </a:p>
              <a:p>
                <a:pPr algn="just">
                  <a:lnSpc>
                    <a:spcPct val="150000"/>
                  </a:lnSpc>
                </a:pPr>
                <a:r>
                  <a:rPr lang="vi-VN" sz="3600" kern="100" smtClean="0">
                    <a:solidFill>
                      <a:schemeClr val="bg1">
                        <a:lumMod val="10000"/>
                      </a:schemeClr>
                    </a:solidFill>
                    <a:ea typeface="Calibri" panose="020F0502020204030204" pitchFamily="34" charset="0"/>
                    <a:cs typeface="Arial" panose="020B0604020202020204" pitchFamily="34" charset="0"/>
                  </a:rPr>
                  <a:t>Vậy </a:t>
                </a:r>
                <a:r>
                  <a:rPr lang="vi-VN" sz="3600" kern="100">
                    <a:solidFill>
                      <a:schemeClr val="bg1">
                        <a:lumMod val="10000"/>
                      </a:schemeClr>
                    </a:solidFill>
                    <a:ea typeface="Calibri" panose="020F0502020204030204" pitchFamily="34" charset="0"/>
                    <a:cs typeface="Arial" panose="020B0604020202020204" pitchFamily="34" charset="0"/>
                  </a:rPr>
                  <a:t>chiếc thùng có dạng hình chóp cụt.</a:t>
                </a:r>
                <a:endPar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5448300"/>
                <a:ext cx="16154400" cy="4144661"/>
              </a:xfrm>
              <a:prstGeom prst="rect">
                <a:avLst/>
              </a:prstGeom>
              <a:blipFill>
                <a:blip r:embed="rId4"/>
                <a:stretch>
                  <a:fillRect l="-1132" r="-1132" b="-4559"/>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3832886" y="1259355"/>
            <a:ext cx="10638006" cy="3960345"/>
          </a:xfrm>
          <a:prstGeom prst="rect">
            <a:avLst/>
          </a:prstGeom>
        </p:spPr>
      </p:pic>
      <p:pic>
        <p:nvPicPr>
          <p:cNvPr id="12" name="Picture 11"/>
          <p:cNvPicPr>
            <a:picLocks noChangeAspect="1"/>
          </p:cNvPicPr>
          <p:nvPr/>
        </p:nvPicPr>
        <p:blipFill>
          <a:blip r:embed="rId6"/>
          <a:stretch>
            <a:fillRect/>
          </a:stretch>
        </p:blipFill>
        <p:spPr>
          <a:xfrm>
            <a:off x="16324729" y="807630"/>
            <a:ext cx="1283052" cy="1585139"/>
          </a:xfrm>
          <a:prstGeom prst="rect">
            <a:avLst/>
          </a:prstGeom>
        </p:spPr>
      </p:pic>
    </p:spTree>
    <p:extLst>
      <p:ext uri="{BB962C8B-B14F-4D97-AF65-F5344CB8AC3E}">
        <p14:creationId xmlns:p14="http://schemas.microsoft.com/office/powerpoint/2010/main" val="22522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914400" y="627314"/>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stretch>
            <a:fillRect/>
          </a:stretch>
        </p:blipFill>
        <p:spPr>
          <a:xfrm>
            <a:off x="1306526" y="1336829"/>
            <a:ext cx="6644516" cy="41986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200147" y="724912"/>
                <a:ext cx="9753600" cy="4897110"/>
              </a:xfrm>
              <a:prstGeom prst="rect">
                <a:avLst/>
              </a:prstGeom>
            </p:spPr>
            <p:txBody>
              <a:bodyPr wrap="square">
                <a:spAutoFit/>
              </a:bodyPr>
              <a:lstStyle/>
              <a:p>
                <a:pPr algn="just">
                  <a:lnSpc>
                    <a:spcPct val="150000"/>
                  </a:lnSpc>
                </a:pPr>
                <a:r>
                  <a:rPr lang="en-US" sz="3400" smtClean="0">
                    <a:solidFill>
                      <a:srgbClr val="000000"/>
                    </a:solidFill>
                    <a:latin typeface="Arial" panose="020B0604020202020204" pitchFamily="34" charset="0"/>
                    <a:cs typeface="Arial" panose="020B0604020202020204" pitchFamily="34" charset="0"/>
                  </a:rPr>
                  <a:t>b) Dựa vào hình 7.99, ta </a:t>
                </a:r>
                <a:r>
                  <a:rPr lang="en-US" sz="3400">
                    <a:solidFill>
                      <a:srgbClr val="000000"/>
                    </a:solidFill>
                    <a:latin typeface="Arial" panose="020B0604020202020204" pitchFamily="34" charset="0"/>
                    <a:cs typeface="Arial" panose="020B0604020202020204" pitchFamily="34" charset="0"/>
                  </a:rPr>
                  <a:t>có </a:t>
                </a:r>
                <a:endParaRPr lang="en-US" sz="34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m:t>
                      </m:r>
                      <m:r>
                        <a:rPr lang="en-US" sz="3400" i="1" smtClean="0">
                          <a:solidFill>
                            <a:srgbClr val="000000"/>
                          </a:solidFill>
                          <a:latin typeface="Cambria Math" panose="02040503050406030204" pitchFamily="18" charset="0"/>
                          <a:cs typeface="Arial" panose="020B0604020202020204" pitchFamily="34" charset="0"/>
                        </a:rPr>
                        <m:t>′</m:t>
                      </m:r>
                      <m:r>
                        <a:rPr lang="en-US" sz="3400" i="1" smtClean="0">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𝐶</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𝐶</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𝐷</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𝐷</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′=8 –2=6 (</m:t>
                      </m:r>
                      <m:r>
                        <a:rPr lang="en-US" sz="3400" i="1">
                          <a:solidFill>
                            <a:srgbClr val="000000"/>
                          </a:solidFill>
                          <a:latin typeface="Cambria Math" panose="02040503050406030204" pitchFamily="18" charset="0"/>
                          <a:cs typeface="Arial" panose="020B0604020202020204" pitchFamily="34" charset="0"/>
                        </a:rPr>
                        <m:t>𝑑𝑚</m:t>
                      </m:r>
                      <m:r>
                        <a:rPr lang="en-US" sz="3400" i="1">
                          <a:solidFill>
                            <a:srgbClr val="000000"/>
                          </a:solidFill>
                          <a:latin typeface="Cambria Math" panose="02040503050406030204" pitchFamily="18" charset="0"/>
                          <a:cs typeface="Arial" panose="020B0604020202020204" pitchFamily="34" charset="0"/>
                        </a:rPr>
                        <m:t>)</m:t>
                      </m:r>
                    </m:oMath>
                  </m:oMathPara>
                </a14:m>
                <a:endParaRPr lang="en-US" sz="3400">
                  <a:solidFill>
                    <a:srgbClr val="000000"/>
                  </a:solidFill>
                  <a:latin typeface="Arial" panose="020B0604020202020204" pitchFamily="34" charset="0"/>
                  <a:cs typeface="Arial" panose="020B0604020202020204" pitchFamily="34" charset="0"/>
                </a:endParaRPr>
              </a:p>
              <a:p>
                <a:pPr algn="just">
                  <a:lnSpc>
                    <a:spcPct val="150000"/>
                  </a:lnSpc>
                </a:pPr>
                <a:r>
                  <a:rPr lang="en-US" sz="3400">
                    <a:solidFill>
                      <a:srgbClr val="000000"/>
                    </a:solidFill>
                    <a:latin typeface="Arial" panose="020B0604020202020204" pitchFamily="34" charset="0"/>
                    <a:cs typeface="Arial" panose="020B0604020202020204" pitchFamily="34" charset="0"/>
                  </a:rPr>
                  <a:t>Kẻ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𝐴𝐻</m:t>
                    </m:r>
                    <m:r>
                      <a:rPr lang="en-US" sz="3400" i="1">
                        <a:solidFill>
                          <a:srgbClr val="000000"/>
                        </a:solidFill>
                        <a:latin typeface="Cambria Math" panose="02040503050406030204" pitchFamily="18" charset="0"/>
                        <a:cs typeface="Arial" panose="020B0604020202020204" pitchFamily="34" charset="0"/>
                      </a:rPr>
                      <m:t> </m:t>
                    </m:r>
                    <m:r>
                      <a:rPr lang="en-US" sz="3400" i="1" smtClean="0">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tại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𝐻</m:t>
                    </m:r>
                  </m:oMath>
                </a14:m>
                <a:r>
                  <a:rPr lang="en-US" sz="3400">
                    <a:solidFill>
                      <a:srgbClr val="000000"/>
                    </a:solidFill>
                    <a:latin typeface="Arial" panose="020B0604020202020204" pitchFamily="34" charset="0"/>
                    <a:cs typeface="Arial" panose="020B0604020202020204" pitchFamily="34" charset="0"/>
                  </a:rPr>
                  <a:t>, </a:t>
                </a:r>
                <a:r>
                  <a:rPr lang="en-US" sz="3400" smtClean="0">
                    <a:solidFill>
                      <a:srgbClr val="000000"/>
                    </a:solidFill>
                    <a:latin typeface="Arial" panose="020B0604020202020204" pitchFamily="34" charset="0"/>
                    <a:cs typeface="Arial" panose="020B0604020202020204" pitchFamily="34" charset="0"/>
                  </a:rPr>
                  <a:t>kẻ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𝐵𝐾</m:t>
                    </m:r>
                    <m:r>
                      <a:rPr lang="en-US" sz="3400" i="1">
                        <a:solidFill>
                          <a:srgbClr val="000000"/>
                        </a:solidFill>
                        <a:latin typeface="Cambria Math" panose="02040503050406030204" pitchFamily="18" charset="0"/>
                        <a:cs typeface="Arial" panose="020B0604020202020204" pitchFamily="34" charset="0"/>
                      </a:rPr>
                      <m:t> </m:t>
                    </m:r>
                    <m:r>
                      <a:rPr lang="en-US" sz="3400" i="1" smtClean="0">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tại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𝐾</m:t>
                    </m:r>
                  </m:oMath>
                </a14:m>
                <a:r>
                  <a:rPr lang="en-US" sz="3400">
                    <a:solidFill>
                      <a:srgbClr val="000000"/>
                    </a:solidFill>
                    <a:latin typeface="Arial" panose="020B0604020202020204" pitchFamily="34" charset="0"/>
                    <a:cs typeface="Arial" panose="020B0604020202020204" pitchFamily="34" charset="0"/>
                  </a:rPr>
                  <a:t>.</a:t>
                </a:r>
              </a:p>
              <a:p>
                <a:pPr algn="just">
                  <a:lnSpc>
                    <a:spcPct val="150000"/>
                  </a:lnSpc>
                </a:pPr>
                <a:r>
                  <a:rPr lang="en-US" sz="3400">
                    <a:solidFill>
                      <a:srgbClr val="000000"/>
                    </a:solidFill>
                    <a:latin typeface="Arial" panose="020B0604020202020204" pitchFamily="34" charset="0"/>
                    <a:cs typeface="Arial" panose="020B0604020202020204" pitchFamily="34" charset="0"/>
                  </a:rPr>
                  <a:t>Khi đó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𝐴𝐵𝐾𝐻</m:t>
                    </m:r>
                  </m:oMath>
                </a14:m>
                <a:r>
                  <a:rPr lang="en-US" sz="3400">
                    <a:solidFill>
                      <a:srgbClr val="000000"/>
                    </a:solidFill>
                    <a:latin typeface="Arial" panose="020B0604020202020204" pitchFamily="34" charset="0"/>
                    <a:cs typeface="Arial" panose="020B0604020202020204" pitchFamily="34" charset="0"/>
                  </a:rPr>
                  <a:t> là hình chữ nhật</a:t>
                </a:r>
                <a:r>
                  <a:rPr lang="en-US" sz="3400">
                    <a:solidFill>
                      <a:srgbClr val="000000"/>
                    </a:solidFill>
                    <a:latin typeface="Arial" panose="020B0604020202020204" pitchFamily="34" charset="0"/>
                    <a:cs typeface="Arial" panose="020B0604020202020204" pitchFamily="34" charset="0"/>
                  </a:rPr>
                  <a:t>, </a:t>
                </a:r>
                <a:endParaRPr lang="en-US" sz="3400" smtClean="0">
                  <a:solidFill>
                    <a:srgbClr val="000000"/>
                  </a:solidFill>
                  <a:latin typeface="Arial" panose="020B0604020202020204" pitchFamily="34" charset="0"/>
                  <a:cs typeface="Arial" panose="020B0604020202020204" pitchFamily="34" charset="0"/>
                </a:endParaRPr>
              </a:p>
              <a:p>
                <a:pPr algn="just">
                  <a:lnSpc>
                    <a:spcPct val="150000"/>
                  </a:lnSpc>
                </a:pPr>
                <a:r>
                  <a:rPr lang="en-US" sz="3400" smtClean="0">
                    <a:solidFill>
                      <a:srgbClr val="000000"/>
                    </a:solidFill>
                    <a:latin typeface="Arial" panose="020B0604020202020204" pitchFamily="34" charset="0"/>
                    <a:cs typeface="Arial" panose="020B0604020202020204" pitchFamily="34" charset="0"/>
                  </a:rPr>
                  <a:t>suy </a:t>
                </a:r>
                <a:r>
                  <a:rPr lang="en-US" sz="3400">
                    <a:solidFill>
                      <a:srgbClr val="000000"/>
                    </a:solidFill>
                    <a:latin typeface="Arial" panose="020B0604020202020204" pitchFamily="34" charset="0"/>
                    <a:cs typeface="Arial" panose="020B0604020202020204" pitchFamily="34" charset="0"/>
                  </a:rPr>
                  <a:t>ra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𝐴𝐵</m:t>
                    </m:r>
                    <m:r>
                      <a:rPr lang="en-US" sz="3400" i="1" smtClean="0">
                        <a:solidFill>
                          <a:srgbClr val="000000"/>
                        </a:solidFill>
                        <a:latin typeface="Cambria Math" panose="02040503050406030204" pitchFamily="18" charset="0"/>
                        <a:cs typeface="Arial" panose="020B0604020202020204" pitchFamily="34" charset="0"/>
                      </a:rPr>
                      <m:t> = </m:t>
                    </m:r>
                    <m:r>
                      <a:rPr lang="en-US" sz="3400" i="1" smtClean="0">
                        <a:solidFill>
                          <a:srgbClr val="000000"/>
                        </a:solidFill>
                        <a:latin typeface="Cambria Math" panose="02040503050406030204" pitchFamily="18" charset="0"/>
                        <a:cs typeface="Arial" panose="020B0604020202020204" pitchFamily="34" charset="0"/>
                      </a:rPr>
                      <m:t>𝐻𝐾</m:t>
                    </m:r>
                    <m:r>
                      <a:rPr lang="en-US" sz="3400" i="1" smtClean="0">
                        <a:solidFill>
                          <a:srgbClr val="000000"/>
                        </a:solidFill>
                        <a:latin typeface="Cambria Math" panose="02040503050406030204" pitchFamily="18" charset="0"/>
                        <a:cs typeface="Arial" panose="020B0604020202020204" pitchFamily="34" charset="0"/>
                      </a:rPr>
                      <m:t> = 3 </m:t>
                    </m:r>
                    <m:r>
                      <a:rPr lang="en-US" sz="3400" i="1" smtClean="0">
                        <a:solidFill>
                          <a:srgbClr val="000000"/>
                        </a:solidFill>
                        <a:latin typeface="Cambria Math" panose="02040503050406030204" pitchFamily="18" charset="0"/>
                        <a:cs typeface="Arial" panose="020B0604020202020204" pitchFamily="34" charset="0"/>
                      </a:rPr>
                      <m:t>𝑑𝑚</m:t>
                    </m:r>
                  </m:oMath>
                </a14:m>
                <a:endParaRPr lang="en-US" sz="340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𝐴𝐻</m:t>
                      </m:r>
                      <m:r>
                        <a:rPr lang="en-US" sz="3400" i="1" smtClean="0">
                          <a:solidFill>
                            <a:srgbClr val="000000"/>
                          </a:solidFill>
                          <a:latin typeface="Cambria Math" panose="02040503050406030204" pitchFamily="18" charset="0"/>
                          <a:cs typeface="Arial" panose="020B0604020202020204" pitchFamily="34" charset="0"/>
                        </a:rPr>
                        <m:t> = </m:t>
                      </m:r>
                      <m:r>
                        <a:rPr lang="en-US" sz="3400" i="1" smtClean="0">
                          <a:solidFill>
                            <a:srgbClr val="000000"/>
                          </a:solidFill>
                          <a:latin typeface="Cambria Math" panose="02040503050406030204" pitchFamily="18" charset="0"/>
                          <a:cs typeface="Arial" panose="020B0604020202020204" pitchFamily="34" charset="0"/>
                        </a:rPr>
                        <m:t>𝐵𝐾</m:t>
                      </m:r>
                      <m:r>
                        <a:rPr lang="en-US" sz="3400" i="1" smtClean="0">
                          <a:solidFill>
                            <a:srgbClr val="000000"/>
                          </a:solidFill>
                          <a:latin typeface="Cambria Math" panose="02040503050406030204" pitchFamily="18" charset="0"/>
                          <a:cs typeface="Arial" panose="020B0604020202020204" pitchFamily="34" charset="0"/>
                        </a:rPr>
                        <m:t> = (8 – 3) : 2 = 2,5 </m:t>
                      </m:r>
                      <m:r>
                        <a:rPr lang="en-US" sz="3400" i="1" smtClean="0">
                          <a:solidFill>
                            <a:srgbClr val="000000"/>
                          </a:solidFill>
                          <a:latin typeface="Cambria Math" panose="02040503050406030204" pitchFamily="18" charset="0"/>
                          <a:cs typeface="Arial" panose="020B0604020202020204" pitchFamily="34" charset="0"/>
                        </a:rPr>
                        <m:t>𝑑𝑚</m:t>
                      </m:r>
                      <m:r>
                        <a:rPr lang="en-US" sz="3400" i="1" smtClean="0">
                          <a:solidFill>
                            <a:srgbClr val="000000"/>
                          </a:solidFill>
                          <a:latin typeface="Cambria Math" panose="02040503050406030204" pitchFamily="18" charset="0"/>
                          <a:cs typeface="Arial" panose="020B0604020202020204" pitchFamily="34" charset="0"/>
                        </a:rPr>
                        <m:t>.</m:t>
                      </m:r>
                    </m:oMath>
                  </m:oMathPara>
                </a14:m>
                <a:endParaRPr lang="en-US" sz="34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00147" y="724912"/>
                <a:ext cx="9753600" cy="4897110"/>
              </a:xfrm>
              <a:prstGeom prst="rect">
                <a:avLst/>
              </a:prstGeom>
              <a:blipFill>
                <a:blip r:embed="rId5"/>
                <a:stretch>
                  <a:fillRect l="-1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06526" y="5601712"/>
                <a:ext cx="17189116" cy="3132139"/>
              </a:xfrm>
              <a:prstGeom prst="rect">
                <a:avLst/>
              </a:prstGeom>
            </p:spPr>
            <p:txBody>
              <a:bodyPr wrap="square">
                <a:spAutoFit/>
              </a:bodyPr>
              <a:lstStyle/>
              <a:p>
                <a:pPr lvl="0" algn="just">
                  <a:lnSpc>
                    <a:spcPct val="150000"/>
                  </a:lnSpc>
                </a:pPr>
                <a:r>
                  <a:rPr lang="en-US" sz="3400">
                    <a:solidFill>
                      <a:srgbClr val="000000"/>
                    </a:solidFill>
                    <a:latin typeface="Arial" panose="020B0604020202020204" pitchFamily="34" charset="0"/>
                    <a:cs typeface="Arial" panose="020B0604020202020204" pitchFamily="34" charset="0"/>
                  </a:rPr>
                  <a:t>Xét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𝐵𝐾𝐵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có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𝐵</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acc>
                      <m:accPr>
                        <m:chr m:val="̂"/>
                        <m:ctrlPr>
                          <a:rPr lang="en-US"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m:t>
                        </m:r>
                      </m:e>
                    </m:acc>
                    <m:r>
                      <a:rPr lang="en-US" sz="3400" i="1">
                        <a:solidFill>
                          <a:srgbClr val="000000"/>
                        </a:solidFill>
                        <a:latin typeface="Cambria Math" panose="02040503050406030204" pitchFamily="18" charset="0"/>
                        <a:cs typeface="Arial" panose="020B0604020202020204" pitchFamily="34" charset="0"/>
                      </a:rPr>
                      <m:t>=</m:t>
                    </m:r>
                    <m:acc>
                      <m:accPr>
                        <m:chr m:val="̂"/>
                        <m:ctrlPr>
                          <a:rPr lang="en-US"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𝐵𝐾𝐵</m:t>
                        </m:r>
                        <m:r>
                          <a:rPr lang="en-US" sz="3400" i="1">
                            <a:solidFill>
                              <a:srgbClr val="000000"/>
                            </a:solidFill>
                            <a:latin typeface="Cambria Math" panose="02040503050406030204" pitchFamily="18" charset="0"/>
                            <a:cs typeface="Arial" panose="020B0604020202020204" pitchFamily="34" charset="0"/>
                          </a:rPr>
                          <m:t>′</m:t>
                        </m:r>
                      </m:e>
                    </m:acc>
                    <m:r>
                      <a:rPr lang="en-US" sz="3400" i="1">
                        <a:solidFill>
                          <a:srgbClr val="000000"/>
                        </a:solidFill>
                        <a:latin typeface="Cambria Math" panose="02040503050406030204" pitchFamily="18" charset="0"/>
                        <a:cs typeface="Arial" panose="020B0604020202020204" pitchFamily="34" charset="0"/>
                      </a:rPr>
                      <m:t>=90</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𝐴𝐻</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𝐵𝐾</m:t>
                    </m:r>
                  </m:oMath>
                </a14:m>
                <a:endParaRPr lang="en-US" sz="3400" smtClean="0">
                  <a:solidFill>
                    <a:srgbClr val="000000"/>
                  </a:solidFill>
                  <a:latin typeface="Arial" panose="020B0604020202020204" pitchFamily="34" charset="0"/>
                  <a:cs typeface="Arial" panose="020B0604020202020204" pitchFamily="34" charset="0"/>
                </a:endParaRPr>
              </a:p>
              <a:p>
                <a:pPr lvl="0" algn="just">
                  <a:lnSpc>
                    <a:spcPct val="150000"/>
                  </a:lnSpc>
                </a:pPr>
                <a:r>
                  <a:rPr lang="en-US" sz="3400" smtClean="0">
                    <a:solidFill>
                      <a:srgbClr val="000000"/>
                    </a:solidFill>
                    <a:latin typeface="Arial" panose="020B0604020202020204" pitchFamily="34" charset="0"/>
                    <a:cs typeface="Arial" panose="020B0604020202020204" pitchFamily="34" charset="0"/>
                  </a:rPr>
                  <a:t>Do </a:t>
                </a:r>
                <a:r>
                  <a:rPr lang="en-US" sz="3400">
                    <a:solidFill>
                      <a:srgbClr val="000000"/>
                    </a:solidFill>
                    <a:latin typeface="Arial" panose="020B0604020202020204" pitchFamily="34" charset="0"/>
                    <a:cs typeface="Arial" panose="020B0604020202020204" pitchFamily="34" charset="0"/>
                  </a:rPr>
                  <a:t>đó </a:t>
                </a:r>
                <a:r>
                  <a:rPr lang="el-GR" sz="3400">
                    <a:solidFill>
                      <a:srgbClr val="000000"/>
                    </a:solidFill>
                    <a:cs typeface="Arial" panose="020B0604020202020204" pitchFamily="34" charset="0"/>
                  </a:rPr>
                  <a:t>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𝐴𝐻</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𝐵𝐾</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𝐵</m:t>
                        </m:r>
                      </m:e>
                      <m:sup>
                        <m:r>
                          <a:rPr lang="en-US" sz="3400" i="1">
                            <a:solidFill>
                              <a:srgbClr val="000000"/>
                            </a:solidFill>
                            <a:latin typeface="Cambria Math" panose="02040503050406030204" pitchFamily="18" charset="0"/>
                            <a:cs typeface="Arial" panose="020B0604020202020204" pitchFamily="34" charset="0"/>
                          </a:rPr>
                          <m:t>′</m:t>
                        </m:r>
                      </m:sup>
                    </m:sSup>
                  </m:oMath>
                </a14:m>
                <a:r>
                  <a:rPr lang="en-US" sz="34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𝐻</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𝐾</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𝐻𝐾</m:t>
                    </m:r>
                    <m:r>
                      <a:rPr lang="en-US" sz="3400" i="1">
                        <a:solidFill>
                          <a:srgbClr val="000000"/>
                        </a:solidFill>
                        <a:latin typeface="Cambria Math" panose="02040503050406030204" pitchFamily="18" charset="0"/>
                        <a:cs typeface="Arial" panose="020B0604020202020204" pitchFamily="34" charset="0"/>
                      </a:rPr>
                      <m:t>):2=(6 –3):2=1,5 </m:t>
                    </m:r>
                    <m:r>
                      <a:rPr lang="en-US" sz="3400" i="1">
                        <a:solidFill>
                          <a:srgbClr val="000000"/>
                        </a:solidFill>
                        <a:latin typeface="Cambria Math" panose="02040503050406030204" pitchFamily="18" charset="0"/>
                        <a:cs typeface="Arial" panose="020B0604020202020204" pitchFamily="34" charset="0"/>
                      </a:rPr>
                      <m:t>𝑑𝑚</m:t>
                    </m:r>
                    <m:r>
                      <a:rPr lang="en-US" sz="3400" i="1">
                        <a:solidFill>
                          <a:srgbClr val="000000"/>
                        </a:solidFill>
                        <a:latin typeface="Cambria Math" panose="02040503050406030204" pitchFamily="18" charset="0"/>
                        <a:cs typeface="Arial" panose="020B0604020202020204" pitchFamily="34" charset="0"/>
                      </a:rPr>
                      <m:t>.</m:t>
                    </m:r>
                  </m:oMath>
                </a14:m>
                <a:endParaRPr lang="en-US" sz="3400">
                  <a:solidFill>
                    <a:srgbClr val="000000"/>
                  </a:solidFill>
                  <a:latin typeface="Arial" panose="020B0604020202020204" pitchFamily="34" charset="0"/>
                  <a:cs typeface="Arial" panose="020B0604020202020204" pitchFamily="34" charset="0"/>
                </a:endParaRPr>
              </a:p>
              <a:p>
                <a:pPr lvl="0" algn="just">
                  <a:lnSpc>
                    <a:spcPct val="130000"/>
                  </a:lnSpc>
                </a:pPr>
                <a:r>
                  <a:rPr lang="en-US" sz="3400">
                    <a:solidFill>
                      <a:srgbClr val="000000"/>
                    </a:solidFill>
                    <a:latin typeface="Arial" panose="020B0604020202020204" pitchFamily="34" charset="0"/>
                    <a:cs typeface="Arial" panose="020B0604020202020204" pitchFamily="34" charset="0"/>
                  </a:rPr>
                  <a:t>Xét tam giác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m:t>
                    </m:r>
                  </m:oMath>
                </a14:m>
                <a:r>
                  <a:rPr lang="en-US" sz="3400">
                    <a:solidFill>
                      <a:srgbClr val="000000"/>
                    </a:solidFill>
                    <a:latin typeface="Arial" panose="020B0604020202020204" pitchFamily="34" charset="0"/>
                    <a:cs typeface="Arial" panose="020B0604020202020204" pitchFamily="34" charset="0"/>
                  </a:rPr>
                  <a:t> vuông tại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𝐻</m:t>
                    </m:r>
                  </m:oMath>
                </a14:m>
                <a:r>
                  <a:rPr lang="en-US" sz="3400">
                    <a:solidFill>
                      <a:srgbClr val="000000"/>
                    </a:solidFill>
                    <a:latin typeface="Arial" panose="020B0604020202020204" pitchFamily="34" charset="0"/>
                    <a:cs typeface="Arial" panose="020B0604020202020204" pitchFamily="34" charset="0"/>
                  </a:rPr>
                  <a:t>, có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𝐴𝐻</m:t>
                            </m:r>
                          </m:e>
                          <m:sup>
                            <m:r>
                              <a:rPr lang="en-US" sz="3400" i="1">
                                <a:solidFill>
                                  <a:srgbClr val="000000"/>
                                </a:solidFill>
                                <a:latin typeface="Cambria Math" panose="02040503050406030204" pitchFamily="18" charset="0"/>
                                <a:cs typeface="Arial" panose="020B0604020202020204" pitchFamily="34" charset="0"/>
                              </a:rPr>
                              <m:t>2</m:t>
                            </m:r>
                          </m:sup>
                        </m:sSup>
                        <m:r>
                          <a:rPr lang="en-US" sz="3400" i="1">
                            <a:solidFill>
                              <a:srgbClr val="000000"/>
                            </a:solidFill>
                            <a:latin typeface="Cambria Math" panose="02040503050406030204" pitchFamily="18" charset="0"/>
                            <a:cs typeface="Arial" panose="020B0604020202020204" pitchFamily="34" charset="0"/>
                          </a:rPr>
                          <m:t>+</m:t>
                        </m:r>
                        <m:sSup>
                          <m:sSupPr>
                            <m:ctrlPr>
                              <a:rPr lang="en-US" sz="3400" i="1">
                                <a:solidFill>
                                  <a:srgbClr val="000000"/>
                                </a:solidFill>
                                <a:latin typeface="Cambria Math" panose="02040503050406030204" pitchFamily="18" charset="0"/>
                                <a:cs typeface="Arial" panose="020B0604020202020204" pitchFamily="34" charset="0"/>
                              </a:rPr>
                            </m:ctrlPr>
                          </m:sSupPr>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𝐻</m:t>
                            </m:r>
                          </m:e>
                          <m:sup>
                            <m:r>
                              <a:rPr lang="en-US" sz="3400" i="1">
                                <a:solidFill>
                                  <a:srgbClr val="000000"/>
                                </a:solidFill>
                                <a:latin typeface="Cambria Math" panose="02040503050406030204" pitchFamily="18" charset="0"/>
                                <a:cs typeface="Arial" panose="020B0604020202020204" pitchFamily="34" charset="0"/>
                              </a:rPr>
                              <m:t>2</m:t>
                            </m:r>
                          </m:sup>
                        </m:sSup>
                      </m:e>
                    </m:rad>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2,5</m:t>
                            </m:r>
                          </m:e>
                          <m:sup>
                            <m:r>
                              <a:rPr lang="en-US" sz="3400" i="1">
                                <a:solidFill>
                                  <a:srgbClr val="000000"/>
                                </a:solidFill>
                                <a:latin typeface="Cambria Math" panose="02040503050406030204" pitchFamily="18" charset="0"/>
                                <a:cs typeface="Arial" panose="020B0604020202020204" pitchFamily="34" charset="0"/>
                              </a:rPr>
                              <m:t>2</m:t>
                            </m:r>
                          </m:sup>
                        </m:sSup>
                        <m:r>
                          <a:rPr lang="en-US" sz="3400" i="1">
                            <a:solidFill>
                              <a:srgbClr val="000000"/>
                            </a:solidFill>
                            <a:latin typeface="Cambria Math" panose="02040503050406030204" pitchFamily="18" charset="0"/>
                            <a:cs typeface="Arial" panose="020B0604020202020204" pitchFamily="34" charset="0"/>
                          </a:rPr>
                          <m:t>+</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1,5</m:t>
                            </m:r>
                          </m:e>
                          <m:sup>
                            <m:r>
                              <a:rPr lang="en-US" sz="3400" i="1">
                                <a:solidFill>
                                  <a:srgbClr val="000000"/>
                                </a:solidFill>
                                <a:latin typeface="Cambria Math" panose="02040503050406030204" pitchFamily="18" charset="0"/>
                                <a:cs typeface="Arial" panose="020B0604020202020204" pitchFamily="34" charset="0"/>
                              </a:rPr>
                              <m:t>2</m:t>
                            </m:r>
                          </m:sup>
                        </m:sSup>
                      </m:e>
                    </m:rad>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f>
                          <m:fPr>
                            <m:ctrlPr>
                              <a:rPr lang="en-US" sz="3400" i="1">
                                <a:solidFill>
                                  <a:srgbClr val="000000"/>
                                </a:solidFill>
                                <a:latin typeface="Cambria Math" panose="02040503050406030204" pitchFamily="18" charset="0"/>
                                <a:cs typeface="Arial" panose="020B0604020202020204" pitchFamily="34" charset="0"/>
                              </a:rPr>
                            </m:ctrlPr>
                          </m:fPr>
                          <m:num>
                            <m:r>
                              <a:rPr lang="en-US" sz="3400" i="1">
                                <a:solidFill>
                                  <a:srgbClr val="000000"/>
                                </a:solidFill>
                                <a:latin typeface="Cambria Math" panose="02040503050406030204" pitchFamily="18" charset="0"/>
                                <a:cs typeface="Arial" panose="020B0604020202020204" pitchFamily="34" charset="0"/>
                              </a:rPr>
                              <m:t>17</m:t>
                            </m:r>
                          </m:num>
                          <m:den>
                            <m:r>
                              <a:rPr lang="en-US" sz="3400" i="1">
                                <a:solidFill>
                                  <a:srgbClr val="000000"/>
                                </a:solidFill>
                                <a:latin typeface="Cambria Math" panose="02040503050406030204" pitchFamily="18" charset="0"/>
                                <a:cs typeface="Arial" panose="020B0604020202020204" pitchFamily="34" charset="0"/>
                              </a:rPr>
                              <m:t>2</m:t>
                            </m:r>
                          </m:den>
                        </m:f>
                      </m:e>
                    </m:rad>
                    <m:r>
                      <a:rPr lang="en-US" sz="3400" i="1">
                        <a:solidFill>
                          <a:srgbClr val="000000"/>
                        </a:solidFill>
                        <a:latin typeface="Cambria Math" panose="02040503050406030204" pitchFamily="18" charset="0"/>
                        <a:cs typeface="Arial" panose="020B0604020202020204" pitchFamily="34" charset="0"/>
                      </a:rPr>
                      <m:t>𝑑𝑚</m:t>
                    </m:r>
                  </m:oMath>
                </a14:m>
                <a:r>
                  <a:rPr lang="en-US" sz="3400">
                    <a:solidFill>
                      <a:srgbClr val="000000"/>
                    </a:solidFill>
                    <a:latin typeface="Arial" panose="020B0604020202020204" pitchFamily="34" charset="0"/>
                    <a:cs typeface="Arial" panose="020B0604020202020204" pitchFamily="34" charset="0"/>
                  </a:rPr>
                  <a:t> </a:t>
                </a:r>
              </a:p>
            </p:txBody>
          </p:sp>
        </mc:Choice>
        <mc:Fallback>
          <p:sp>
            <p:nvSpPr>
              <p:cNvPr id="10" name="Rectangle 9"/>
              <p:cNvSpPr>
                <a:spLocks noRot="1" noChangeAspect="1" noMove="1" noResize="1" noEditPoints="1" noAdjustHandles="1" noChangeArrowheads="1" noChangeShapeType="1" noTextEdit="1"/>
              </p:cNvSpPr>
              <p:nvPr/>
            </p:nvSpPr>
            <p:spPr>
              <a:xfrm>
                <a:off x="1306526" y="5601712"/>
                <a:ext cx="17189116" cy="3132139"/>
              </a:xfrm>
              <a:prstGeom prst="rect">
                <a:avLst/>
              </a:prstGeom>
              <a:blipFill>
                <a:blip r:embed="rId6"/>
                <a:stretch>
                  <a:fillRect l="-9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306526" y="8315206"/>
                <a:ext cx="6983130" cy="1476494"/>
              </a:xfrm>
              <a:prstGeom prst="rect">
                <a:avLst/>
              </a:prstGeom>
            </p:spPr>
            <p:txBody>
              <a:bodyPr wrap="none">
                <a:spAutoFit/>
              </a:bodyPr>
              <a:lstStyle/>
              <a:p>
                <a:pPr lvl="0" algn="just">
                  <a:lnSpc>
                    <a:spcPct val="130000"/>
                  </a:lnSpc>
                </a:pPr>
                <a:r>
                  <a:rPr lang="en-US" sz="3400">
                    <a:solidFill>
                      <a:srgbClr val="000000"/>
                    </a:solidFill>
                    <a:latin typeface="Arial" panose="020B0604020202020204" pitchFamily="34" charset="0"/>
                    <a:cs typeface="Arial" panose="020B0604020202020204" pitchFamily="34" charset="0"/>
                  </a:rPr>
                  <a:t>Vậy cạnh bên của thùng là </a:t>
                </a:r>
                <a14:m>
                  <m:oMath xmlns:m="http://schemas.openxmlformats.org/officeDocument/2006/math">
                    <m:rad>
                      <m:radPr>
                        <m:degHide m:val="on"/>
                        <m:ctrlPr>
                          <a:rPr lang="en-US" sz="3400" i="1">
                            <a:solidFill>
                              <a:srgbClr val="000000"/>
                            </a:solidFill>
                            <a:latin typeface="Cambria Math" panose="02040503050406030204" pitchFamily="18" charset="0"/>
                            <a:cs typeface="Arial" panose="020B0604020202020204" pitchFamily="34" charset="0"/>
                          </a:rPr>
                        </m:ctrlPr>
                      </m:radPr>
                      <m:deg/>
                      <m:e>
                        <m:f>
                          <m:fPr>
                            <m:ctrlPr>
                              <a:rPr lang="en-US" sz="3400" i="1">
                                <a:solidFill>
                                  <a:srgbClr val="000000"/>
                                </a:solidFill>
                                <a:latin typeface="Cambria Math" panose="02040503050406030204" pitchFamily="18" charset="0"/>
                                <a:cs typeface="Arial" panose="020B0604020202020204" pitchFamily="34" charset="0"/>
                              </a:rPr>
                            </m:ctrlPr>
                          </m:fPr>
                          <m:num>
                            <m:r>
                              <a:rPr lang="en-US" sz="3400" i="1">
                                <a:solidFill>
                                  <a:srgbClr val="000000"/>
                                </a:solidFill>
                                <a:latin typeface="Cambria Math" panose="02040503050406030204" pitchFamily="18" charset="0"/>
                                <a:cs typeface="Arial" panose="020B0604020202020204" pitchFamily="34" charset="0"/>
                              </a:rPr>
                              <m:t>17</m:t>
                            </m:r>
                          </m:num>
                          <m:den>
                            <m:r>
                              <a:rPr lang="en-US" sz="3400" i="1">
                                <a:solidFill>
                                  <a:srgbClr val="000000"/>
                                </a:solidFill>
                                <a:latin typeface="Cambria Math" panose="02040503050406030204" pitchFamily="18" charset="0"/>
                                <a:cs typeface="Arial" panose="020B0604020202020204" pitchFamily="34" charset="0"/>
                              </a:rPr>
                              <m:t>2</m:t>
                            </m:r>
                          </m:den>
                        </m:f>
                      </m:e>
                    </m:rad>
                    <m:r>
                      <a:rPr lang="en-US" sz="3400" i="1">
                        <a:solidFill>
                          <a:srgbClr val="000000"/>
                        </a:solidFill>
                        <a:latin typeface="Cambria Math" panose="02040503050406030204" pitchFamily="18" charset="0"/>
                        <a:cs typeface="Arial" panose="020B0604020202020204" pitchFamily="34" charset="0"/>
                      </a:rPr>
                      <m:t>𝑑𝑚</m:t>
                    </m:r>
                  </m:oMath>
                </a14:m>
                <a:r>
                  <a:rPr lang="en-US" sz="3400">
                    <a:solidFill>
                      <a:srgbClr val="000000"/>
                    </a:solidFill>
                    <a:latin typeface="Arial" panose="020B0604020202020204" pitchFamily="34" charset="0"/>
                    <a:cs typeface="Arial" panose="020B0604020202020204" pitchFamily="34" charset="0"/>
                  </a:rPr>
                  <a:t>.</a:t>
                </a:r>
              </a:p>
            </p:txBody>
          </p:sp>
        </mc:Choice>
        <mc:Fallback>
          <p:sp>
            <p:nvSpPr>
              <p:cNvPr id="11" name="Rectangle 10"/>
              <p:cNvSpPr>
                <a:spLocks noRot="1" noChangeAspect="1" noMove="1" noResize="1" noEditPoints="1" noAdjustHandles="1" noChangeArrowheads="1" noChangeShapeType="1" noTextEdit="1"/>
              </p:cNvSpPr>
              <p:nvPr/>
            </p:nvSpPr>
            <p:spPr>
              <a:xfrm>
                <a:off x="1306526" y="8315206"/>
                <a:ext cx="6983130" cy="1476494"/>
              </a:xfrm>
              <a:prstGeom prst="rect">
                <a:avLst/>
              </a:prstGeom>
              <a:blipFill>
                <a:blip r:embed="rId7"/>
                <a:stretch>
                  <a:fillRect l="-2443" r="-1483"/>
                </a:stretch>
              </a:blipFill>
            </p:spPr>
            <p:txBody>
              <a:bodyPr/>
              <a:lstStyle/>
              <a:p>
                <a:r>
                  <a:rPr lang="en-US">
                    <a:noFill/>
                  </a:rPr>
                  <a:t> </a:t>
                </a:r>
              </a:p>
            </p:txBody>
          </p:sp>
        </mc:Fallback>
      </mc:AlternateContent>
    </p:spTree>
    <p:extLst>
      <p:ext uri="{BB962C8B-B14F-4D97-AF65-F5344CB8AC3E}">
        <p14:creationId xmlns:p14="http://schemas.microsoft.com/office/powerpoint/2010/main" val="28872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left)">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up)">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down)">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left)">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5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990600" y="839569"/>
            <a:ext cx="2824812"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Hướng</a:t>
            </a:r>
            <a:r>
              <a:rPr kumimoji="0" lang="en-US" sz="36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dẫn:</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stretch>
            <a:fillRect/>
          </a:stretch>
        </p:blipFill>
        <p:spPr>
          <a:xfrm>
            <a:off x="750005" y="2171700"/>
            <a:ext cx="6644516" cy="41986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696200" y="2014595"/>
                <a:ext cx="9753600" cy="7497117"/>
              </a:xfrm>
              <a:prstGeom prst="rect">
                <a:avLst/>
              </a:prstGeom>
            </p:spPr>
            <p:txBody>
              <a:bodyPr wrap="square">
                <a:spAutoFit/>
              </a:bodyPr>
              <a:lstStyle/>
              <a:p>
                <a:pPr algn="just">
                  <a:lnSpc>
                    <a:spcPct val="150000"/>
                  </a:lnSpc>
                  <a:spcBef>
                    <a:spcPts val="200"/>
                  </a:spcBef>
                  <a:spcAft>
                    <a:spcPts val="200"/>
                  </a:spcAft>
                </a:pPr>
                <a:r>
                  <a:rPr lang="en-US" sz="3500" kern="100" smtClean="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500" kern="100" smtClean="0">
                    <a:solidFill>
                      <a:srgbClr val="000000"/>
                    </a:solidFill>
                    <a:ea typeface="Calibri" panose="020F0502020204030204" pitchFamily="34" charset="0"/>
                    <a:cs typeface="Arial" panose="020B0604020202020204" pitchFamily="34" charset="0"/>
                  </a:rPr>
                  <a:t> </a:t>
                </a:r>
                <a:r>
                  <a:rPr lang="vi-VN" sz="3500" kern="100">
                    <a:solidFill>
                      <a:srgbClr val="000000"/>
                    </a:solidFill>
                    <a:ea typeface="Calibri" panose="020F0502020204030204" pitchFamily="34" charset="0"/>
                    <a:cs typeface="Arial" panose="020B0604020202020204" pitchFamily="34" charset="0"/>
                  </a:rPr>
                  <a:t>Gọi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𝑂</m:t>
                    </m:r>
                  </m:oMath>
                </a14:m>
                <a:r>
                  <a:rPr lang="vi-VN" sz="3500" kern="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𝑂</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500" kern="100">
                    <a:solidFill>
                      <a:srgbClr val="000000"/>
                    </a:solidFill>
                    <a:ea typeface="Calibri" panose="020F0502020204030204" pitchFamily="34" charset="0"/>
                    <a:cs typeface="Arial" panose="020B0604020202020204" pitchFamily="34" charset="0"/>
                  </a:rPr>
                  <a:t> lần lượt là tâm của hình vuông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500" kern="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𝐷</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500" kern="100">
                  <a:solidFill>
                    <a:srgbClr val="000000"/>
                  </a:solidFill>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vi-VN" sz="3500" kern="100" smtClean="0">
                    <a:solidFill>
                      <a:srgbClr val="000000"/>
                    </a:solidFill>
                    <a:ea typeface="Calibri" panose="020F0502020204030204" pitchFamily="34" charset="0"/>
                    <a:cs typeface="Arial" panose="020B0604020202020204" pitchFamily="34" charset="0"/>
                  </a:rPr>
                  <a:t>Vì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𝐴𝐶𝐶</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500" kern="100">
                    <a:solidFill>
                      <a:srgbClr val="000000"/>
                    </a:solidFill>
                    <a:ea typeface="Calibri" panose="020F0502020204030204" pitchFamily="34" charset="0"/>
                    <a:cs typeface="Arial" panose="020B0604020202020204" pitchFamily="34" charset="0"/>
                  </a:rPr>
                  <a:t> là hình thang cân nên đường cao của hình chóp cụt cũng chính là đường cao của hình thang cân.</a:t>
                </a:r>
              </a:p>
              <a:p>
                <a:pPr algn="just">
                  <a:lnSpc>
                    <a:spcPct val="150000"/>
                  </a:lnSpc>
                  <a:spcBef>
                    <a:spcPts val="200"/>
                  </a:spcBef>
                  <a:spcAft>
                    <a:spcPts val="200"/>
                  </a:spcAft>
                </a:pPr>
                <a:r>
                  <a:rPr lang="vi-VN" sz="3500" kern="100" smtClean="0">
                    <a:solidFill>
                      <a:srgbClr val="000000"/>
                    </a:solidFill>
                    <a:ea typeface="Calibri" panose="020F0502020204030204" pitchFamily="34" charset="0"/>
                    <a:cs typeface="Arial" panose="020B0604020202020204" pitchFamily="34" charset="0"/>
                  </a:rPr>
                  <a:t>Kẻ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𝐶𝐸</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500" kern="100">
                    <a:solidFill>
                      <a:srgbClr val="000000"/>
                    </a:solidFill>
                    <a:ea typeface="Calibri" panose="020F0502020204030204" pitchFamily="34" charset="0"/>
                    <a:cs typeface="Arial" panose="020B0604020202020204" pitchFamily="34" charset="0"/>
                  </a:rPr>
                  <a:t>tại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vi-VN" sz="3500" kern="100" smtClean="0">
                    <a:solidFill>
                      <a:srgbClr val="000000"/>
                    </a:solidFill>
                    <a:ea typeface="Calibri" panose="020F0502020204030204" pitchFamily="34" charset="0"/>
                    <a:cs typeface="Arial" panose="020B0604020202020204" pitchFamily="34" charset="0"/>
                  </a:rPr>
                  <a:t>.</a:t>
                </a:r>
                <a:r>
                  <a:rPr lang="en-US" sz="3500" kern="100" smtClean="0">
                    <a:solidFill>
                      <a:srgbClr val="000000"/>
                    </a:solidFill>
                    <a:ea typeface="Calibri" panose="020F0502020204030204" pitchFamily="34" charset="0"/>
                    <a:cs typeface="Arial" panose="020B0604020202020204" pitchFamily="34" charset="0"/>
                  </a:rPr>
                  <a:t> </a:t>
                </a:r>
              </a:p>
              <a:p>
                <a:pPr algn="just">
                  <a:lnSpc>
                    <a:spcPct val="150000"/>
                  </a:lnSpc>
                  <a:spcBef>
                    <a:spcPts val="200"/>
                  </a:spcBef>
                  <a:spcAft>
                    <a:spcPts val="200"/>
                  </a:spcAft>
                </a:pPr>
                <a:r>
                  <a:rPr lang="en-US" sz="35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 tính </a:t>
                </a: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ra được </a:t>
                </a:r>
                <a14:m>
                  <m:oMath xmlns:m="http://schemas.openxmlformats.org/officeDocument/2006/math">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𝐶𝐸</m:t>
                    </m:r>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𝑂𝑂</m:t>
                    </m:r>
                    <m:r>
                      <a:rPr lang="en-US"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34</m:t>
                            </m:r>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e>
                    </m:rad>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200"/>
                  </a:spcBef>
                  <a:spcAft>
                    <a:spcPts val="200"/>
                  </a:spcAft>
                </a:pPr>
                <a:r>
                  <a:rPr lang="en-US" sz="35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Thể </a:t>
                </a: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tích cần tìm là </a:t>
                </a:r>
                <a14:m>
                  <m:oMath xmlns:m="http://schemas.openxmlformats.org/officeDocument/2006/math">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=42</m:t>
                    </m:r>
                  </m:oMath>
                </a14:m>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lít.</a:t>
                </a:r>
              </a:p>
            </p:txBody>
          </p:sp>
        </mc:Choice>
        <mc:Fallback>
          <p:sp>
            <p:nvSpPr>
              <p:cNvPr id="5" name="Rectangle 4"/>
              <p:cNvSpPr>
                <a:spLocks noRot="1" noChangeAspect="1" noMove="1" noResize="1" noEditPoints="1" noAdjustHandles="1" noChangeArrowheads="1" noChangeShapeType="1" noTextEdit="1"/>
              </p:cNvSpPr>
              <p:nvPr/>
            </p:nvSpPr>
            <p:spPr>
              <a:xfrm>
                <a:off x="7696200" y="2014595"/>
                <a:ext cx="9753600" cy="7497117"/>
              </a:xfrm>
              <a:prstGeom prst="rect">
                <a:avLst/>
              </a:prstGeom>
              <a:blipFill>
                <a:blip r:embed="rId5"/>
                <a:stretch>
                  <a:fillRect l="-1875" r="-1812" b="-1951"/>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750005" y="8039100"/>
            <a:ext cx="1283052" cy="1585139"/>
          </a:xfrm>
          <a:prstGeom prst="rect">
            <a:avLst/>
          </a:prstGeom>
        </p:spPr>
      </p:pic>
    </p:spTree>
    <p:extLst>
      <p:ext uri="{BB962C8B-B14F-4D97-AF65-F5344CB8AC3E}">
        <p14:creationId xmlns:p14="http://schemas.microsoft.com/office/powerpoint/2010/main" val="8923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tập </a:t>
            </a:r>
            <a:r>
              <a:rPr lang="en-US" sz="4200" kern="0" smtClean="0">
                <a:solidFill>
                  <a:srgbClr val="000000"/>
                </a:solidFill>
                <a:latin typeface="Arial"/>
                <a:cs typeface="Arial"/>
                <a:sym typeface="Arial"/>
              </a:rPr>
              <a:t>kiến </a:t>
            </a:r>
            <a:r>
              <a:rPr lang="en-US" sz="4200" kern="0">
                <a:solidFill>
                  <a:srgbClr val="000000"/>
                </a:solidFill>
                <a:latin typeface="Arial"/>
                <a:cs typeface="Arial"/>
                <a:sym typeface="Arial"/>
              </a:rPr>
              <a:t>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877800" y="5143500"/>
            <a:ext cx="3276600" cy="2881045"/>
          </a:xfrm>
          <a:prstGeom prst="rect">
            <a:avLst/>
          </a:prstGeom>
        </p:spPr>
        <p:txBody>
          <a:bodyPr wrap="square">
            <a:spAutoFit/>
          </a:bodyPr>
          <a:lstStyle/>
          <a:p>
            <a:pPr lvl="0">
              <a:lnSpc>
                <a:spcPct val="150000"/>
              </a:lnSpc>
              <a:buClr>
                <a:srgbClr val="000000"/>
              </a:buClr>
              <a:defRPr/>
            </a:pPr>
            <a:r>
              <a:rPr lang="vi-VN" sz="4200" kern="0" smtClean="0">
                <a:solidFill>
                  <a:srgbClr val="000000"/>
                </a:solidFill>
                <a:latin typeface="Arial"/>
                <a:cs typeface="Arial"/>
                <a:sym typeface="Arial"/>
              </a:rPr>
              <a:t>Chuẩn </a:t>
            </a:r>
            <a:r>
              <a:rPr lang="vi-VN" sz="4200" kern="0">
                <a:solidFill>
                  <a:srgbClr val="000000"/>
                </a:solidFill>
                <a:latin typeface="Arial"/>
                <a:cs typeface="Arial"/>
                <a:sym typeface="Arial"/>
              </a:rPr>
              <a:t>bị </a:t>
            </a:r>
            <a:r>
              <a:rPr lang="en-US" sz="4200" b="1" i="1" kern="0" smtClean="0">
                <a:solidFill>
                  <a:srgbClr val="000000"/>
                </a:solidFill>
                <a:latin typeface="Arial"/>
                <a:cs typeface="Arial"/>
                <a:sym typeface="Arial"/>
              </a:rPr>
              <a:t>B</a:t>
            </a:r>
            <a:r>
              <a:rPr lang="vi-VN" sz="4200" b="1" i="1" kern="0" smtClean="0">
                <a:solidFill>
                  <a:srgbClr val="000000"/>
                </a:solidFill>
                <a:latin typeface="Arial"/>
                <a:cs typeface="Arial"/>
                <a:sym typeface="Arial"/>
              </a:rPr>
              <a:t>ài </a:t>
            </a:r>
            <a:r>
              <a:rPr lang="vi-VN" sz="4200" b="1" i="1" kern="0">
                <a:solidFill>
                  <a:srgbClr val="000000"/>
                </a:solidFill>
                <a:latin typeface="Arial"/>
                <a:cs typeface="Arial"/>
                <a:sym typeface="Arial"/>
              </a:rPr>
              <a:t>tập cuối </a:t>
            </a:r>
            <a:r>
              <a:rPr lang="vi-VN" sz="4200" b="1" i="1" kern="0">
                <a:solidFill>
                  <a:srgbClr val="000000"/>
                </a:solidFill>
                <a:latin typeface="Arial"/>
                <a:cs typeface="Arial"/>
                <a:sym typeface="Arial"/>
              </a:rPr>
              <a:t>chương </a:t>
            </a:r>
            <a:r>
              <a:rPr lang="vi-VN" sz="4200" b="1" i="1" kern="0" smtClean="0">
                <a:solidFill>
                  <a:srgbClr val="000000"/>
                </a:solidFill>
                <a:latin typeface="Arial"/>
                <a:cs typeface="Arial"/>
                <a:sym typeface="Arial"/>
              </a:rPr>
              <a:t>VII</a:t>
            </a:r>
            <a:endParaRPr lang="en-US" sz="4200" b="1" i="1"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286000" y="1305026"/>
            <a:ext cx="14859000" cy="7572274"/>
          </a:xfrm>
          <a:custGeom>
            <a:avLst/>
            <a:gdLst/>
            <a:ahLst/>
            <a:cxnLst/>
            <a:rect l="l" t="t" r="r" b="b"/>
            <a:pathLst>
              <a:path w="12378620" h="6819494">
                <a:moveTo>
                  <a:pt x="0" y="0"/>
                </a:moveTo>
                <a:lnTo>
                  <a:pt x="12378620" y="0"/>
                </a:lnTo>
                <a:lnTo>
                  <a:pt x="12378620" y="6819494"/>
                </a:lnTo>
                <a:lnTo>
                  <a:pt x="0" y="6819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10"/>
          <p:cNvSpPr txBox="1"/>
          <p:nvPr/>
        </p:nvSpPr>
        <p:spPr>
          <a:xfrm>
            <a:off x="2590800" y="2171700"/>
            <a:ext cx="10202779" cy="531183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CẢM ƠN CÁC EM ĐÃ THAM GIA </a:t>
            </a:r>
          </a:p>
          <a:p>
            <a:pPr algn="ctr">
              <a:lnSpc>
                <a:spcPct val="150000"/>
              </a:lnSpc>
            </a:pPr>
            <a:r>
              <a:rPr lang="en-US" sz="8000" b="1" smtClean="0">
                <a:latin typeface="Arial" panose="020B0604020202020204" pitchFamily="34" charset="0"/>
                <a:cs typeface="Arial" panose="020B0604020202020204" pitchFamily="34" charset="0"/>
              </a:rPr>
              <a:t>BUỔI HỌC!</a:t>
            </a:r>
            <a:endParaRPr lang="en-US" sz="8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Rectangle 17"/>
          <p:cNvSpPr/>
          <p:nvPr/>
        </p:nvSpPr>
        <p:spPr>
          <a:xfrm>
            <a:off x="975821" y="677419"/>
            <a:ext cx="16321579" cy="3403111"/>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7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700" kern="0">
                <a:solidFill>
                  <a:srgbClr val="C00000"/>
                </a:solidFill>
                <a:latin typeface="Arial"/>
                <a:ea typeface="Dotum" panose="020B0600000101010101" pitchFamily="34" charset="-127"/>
                <a:cs typeface="Times New Roman" panose="02020603050405020304" pitchFamily="18" charset="0"/>
                <a:sym typeface="Arial"/>
              </a:rPr>
              <a:t>:</a:t>
            </a:r>
            <a:r>
              <a:rPr lang="en-US" sz="37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vi-VN" sz="3700" kern="0">
                <a:solidFill>
                  <a:srgbClr val="000000"/>
                </a:solidFill>
                <a:latin typeface="Arial"/>
                <a:cs typeface="Arial"/>
                <a:sym typeface="Arial"/>
              </a:rPr>
              <a:t>Khi mua máy điều hòa, bác An được hướng dẫn rằng mỗi mét khối của phòng cần công suất điều hòa 200 BTU. Căn phòng bác An cần lắp máy có dạng hình hộp chữ nhật, rộng 4m, dài 5m và cao 3m. Hỏi bác An cần mua loại điều hòa có công suất bao nhiêu BTU?</a:t>
            </a:r>
            <a:endParaRPr lang="en-US" sz="3700" kern="0" smtClean="0">
              <a:solidFill>
                <a:srgbClr val="000000"/>
              </a:solidFill>
              <a:latin typeface="Arial"/>
              <a:cs typeface="Arial"/>
              <a:sym typeface="Arial"/>
            </a:endParaRPr>
          </a:p>
        </p:txBody>
      </p:sp>
      <p:pic>
        <p:nvPicPr>
          <p:cNvPr id="21" name="Picture 20"/>
          <p:cNvPicPr>
            <a:picLocks noChangeAspect="1"/>
          </p:cNvPicPr>
          <p:nvPr/>
        </p:nvPicPr>
        <p:blipFill>
          <a:blip r:embed="rId4"/>
          <a:stretch>
            <a:fillRect/>
          </a:stretch>
        </p:blipFill>
        <p:spPr>
          <a:xfrm rot="6536692">
            <a:off x="1019711" y="8086966"/>
            <a:ext cx="1248831" cy="2367868"/>
          </a:xfrm>
          <a:prstGeom prst="rect">
            <a:avLst/>
          </a:prstGeom>
        </p:spPr>
      </p:pic>
      <p:sp>
        <p:nvSpPr>
          <p:cNvPr id="17" name="Rectangle 16"/>
          <p:cNvSpPr/>
          <p:nvPr/>
        </p:nvSpPr>
        <p:spPr>
          <a:xfrm>
            <a:off x="8633083" y="4296709"/>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1644126" y="5174608"/>
                <a:ext cx="15500874" cy="3957494"/>
              </a:xfrm>
              <a:prstGeom prst="rect">
                <a:avLst/>
              </a:prstGeom>
            </p:spPr>
            <p:txBody>
              <a:bodyPr wrap="square">
                <a:spAutoFit/>
              </a:bodyPr>
              <a:lstStyle/>
              <a:p>
                <a:pPr>
                  <a:lnSpc>
                    <a:spcPct val="150000"/>
                  </a:lnSpc>
                  <a:spcAft>
                    <a:spcPts val="900"/>
                  </a:spcAft>
                </a:pPr>
                <a:r>
                  <a:rPr lang="nl-NL" sz="3700" kern="100">
                    <a:solidFill>
                      <a:srgbClr val="000000"/>
                    </a:solidFill>
                    <a:latin typeface="Arial" panose="020B0604020202020204" pitchFamily="34" charset="0"/>
                    <a:ea typeface="Times New Roman" panose="02020603050405020304" pitchFamily="18" charset="0"/>
                    <a:cs typeface="Arial" panose="020B0604020202020204" pitchFamily="34" charset="0"/>
                  </a:rPr>
                  <a:t>Thể tích của căn phòng là:</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𝑉</m:t>
                      </m:r>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=4.5.3=60(</m:t>
                      </m:r>
                      <m:sSup>
                        <m:sSupPr>
                          <m:ctrlP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900"/>
                  </a:spcAft>
                </a:pPr>
                <a:r>
                  <a:rPr lang="en-US" sz="37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suất cần thiết cho máy điều hoà của căn phòng bác An là:</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900"/>
                  </a:spcAft>
                </a:pPr>
                <a14:m>
                  <m:oMathPara xmlns:m="http://schemas.openxmlformats.org/officeDocument/2006/math">
                    <m:oMathParaPr>
                      <m:jc m:val="centerGroup"/>
                    </m:oMathParaPr>
                    <m:oMath xmlns:m="http://schemas.openxmlformats.org/officeDocument/2006/math">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60.200 = 12000 </m:t>
                      </m:r>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𝐵𝑇𝑈</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44126" y="5174608"/>
                <a:ext cx="15500874" cy="3957494"/>
              </a:xfrm>
              <a:prstGeom prst="rect">
                <a:avLst/>
              </a:prstGeom>
              <a:blipFill>
                <a:blip r:embed="rId5"/>
                <a:stretch>
                  <a:fillRect l="-1258"/>
                </a:stretch>
              </a:blipFill>
            </p:spPr>
            <p:txBody>
              <a:bodyPr/>
              <a:lstStyle/>
              <a:p>
                <a:r>
                  <a:rPr lang="en-US">
                    <a:noFill/>
                  </a:rPr>
                  <a:t> </a:t>
                </a:r>
              </a:p>
            </p:txBody>
          </p:sp>
        </mc:Fallback>
      </mc:AlternateContent>
    </p:spTree>
    <p:extLst>
      <p:ext uri="{BB962C8B-B14F-4D97-AF65-F5344CB8AC3E}">
        <p14:creationId xmlns:p14="http://schemas.microsoft.com/office/powerpoint/2010/main" val="198495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95300" y="262690"/>
            <a:ext cx="17297400" cy="9753600"/>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Rectangle 1"/>
          <p:cNvSpPr>
            <a:spLocks noChangeArrowheads="1"/>
          </p:cNvSpPr>
          <p:nvPr/>
        </p:nvSpPr>
        <p:spPr bwMode="auto">
          <a:xfrm>
            <a:off x="1268589" y="2647057"/>
            <a:ext cx="1575081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200"/>
              </a:spcAft>
            </a:pPr>
            <a:r>
              <a:rPr lang="en-US" sz="4200" kern="100">
                <a:ea typeface="Calibri" panose="020F0502020204030204" pitchFamily="34" charset="0"/>
                <a:cs typeface="Arial" panose="020B0604020202020204" pitchFamily="34" charset="0"/>
              </a:rPr>
              <a:t>Phần không gian được giới hạn bởi hình chóp, hình chóp cụt đều, hình lăng trụ, hình hộp tương ứng được gọi </a:t>
            </a:r>
            <a:r>
              <a:rPr lang="en-US" sz="4200" kern="100">
                <a:ea typeface="Calibri" panose="020F0502020204030204" pitchFamily="34" charset="0"/>
                <a:cs typeface="Arial" panose="020B0604020202020204" pitchFamily="34" charset="0"/>
              </a:rPr>
              <a:t>là </a:t>
            </a:r>
            <a:r>
              <a:rPr lang="en-US" sz="4200" kern="100" smtClean="0">
                <a:ea typeface="Calibri" panose="020F0502020204030204" pitchFamily="34" charset="0"/>
                <a:cs typeface="Arial" panose="020B0604020202020204" pitchFamily="34" charset="0"/>
              </a:rPr>
              <a:t>khối </a:t>
            </a:r>
            <a:r>
              <a:rPr lang="en-US" sz="4200" kern="100">
                <a:ea typeface="Calibri" panose="020F0502020204030204" pitchFamily="34" charset="0"/>
                <a:cs typeface="Arial" panose="020B0604020202020204" pitchFamily="34" charset="0"/>
              </a:rPr>
              <a:t>chóp, khối chóp cụt đều, khối lăng trụ, khối hộp. Đỉnh, mặt, cạnh, đường cao của các khối hình đó lần lượt là đỉnh, mặt, cạnh, đường cao của hình chóp, hình chóp cụt đều, hình lăng trụ, hình hộp tương </a:t>
            </a:r>
            <a:r>
              <a:rPr lang="en-US" sz="4200" kern="100">
                <a:ea typeface="Calibri" panose="020F0502020204030204" pitchFamily="34" charset="0"/>
                <a:cs typeface="Arial" panose="020B0604020202020204" pitchFamily="34" charset="0"/>
              </a:rPr>
              <a:t>ứng</a:t>
            </a:r>
            <a:r>
              <a:rPr lang="en-US" sz="4200" kern="100" smtClean="0">
                <a:ea typeface="Calibri" panose="020F0502020204030204" pitchFamily="34" charset="0"/>
                <a:cs typeface="Arial" panose="020B0604020202020204" pitchFamily="34" charset="0"/>
              </a:rPr>
              <a:t>.</a:t>
            </a:r>
            <a:endParaRPr lang="en-US" sz="4200" kern="100">
              <a:effectLst/>
              <a:ea typeface="Calibri" panose="020F0502020204030204" pitchFamily="34" charset="0"/>
              <a:cs typeface="Arial" panose="020B0604020202020204" pitchFamily="34" charset="0"/>
            </a:endParaRPr>
          </a:p>
        </p:txBody>
      </p:sp>
      <p:sp>
        <p:nvSpPr>
          <p:cNvPr id="13" name="Rectangle 12"/>
          <p:cNvSpPr/>
          <p:nvPr/>
        </p:nvSpPr>
        <p:spPr>
          <a:xfrm>
            <a:off x="7152907" y="1382405"/>
            <a:ext cx="3982180" cy="1246495"/>
          </a:xfrm>
          <a:prstGeom prst="rect">
            <a:avLst/>
          </a:prstGeom>
        </p:spPr>
        <p:txBody>
          <a:bodyPr wrap="none">
            <a:spAutoFit/>
          </a:bodyPr>
          <a:lstStyle/>
          <a:p>
            <a:pPr lvl="0" algn="ctr">
              <a:defRPr/>
            </a:pPr>
            <a:r>
              <a:rPr lang="en-US" sz="7500" b="1">
                <a:solidFill>
                  <a:srgbClr val="C00000"/>
                </a:solidFill>
                <a:latin typeface="Arial"/>
                <a:cs typeface="Arial" panose="020B0604020202020204" pitchFamily="34" charset="0"/>
                <a:sym typeface="Arial"/>
              </a:rPr>
              <a:t>Kết luận</a:t>
            </a:r>
            <a:endParaRPr lang="en-US" sz="7500" b="1" dirty="0">
              <a:solidFill>
                <a:srgbClr val="C00000"/>
              </a:solidFill>
              <a:latin typeface="Arial"/>
              <a:cs typeface="Arial" panose="020B0604020202020204" pitchFamily="34" charset="0"/>
              <a:sym typeface="Arial"/>
            </a:endParaRPr>
          </a:p>
        </p:txBody>
      </p:sp>
    </p:spTree>
    <p:extLst>
      <p:ext uri="{BB962C8B-B14F-4D97-AF65-F5344CB8AC3E}">
        <p14:creationId xmlns:p14="http://schemas.microsoft.com/office/powerpoint/2010/main" val="15240358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710496" y="187528"/>
                <a:ext cx="16867008" cy="495597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smtClean="0">
                    <a:ln>
                      <a:noFill/>
                    </a:ln>
                    <a:solidFill>
                      <a:prstClr val="black"/>
                    </a:solidFill>
                    <a:effectLst/>
                    <a:uLnTx/>
                    <a:uFillTx/>
                    <a:ea typeface="Calibri" panose="020F0502020204030204" pitchFamily="34" charset="0"/>
                    <a:cs typeface="Arial" panose="020B0604020202020204" pitchFamily="34" charset="0"/>
                  </a:rPr>
                  <a:t>Thể </a:t>
                </a: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tích của khối chóp có diện tích đáy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Thể tích của khối chóp cụt đều có diện tích đáy lớn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diện tích đáy bé </a:t>
                </a:r>
                <a14:m>
                  <m:oMath xmlns:m="http://schemas.openxmlformats.org/officeDocument/2006/math">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rad>
                      </m:e>
                    </m:d>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Thể tích của khối lăng trụ có diện tích đáy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710496" y="187528"/>
                <a:ext cx="16867008" cy="4955972"/>
              </a:xfrm>
              <a:prstGeom prst="rect">
                <a:avLst/>
              </a:prstGeom>
              <a:blipFill>
                <a:blip r:embed="rId4"/>
                <a:stretch>
                  <a:fillRect l="-615" r="-723" b="-15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76607" y="5577607"/>
            <a:ext cx="11934785" cy="4087664"/>
          </a:xfrm>
          <a:prstGeom prst="rect">
            <a:avLst/>
          </a:prstGeom>
        </p:spPr>
      </p:pic>
    </p:spTree>
    <p:extLst>
      <p:ext uri="{BB962C8B-B14F-4D97-AF65-F5344CB8AC3E}">
        <p14:creationId xmlns:p14="http://schemas.microsoft.com/office/powerpoint/2010/main" val="294671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3479" y="571500"/>
            <a:ext cx="16888721" cy="90678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4" name="Picture 3"/>
          <p:cNvPicPr>
            <a:picLocks noChangeAspect="1"/>
          </p:cNvPicPr>
          <p:nvPr/>
        </p:nvPicPr>
        <p:blipFill>
          <a:blip r:embed="rId4"/>
          <a:stretch>
            <a:fillRect/>
          </a:stretch>
        </p:blipFill>
        <p:spPr>
          <a:xfrm rot="13763421">
            <a:off x="15852322" y="566320"/>
            <a:ext cx="1182727" cy="1365622"/>
          </a:xfrm>
          <a:prstGeom prst="rect">
            <a:avLst/>
          </a:prstGeom>
        </p:spPr>
      </p:pic>
      <p:grpSp>
        <p:nvGrpSpPr>
          <p:cNvPr id="14" name="Group 13"/>
          <p:cNvGrpSpPr/>
          <p:nvPr/>
        </p:nvGrpSpPr>
        <p:grpSpPr>
          <a:xfrm>
            <a:off x="770497" y="598712"/>
            <a:ext cx="4076038" cy="1219201"/>
            <a:chOff x="304800" y="266690"/>
            <a:chExt cx="7687821" cy="1260311"/>
          </a:xfrm>
        </p:grpSpPr>
        <p:sp>
          <p:nvSpPr>
            <p:cNvPr id="15" name="Round Single Corner Rectangle 14"/>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061489" y="405598"/>
              <a:ext cx="5971870" cy="9703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a:t>
              </a: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Rectangle 4"/>
          <p:cNvSpPr/>
          <p:nvPr/>
        </p:nvSpPr>
        <p:spPr>
          <a:xfrm>
            <a:off x="1343890" y="2818321"/>
            <a:ext cx="15600220" cy="4278094"/>
          </a:xfrm>
          <a:prstGeom prst="rect">
            <a:avLst/>
          </a:prstGeom>
        </p:spPr>
        <p:txBody>
          <a:bodyPr wrap="square">
            <a:spAutoFit/>
          </a:bodyPr>
          <a:lstStyle/>
          <a:p>
            <a:pPr marL="571500" lvl="0" indent="-571500" algn="just">
              <a:lnSpc>
                <a:spcPct val="150000"/>
              </a:lnSpc>
              <a:spcBef>
                <a:spcPts val="1200"/>
              </a:spcBef>
              <a:spcAft>
                <a:spcPts val="1200"/>
              </a:spcAft>
              <a:buFont typeface="Arial" panose="020B0604020202020204" pitchFamily="34" charset="0"/>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Thể tích của khối tứ diện bằng một phần ba tích của diện tích một mặt và chiều cao của khối tứ diện ứng với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mặt </a:t>
            </a: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đó.</a:t>
            </a:r>
            <a:endParaRPr lang="en-US" sz="4200" smtClean="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spcAft>
                <a:spcPts val="1200"/>
              </a:spcAft>
              <a:buFont typeface="Arial" panose="020B0604020202020204" pitchFamily="34" charset="0"/>
              <a:buChar char="•"/>
            </a:pP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tích của khối hộp bằng tích của diện tích một mặt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và </a:t>
            </a: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  chiều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cao của khối hộp ứng với mặt đó.</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flipH="1">
            <a:off x="15397477" y="7655369"/>
            <a:ext cx="1927250" cy="1863744"/>
          </a:xfrm>
          <a:prstGeom prst="rect">
            <a:avLst/>
          </a:prstGeom>
        </p:spPr>
      </p:pic>
    </p:spTree>
    <p:extLst>
      <p:ext uri="{BB962C8B-B14F-4D97-AF65-F5344CB8AC3E}">
        <p14:creationId xmlns:p14="http://schemas.microsoft.com/office/powerpoint/2010/main" val="1589310547"/>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Rectangle 9"/>
          <p:cNvSpPr/>
          <p:nvPr/>
        </p:nvSpPr>
        <p:spPr>
          <a:xfrm>
            <a:off x="320842" y="270776"/>
            <a:ext cx="17679020" cy="9733482"/>
          </a:xfrm>
          <a:prstGeom prst="rect">
            <a:avLst/>
          </a:prstGeom>
          <a:solidFill>
            <a:srgbClr val="FFFFFF"/>
          </a:solidFill>
          <a:ln w="57150">
            <a:solidFill>
              <a:srgbClr val="8F5B4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7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1" name="TextBox 10"/>
              <p:cNvSpPr txBox="1"/>
              <p:nvPr/>
            </p:nvSpPr>
            <p:spPr>
              <a:xfrm>
                <a:off x="609600" y="647700"/>
                <a:ext cx="15902936" cy="1800493"/>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7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lang="en-US" sz="3700">
                    <a:solidFill>
                      <a:sysClr val="windowText" lastClr="000000"/>
                    </a:solidFill>
                    <a:cs typeface="Arial" panose="020B0604020202020204" pitchFamily="34" charset="0"/>
                    <a:sym typeface="Arial"/>
                  </a:rPr>
                  <a:t>Cho khối tứ diện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𝑂𝐴𝐵𝐶</m:t>
                    </m:r>
                  </m:oMath>
                </a14:m>
                <a:r>
                  <a:rPr lang="en-US" sz="3700">
                    <a:solidFill>
                      <a:sysClr val="windowText" lastClr="000000"/>
                    </a:solidFill>
                    <a:cs typeface="Arial" panose="020B0604020202020204" pitchFamily="34" charset="0"/>
                    <a:sym typeface="Arial"/>
                  </a:rPr>
                  <a:t> có các cạnh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𝑂𝐵</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𝑂𝐶</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700">
                    <a:solidFill>
                      <a:sysClr val="windowText" lastClr="000000"/>
                    </a:solidFill>
                    <a:cs typeface="Arial" panose="020B0604020202020204" pitchFamily="34" charset="0"/>
                    <a:sym typeface="Arial"/>
                  </a:rPr>
                  <a:t>đôi một vuông góc với nhau và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𝑎</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𝑂𝐵</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𝑏</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𝑂𝐶</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𝑐</m:t>
                    </m:r>
                  </m:oMath>
                </a14:m>
                <a:r>
                  <a:rPr lang="en-US" sz="3700">
                    <a:solidFill>
                      <a:sysClr val="windowText" lastClr="000000"/>
                    </a:solidFill>
                    <a:cs typeface="Arial" panose="020B0604020202020204" pitchFamily="34" charset="0"/>
                    <a:sym typeface="Arial"/>
                  </a:rPr>
                  <a:t>. Tính thể tích của khối tứ diện.</a:t>
                </a:r>
              </a:p>
            </p:txBody>
          </p:sp>
        </mc:Choice>
        <mc:Fallback>
          <p:sp>
            <p:nvSpPr>
              <p:cNvPr id="11" name="TextBox 10"/>
              <p:cNvSpPr txBox="1">
                <a:spLocks noRot="1" noChangeAspect="1" noMove="1" noResize="1" noEditPoints="1" noAdjustHandles="1" noChangeArrowheads="1" noChangeShapeType="1" noTextEdit="1"/>
              </p:cNvSpPr>
              <p:nvPr/>
            </p:nvSpPr>
            <p:spPr>
              <a:xfrm>
                <a:off x="609600" y="647700"/>
                <a:ext cx="15902936" cy="1800493"/>
              </a:xfrm>
              <a:prstGeom prst="rect">
                <a:avLst/>
              </a:prstGeom>
              <a:blipFill>
                <a:blip r:embed="rId4"/>
                <a:stretch>
                  <a:fillRect l="-1188" r="-1188" b="-6081"/>
                </a:stretch>
              </a:blipFill>
            </p:spPr>
            <p:txBody>
              <a:bodyPr/>
              <a:lstStyle/>
              <a:p>
                <a:r>
                  <a:rPr lang="en-US">
                    <a:noFill/>
                  </a:rPr>
                  <a:t> </a:t>
                </a:r>
              </a:p>
            </p:txBody>
          </p:sp>
        </mc:Fallback>
      </mc:AlternateContent>
      <p:sp>
        <p:nvSpPr>
          <p:cNvPr id="12" name="Rectangle 11"/>
          <p:cNvSpPr/>
          <p:nvPr/>
        </p:nvSpPr>
        <p:spPr>
          <a:xfrm>
            <a:off x="6984544" y="2996684"/>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p:pic>
        <p:nvPicPr>
          <p:cNvPr id="13" name="Picture 12"/>
          <p:cNvPicPr>
            <a:picLocks noChangeAspect="1"/>
          </p:cNvPicPr>
          <p:nvPr/>
        </p:nvPicPr>
        <p:blipFill>
          <a:blip r:embed="rId5"/>
          <a:stretch>
            <a:fillRect/>
          </a:stretch>
        </p:blipFill>
        <p:spPr>
          <a:xfrm>
            <a:off x="17043499" y="8856706"/>
            <a:ext cx="1144238" cy="1353265"/>
          </a:xfrm>
          <a:prstGeom prst="rect">
            <a:avLst/>
          </a:prstGeom>
        </p:spPr>
      </p:pic>
      <p:pic>
        <p:nvPicPr>
          <p:cNvPr id="14" name="Picture 13"/>
          <p:cNvPicPr>
            <a:picLocks noChangeAspect="1"/>
          </p:cNvPicPr>
          <p:nvPr/>
        </p:nvPicPr>
        <p:blipFill>
          <a:blip r:embed="rId6"/>
          <a:stretch>
            <a:fillRect/>
          </a:stretch>
        </p:blipFill>
        <p:spPr>
          <a:xfrm rot="5682035">
            <a:off x="16814766" y="368062"/>
            <a:ext cx="1054699" cy="12010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26641" y="3591419"/>
            <a:ext cx="5588942" cy="550552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960481" y="3862861"/>
                <a:ext cx="10454994" cy="5465214"/>
              </a:xfrm>
              <a:prstGeom prst="rect">
                <a:avLst/>
              </a:prstGeom>
            </p:spPr>
            <p:txBody>
              <a:bodyPr wrap="square">
                <a:spAutoFit/>
              </a:bodyPr>
              <a:lstStyle/>
              <a:p>
                <a:pPr algn="just">
                  <a:lnSpc>
                    <a:spcPct val="150000"/>
                  </a:lnSpc>
                </a:pPr>
                <a:r>
                  <a:rPr lang="en-US" sz="3700" smtClean="0">
                    <a:solidFill>
                      <a:schemeClr val="bg1">
                        <a:lumMod val="10000"/>
                      </a:schemeClr>
                    </a:solidFill>
                    <a:latin typeface="Arial" panose="020B0604020202020204" pitchFamily="34" charset="0"/>
                    <a:cs typeface="Arial" panose="020B0604020202020204" pitchFamily="34" charset="0"/>
                  </a:rPr>
                  <a:t>Tam giác vuông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𝑂𝐵𝐶</m:t>
                    </m:r>
                  </m:oMath>
                </a14:m>
                <a:r>
                  <a:rPr lang="en-US" sz="3700">
                    <a:solidFill>
                      <a:schemeClr val="bg1">
                        <a:lumMod val="10000"/>
                      </a:schemeClr>
                    </a:solidFill>
                    <a:latin typeface="Arial" panose="020B0604020202020204" pitchFamily="34" charset="0"/>
                    <a:cs typeface="Arial" panose="020B0604020202020204" pitchFamily="34" charset="0"/>
                  </a:rPr>
                  <a:t> có diện tích </a:t>
                </a:r>
                <a:r>
                  <a:rPr lang="en-US" sz="3700">
                    <a:solidFill>
                      <a:schemeClr val="bg1">
                        <a:lumMod val="10000"/>
                      </a:schemeClr>
                    </a:solidFill>
                    <a:latin typeface="Arial" panose="020B0604020202020204" pitchFamily="34" charset="0"/>
                    <a:cs typeface="Arial" panose="020B0604020202020204" pitchFamily="34" charset="0"/>
                  </a:rPr>
                  <a:t>là </a:t>
                </a:r>
                <a14:m>
                  <m:oMath xmlns:m="http://schemas.openxmlformats.org/officeDocument/2006/math">
                    <m:sSub>
                      <m:sSubPr>
                        <m:ctrlPr>
                          <a:rPr lang="en-US" sz="3700" i="1" smtClean="0">
                            <a:solidFill>
                              <a:schemeClr val="bg1">
                                <a:lumMod val="10000"/>
                              </a:schemeClr>
                            </a:solidFill>
                            <a:latin typeface="Cambria Math" panose="02040503050406030204" pitchFamily="18" charset="0"/>
                            <a:cs typeface="Arial" panose="020B0604020202020204" pitchFamily="34" charset="0"/>
                          </a:rPr>
                        </m:ctrlPr>
                      </m:sSubPr>
                      <m:e>
                        <m:r>
                          <a:rPr lang="en-US" sz="3700" b="0" i="1" smtClean="0">
                            <a:solidFill>
                              <a:schemeClr val="bg1">
                                <a:lumMod val="10000"/>
                              </a:schemeClr>
                            </a:solidFill>
                            <a:latin typeface="Cambria Math" panose="02040503050406030204" pitchFamily="18" charset="0"/>
                            <a:cs typeface="Arial" panose="020B0604020202020204" pitchFamily="34" charset="0"/>
                          </a:rPr>
                          <m:t>𝑆</m:t>
                        </m:r>
                      </m:e>
                      <m:sub>
                        <m:r>
                          <a:rPr lang="en-US" sz="3700" b="0" i="1" smtClean="0">
                            <a:solidFill>
                              <a:schemeClr val="bg1">
                                <a:lumMod val="10000"/>
                              </a:schemeClr>
                            </a:solidFill>
                            <a:latin typeface="Cambria Math" panose="02040503050406030204" pitchFamily="18" charset="0"/>
                            <a:cs typeface="Arial" panose="020B0604020202020204" pitchFamily="34" charset="0"/>
                          </a:rPr>
                          <m:t>𝑂𝐵𝐶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f>
                      <m:fPr>
                        <m:ctrlPr>
                          <a:rPr lang="en-US" sz="3700" b="0" i="1" smtClean="0">
                            <a:solidFill>
                              <a:schemeClr val="bg1">
                                <a:lumMod val="10000"/>
                              </a:schemeClr>
                            </a:solidFill>
                            <a:latin typeface="Cambria Math" panose="02040503050406030204" pitchFamily="18" charset="0"/>
                            <a:cs typeface="Arial" panose="020B0604020202020204" pitchFamily="34" charset="0"/>
                          </a:rPr>
                        </m:ctrlPr>
                      </m:fPr>
                      <m:num>
                        <m:r>
                          <a:rPr lang="en-US" sz="3700" b="0" i="1" smtClean="0">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2</m:t>
                        </m:r>
                      </m:den>
                    </m:f>
                    <m:r>
                      <a:rPr lang="en-US" sz="3700" b="0" i="1" smtClean="0">
                        <a:solidFill>
                          <a:schemeClr val="bg1">
                            <a:lumMod val="10000"/>
                          </a:schemeClr>
                        </a:solidFill>
                        <a:latin typeface="Cambria Math" panose="02040503050406030204" pitchFamily="18" charset="0"/>
                        <a:cs typeface="Arial" panose="020B0604020202020204" pitchFamily="34" charset="0"/>
                      </a:rPr>
                      <m:t>𝑏𝑐</m:t>
                    </m:r>
                    <m:r>
                      <a:rPr lang="en-US" sz="3700" b="0" i="1" smtClean="0">
                        <a:solidFill>
                          <a:schemeClr val="bg1">
                            <a:lumMod val="10000"/>
                          </a:schemeClr>
                        </a:solidFill>
                        <a:latin typeface="Cambria Math" panose="02040503050406030204" pitchFamily="18" charset="0"/>
                        <a:cs typeface="Arial" panose="020B0604020202020204" pitchFamily="34" charset="0"/>
                      </a:rPr>
                      <m:t> </m:t>
                    </m:r>
                  </m:oMath>
                </a14:m>
                <a:endParaRPr lang="en-US" sz="3700" smtClean="0">
                  <a:solidFill>
                    <a:schemeClr val="bg1">
                      <a:lumMod val="10000"/>
                    </a:schemeClr>
                  </a:solidFill>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m:t>
                    </m:r>
                  </m:oMath>
                </a14:m>
                <a:r>
                  <a:rPr lang="en-US" sz="3700" smtClean="0">
                    <a:solidFill>
                      <a:schemeClr val="bg1">
                        <a:lumMod val="10000"/>
                      </a:schemeClr>
                    </a:solidFill>
                    <a:latin typeface="Arial" panose="020B0604020202020204" pitchFamily="34" charset="0"/>
                    <a:cs typeface="Arial" panose="020B0604020202020204" pitchFamily="34" charset="0"/>
                  </a:rPr>
                  <a:t> </a:t>
                </a:r>
                <a:r>
                  <a:rPr lang="en-US" sz="3700">
                    <a:solidFill>
                      <a:schemeClr val="bg1">
                        <a:lumMod val="10000"/>
                      </a:schemeClr>
                    </a:solidFill>
                    <a:latin typeface="Arial" panose="020B0604020202020204" pitchFamily="34" charset="0"/>
                    <a:cs typeface="Arial" panose="020B0604020202020204" pitchFamily="34" charset="0"/>
                  </a:rPr>
                  <a:t>vuông góc với mặt phẳng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m:t>
                    </m:r>
                    <m:r>
                      <a:rPr lang="en-US" sz="3700" i="1" smtClean="0">
                        <a:solidFill>
                          <a:schemeClr val="bg1">
                            <a:lumMod val="10000"/>
                          </a:schemeClr>
                        </a:solidFill>
                        <a:latin typeface="Cambria Math" panose="02040503050406030204" pitchFamily="18" charset="0"/>
                        <a:cs typeface="Arial" panose="020B0604020202020204" pitchFamily="34" charset="0"/>
                      </a:rPr>
                      <m:t>𝑂𝐵𝐶</m:t>
                    </m:r>
                    <m:r>
                      <a:rPr lang="en-US" sz="3700" i="1" smtClean="0">
                        <a:solidFill>
                          <a:schemeClr val="bg1">
                            <a:lumMod val="10000"/>
                          </a:schemeClr>
                        </a:solidFill>
                        <a:latin typeface="Cambria Math" panose="02040503050406030204" pitchFamily="18" charset="0"/>
                        <a:cs typeface="Arial" panose="020B0604020202020204" pitchFamily="34" charset="0"/>
                      </a:rPr>
                      <m:t>) </m:t>
                    </m:r>
                  </m:oMath>
                </a14:m>
                <a:r>
                  <a:rPr lang="en-US" sz="3700">
                    <a:solidFill>
                      <a:schemeClr val="bg1">
                        <a:lumMod val="10000"/>
                      </a:schemeClr>
                    </a:solidFill>
                    <a:latin typeface="Arial" panose="020B0604020202020204" pitchFamily="34" charset="0"/>
                    <a:cs typeface="Arial" panose="020B0604020202020204" pitchFamily="34" charset="0"/>
                  </a:rPr>
                  <a:t>nên </a:t>
                </a:r>
                <a:r>
                  <a:rPr lang="en-US" sz="3700" smtClean="0">
                    <a:solidFill>
                      <a:schemeClr val="bg1">
                        <a:lumMod val="10000"/>
                      </a:schemeClr>
                    </a:solidFill>
                    <a:latin typeface="Arial" panose="020B0604020202020204" pitchFamily="34" charset="0"/>
                    <a:cs typeface="Arial" panose="020B0604020202020204" pitchFamily="34" charset="0"/>
                  </a:rPr>
                  <a:t>tứ </a:t>
                </a:r>
                <a:r>
                  <a:rPr lang="en-US" sz="3700">
                    <a:solidFill>
                      <a:schemeClr val="bg1">
                        <a:lumMod val="10000"/>
                      </a:schemeClr>
                    </a:solidFill>
                    <a:latin typeface="Arial" panose="020B0604020202020204" pitchFamily="34" charset="0"/>
                    <a:cs typeface="Arial" panose="020B0604020202020204" pitchFamily="34" charset="0"/>
                  </a:rPr>
                  <a:t>diện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𝑂𝐴𝐵𝐶</m:t>
                    </m:r>
                  </m:oMath>
                </a14:m>
                <a:r>
                  <a:rPr lang="en-US" sz="3700">
                    <a:solidFill>
                      <a:schemeClr val="bg1">
                        <a:lumMod val="10000"/>
                      </a:schemeClr>
                    </a:solidFill>
                    <a:latin typeface="Arial" panose="020B0604020202020204" pitchFamily="34" charset="0"/>
                    <a:cs typeface="Arial" panose="020B0604020202020204" pitchFamily="34" charset="0"/>
                  </a:rPr>
                  <a:t> có chiều cao ứng với đỉnh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𝐴</m:t>
                    </m:r>
                  </m:oMath>
                </a14:m>
                <a:r>
                  <a:rPr lang="en-US" sz="3700">
                    <a:solidFill>
                      <a:schemeClr val="bg1">
                        <a:lumMod val="10000"/>
                      </a:schemeClr>
                    </a:solidFill>
                    <a:latin typeface="Arial" panose="020B0604020202020204" pitchFamily="34" charset="0"/>
                    <a:cs typeface="Arial" panose="020B0604020202020204" pitchFamily="34" charset="0"/>
                  </a:rPr>
                  <a:t> bằng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m:t>
                    </m:r>
                    <m:r>
                      <a:rPr lang="en-US" sz="3700" i="1" smtClean="0">
                        <a:solidFill>
                          <a:schemeClr val="bg1">
                            <a:lumMod val="10000"/>
                          </a:schemeClr>
                        </a:solidFill>
                        <a:latin typeface="Cambria Math" panose="02040503050406030204" pitchFamily="18" charset="0"/>
                        <a:cs typeface="Arial" panose="020B0604020202020204" pitchFamily="34" charset="0"/>
                      </a:rPr>
                      <m:t>.</m:t>
                    </m:r>
                  </m:oMath>
                </a14:m>
                <a:endParaRPr lang="en-US" sz="37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en-US" sz="3700" smtClean="0">
                    <a:solidFill>
                      <a:schemeClr val="bg1">
                        <a:lumMod val="10000"/>
                      </a:schemeClr>
                    </a:solidFill>
                    <a:latin typeface="Arial" panose="020B0604020202020204" pitchFamily="34" charset="0"/>
                    <a:cs typeface="Arial" panose="020B0604020202020204" pitchFamily="34" charset="0"/>
                  </a:rPr>
                  <a:t>Vậy </a:t>
                </a:r>
                <a:r>
                  <a:rPr lang="en-US" sz="3700">
                    <a:solidFill>
                      <a:schemeClr val="bg1">
                        <a:lumMod val="10000"/>
                      </a:schemeClr>
                    </a:solidFill>
                    <a:latin typeface="Arial" panose="020B0604020202020204" pitchFamily="34" charset="0"/>
                    <a:cs typeface="Arial" panose="020B0604020202020204" pitchFamily="34" charset="0"/>
                  </a:rPr>
                  <a:t>thể tích của khối tứ </a:t>
                </a:r>
                <a:r>
                  <a:rPr lang="en-US" sz="3700">
                    <a:solidFill>
                      <a:schemeClr val="bg1">
                        <a:lumMod val="10000"/>
                      </a:schemeClr>
                    </a:solidFill>
                    <a:latin typeface="Arial" panose="020B0604020202020204" pitchFamily="34" charset="0"/>
                    <a:cs typeface="Arial" panose="020B0604020202020204" pitchFamily="34" charset="0"/>
                  </a:rPr>
                  <a:t>diện </a:t>
                </a:r>
                <a:r>
                  <a:rPr lang="en-US" sz="3700" smtClean="0">
                    <a:solidFill>
                      <a:schemeClr val="bg1">
                        <a:lumMod val="10000"/>
                      </a:schemeClr>
                    </a:solidFill>
                    <a:latin typeface="Arial" panose="020B0604020202020204" pitchFamily="34" charset="0"/>
                    <a:cs typeface="Arial" panose="020B0604020202020204" pitchFamily="34" charset="0"/>
                  </a:rPr>
                  <a:t>là</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700" b="0" i="1" smtClean="0">
                              <a:solidFill>
                                <a:schemeClr val="bg1">
                                  <a:lumMod val="10000"/>
                                </a:schemeClr>
                              </a:solidFill>
                              <a:latin typeface="Cambria Math" panose="02040503050406030204" pitchFamily="18" charset="0"/>
                              <a:cs typeface="Arial" panose="020B0604020202020204" pitchFamily="34" charset="0"/>
                            </a:rPr>
                          </m:ctrlPr>
                        </m:sSubPr>
                        <m:e>
                          <m:r>
                            <a:rPr lang="en-US" sz="3700" b="0" i="1" smtClean="0">
                              <a:solidFill>
                                <a:schemeClr val="bg1">
                                  <a:lumMod val="10000"/>
                                </a:schemeClr>
                              </a:solidFill>
                              <a:latin typeface="Cambria Math" panose="02040503050406030204" pitchFamily="18" charset="0"/>
                              <a:cs typeface="Arial" panose="020B0604020202020204" pitchFamily="34" charset="0"/>
                            </a:rPr>
                            <m:t>𝑉</m:t>
                          </m:r>
                        </m:e>
                        <m:sub>
                          <m:r>
                            <a:rPr lang="en-US" sz="3700" b="0" i="1" smtClean="0">
                              <a:solidFill>
                                <a:schemeClr val="bg1">
                                  <a:lumMod val="10000"/>
                                </a:schemeClr>
                              </a:solidFill>
                              <a:latin typeface="Cambria Math" panose="02040503050406030204" pitchFamily="18" charset="0"/>
                              <a:cs typeface="Arial" panose="020B0604020202020204" pitchFamily="34" charset="0"/>
                            </a:rPr>
                            <m:t>𝑂𝐴𝐵𝐶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f>
                        <m:fPr>
                          <m:ctrlPr>
                            <a:rPr lang="en-US" sz="3700" b="0" i="1" smtClean="0">
                              <a:solidFill>
                                <a:schemeClr val="bg1">
                                  <a:lumMod val="10000"/>
                                </a:schemeClr>
                              </a:solidFill>
                              <a:latin typeface="Cambria Math" panose="02040503050406030204" pitchFamily="18" charset="0"/>
                              <a:cs typeface="Arial" panose="020B0604020202020204" pitchFamily="34" charset="0"/>
                            </a:rPr>
                          </m:ctrlPr>
                        </m:fPr>
                        <m:num>
                          <m:r>
                            <a:rPr lang="en-US" sz="3700" b="0" i="1" smtClean="0">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3</m:t>
                          </m:r>
                        </m:den>
                      </m:f>
                      <m:sSub>
                        <m:sSubPr>
                          <m:ctrlPr>
                            <a:rPr lang="en-US" sz="3700" i="1">
                              <a:solidFill>
                                <a:schemeClr val="bg1">
                                  <a:lumMod val="10000"/>
                                </a:schemeClr>
                              </a:solidFill>
                              <a:latin typeface="Cambria Math" panose="02040503050406030204" pitchFamily="18" charset="0"/>
                              <a:cs typeface="Arial" panose="020B0604020202020204" pitchFamily="34" charset="0"/>
                            </a:rPr>
                          </m:ctrlPr>
                        </m:sSubPr>
                        <m:e>
                          <m:r>
                            <a:rPr lang="en-US" sz="3700" i="1">
                              <a:solidFill>
                                <a:schemeClr val="bg1">
                                  <a:lumMod val="10000"/>
                                </a:schemeClr>
                              </a:solidFill>
                              <a:latin typeface="Cambria Math" panose="02040503050406030204" pitchFamily="18" charset="0"/>
                              <a:cs typeface="Arial" panose="020B0604020202020204" pitchFamily="34" charset="0"/>
                            </a:rPr>
                            <m:t>𝑆</m:t>
                          </m:r>
                        </m:e>
                        <m:sub>
                          <m:r>
                            <a:rPr lang="en-US" sz="3700" i="1">
                              <a:solidFill>
                                <a:schemeClr val="bg1">
                                  <a:lumMod val="10000"/>
                                </a:schemeClr>
                              </a:solidFill>
                              <a:latin typeface="Cambria Math" panose="02040503050406030204" pitchFamily="18" charset="0"/>
                              <a:cs typeface="Arial" panose="020B0604020202020204" pitchFamily="34" charset="0"/>
                            </a:rPr>
                            <m:t>𝑂𝐵𝐶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r>
                        <a:rPr lang="en-US" sz="3700" b="0" i="1" smtClean="0">
                          <a:solidFill>
                            <a:schemeClr val="bg1">
                              <a:lumMod val="10000"/>
                            </a:schemeClr>
                          </a:solidFill>
                          <a:latin typeface="Cambria Math" panose="02040503050406030204" pitchFamily="18" charset="0"/>
                          <a:cs typeface="Arial" panose="020B0604020202020204" pitchFamily="34" charset="0"/>
                        </a:rPr>
                        <m:t>𝐴𝑂</m:t>
                      </m:r>
                      <m:r>
                        <a:rPr lang="en-US" sz="3700" i="1">
                          <a:solidFill>
                            <a:schemeClr val="bg1">
                              <a:lumMod val="10000"/>
                            </a:schemeClr>
                          </a:solidFill>
                          <a:latin typeface="Cambria Math" panose="02040503050406030204" pitchFamily="18" charset="0"/>
                          <a:cs typeface="Arial" panose="020B0604020202020204" pitchFamily="34" charset="0"/>
                        </a:rPr>
                        <m:t>=</m:t>
                      </m:r>
                      <m:f>
                        <m:fPr>
                          <m:ctrlPr>
                            <a:rPr lang="en-US" sz="3700" i="1">
                              <a:solidFill>
                                <a:schemeClr val="bg1">
                                  <a:lumMod val="10000"/>
                                </a:schemeClr>
                              </a:solidFill>
                              <a:latin typeface="Cambria Math" panose="02040503050406030204" pitchFamily="18" charset="0"/>
                              <a:cs typeface="Arial" panose="020B0604020202020204" pitchFamily="34" charset="0"/>
                            </a:rPr>
                          </m:ctrlPr>
                        </m:fPr>
                        <m:num>
                          <m:r>
                            <a:rPr lang="en-US" sz="3700" i="1">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6</m:t>
                          </m:r>
                        </m:den>
                      </m:f>
                      <m:r>
                        <a:rPr lang="en-US" sz="3700" b="0" i="1" smtClean="0">
                          <a:solidFill>
                            <a:schemeClr val="bg1">
                              <a:lumMod val="10000"/>
                            </a:schemeClr>
                          </a:solidFill>
                          <a:latin typeface="Cambria Math" panose="02040503050406030204" pitchFamily="18" charset="0"/>
                          <a:cs typeface="Arial" panose="020B0604020202020204" pitchFamily="34" charset="0"/>
                        </a:rPr>
                        <m:t>𝑎</m:t>
                      </m:r>
                      <m:r>
                        <a:rPr lang="en-US" sz="3700" i="1">
                          <a:solidFill>
                            <a:schemeClr val="bg1">
                              <a:lumMod val="10000"/>
                            </a:schemeClr>
                          </a:solidFill>
                          <a:latin typeface="Cambria Math" panose="02040503050406030204" pitchFamily="18" charset="0"/>
                          <a:cs typeface="Arial" panose="020B0604020202020204" pitchFamily="34" charset="0"/>
                        </a:rPr>
                        <m:t>𝑏𝑐</m:t>
                      </m:r>
                      <m:r>
                        <a:rPr lang="en-US" sz="3700" i="1">
                          <a:solidFill>
                            <a:schemeClr val="bg1">
                              <a:lumMod val="10000"/>
                            </a:schemeClr>
                          </a:solidFill>
                          <a:latin typeface="Cambria Math" panose="02040503050406030204" pitchFamily="18" charset="0"/>
                          <a:cs typeface="Arial" panose="020B0604020202020204" pitchFamily="34" charset="0"/>
                        </a:rPr>
                        <m:t> </m:t>
                      </m:r>
                    </m:oMath>
                  </m:oMathPara>
                </a14:m>
                <a:r>
                  <a:rPr lang="en-US" sz="3700">
                    <a:solidFill>
                      <a:schemeClr val="bg1">
                        <a:lumMod val="10000"/>
                      </a:schemeClr>
                    </a:solidFill>
                    <a:latin typeface="Arial" panose="020B0604020202020204" pitchFamily="34" charset="0"/>
                    <a:cs typeface="Arial" panose="020B0604020202020204" pitchFamily="34" charset="0"/>
                  </a:rPr>
                  <a:t/>
                </a:r>
                <a:br>
                  <a:rPr lang="en-US" sz="3700">
                    <a:solidFill>
                      <a:schemeClr val="bg1">
                        <a:lumMod val="10000"/>
                      </a:schemeClr>
                    </a:solidFill>
                    <a:latin typeface="Arial" panose="020B0604020202020204" pitchFamily="34" charset="0"/>
                    <a:cs typeface="Arial" panose="020B0604020202020204" pitchFamily="34" charset="0"/>
                  </a:rPr>
                </a:br>
                <a:endParaRPr lang="en-US" sz="3700">
                  <a:solidFill>
                    <a:schemeClr val="bg1">
                      <a:lumMod val="10000"/>
                    </a:schemeClr>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960481" y="3862861"/>
                <a:ext cx="10454994" cy="5465214"/>
              </a:xfrm>
              <a:prstGeom prst="rect">
                <a:avLst/>
              </a:prstGeom>
              <a:blipFill>
                <a:blip r:embed="rId9"/>
                <a:stretch>
                  <a:fillRect l="-1866" r="-1808"/>
                </a:stretch>
              </a:blipFill>
            </p:spPr>
            <p:txBody>
              <a:bodyPr/>
              <a:lstStyle/>
              <a:p>
                <a:r>
                  <a:rPr lang="en-US">
                    <a:noFill/>
                  </a:rPr>
                  <a:t> </a:t>
                </a:r>
              </a:p>
            </p:txBody>
          </p:sp>
        </mc:Fallback>
      </mc:AlternateContent>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up)">
                                      <p:cBhvr>
                                        <p:cTn id="34" dur="500"/>
                                        <p:tgtEl>
                                          <p:spTgt spid="4">
                                            <p:txEl>
                                              <p:pRg st="2" end="2"/>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0" name="Rectangle 9"/>
          <p:cNvSpPr/>
          <p:nvPr/>
        </p:nvSpPr>
        <p:spPr>
          <a:xfrm>
            <a:off x="528418" y="478395"/>
            <a:ext cx="17194097" cy="9325456"/>
          </a:xfrm>
          <a:prstGeom prst="rect">
            <a:avLst/>
          </a:prstGeom>
          <a:solidFill>
            <a:srgbClr val="FFFFFF"/>
          </a:solidFill>
          <a:ln w="76200" cap="flat" cmpd="sng" algn="ctr">
            <a:solidFill>
              <a:srgbClr val="A67E5B"/>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1317028" y="987632"/>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
              <p:cNvSpPr>
                <a:spLocks noChangeArrowheads="1"/>
              </p:cNvSpPr>
              <p:nvPr/>
            </p:nvSpPr>
            <p:spPr bwMode="auto">
              <a:xfrm>
                <a:off x="5355628" y="583674"/>
                <a:ext cx="11450952"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a:solidFill>
                      <a:srgbClr val="000000"/>
                    </a:solidFill>
                    <a:latin typeface="Arial"/>
                    <a:cs typeface="Arial"/>
                    <a:sym typeface="Arial"/>
                  </a:rPr>
                  <a:t>Cho khối chóp đều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𝐴𝐵𝐶𝐷</m:t>
                    </m:r>
                  </m:oMath>
                </a14:m>
                <a:r>
                  <a:rPr lang="vi-VN" sz="3700" kern="0">
                    <a:solidFill>
                      <a:srgbClr val="000000"/>
                    </a:solidFill>
                    <a:latin typeface="Arial"/>
                    <a:cs typeface="Arial"/>
                    <a:sym typeface="Arial"/>
                  </a:rPr>
                  <a:t> có cạnh đáy bằng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𝑎</m:t>
                    </m:r>
                  </m:oMath>
                </a14:m>
                <a:r>
                  <a:rPr lang="vi-VN" sz="3700" kern="0">
                    <a:solidFill>
                      <a:srgbClr val="000000"/>
                    </a:solidFill>
                    <a:latin typeface="Arial"/>
                    <a:cs typeface="Arial"/>
                    <a:sym typeface="Arial"/>
                  </a:rPr>
                  <a:t>, cạnh bên bằng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𝑏</m:t>
                    </m:r>
                  </m:oMath>
                </a14:m>
                <a:r>
                  <a:rPr lang="vi-VN" sz="3700" kern="0">
                    <a:solidFill>
                      <a:srgbClr val="000000"/>
                    </a:solidFill>
                    <a:latin typeface="Arial"/>
                    <a:cs typeface="Arial"/>
                    <a:sym typeface="Arial"/>
                  </a:rPr>
                  <a:t>. Tính thể tích của khối chóp.</a:t>
                </a:r>
                <a:endParaRPr lang="vi-VN" sz="3700" kern="0">
                  <a:solidFill>
                    <a:srgbClr val="000000"/>
                  </a:solidFill>
                  <a:latin typeface="Arial"/>
                  <a:cs typeface="Arial"/>
                  <a:sym typeface="Arial"/>
                </a:endParaRPr>
              </a:p>
            </p:txBody>
          </p:sp>
        </mc:Choice>
        <mc:Fallback>
          <p:sp>
            <p:nvSpPr>
              <p:cNvPr id="14" name="Rectangle 1"/>
              <p:cNvSpPr>
                <a:spLocks noRot="1" noChangeAspect="1" noMove="1" noResize="1" noEditPoints="1" noAdjustHandles="1" noChangeArrowheads="1" noChangeShapeType="1" noTextEdit="1"/>
              </p:cNvSpPr>
              <p:nvPr/>
            </p:nvSpPr>
            <p:spPr bwMode="auto">
              <a:xfrm>
                <a:off x="5355628" y="583674"/>
                <a:ext cx="11450952" cy="1892826"/>
              </a:xfrm>
              <a:prstGeom prst="rect">
                <a:avLst/>
              </a:prstGeom>
              <a:blipFill>
                <a:blip r:embed="rId4"/>
                <a:stretch>
                  <a:fillRect l="-905" r="-852" b="-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5"/>
          <a:stretch>
            <a:fillRect/>
          </a:stretch>
        </p:blipFill>
        <p:spPr>
          <a:xfrm>
            <a:off x="16302103" y="8279912"/>
            <a:ext cx="1078827" cy="1319552"/>
          </a:xfrm>
          <a:prstGeom prst="rect">
            <a:avLst/>
          </a:prstGeom>
        </p:spPr>
      </p:pic>
      <p:sp>
        <p:nvSpPr>
          <p:cNvPr id="11" name="Rectangle 10"/>
          <p:cNvSpPr/>
          <p:nvPr/>
        </p:nvSpPr>
        <p:spPr>
          <a:xfrm>
            <a:off x="2667000" y="26289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7010400" y="3264552"/>
                <a:ext cx="10175326" cy="6130524"/>
              </a:xfrm>
              <a:prstGeom prst="rect">
                <a:avLst/>
              </a:prstGeom>
            </p:spPr>
            <p:txBody>
              <a:bodyPr wrap="square">
                <a:spAutoFit/>
              </a:bodyPr>
              <a:lstStyle/>
              <a:p>
                <a:pPr>
                  <a:lnSpc>
                    <a:spcPct val="150000"/>
                  </a:lnSpc>
                </a:pPr>
                <a:r>
                  <a:rPr lang="en-US" sz="3700" kern="10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𝐴𝐶</m:t>
                    </m:r>
                  </m:oMath>
                </a14:m>
                <a:r>
                  <a:rPr lang="en-US" sz="3700" kern="100">
                    <a:latin typeface="Arial" panose="020B0604020202020204" pitchFamily="34" charset="0"/>
                    <a:ea typeface="Malgun Gothic" panose="020B0503020000020004" pitchFamily="34" charset="-127"/>
                    <a:cs typeface="Arial" panose="020B0604020202020204" pitchFamily="34" charset="0"/>
                  </a:rPr>
                  <a:t> giao với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𝐷𝐵</m:t>
                    </m:r>
                  </m:oMath>
                </a14:m>
                <a:r>
                  <a:rPr lang="en-US" sz="3700" kern="100">
                    <a:latin typeface="Arial" panose="020B0604020202020204" pitchFamily="34" charset="0"/>
                    <a:ea typeface="Malgun Gothic" panose="020B0503020000020004" pitchFamily="34" charset="-127"/>
                    <a:cs typeface="Arial" panose="020B0604020202020204" pitchFamily="34" charset="0"/>
                  </a:rPr>
                  <a:t> tại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𝐻</m:t>
                    </m:r>
                  </m:oMath>
                </a14:m>
                <a:r>
                  <a:rPr lang="en-US" sz="3700" kern="100">
                    <a:latin typeface="Arial" panose="020B0604020202020204" pitchFamily="34" charset="0"/>
                    <a:ea typeface="Malgun Gothic" panose="020B0503020000020004" pitchFamily="34" charset="-127"/>
                    <a:cs typeface="Arial" panose="020B0604020202020204" pitchFamily="34" charset="0"/>
                  </a:rPr>
                  <a:t>, ta có: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𝑆𝐻</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 (do </a:t>
                </a:r>
                <a14:m>
                  <m:oMath xmlns:m="http://schemas.openxmlformats.org/officeDocument/2006/math">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𝑆</m:t>
                    </m:r>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m:t>
                    </m:r>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𝐴𝐵𝐶𝐷</m:t>
                    </m:r>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 là hình chóp đều)</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𝑆𝐻</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𝐻</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e>
                    </m:rad>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sSub>
                        <m:sSub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sub>
                      </m:sSub>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e>
                    </m:rad>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010400" y="3264552"/>
                <a:ext cx="10175326" cy="6130524"/>
              </a:xfrm>
              <a:prstGeom prst="rect">
                <a:avLst/>
              </a:prstGeom>
              <a:blipFill>
                <a:blip r:embed="rId6"/>
                <a:stretch>
                  <a:fillRect l="-1857"/>
                </a:stretch>
              </a:blipFill>
            </p:spPr>
            <p:txBody>
              <a:bodyPr/>
              <a:lstStyle/>
              <a:p>
                <a:r>
                  <a:rPr lang="en-US">
                    <a:noFill/>
                  </a:rPr>
                  <a:t> </a:t>
                </a:r>
              </a:p>
            </p:txBody>
          </p:sp>
        </mc:Fallback>
      </mc:AlternateContent>
      <p:grpSp>
        <p:nvGrpSpPr>
          <p:cNvPr id="6" name="Group 5"/>
          <p:cNvGrpSpPr/>
          <p:nvPr/>
        </p:nvGrpSpPr>
        <p:grpSpPr>
          <a:xfrm>
            <a:off x="685800" y="3695700"/>
            <a:ext cx="5928944" cy="5956809"/>
            <a:chOff x="685800" y="3695700"/>
            <a:chExt cx="5928944" cy="5956809"/>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3695700"/>
              <a:ext cx="5928944" cy="595680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810000" y="8172390"/>
                  <a:ext cx="444352" cy="400110"/>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r>
                          <a:rPr lang="en-US" sz="2000" b="1" i="1" kern="100">
                            <a:solidFill>
                              <a:prstClr val="black"/>
                            </a:solidFill>
                            <a:latin typeface="Cambria Math" panose="02040503050406030204" pitchFamily="18" charset="0"/>
                            <a:ea typeface="Malgun Gothic" panose="020B0503020000020004" pitchFamily="34" charset="-127"/>
                            <a:cs typeface="Arial" panose="020B0604020202020204" pitchFamily="34" charset="0"/>
                          </a:rPr>
                          <m:t>𝑯</m:t>
                        </m:r>
                      </m:oMath>
                    </m:oMathPara>
                  </a14:m>
                  <a:endParaRPr lang="en-US" sz="2000" b="1"/>
                </a:p>
              </p:txBody>
            </p:sp>
          </mc:Choice>
          <mc:Fallback>
            <p:sp>
              <p:nvSpPr>
                <p:cNvPr id="5" name="Rectangle 4"/>
                <p:cNvSpPr>
                  <a:spLocks noRot="1" noChangeAspect="1" noMove="1" noResize="1" noEditPoints="1" noAdjustHandles="1" noChangeArrowheads="1" noChangeShapeType="1" noTextEdit="1"/>
                </p:cNvSpPr>
                <p:nvPr/>
              </p:nvSpPr>
              <p:spPr>
                <a:xfrm>
                  <a:off x="3810000" y="8172390"/>
                  <a:ext cx="444352" cy="400110"/>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993011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up)">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3580</TotalTime>
  <Words>1655</Words>
  <PresentationFormat>Custom</PresentationFormat>
  <Paragraphs>207</Paragraphs>
  <Slides>37</Slides>
  <Notes>18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Cambria Math</vt:lpstr>
      <vt:lpstr>Calibri</vt:lpstr>
      <vt:lpstr>Open Sans</vt:lpstr>
      <vt:lpstr>Lato</vt:lpstr>
      <vt:lpstr>Malgun Gothic</vt:lpstr>
      <vt:lpstr>Playfair Display</vt:lpstr>
      <vt:lpstr>Dotum</vt:lpstr>
      <vt:lpstr>Maven Pro</vt:lpstr>
      <vt:lpstr>Times New Roman</vt:lpstr>
      <vt:lpstr>DM Sans SemiBold</vt:lpstr>
      <vt:lpstr>Calibri Light</vt:lpstr>
      <vt:lpstr>Red Hat Display</vt:lpstr>
      <vt:lpstr>Arial</vt:lpstr>
      <vt:lpstr>DM Sans</vt:lpstr>
      <vt:lpstr>Manrope</vt:lpstr>
      <vt:lpstr>Wingdings</vt:lpstr>
      <vt:lpstr>Office Theme</vt:lpstr>
      <vt:lpstr>1_Geometry: Congruence and Similarity - Mathematics - 10th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2023-12-22T13:46:28Z</dcterms:modified>
  <dc:identifier>DAF1cscCFCQ</dc:identifier>
</cp:coreProperties>
</file>