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256" r:id="rId4"/>
    <p:sldId id="315" r:id="rId5"/>
    <p:sldId id="316" r:id="rId6"/>
    <p:sldId id="317" r:id="rId7"/>
    <p:sldId id="259" r:id="rId8"/>
    <p:sldId id="260" r:id="rId9"/>
    <p:sldId id="261" r:id="rId10"/>
    <p:sldId id="265" r:id="rId11"/>
    <p:sldId id="266" r:id="rId12"/>
    <p:sldId id="267" r:id="rId13"/>
    <p:sldId id="319" r:id="rId14"/>
    <p:sldId id="323" r:id="rId15"/>
    <p:sldId id="262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3D30"/>
    <a:srgbClr val="808954"/>
    <a:srgbClr val="F2C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190B-8782-42A1-AD97-82A5C3697868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5600C-E16B-4C6E-9666-B4E8F010E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TRẢ LỜI XONG, GV CLICK CHUỘT VÀO TÚI HẠT GIỐNG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4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TRẢ LỜI XONG, GV CLICK CHUỘT VÀO BÌNH TƯỚI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5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CLICK CHUỘT VÀO TÚI PHÂN BÓN ĐỂ QUAY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8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2750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3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7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8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5401"/>
            <a:ext cx="15773400" cy="4279901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3402"/>
            <a:ext cx="15773400" cy="2251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5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0951"/>
            <a:ext cx="7737474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9199"/>
            <a:ext cx="7737474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0951"/>
            <a:ext cx="7775576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9199"/>
            <a:ext cx="7775576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8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81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6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3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9278"/>
            <a:ext cx="3943350" cy="87153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9278"/>
            <a:ext cx="11525250" cy="87153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6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7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F322EF-22CE-1B06-A549-E71528B66C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A0A396-5A92-DB5B-3E7E-EBCE62C4FD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828755" rtl="0" eaLnBrk="1" latinLnBrk="0" hangingPunct="1">
        <a:lnSpc>
          <a:spcPct val="90000"/>
        </a:lnSpc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79547AB-082C-739A-33B4-7EE79FDE0858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7308CF-E4E6-DE3E-53CD-C22169C8D9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83" y="11288253"/>
            <a:ext cx="6185919" cy="61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8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39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0.svg"/><Relationship Id="rId5" Type="http://schemas.openxmlformats.org/officeDocument/2006/relationships/image" Target="../media/image22.sv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19552" y="6929378"/>
            <a:ext cx="16839725" cy="3411400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925207" y="2312137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12703" y="5337797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68702" y="2555748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47936" y="293498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216" y="1688051"/>
            <a:ext cx="8783276" cy="1057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E3052-167E-23C9-7273-AD5095AECD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553" y="3130959"/>
            <a:ext cx="9041152" cy="4578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DD187-888E-2E87-CE7C-9DEE4713BF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3548" y="1872372"/>
            <a:ext cx="6980525" cy="5803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778254-8158-D1C7-F7E9-08F51A2C4E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8600" y="6210300"/>
            <a:ext cx="3981033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2010019" y="905826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191587" y="992085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79"/>
              </a:lnSpc>
            </a:pP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228600" y="2476500"/>
            <a:ext cx="18059400" cy="8161746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B6E54-E9D6-9F98-C981-468DA62EF460}"/>
              </a:ext>
            </a:extLst>
          </p:cNvPr>
          <p:cNvSpPr txBox="1"/>
          <p:nvPr/>
        </p:nvSpPr>
        <p:spPr>
          <a:xfrm>
            <a:off x="1143000" y="3238500"/>
            <a:ext cx="1592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Vào dịp lễ Mừng xuân, chẳng những trẻ em được vui đùa thoả thích mà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  <a:endParaRPr lang="vi-VN" sz="4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thiên nhiên khắc nghiệt nhưng 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4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Nhờ bố kể những câu chuyện cổ tích mà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4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32ECA1-6817-5C67-A313-683BC710EFAA}"/>
              </a:ext>
            </a:extLst>
          </p:cNvPr>
          <p:cNvGrpSpPr/>
          <p:nvPr/>
        </p:nvGrpSpPr>
        <p:grpSpPr>
          <a:xfrm>
            <a:off x="11887200" y="4457700"/>
            <a:ext cx="990600" cy="914400"/>
            <a:chOff x="10809358" y="1015880"/>
            <a:chExt cx="997131" cy="8054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FA943A-4BFA-E811-AD16-F9E26EDE2CEB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23506C3-0FE5-B2B7-FB36-C7B0493640D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50F37-EA21-D00E-9D79-24E586568DFA}"/>
              </a:ext>
            </a:extLst>
          </p:cNvPr>
          <p:cNvGrpSpPr/>
          <p:nvPr/>
        </p:nvGrpSpPr>
        <p:grpSpPr>
          <a:xfrm>
            <a:off x="4953000" y="3924300"/>
            <a:ext cx="990600" cy="914400"/>
            <a:chOff x="10809358" y="1015880"/>
            <a:chExt cx="997131" cy="80540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5906B-3CC1-96A5-67DA-1600B636CF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20B3DA27-E2DE-26B0-13F4-03B9A5E2668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2D83E5-318F-92C5-6B4D-0FA94C75F872}"/>
              </a:ext>
            </a:extLst>
          </p:cNvPr>
          <p:cNvGrpSpPr/>
          <p:nvPr/>
        </p:nvGrpSpPr>
        <p:grpSpPr>
          <a:xfrm>
            <a:off x="12192000" y="5448300"/>
            <a:ext cx="990600" cy="914400"/>
            <a:chOff x="10809358" y="1015880"/>
            <a:chExt cx="997131" cy="8054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0CA7F9-BE01-F37A-EBCF-CFCF0AE061A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0235C234-230D-9E1C-26EB-43CD922A07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979"/>
              </a:lnSpc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85800" y="2476500"/>
            <a:ext cx="17221200" cy="6858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6C7290-3DE2-38F6-EF1D-A37195670351}"/>
              </a:ext>
            </a:extLst>
          </p:cNvPr>
          <p:cNvSpPr txBox="1"/>
          <p:nvPr/>
        </p:nvSpPr>
        <p:spPr>
          <a:xfrm>
            <a:off x="1066800" y="3314700"/>
            <a:ext cx="1630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7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6D63F2E-F0B6-873A-E4C9-DE3D738F32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15000" y="5219700"/>
            <a:ext cx="7416444" cy="3846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C6012A-3D01-D508-4FAC-79FCB0E5A7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800" y="723900"/>
            <a:ext cx="10210800" cy="48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3314701" y="1063757"/>
            <a:ext cx="1322069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bằng cặp kết từ là:</a:t>
            </a:r>
            <a:endParaRPr lang="en-US" sz="8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9461499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635000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2717402" y="4774168"/>
            <a:ext cx="53597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Ngoài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sân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nam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cầu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nhảy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dây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2438400" y="7886700"/>
            <a:ext cx="63246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bồng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lên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rực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11430000" y="50673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vi-VN" sz="4200" b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 trời mưa nhưng em vẫn đi học</a:t>
            </a:r>
            <a:endParaRPr lang="en-US" sz="4200" b="1" dirty="0">
              <a:solidFill>
                <a:srgbClr val="FCECD0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11506200" y="7658100"/>
            <a:ext cx="515574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Trong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vườn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lan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huệ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đua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nhau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khoe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sắc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thắm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145580" y="7290710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/>
          </p:cNvGrpSpPr>
          <p:nvPr/>
        </p:nvGrpSpPr>
        <p:grpSpPr>
          <a:xfrm>
            <a:off x="8915400" y="4457701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/>
          </p:cNvGrpSpPr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4" y="7193713"/>
            <a:ext cx="1350000" cy="23765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4339377"/>
            <a:ext cx="1481682" cy="2376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113566-C346-452A-A44D-D2EBABAAB678}"/>
              </a:ext>
            </a:extLst>
          </p:cNvPr>
          <p:cNvSpPr/>
          <p:nvPr/>
        </p:nvSpPr>
        <p:spPr>
          <a:xfrm>
            <a:off x="3815410" y="647701"/>
            <a:ext cx="11036087" cy="2078406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401" b="1">
                <a:solidFill>
                  <a:prstClr val="black"/>
                </a:solidFill>
                <a:latin typeface="Calibri Light" panose="020F0302020204030204"/>
              </a:rPr>
              <a:t>Các vế trong câu ghép có thể nối với nhau bằng những cách nào?</a:t>
            </a:r>
            <a:endParaRPr lang="en-US" sz="6401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A435D3-D804-4585-BE14-D3EC36FAAE7B}"/>
              </a:ext>
            </a:extLst>
          </p:cNvPr>
          <p:cNvGrpSpPr/>
          <p:nvPr/>
        </p:nvGrpSpPr>
        <p:grpSpPr>
          <a:xfrm>
            <a:off x="1223122" y="583905"/>
            <a:ext cx="2052875" cy="2127934"/>
            <a:chOff x="367387" y="5286110"/>
            <a:chExt cx="1164198" cy="1206765"/>
          </a:xfrm>
        </p:grpSpPr>
        <p:pic>
          <p:nvPicPr>
            <p:cNvPr id="9" name="Picture 2">
              <a:hlinkClick r:id="rId5" action="ppaction://hlinksldjump"/>
              <a:extLst>
                <a:ext uri="{FF2B5EF4-FFF2-40B4-BE49-F238E27FC236}">
                  <a16:creationId xmlns:a16="http://schemas.microsoft.com/office/drawing/2014/main" id="{C3DA2B07-393F-451D-8D98-466263CB3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87" y="5286110"/>
              <a:ext cx="1164198" cy="120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21DF3E-259C-40C1-B589-5E5F70EA3FBD}"/>
                </a:ext>
              </a:extLst>
            </p:cNvPr>
            <p:cNvSpPr txBox="1"/>
            <p:nvPr/>
          </p:nvSpPr>
          <p:spPr>
            <a:xfrm>
              <a:off x="508976" y="6146480"/>
              <a:ext cx="998156" cy="248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66">
                <a:defRPr/>
              </a:pPr>
              <a:r>
                <a:rPr lang="en-US" sz="2250" b="1" dirty="0" err="1">
                  <a:solidFill>
                    <a:prstClr val="white"/>
                  </a:solidFill>
                  <a:latin typeface="Calibri" panose="020F0502020204030204"/>
                </a:rPr>
                <a:t>Hạt</a:t>
              </a:r>
              <a:r>
                <a:rPr lang="en-US" sz="2250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latin typeface="Calibri" panose="020F0502020204030204"/>
                </a:rPr>
                <a:t>giống</a:t>
              </a:r>
              <a:endParaRPr lang="en-US" sz="225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D9CB6C6-B311-432E-99E2-B0B44815FE94}"/>
              </a:ext>
            </a:extLst>
          </p:cNvPr>
          <p:cNvSpPr/>
          <p:nvPr/>
        </p:nvSpPr>
        <p:spPr>
          <a:xfrm>
            <a:off x="738053" y="3461178"/>
            <a:ext cx="16559347" cy="518752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566"/>
            <a:r>
              <a:rPr lang="en-US" sz="6401" b="1" dirty="0">
                <a:solidFill>
                  <a:srgbClr val="0070C0"/>
                </a:solidFill>
                <a:cs typeface="Arial" panose="020B0604020202020204" pitchFamily="34" charset="0"/>
              </a:rPr>
              <a:t>   </a:t>
            </a:r>
            <a:r>
              <a:rPr lang="vi-VN" sz="6401" b="1" dirty="0">
                <a:solidFill>
                  <a:srgbClr val="0070C0"/>
                </a:solidFill>
                <a:cs typeface="Arial" panose="020B0604020202020204" pitchFamily="34" charset="0"/>
              </a:rPr>
              <a:t>Các vế trong câu ghép có thể nối với nhau bằng một kết từ ( và, rồi, hoặc, còn, hay, nhưng…) hoặc nối trực tiếp bằng dấu câu (dấu phẩy, dấu chấm phẩy,…)</a:t>
            </a:r>
            <a:endParaRPr lang="en-US" sz="6401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7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3AC5-166D-FDF5-3A82-2474D8507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ECB71348-BF25-1565-D8B4-AE26A7CC5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6E64A3B6-1035-1B36-B13B-816430C3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587" y="2"/>
            <a:ext cx="2807898" cy="280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3907E0-69AF-36B0-BA30-2212ACBA00F5}"/>
              </a:ext>
            </a:extLst>
          </p:cNvPr>
          <p:cNvSpPr/>
          <p:nvPr/>
        </p:nvSpPr>
        <p:spPr>
          <a:xfrm>
            <a:off x="3004457" y="495300"/>
            <a:ext cx="14826343" cy="1895264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</a:p>
          <a:p>
            <a:pPr algn="ctr" defTabSz="1371566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Tấm chăm chỉ, hiền lành … Cám thì lười biếng, độc ác.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DABACEAD-4347-2325-12B9-2BE0BDB9CA26}"/>
              </a:ext>
            </a:extLst>
          </p:cNvPr>
          <p:cNvSpPr/>
          <p:nvPr/>
        </p:nvSpPr>
        <p:spPr>
          <a:xfrm>
            <a:off x="1611538" y="5616491"/>
            <a:ext cx="14454620" cy="15245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369BB79E-34C4-E2F3-8286-99D38C6E21BC}"/>
              </a:ext>
            </a:extLst>
          </p:cNvPr>
          <p:cNvSpPr/>
          <p:nvPr/>
        </p:nvSpPr>
        <p:spPr>
          <a:xfrm>
            <a:off x="1511153" y="7896443"/>
            <a:ext cx="14977664" cy="1524596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E560179B-20DC-9F17-CF87-C2F8D2F9CB1C}"/>
              </a:ext>
            </a:extLst>
          </p:cNvPr>
          <p:cNvSpPr/>
          <p:nvPr/>
        </p:nvSpPr>
        <p:spPr>
          <a:xfrm>
            <a:off x="1513468" y="3336539"/>
            <a:ext cx="14454620" cy="15245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3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EDBC675-06AE-48BC-AB7F-4E0C7F00C9AF}"/>
              </a:ext>
            </a:extLst>
          </p:cNvPr>
          <p:cNvGrpSpPr/>
          <p:nvPr/>
        </p:nvGrpSpPr>
        <p:grpSpPr>
          <a:xfrm>
            <a:off x="231449" y="581075"/>
            <a:ext cx="2541564" cy="2213928"/>
            <a:chOff x="275946" y="681404"/>
            <a:chExt cx="1624516" cy="1415096"/>
          </a:xfrm>
        </p:grpSpPr>
        <p:pic>
          <p:nvPicPr>
            <p:cNvPr id="35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4675FC5D-A9B0-4312-BBB4-898377F9C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46" y="681404"/>
              <a:ext cx="1624516" cy="137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7003560-6DE9-4E75-8996-AA7716085DFD}"/>
                </a:ext>
              </a:extLst>
            </p:cNvPr>
            <p:cNvSpPr txBox="1"/>
            <p:nvPr/>
          </p:nvSpPr>
          <p:spPr>
            <a:xfrm>
              <a:off x="641885" y="1801413"/>
              <a:ext cx="990514" cy="29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/>
                </a:rPr>
                <a:t>Phân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/>
                </a:rPr>
                <a:t>bón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C1527E-D2CD-4910-830B-21CE711C85B4}"/>
              </a:ext>
            </a:extLst>
          </p:cNvPr>
          <p:cNvSpPr/>
          <p:nvPr/>
        </p:nvSpPr>
        <p:spPr>
          <a:xfrm>
            <a:off x="2773013" y="712735"/>
            <a:ext cx="15134844" cy="2150273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</a:p>
          <a:p>
            <a:pPr algn="ctr" defTabSz="1371566"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Tuấn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tuy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vóc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người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nhỏ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bé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….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rất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khoẻ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.</a:t>
            </a:r>
            <a:endParaRPr lang="vi-VN" sz="5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40BA39C9-C37A-46F3-A93A-4F23C9F20F02}"/>
              </a:ext>
            </a:extLst>
          </p:cNvPr>
          <p:cNvSpPr/>
          <p:nvPr/>
        </p:nvSpPr>
        <p:spPr>
          <a:xfrm>
            <a:off x="828785" y="8281259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0B18C344-45D2-41DC-90C8-A09CD6D78620}"/>
              </a:ext>
            </a:extLst>
          </p:cNvPr>
          <p:cNvSpPr/>
          <p:nvPr/>
        </p:nvSpPr>
        <p:spPr>
          <a:xfrm>
            <a:off x="803963" y="5776946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D74E08AC-0892-49C2-8A7A-586FF9731341}"/>
              </a:ext>
            </a:extLst>
          </p:cNvPr>
          <p:cNvSpPr/>
          <p:nvPr/>
        </p:nvSpPr>
        <p:spPr>
          <a:xfrm>
            <a:off x="738053" y="3461177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80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E6FACF-3D4D-98C6-7A34-58D5CE1E4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43100"/>
            <a:ext cx="13639800" cy="463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294397" y="691359"/>
            <a:ext cx="520809" cy="1548351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1144901" y="372426"/>
            <a:ext cx="15998198" cy="2090325"/>
            <a:chOff x="1144901" y="372426"/>
            <a:chExt cx="15998198" cy="2090325"/>
          </a:xfrm>
        </p:grpSpPr>
        <p:grpSp>
          <p:nvGrpSpPr>
            <p:cNvPr id="14" name="Group 14"/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79"/>
                </a:lnSpc>
              </a:pPr>
              <a:r>
                <a:rPr lang="vi-VN" sz="60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371D34D-5A42-3647-3E58-09515B132FF9}"/>
              </a:ext>
            </a:extLst>
          </p:cNvPr>
          <p:cNvSpPr txBox="1"/>
          <p:nvPr/>
        </p:nvSpPr>
        <p:spPr>
          <a:xfrm>
            <a:off x="1066800" y="3543300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5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73DB761-CE3D-4CBF-BF59-5411E034B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93103"/>
              </p:ext>
            </p:extLst>
          </p:nvPr>
        </p:nvGraphicFramePr>
        <p:xfrm>
          <a:off x="1524000" y="1714500"/>
          <a:ext cx="15544800" cy="6435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0363">
                  <a:extLst>
                    <a:ext uri="{9D8B030D-6E8A-4147-A177-3AD203B41FA5}">
                      <a16:colId xmlns:a16="http://schemas.microsoft.com/office/drawing/2014/main" val="3615146408"/>
                    </a:ext>
                  </a:extLst>
                </a:gridCol>
                <a:gridCol w="5284437">
                  <a:extLst>
                    <a:ext uri="{9D8B030D-6E8A-4147-A177-3AD203B41FA5}">
                      <a16:colId xmlns:a16="http://schemas.microsoft.com/office/drawing/2014/main" val="2115399198"/>
                    </a:ext>
                  </a:extLst>
                </a:gridCol>
              </a:tblGrid>
              <a:tr h="1280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 ghép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 kết từ nối các vế câu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13847"/>
                  </a:ext>
                </a:extLst>
              </a:tr>
              <a:tr h="12809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Bởi ăn uống điều độ và làm việc có chừng mực nên tôi chóng lớn lăm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16711"/>
                  </a:ext>
                </a:extLst>
              </a:tr>
              <a:tr h="21556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mặc dù chúng tôi vẫn chơi với nhau nhưng thời gian Pam dành cho tôi không còn nhiều như trước.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22913"/>
                  </a:ext>
                </a:extLst>
              </a:tr>
              <a:tr h="17182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Nếu hoa mua có màu tím hồng thì hoa sim tím nhạt, phơn phớt như má con gái.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6493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53ACD11-1EC7-080F-D3BF-78E26C5B26BA}"/>
              </a:ext>
            </a:extLst>
          </p:cNvPr>
          <p:cNvSpPr txBox="1"/>
          <p:nvPr/>
        </p:nvSpPr>
        <p:spPr>
          <a:xfrm>
            <a:off x="12496800" y="30861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B94756-BB78-35FD-2DDF-6E6B4B3774F7}"/>
              </a:ext>
            </a:extLst>
          </p:cNvPr>
          <p:cNvSpPr txBox="1"/>
          <p:nvPr/>
        </p:nvSpPr>
        <p:spPr>
          <a:xfrm>
            <a:off x="12039600" y="46863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 dù ... nhưng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0ADBEC-BD51-D6DE-84AE-5D8859FED0A0}"/>
              </a:ext>
            </a:extLst>
          </p:cNvPr>
          <p:cNvSpPr txBox="1"/>
          <p:nvPr/>
        </p:nvSpPr>
        <p:spPr>
          <a:xfrm>
            <a:off x="11963400" y="66675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... thì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56996" y="2954417"/>
            <a:ext cx="18391106" cy="6861125"/>
            <a:chOff x="0" y="0"/>
            <a:chExt cx="4481339" cy="162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36458" y="448626"/>
            <a:ext cx="1120022" cy="1339157"/>
          </a:xfrm>
          <a:custGeom>
            <a:avLst/>
            <a:gdLst/>
            <a:ahLst/>
            <a:cxnLst/>
            <a:rect l="l" t="t" r="r" b="b"/>
            <a:pathLst>
              <a:path w="1120022" h="1339157">
                <a:moveTo>
                  <a:pt x="0" y="0"/>
                </a:moveTo>
                <a:lnTo>
                  <a:pt x="1120022" y="0"/>
                </a:lnTo>
                <a:lnTo>
                  <a:pt x="1120022" y="1339156"/>
                </a:lnTo>
                <a:lnTo>
                  <a:pt x="0" y="1339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025357" y="448626"/>
            <a:ext cx="15117742" cy="1767279"/>
            <a:chOff x="0" y="0"/>
            <a:chExt cx="3981627" cy="4654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14400" y="3390900"/>
            <a:ext cx="16535400" cy="5206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a. Ngày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tắt hẳn, trăng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981200" y="723900"/>
            <a:ext cx="14859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cặp từ (</a:t>
            </a:r>
            <a:r>
              <a:rPr lang="vi-V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 ... đó ...; chưa ... đã ...; bao nhiêu ... bấy nhiêu ...</a:t>
            </a: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thay cho bông hoa.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CF0BCB-6E0B-06C0-4F58-25E32A37A5FD}"/>
              </a:ext>
            </a:extLst>
          </p:cNvPr>
          <p:cNvGrpSpPr/>
          <p:nvPr/>
        </p:nvGrpSpPr>
        <p:grpSpPr>
          <a:xfrm>
            <a:off x="3048001" y="3390901"/>
            <a:ext cx="838200" cy="6858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99E2A0-F223-C88D-AA8C-D4BA821F1AD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79225993-3230-834A-BE41-35D797F8C53D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05E499-B58B-AF9B-9C54-06F734679788}"/>
              </a:ext>
            </a:extLst>
          </p:cNvPr>
          <p:cNvGrpSpPr/>
          <p:nvPr/>
        </p:nvGrpSpPr>
        <p:grpSpPr>
          <a:xfrm>
            <a:off x="5181600" y="4914900"/>
            <a:ext cx="762000" cy="6096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1C031A7-99B4-8902-07D3-0835C28E9B97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D45348FC-E946-1AFC-0D3E-CAEB7E4C56A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8BD28B-FE4B-2766-3194-E4E244339BE2}"/>
              </a:ext>
            </a:extLst>
          </p:cNvPr>
          <p:cNvGrpSpPr/>
          <p:nvPr/>
        </p:nvGrpSpPr>
        <p:grpSpPr>
          <a:xfrm>
            <a:off x="16383000" y="4914900"/>
            <a:ext cx="838200" cy="6858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2D525A-E489-9650-1783-BDFEF4546B85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CBBD71F6-9FCA-C7B1-4B00-1550BC9D332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75782-0615-1024-0EA7-53162CAF836C}"/>
              </a:ext>
            </a:extLst>
          </p:cNvPr>
          <p:cNvGrpSpPr/>
          <p:nvPr/>
        </p:nvGrpSpPr>
        <p:grpSpPr>
          <a:xfrm>
            <a:off x="7315200" y="6362700"/>
            <a:ext cx="838200" cy="6858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48DF16-2800-BEA0-6347-5925E6292B3D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B61F306C-2BAE-8C21-5AF7-9FC5164F7FC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D71C57-75E0-CEA1-E29F-A9D56BD3FE17}"/>
              </a:ext>
            </a:extLst>
          </p:cNvPr>
          <p:cNvGrpSpPr/>
          <p:nvPr/>
        </p:nvGrpSpPr>
        <p:grpSpPr>
          <a:xfrm>
            <a:off x="4343400" y="7124700"/>
            <a:ext cx="838200" cy="685800"/>
            <a:chOff x="10809358" y="1015880"/>
            <a:chExt cx="997131" cy="8054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17829C5-023D-E44A-C347-6D2728D3036A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F020B083-7648-E4B8-6A6C-6F0BA803273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6B391C-6058-11DB-0A5D-17B5809C851D}"/>
              </a:ext>
            </a:extLst>
          </p:cNvPr>
          <p:cNvGrpSpPr/>
          <p:nvPr/>
        </p:nvGrpSpPr>
        <p:grpSpPr>
          <a:xfrm>
            <a:off x="7848600" y="3390900"/>
            <a:ext cx="838200" cy="6858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D9A97A4-E914-98B2-6814-EDCBBBE117FC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50AD8CA6-6179-5FFF-6BDB-0B0F33CA354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9CBD17D-D3DE-72C0-B07D-A58B2D648E9F}"/>
              </a:ext>
            </a:extLst>
          </p:cNvPr>
          <p:cNvSpPr/>
          <p:nvPr/>
        </p:nvSpPr>
        <p:spPr>
          <a:xfrm>
            <a:off x="3581400" y="175037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D32F207-51FE-8DCF-CA93-6E6F320FD28A}"/>
              </a:ext>
            </a:extLst>
          </p:cNvPr>
          <p:cNvSpPr/>
          <p:nvPr/>
        </p:nvSpPr>
        <p:spPr>
          <a:xfrm>
            <a:off x="11230398" y="266318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4030C4B9-D79A-0268-D7D4-BD7BF923AE32}"/>
              </a:ext>
            </a:extLst>
          </p:cNvPr>
          <p:cNvSpPr/>
          <p:nvPr/>
        </p:nvSpPr>
        <p:spPr>
          <a:xfrm>
            <a:off x="15942856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7B2268B1-DD6D-BBC5-B8D1-1260FEB2C245}"/>
              </a:ext>
            </a:extLst>
          </p:cNvPr>
          <p:cNvSpPr/>
          <p:nvPr/>
        </p:nvSpPr>
        <p:spPr>
          <a:xfrm>
            <a:off x="-365897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14">
            <a:extLst>
              <a:ext uri="{FF2B5EF4-FFF2-40B4-BE49-F238E27FC236}">
                <a16:creationId xmlns:a16="http://schemas.microsoft.com/office/drawing/2014/main" id="{0557191C-B85E-2D73-DA70-67C2525C42EB}"/>
              </a:ext>
            </a:extLst>
          </p:cNvPr>
          <p:cNvGrpSpPr/>
          <p:nvPr/>
        </p:nvGrpSpPr>
        <p:grpSpPr>
          <a:xfrm>
            <a:off x="-46110" y="-22860"/>
            <a:ext cx="18334109" cy="10881360"/>
            <a:chOff x="0" y="0"/>
            <a:chExt cx="4481339" cy="1626079"/>
          </a:xfrm>
        </p:grpSpPr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82549A91-4429-2EE9-00C8-2C4849222449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E2B64BE2-29E9-E5F6-5094-35AACB1F0181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TextBox 22">
            <a:extLst>
              <a:ext uri="{FF2B5EF4-FFF2-40B4-BE49-F238E27FC236}">
                <a16:creationId xmlns:a16="http://schemas.microsoft.com/office/drawing/2014/main" id="{80A5D46F-2AD7-4BFE-74F6-2F2FDA12494C}"/>
              </a:ext>
            </a:extLst>
          </p:cNvPr>
          <p:cNvSpPr txBox="1"/>
          <p:nvPr/>
        </p:nvSpPr>
        <p:spPr>
          <a:xfrm>
            <a:off x="594613" y="129540"/>
            <a:ext cx="16535400" cy="516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Ngày chưa tắt hẳn, trăng đã lên rồi.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đâu, luỹ tre được tắm đẫm màu sữa đến đó.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bao nhiêu, Sơn Tinh lại làm cho đồi, núi mọc cao lên bấy nhiêu.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51A6A8-06C0-F627-0568-442F3798633C}"/>
              </a:ext>
            </a:extLst>
          </p:cNvPr>
          <p:cNvGrpSpPr/>
          <p:nvPr/>
        </p:nvGrpSpPr>
        <p:grpSpPr>
          <a:xfrm>
            <a:off x="2971800" y="0"/>
            <a:ext cx="1524000" cy="853440"/>
            <a:chOff x="10809358" y="1015880"/>
            <a:chExt cx="997131" cy="80540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8BC421-CDC2-340C-7462-B45441991B0E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58F6533B-127F-8953-E4A1-68EB76D9064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2E3243-7064-9CDB-AF48-624F32212730}"/>
              </a:ext>
            </a:extLst>
          </p:cNvPr>
          <p:cNvGrpSpPr/>
          <p:nvPr/>
        </p:nvGrpSpPr>
        <p:grpSpPr>
          <a:xfrm>
            <a:off x="4800600" y="1485900"/>
            <a:ext cx="1143000" cy="9144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E5B8B99-C0DE-D030-48AB-876E9FBF057F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21BB8419-816C-9A73-304E-63A31A4DAECB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151E6B0-C531-B684-46F4-EA50EC8D07EF}"/>
              </a:ext>
            </a:extLst>
          </p:cNvPr>
          <p:cNvGrpSpPr/>
          <p:nvPr/>
        </p:nvGrpSpPr>
        <p:grpSpPr>
          <a:xfrm>
            <a:off x="16078200" y="1485900"/>
            <a:ext cx="990600" cy="8382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63AC75A-307D-EF5A-7AAC-4DD04BCCD183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E33EF1DE-4C44-E063-13A2-6F4C4D32813A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E38E88-4187-3C53-3ABB-4002DB1A91F4}"/>
              </a:ext>
            </a:extLst>
          </p:cNvPr>
          <p:cNvGrpSpPr/>
          <p:nvPr/>
        </p:nvGrpSpPr>
        <p:grpSpPr>
          <a:xfrm>
            <a:off x="7001028" y="2663185"/>
            <a:ext cx="2438400" cy="11430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1DD25A8-B23C-AAEB-8A7D-23011FCC5B14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164BC1A0-145E-6589-9D0B-20C7D4FDF43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8D4A17-1320-9DF9-067C-14314FA39658}"/>
              </a:ext>
            </a:extLst>
          </p:cNvPr>
          <p:cNvGrpSpPr/>
          <p:nvPr/>
        </p:nvGrpSpPr>
        <p:grpSpPr>
          <a:xfrm>
            <a:off x="4953000" y="3771900"/>
            <a:ext cx="2971800" cy="8382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116F9DB-4C8D-D713-40EB-9ABC0BAE8ED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7943D905-FE3F-1B1E-54F1-66501FD7B74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916952-2C55-5692-13EF-30E6CF25E763}"/>
              </a:ext>
            </a:extLst>
          </p:cNvPr>
          <p:cNvGrpSpPr/>
          <p:nvPr/>
        </p:nvGrpSpPr>
        <p:grpSpPr>
          <a:xfrm>
            <a:off x="8305800" y="114300"/>
            <a:ext cx="990600" cy="8763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A459F8-E321-EB51-BC2D-B14C74DAD193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852F8765-BFA1-9E64-E2E1-8660FFBCADB9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720</Words>
  <Application>Microsoft Office PowerPoint</Application>
  <PresentationFormat>Tùy chỉnh</PresentationFormat>
  <Paragraphs>65</Paragraphs>
  <Slides>13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13</vt:i4>
      </vt:variant>
    </vt:vector>
  </HeadingPairs>
  <TitlesOfParts>
    <vt:vector size="23" baseType="lpstr">
      <vt:lpstr>#9Slide02 Noi dung dai</vt:lpstr>
      <vt:lpstr>#9Slide02 Tieu de dai</vt:lpstr>
      <vt:lpstr>Arial</vt:lpstr>
      <vt:lpstr>Calibri</vt:lpstr>
      <vt:lpstr>Calibri Light</vt:lpstr>
      <vt:lpstr>Cambria</vt:lpstr>
      <vt:lpstr>Cambria Bold</vt:lpstr>
      <vt:lpstr>Office Theme</vt:lpstr>
      <vt:lpstr>1_Custom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về</dc:title>
  <dc:creator>thao</dc:creator>
  <cp:lastModifiedBy>Administrator</cp:lastModifiedBy>
  <cp:revision>87</cp:revision>
  <dcterms:created xsi:type="dcterms:W3CDTF">2006-08-16T00:00:00Z</dcterms:created>
  <dcterms:modified xsi:type="dcterms:W3CDTF">2025-02-16T15:35:25Z</dcterms:modified>
  <dc:identifier>DAGWylfYuak</dc:identifier>
</cp:coreProperties>
</file>