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550" r:id="rId2"/>
    <p:sldId id="315" r:id="rId3"/>
    <p:sldId id="415" r:id="rId4"/>
    <p:sldId id="416" r:id="rId5"/>
    <p:sldId id="314" r:id="rId6"/>
    <p:sldId id="417" r:id="rId7"/>
    <p:sldId id="270" r:id="rId8"/>
    <p:sldId id="418" r:id="rId9"/>
    <p:sldId id="257" r:id="rId10"/>
    <p:sldId id="278" r:id="rId11"/>
    <p:sldId id="279" r:id="rId12"/>
    <p:sldId id="280" r:id="rId13"/>
    <p:sldId id="421" r:id="rId14"/>
    <p:sldId id="428" r:id="rId15"/>
    <p:sldId id="277" r:id="rId16"/>
    <p:sldId id="258" r:id="rId17"/>
    <p:sldId id="29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3" d="100"/>
          <a:sy n="63" d="100"/>
        </p:scale>
        <p:origin x="10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98C6F-707E-4972-94FB-39718B489AD3}" type="datetimeFigureOut">
              <a:rPr lang="en-US" smtClean="0"/>
              <a:t>4/9/2025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C3F16-4799-40D7-BB4D-0A930908B021}" type="slidenum">
              <a:rPr lang="en-US" smtClean="0"/>
              <a:t>‹#›</a:t>
            </a:fld>
            <a:endParaRPr lang="en-US"/>
          </a:p>
        </p:txBody>
      </p:sp>
    </p:spTree>
    <p:extLst>
      <p:ext uri="{BB962C8B-B14F-4D97-AF65-F5344CB8AC3E}">
        <p14:creationId xmlns:p14="http://schemas.microsoft.com/office/powerpoint/2010/main" val="917583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Chu Văn An, là một nhà giáo, thầy thuốc, quan viên Đại Việt cuối thời Trần. Đến đời Dụ Tông, thấy quyền thần làm nhiều điều vô đạo, ông dâng Th ất trảm sớ xin chém bảy tên gian nịnh, nhưng vua không nghe. Ông liền từ quan về ở núi</a:t>
            </a:r>
            <a:r>
              <a:rPr lang="en-US" dirty="0"/>
              <a:t>. </a:t>
            </a:r>
            <a:r>
              <a:rPr lang="vi-VN" dirty="0"/>
              <a:t>Phượng Hoàng (Chí Linh, Hải Dương), lấy hiệu là Tiều Ẩn (người hái củi ở ẩn) dạy học, trồng cây thuốc, ng hiên cứu y học, chữa bệnh cho dân; làm thơ, viết sách,... Ông là bậc nho học tiêu biểu của nước Việt, là tấm gương sáng về đạo làm người, đạo làm thầy và đạo học.</a:t>
            </a:r>
            <a:endParaRPr lang="en-US" dirty="0"/>
          </a:p>
          <a:p>
            <a:endParaRPr lang="en-US" dirty="0"/>
          </a:p>
        </p:txBody>
      </p:sp>
      <p:sp>
        <p:nvSpPr>
          <p:cNvPr id="4" name="Slide Number Placeholder 3"/>
          <p:cNvSpPr>
            <a:spLocks noGrp="1"/>
          </p:cNvSpPr>
          <p:nvPr>
            <p:ph type="sldNum" sz="quarter" idx="5"/>
          </p:nvPr>
        </p:nvSpPr>
        <p:spPr/>
        <p:txBody>
          <a:bodyPr/>
          <a:lstStyle/>
          <a:p>
            <a:fld id="{5922CE2F-4938-483F-BF16-270B75CE13C0}" type="slidenum">
              <a:rPr lang="en-US" smtClean="0"/>
              <a:t>4</a:t>
            </a:fld>
            <a:endParaRPr lang="en-US"/>
          </a:p>
        </p:txBody>
      </p:sp>
    </p:spTree>
    <p:extLst>
      <p:ext uri="{BB962C8B-B14F-4D97-AF65-F5344CB8AC3E}">
        <p14:creationId xmlns:p14="http://schemas.microsoft.com/office/powerpoint/2010/main" val="515647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5922CE2F-4938-483F-BF16-270B75CE13C0}" type="slidenum">
              <a:rPr lang="en-US" smtClean="0"/>
              <a:t>5</a:t>
            </a:fld>
            <a:endParaRPr lang="en-US"/>
          </a:p>
        </p:txBody>
      </p:sp>
    </p:spTree>
    <p:extLst>
      <p:ext uri="{BB962C8B-B14F-4D97-AF65-F5344CB8AC3E}">
        <p14:creationId xmlns:p14="http://schemas.microsoft.com/office/powerpoint/2010/main" val="1151557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2CE2F-4938-483F-BF16-270B75CE13C0}" type="slidenum">
              <a:rPr lang="en-US" smtClean="0"/>
              <a:t>14</a:t>
            </a:fld>
            <a:endParaRPr lang="en-US"/>
          </a:p>
        </p:txBody>
      </p:sp>
    </p:spTree>
    <p:extLst>
      <p:ext uri="{BB962C8B-B14F-4D97-AF65-F5344CB8AC3E}">
        <p14:creationId xmlns:p14="http://schemas.microsoft.com/office/powerpoint/2010/main" val="3181908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765007B-5095-B428-8750-16572CB7154D}"/>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76B979C1-051F-D47E-6ABF-A4F812427E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049B7353-10C2-0328-384D-5DA2B17FAECD}"/>
              </a:ext>
            </a:extLst>
          </p:cNvPr>
          <p:cNvSpPr>
            <a:spLocks noGrp="1"/>
          </p:cNvSpPr>
          <p:nvPr>
            <p:ph type="dt" sz="half" idx="10"/>
          </p:nvPr>
        </p:nvSpPr>
        <p:spPr/>
        <p:txBody>
          <a:bodyPr/>
          <a:lstStyle/>
          <a:p>
            <a:fld id="{5C23B421-7BC2-482A-AA2A-DDCD57218701}" type="datetimeFigureOut">
              <a:rPr lang="en-US" smtClean="0"/>
              <a:t>4/9/2025</a:t>
            </a:fld>
            <a:endParaRPr lang="en-US"/>
          </a:p>
        </p:txBody>
      </p:sp>
      <p:sp>
        <p:nvSpPr>
          <p:cNvPr id="5" name="Chỗ dành sẵn cho Chân trang 4">
            <a:extLst>
              <a:ext uri="{FF2B5EF4-FFF2-40B4-BE49-F238E27FC236}">
                <a16:creationId xmlns:a16="http://schemas.microsoft.com/office/drawing/2014/main" id="{AE0A7FC7-E0BD-AE34-8DBE-5E29053114F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4F87C3BB-71C0-F654-24B9-FFECF6554F64}"/>
              </a:ext>
            </a:extLst>
          </p:cNvPr>
          <p:cNvSpPr>
            <a:spLocks noGrp="1"/>
          </p:cNvSpPr>
          <p:nvPr>
            <p:ph type="sldNum" sz="quarter" idx="12"/>
          </p:nvPr>
        </p:nvSpPr>
        <p:spPr/>
        <p:txBody>
          <a:bodyPr/>
          <a:lstStyle/>
          <a:p>
            <a:fld id="{02F12DD3-0094-46BE-8092-9C0F656D3090}" type="slidenum">
              <a:rPr lang="en-US" smtClean="0"/>
              <a:t>‹#›</a:t>
            </a:fld>
            <a:endParaRPr lang="en-US"/>
          </a:p>
        </p:txBody>
      </p:sp>
    </p:spTree>
    <p:extLst>
      <p:ext uri="{BB962C8B-B14F-4D97-AF65-F5344CB8AC3E}">
        <p14:creationId xmlns:p14="http://schemas.microsoft.com/office/powerpoint/2010/main" val="2073440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D946964-2229-A511-E577-858FCEAE78A8}"/>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7433D410-11C7-440D-6CC3-5C3DD787DC08}"/>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99A93DF-50C2-4D13-4263-1193DD606B25}"/>
              </a:ext>
            </a:extLst>
          </p:cNvPr>
          <p:cNvSpPr>
            <a:spLocks noGrp="1"/>
          </p:cNvSpPr>
          <p:nvPr>
            <p:ph type="dt" sz="half" idx="10"/>
          </p:nvPr>
        </p:nvSpPr>
        <p:spPr/>
        <p:txBody>
          <a:bodyPr/>
          <a:lstStyle/>
          <a:p>
            <a:fld id="{5C23B421-7BC2-482A-AA2A-DDCD57218701}" type="datetimeFigureOut">
              <a:rPr lang="en-US" smtClean="0"/>
              <a:t>4/9/2025</a:t>
            </a:fld>
            <a:endParaRPr lang="en-US"/>
          </a:p>
        </p:txBody>
      </p:sp>
      <p:sp>
        <p:nvSpPr>
          <p:cNvPr id="5" name="Chỗ dành sẵn cho Chân trang 4">
            <a:extLst>
              <a:ext uri="{FF2B5EF4-FFF2-40B4-BE49-F238E27FC236}">
                <a16:creationId xmlns:a16="http://schemas.microsoft.com/office/drawing/2014/main" id="{E003F669-AE18-538F-2046-B41D10BD50F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4E7F429-7EEE-4BD9-12FB-9C97BEF28533}"/>
              </a:ext>
            </a:extLst>
          </p:cNvPr>
          <p:cNvSpPr>
            <a:spLocks noGrp="1"/>
          </p:cNvSpPr>
          <p:nvPr>
            <p:ph type="sldNum" sz="quarter" idx="12"/>
          </p:nvPr>
        </p:nvSpPr>
        <p:spPr/>
        <p:txBody>
          <a:bodyPr/>
          <a:lstStyle/>
          <a:p>
            <a:fld id="{02F12DD3-0094-46BE-8092-9C0F656D3090}" type="slidenum">
              <a:rPr lang="en-US" smtClean="0"/>
              <a:t>‹#›</a:t>
            </a:fld>
            <a:endParaRPr lang="en-US"/>
          </a:p>
        </p:txBody>
      </p:sp>
    </p:spTree>
    <p:extLst>
      <p:ext uri="{BB962C8B-B14F-4D97-AF65-F5344CB8AC3E}">
        <p14:creationId xmlns:p14="http://schemas.microsoft.com/office/powerpoint/2010/main" val="2002611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2B6D1627-5070-8FE5-A55A-52606E49C768}"/>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AD94D807-3C71-3C04-14DA-710EF47947F3}"/>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725F1C1-B090-2753-CEFF-F75F7000092D}"/>
              </a:ext>
            </a:extLst>
          </p:cNvPr>
          <p:cNvSpPr>
            <a:spLocks noGrp="1"/>
          </p:cNvSpPr>
          <p:nvPr>
            <p:ph type="dt" sz="half" idx="10"/>
          </p:nvPr>
        </p:nvSpPr>
        <p:spPr/>
        <p:txBody>
          <a:bodyPr/>
          <a:lstStyle/>
          <a:p>
            <a:fld id="{5C23B421-7BC2-482A-AA2A-DDCD57218701}" type="datetimeFigureOut">
              <a:rPr lang="en-US" smtClean="0"/>
              <a:t>4/9/2025</a:t>
            </a:fld>
            <a:endParaRPr lang="en-US"/>
          </a:p>
        </p:txBody>
      </p:sp>
      <p:sp>
        <p:nvSpPr>
          <p:cNvPr id="5" name="Chỗ dành sẵn cho Chân trang 4">
            <a:extLst>
              <a:ext uri="{FF2B5EF4-FFF2-40B4-BE49-F238E27FC236}">
                <a16:creationId xmlns:a16="http://schemas.microsoft.com/office/drawing/2014/main" id="{4EF852D5-FAE6-2529-DCAD-B9F41F39510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D35AA707-D9B1-8FC4-04FE-C08D46F5C40A}"/>
              </a:ext>
            </a:extLst>
          </p:cNvPr>
          <p:cNvSpPr>
            <a:spLocks noGrp="1"/>
          </p:cNvSpPr>
          <p:nvPr>
            <p:ph type="sldNum" sz="quarter" idx="12"/>
          </p:nvPr>
        </p:nvSpPr>
        <p:spPr/>
        <p:txBody>
          <a:bodyPr/>
          <a:lstStyle/>
          <a:p>
            <a:fld id="{02F12DD3-0094-46BE-8092-9C0F656D3090}" type="slidenum">
              <a:rPr lang="en-US" smtClean="0"/>
              <a:t>‹#›</a:t>
            </a:fld>
            <a:endParaRPr lang="en-US"/>
          </a:p>
        </p:txBody>
      </p:sp>
    </p:spTree>
    <p:extLst>
      <p:ext uri="{BB962C8B-B14F-4D97-AF65-F5344CB8AC3E}">
        <p14:creationId xmlns:p14="http://schemas.microsoft.com/office/powerpoint/2010/main" val="1582291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702AEF2-1A71-3F30-414A-BA32DB54C58B}"/>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F8D9DE57-E6B9-A9E9-AD3D-1293C1C77E34}"/>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23536C0-5B50-E7B9-A1D2-B86F4E5670C2}"/>
              </a:ext>
            </a:extLst>
          </p:cNvPr>
          <p:cNvSpPr>
            <a:spLocks noGrp="1"/>
          </p:cNvSpPr>
          <p:nvPr>
            <p:ph type="dt" sz="half" idx="10"/>
          </p:nvPr>
        </p:nvSpPr>
        <p:spPr/>
        <p:txBody>
          <a:bodyPr/>
          <a:lstStyle/>
          <a:p>
            <a:fld id="{5C23B421-7BC2-482A-AA2A-DDCD57218701}" type="datetimeFigureOut">
              <a:rPr lang="en-US" smtClean="0"/>
              <a:t>4/9/2025</a:t>
            </a:fld>
            <a:endParaRPr lang="en-US"/>
          </a:p>
        </p:txBody>
      </p:sp>
      <p:sp>
        <p:nvSpPr>
          <p:cNvPr id="5" name="Chỗ dành sẵn cho Chân trang 4">
            <a:extLst>
              <a:ext uri="{FF2B5EF4-FFF2-40B4-BE49-F238E27FC236}">
                <a16:creationId xmlns:a16="http://schemas.microsoft.com/office/drawing/2014/main" id="{D6702E5F-AB7F-E9CD-A7EA-777ECCFA9BC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9F87E7D5-4029-6162-1314-7CB1C498654F}"/>
              </a:ext>
            </a:extLst>
          </p:cNvPr>
          <p:cNvSpPr>
            <a:spLocks noGrp="1"/>
          </p:cNvSpPr>
          <p:nvPr>
            <p:ph type="sldNum" sz="quarter" idx="12"/>
          </p:nvPr>
        </p:nvSpPr>
        <p:spPr/>
        <p:txBody>
          <a:bodyPr/>
          <a:lstStyle/>
          <a:p>
            <a:fld id="{02F12DD3-0094-46BE-8092-9C0F656D3090}" type="slidenum">
              <a:rPr lang="en-US" smtClean="0"/>
              <a:t>‹#›</a:t>
            </a:fld>
            <a:endParaRPr lang="en-US"/>
          </a:p>
        </p:txBody>
      </p:sp>
    </p:spTree>
    <p:extLst>
      <p:ext uri="{BB962C8B-B14F-4D97-AF65-F5344CB8AC3E}">
        <p14:creationId xmlns:p14="http://schemas.microsoft.com/office/powerpoint/2010/main" val="4073523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698F6-F6AE-6B54-53D1-604087BDBC18}"/>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3D9FF8A-5571-F57B-A9D5-5372B5EADB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2F9C3EB-66A5-65A0-390C-84D1949BACDD}"/>
              </a:ext>
            </a:extLst>
          </p:cNvPr>
          <p:cNvSpPr>
            <a:spLocks noGrp="1"/>
          </p:cNvSpPr>
          <p:nvPr>
            <p:ph type="dt" sz="half" idx="10"/>
          </p:nvPr>
        </p:nvSpPr>
        <p:spPr/>
        <p:txBody>
          <a:bodyPr/>
          <a:lstStyle/>
          <a:p>
            <a:fld id="{5C23B421-7BC2-482A-AA2A-DDCD57218701}" type="datetimeFigureOut">
              <a:rPr lang="en-US" smtClean="0"/>
              <a:t>4/9/2025</a:t>
            </a:fld>
            <a:endParaRPr lang="en-US"/>
          </a:p>
        </p:txBody>
      </p:sp>
      <p:sp>
        <p:nvSpPr>
          <p:cNvPr id="5" name="Chỗ dành sẵn cho Chân trang 4">
            <a:extLst>
              <a:ext uri="{FF2B5EF4-FFF2-40B4-BE49-F238E27FC236}">
                <a16:creationId xmlns:a16="http://schemas.microsoft.com/office/drawing/2014/main" id="{491D0EE8-B77A-2E8C-03AB-D572702753B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EFD84747-04F5-1925-D6F0-00097A9FFF3E}"/>
              </a:ext>
            </a:extLst>
          </p:cNvPr>
          <p:cNvSpPr>
            <a:spLocks noGrp="1"/>
          </p:cNvSpPr>
          <p:nvPr>
            <p:ph type="sldNum" sz="quarter" idx="12"/>
          </p:nvPr>
        </p:nvSpPr>
        <p:spPr/>
        <p:txBody>
          <a:bodyPr/>
          <a:lstStyle/>
          <a:p>
            <a:fld id="{02F12DD3-0094-46BE-8092-9C0F656D3090}" type="slidenum">
              <a:rPr lang="en-US" smtClean="0"/>
              <a:t>‹#›</a:t>
            </a:fld>
            <a:endParaRPr lang="en-US"/>
          </a:p>
        </p:txBody>
      </p:sp>
    </p:spTree>
    <p:extLst>
      <p:ext uri="{BB962C8B-B14F-4D97-AF65-F5344CB8AC3E}">
        <p14:creationId xmlns:p14="http://schemas.microsoft.com/office/powerpoint/2010/main" val="4097727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CA4D3E2-2356-89E5-7D4D-81EEB8B3E70D}"/>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6C911561-1665-B3B1-7BE7-75807E15D61C}"/>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FCD3B894-66ED-4723-7876-8A53E6857EC2}"/>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0D6162BB-F8B8-C9BA-8DD4-5CF94AEB869E}"/>
              </a:ext>
            </a:extLst>
          </p:cNvPr>
          <p:cNvSpPr>
            <a:spLocks noGrp="1"/>
          </p:cNvSpPr>
          <p:nvPr>
            <p:ph type="dt" sz="half" idx="10"/>
          </p:nvPr>
        </p:nvSpPr>
        <p:spPr/>
        <p:txBody>
          <a:bodyPr/>
          <a:lstStyle/>
          <a:p>
            <a:fld id="{5C23B421-7BC2-482A-AA2A-DDCD57218701}" type="datetimeFigureOut">
              <a:rPr lang="en-US" smtClean="0"/>
              <a:t>4/9/2025</a:t>
            </a:fld>
            <a:endParaRPr lang="en-US"/>
          </a:p>
        </p:txBody>
      </p:sp>
      <p:sp>
        <p:nvSpPr>
          <p:cNvPr id="6" name="Chỗ dành sẵn cho Chân trang 5">
            <a:extLst>
              <a:ext uri="{FF2B5EF4-FFF2-40B4-BE49-F238E27FC236}">
                <a16:creationId xmlns:a16="http://schemas.microsoft.com/office/drawing/2014/main" id="{063B8B65-8004-FFB6-CFDF-013ED6F372BF}"/>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A08872E7-A09E-1771-B837-D099F5AEACFB}"/>
              </a:ext>
            </a:extLst>
          </p:cNvPr>
          <p:cNvSpPr>
            <a:spLocks noGrp="1"/>
          </p:cNvSpPr>
          <p:nvPr>
            <p:ph type="sldNum" sz="quarter" idx="12"/>
          </p:nvPr>
        </p:nvSpPr>
        <p:spPr/>
        <p:txBody>
          <a:bodyPr/>
          <a:lstStyle/>
          <a:p>
            <a:fld id="{02F12DD3-0094-46BE-8092-9C0F656D3090}" type="slidenum">
              <a:rPr lang="en-US" smtClean="0"/>
              <a:t>‹#›</a:t>
            </a:fld>
            <a:endParaRPr lang="en-US"/>
          </a:p>
        </p:txBody>
      </p:sp>
    </p:spTree>
    <p:extLst>
      <p:ext uri="{BB962C8B-B14F-4D97-AF65-F5344CB8AC3E}">
        <p14:creationId xmlns:p14="http://schemas.microsoft.com/office/powerpoint/2010/main" val="427018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659CC42-2FB1-0058-88F5-441F49CCB906}"/>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C3C03C9E-11FC-FECB-B160-518FD436A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44B9B558-3EBB-FFEC-0CBE-A00A93DF8BD5}"/>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B917CE0E-70DE-93ED-F2F5-26D569E31E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BA3D2F42-89F7-CEF6-99E9-8C247EC7B317}"/>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3FFA9E72-5814-95C1-EC5E-31CFF40B6B31}"/>
              </a:ext>
            </a:extLst>
          </p:cNvPr>
          <p:cNvSpPr>
            <a:spLocks noGrp="1"/>
          </p:cNvSpPr>
          <p:nvPr>
            <p:ph type="dt" sz="half" idx="10"/>
          </p:nvPr>
        </p:nvSpPr>
        <p:spPr/>
        <p:txBody>
          <a:bodyPr/>
          <a:lstStyle/>
          <a:p>
            <a:fld id="{5C23B421-7BC2-482A-AA2A-DDCD57218701}" type="datetimeFigureOut">
              <a:rPr lang="en-US" smtClean="0"/>
              <a:t>4/9/2025</a:t>
            </a:fld>
            <a:endParaRPr lang="en-US"/>
          </a:p>
        </p:txBody>
      </p:sp>
      <p:sp>
        <p:nvSpPr>
          <p:cNvPr id="8" name="Chỗ dành sẵn cho Chân trang 7">
            <a:extLst>
              <a:ext uri="{FF2B5EF4-FFF2-40B4-BE49-F238E27FC236}">
                <a16:creationId xmlns:a16="http://schemas.microsoft.com/office/drawing/2014/main" id="{7BFD86E5-E02E-9FC5-8A99-E689ABEF2591}"/>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CEE28DF5-BC7B-A77D-7FE9-C4ED66D0E65C}"/>
              </a:ext>
            </a:extLst>
          </p:cNvPr>
          <p:cNvSpPr>
            <a:spLocks noGrp="1"/>
          </p:cNvSpPr>
          <p:nvPr>
            <p:ph type="sldNum" sz="quarter" idx="12"/>
          </p:nvPr>
        </p:nvSpPr>
        <p:spPr/>
        <p:txBody>
          <a:bodyPr/>
          <a:lstStyle/>
          <a:p>
            <a:fld id="{02F12DD3-0094-46BE-8092-9C0F656D3090}" type="slidenum">
              <a:rPr lang="en-US" smtClean="0"/>
              <a:t>‹#›</a:t>
            </a:fld>
            <a:endParaRPr lang="en-US"/>
          </a:p>
        </p:txBody>
      </p:sp>
    </p:spTree>
    <p:extLst>
      <p:ext uri="{BB962C8B-B14F-4D97-AF65-F5344CB8AC3E}">
        <p14:creationId xmlns:p14="http://schemas.microsoft.com/office/powerpoint/2010/main" val="293137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3DE410C-319E-FA3F-F870-0C6CB4792C17}"/>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0C20AED5-DB71-11BC-B2E8-869A0972E5D0}"/>
              </a:ext>
            </a:extLst>
          </p:cNvPr>
          <p:cNvSpPr>
            <a:spLocks noGrp="1"/>
          </p:cNvSpPr>
          <p:nvPr>
            <p:ph type="dt" sz="half" idx="10"/>
          </p:nvPr>
        </p:nvSpPr>
        <p:spPr/>
        <p:txBody>
          <a:bodyPr/>
          <a:lstStyle/>
          <a:p>
            <a:fld id="{5C23B421-7BC2-482A-AA2A-DDCD57218701}" type="datetimeFigureOut">
              <a:rPr lang="en-US" smtClean="0"/>
              <a:t>4/9/2025</a:t>
            </a:fld>
            <a:endParaRPr lang="en-US"/>
          </a:p>
        </p:txBody>
      </p:sp>
      <p:sp>
        <p:nvSpPr>
          <p:cNvPr id="4" name="Chỗ dành sẵn cho Chân trang 3">
            <a:extLst>
              <a:ext uri="{FF2B5EF4-FFF2-40B4-BE49-F238E27FC236}">
                <a16:creationId xmlns:a16="http://schemas.microsoft.com/office/drawing/2014/main" id="{6FD76E38-A8A8-76BF-5943-79BFB8629A6C}"/>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40F23CAA-50C6-A436-48BC-0BD3D390EBAD}"/>
              </a:ext>
            </a:extLst>
          </p:cNvPr>
          <p:cNvSpPr>
            <a:spLocks noGrp="1"/>
          </p:cNvSpPr>
          <p:nvPr>
            <p:ph type="sldNum" sz="quarter" idx="12"/>
          </p:nvPr>
        </p:nvSpPr>
        <p:spPr/>
        <p:txBody>
          <a:bodyPr/>
          <a:lstStyle/>
          <a:p>
            <a:fld id="{02F12DD3-0094-46BE-8092-9C0F656D3090}" type="slidenum">
              <a:rPr lang="en-US" smtClean="0"/>
              <a:t>‹#›</a:t>
            </a:fld>
            <a:endParaRPr lang="en-US"/>
          </a:p>
        </p:txBody>
      </p:sp>
    </p:spTree>
    <p:extLst>
      <p:ext uri="{BB962C8B-B14F-4D97-AF65-F5344CB8AC3E}">
        <p14:creationId xmlns:p14="http://schemas.microsoft.com/office/powerpoint/2010/main" val="279850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187B62B9-0D5F-315C-71A2-4AEEDEF3B17C}"/>
              </a:ext>
            </a:extLst>
          </p:cNvPr>
          <p:cNvSpPr>
            <a:spLocks noGrp="1"/>
          </p:cNvSpPr>
          <p:nvPr>
            <p:ph type="dt" sz="half" idx="10"/>
          </p:nvPr>
        </p:nvSpPr>
        <p:spPr/>
        <p:txBody>
          <a:bodyPr/>
          <a:lstStyle/>
          <a:p>
            <a:fld id="{5C23B421-7BC2-482A-AA2A-DDCD57218701}" type="datetimeFigureOut">
              <a:rPr lang="en-US" smtClean="0"/>
              <a:t>4/9/2025</a:t>
            </a:fld>
            <a:endParaRPr lang="en-US"/>
          </a:p>
        </p:txBody>
      </p:sp>
      <p:sp>
        <p:nvSpPr>
          <p:cNvPr id="3" name="Chỗ dành sẵn cho Chân trang 2">
            <a:extLst>
              <a:ext uri="{FF2B5EF4-FFF2-40B4-BE49-F238E27FC236}">
                <a16:creationId xmlns:a16="http://schemas.microsoft.com/office/drawing/2014/main" id="{39069F73-8749-1746-0F56-47901D950CBB}"/>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5427DEDB-A723-09E6-EE68-59F03A2C3867}"/>
              </a:ext>
            </a:extLst>
          </p:cNvPr>
          <p:cNvSpPr>
            <a:spLocks noGrp="1"/>
          </p:cNvSpPr>
          <p:nvPr>
            <p:ph type="sldNum" sz="quarter" idx="12"/>
          </p:nvPr>
        </p:nvSpPr>
        <p:spPr/>
        <p:txBody>
          <a:bodyPr/>
          <a:lstStyle/>
          <a:p>
            <a:fld id="{02F12DD3-0094-46BE-8092-9C0F656D3090}" type="slidenum">
              <a:rPr lang="en-US" smtClean="0"/>
              <a:t>‹#›</a:t>
            </a:fld>
            <a:endParaRPr lang="en-US"/>
          </a:p>
        </p:txBody>
      </p:sp>
    </p:spTree>
    <p:extLst>
      <p:ext uri="{BB962C8B-B14F-4D97-AF65-F5344CB8AC3E}">
        <p14:creationId xmlns:p14="http://schemas.microsoft.com/office/powerpoint/2010/main" val="3072900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977AB54-5BED-8D66-340F-A6899C3DAFC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9FA3461-B13B-FD9F-A7B9-9F103D31B1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DDDF57E5-DD26-FBD0-412E-58AE09AF3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DEB7239-247C-B749-3BDE-1EF6397539F9}"/>
              </a:ext>
            </a:extLst>
          </p:cNvPr>
          <p:cNvSpPr>
            <a:spLocks noGrp="1"/>
          </p:cNvSpPr>
          <p:nvPr>
            <p:ph type="dt" sz="half" idx="10"/>
          </p:nvPr>
        </p:nvSpPr>
        <p:spPr/>
        <p:txBody>
          <a:bodyPr/>
          <a:lstStyle/>
          <a:p>
            <a:fld id="{5C23B421-7BC2-482A-AA2A-DDCD57218701}" type="datetimeFigureOut">
              <a:rPr lang="en-US" smtClean="0"/>
              <a:t>4/9/2025</a:t>
            </a:fld>
            <a:endParaRPr lang="en-US"/>
          </a:p>
        </p:txBody>
      </p:sp>
      <p:sp>
        <p:nvSpPr>
          <p:cNvPr id="6" name="Chỗ dành sẵn cho Chân trang 5">
            <a:extLst>
              <a:ext uri="{FF2B5EF4-FFF2-40B4-BE49-F238E27FC236}">
                <a16:creationId xmlns:a16="http://schemas.microsoft.com/office/drawing/2014/main" id="{15819B20-746B-CABC-54D1-2400640ED14D}"/>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16AFF406-7EC4-0171-69F7-30F5FC39BA94}"/>
              </a:ext>
            </a:extLst>
          </p:cNvPr>
          <p:cNvSpPr>
            <a:spLocks noGrp="1"/>
          </p:cNvSpPr>
          <p:nvPr>
            <p:ph type="sldNum" sz="quarter" idx="12"/>
          </p:nvPr>
        </p:nvSpPr>
        <p:spPr/>
        <p:txBody>
          <a:bodyPr/>
          <a:lstStyle/>
          <a:p>
            <a:fld id="{02F12DD3-0094-46BE-8092-9C0F656D3090}" type="slidenum">
              <a:rPr lang="en-US" smtClean="0"/>
              <a:t>‹#›</a:t>
            </a:fld>
            <a:endParaRPr lang="en-US"/>
          </a:p>
        </p:txBody>
      </p:sp>
    </p:spTree>
    <p:extLst>
      <p:ext uri="{BB962C8B-B14F-4D97-AF65-F5344CB8AC3E}">
        <p14:creationId xmlns:p14="http://schemas.microsoft.com/office/powerpoint/2010/main" val="2799468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9E1084-D348-D262-A010-1EF76E7BD233}"/>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F6DEEEE7-3C2F-787D-435F-A5B0DAB296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2DE13E44-4C9F-6443-E80D-5E34B402F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6725B813-B850-1679-CB4D-3184FA9EB889}"/>
              </a:ext>
            </a:extLst>
          </p:cNvPr>
          <p:cNvSpPr>
            <a:spLocks noGrp="1"/>
          </p:cNvSpPr>
          <p:nvPr>
            <p:ph type="dt" sz="half" idx="10"/>
          </p:nvPr>
        </p:nvSpPr>
        <p:spPr/>
        <p:txBody>
          <a:bodyPr/>
          <a:lstStyle/>
          <a:p>
            <a:fld id="{5C23B421-7BC2-482A-AA2A-DDCD57218701}" type="datetimeFigureOut">
              <a:rPr lang="en-US" smtClean="0"/>
              <a:t>4/9/2025</a:t>
            </a:fld>
            <a:endParaRPr lang="en-US"/>
          </a:p>
        </p:txBody>
      </p:sp>
      <p:sp>
        <p:nvSpPr>
          <p:cNvPr id="6" name="Chỗ dành sẵn cho Chân trang 5">
            <a:extLst>
              <a:ext uri="{FF2B5EF4-FFF2-40B4-BE49-F238E27FC236}">
                <a16:creationId xmlns:a16="http://schemas.microsoft.com/office/drawing/2014/main" id="{92B5CEF5-8FF9-5AA4-815A-86CD6290DEC8}"/>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3379EA1E-8026-E328-0A0E-CBC34EC944B3}"/>
              </a:ext>
            </a:extLst>
          </p:cNvPr>
          <p:cNvSpPr>
            <a:spLocks noGrp="1"/>
          </p:cNvSpPr>
          <p:nvPr>
            <p:ph type="sldNum" sz="quarter" idx="12"/>
          </p:nvPr>
        </p:nvSpPr>
        <p:spPr/>
        <p:txBody>
          <a:bodyPr/>
          <a:lstStyle/>
          <a:p>
            <a:fld id="{02F12DD3-0094-46BE-8092-9C0F656D3090}" type="slidenum">
              <a:rPr lang="en-US" smtClean="0"/>
              <a:t>‹#›</a:t>
            </a:fld>
            <a:endParaRPr lang="en-US"/>
          </a:p>
        </p:txBody>
      </p:sp>
    </p:spTree>
    <p:extLst>
      <p:ext uri="{BB962C8B-B14F-4D97-AF65-F5344CB8AC3E}">
        <p14:creationId xmlns:p14="http://schemas.microsoft.com/office/powerpoint/2010/main" val="3442141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E9C10C66-06B9-4619-1D89-E6C5D9D2B8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541B772-D32F-CB28-A2DB-2C5BFD6D5C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76D7084-D926-BAC6-5A27-815029251B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3B421-7BC2-482A-AA2A-DDCD57218701}" type="datetimeFigureOut">
              <a:rPr lang="en-US" smtClean="0"/>
              <a:t>4/9/2025</a:t>
            </a:fld>
            <a:endParaRPr lang="en-US"/>
          </a:p>
        </p:txBody>
      </p:sp>
      <p:sp>
        <p:nvSpPr>
          <p:cNvPr id="5" name="Chỗ dành sẵn cho Chân trang 4">
            <a:extLst>
              <a:ext uri="{FF2B5EF4-FFF2-40B4-BE49-F238E27FC236}">
                <a16:creationId xmlns:a16="http://schemas.microsoft.com/office/drawing/2014/main" id="{B92080F7-F83C-EADB-0605-A1936A782E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92181DD8-D673-BF52-14B5-ED18B7EF3A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12DD3-0094-46BE-8092-9C0F656D3090}" type="slidenum">
              <a:rPr lang="en-US" smtClean="0"/>
              <a:t>‹#›</a:t>
            </a:fld>
            <a:endParaRPr lang="en-US"/>
          </a:p>
        </p:txBody>
      </p:sp>
    </p:spTree>
    <p:extLst>
      <p:ext uri="{BB962C8B-B14F-4D97-AF65-F5344CB8AC3E}">
        <p14:creationId xmlns:p14="http://schemas.microsoft.com/office/powerpoint/2010/main" val="3955254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jpe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34.png"/><Relationship Id="rId7" Type="http://schemas.openxmlformats.org/officeDocument/2006/relationships/image" Target="../media/image10.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ext Box 11"/>
          <p:cNvSpPr txBox="1">
            <a:spLocks noChangeArrowheads="1"/>
          </p:cNvSpPr>
          <p:nvPr/>
        </p:nvSpPr>
        <p:spPr bwMode="auto">
          <a:xfrm>
            <a:off x="-2438400" y="6369051"/>
            <a:ext cx="69342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en-US" altLang="en-US" sz="2600" b="1" i="1">
              <a:solidFill>
                <a:srgbClr val="FF3300"/>
              </a:solidFill>
              <a:latin typeface=".VnCentury Schoolbook" pitchFamily="34" charset="0"/>
            </a:endParaRPr>
          </a:p>
        </p:txBody>
      </p:sp>
      <p:sp>
        <p:nvSpPr>
          <p:cNvPr id="5125" name="WordArt 5"/>
          <p:cNvSpPr>
            <a:spLocks noChangeArrowheads="1" noChangeShapeType="1" noTextEdit="1"/>
          </p:cNvSpPr>
          <p:nvPr/>
        </p:nvSpPr>
        <p:spPr bwMode="auto">
          <a:xfrm>
            <a:off x="2610400" y="1138277"/>
            <a:ext cx="6934200" cy="1219200"/>
          </a:xfrm>
          <a:prstGeom prst="rect">
            <a:avLst/>
          </a:prstGeom>
        </p:spPr>
        <p:txBody>
          <a:bodyPr wrap="none" fromWordArt="1">
            <a:prstTxWarp prst="textPlain">
              <a:avLst>
                <a:gd name="adj" fmla="val 50000"/>
              </a:avLst>
            </a:prstTxWarp>
          </a:bodyPr>
          <a:lstStyle/>
          <a:p>
            <a:pPr algn="ctr" eaLnBrk="1" hangingPunct="1">
              <a:defRPr/>
            </a:pPr>
            <a:r>
              <a:rPr lang="vi-VN" sz="3600" b="1" kern="10">
                <a:ln w="19050">
                  <a:solidFill>
                    <a:srgbClr val="00CC00"/>
                  </a:solidFill>
                  <a:round/>
                  <a:headEnd/>
                  <a:tailEnd/>
                </a:ln>
                <a:solidFill>
                  <a:srgbClr val="FF3300"/>
                </a:solidFill>
                <a:latin typeface="Times New Roman"/>
                <a:cs typeface="Times New Roman"/>
              </a:rPr>
              <a:t> </a:t>
            </a:r>
            <a:r>
              <a:rPr lang="en-US" sz="3200" b="1" kern="10">
                <a:ln w="19050">
                  <a:solidFill>
                    <a:srgbClr val="00CC00"/>
                  </a:solidFill>
                  <a:round/>
                  <a:headEnd/>
                  <a:tailEnd/>
                </a:ln>
                <a:solidFill>
                  <a:srgbClr val="FF3300"/>
                </a:solidFill>
                <a:latin typeface="Times New Roman"/>
                <a:cs typeface="Times New Roman"/>
              </a:rPr>
              <a:t>BÀI GIẢNG ĐIỆN TỬ </a:t>
            </a:r>
            <a:endParaRPr lang="en-US" sz="3600" b="1" kern="10" dirty="0">
              <a:ln w="19050">
                <a:solidFill>
                  <a:srgbClr val="00CC00"/>
                </a:solidFill>
                <a:round/>
                <a:headEnd/>
                <a:tailEnd/>
              </a:ln>
              <a:solidFill>
                <a:srgbClr val="FF3300"/>
              </a:solidFill>
              <a:latin typeface="Times New Roman"/>
              <a:cs typeface="Times New Roman"/>
            </a:endParaRPr>
          </a:p>
        </p:txBody>
      </p:sp>
      <p:pic>
        <p:nvPicPr>
          <p:cNvPr id="3078" name="Picture 6" descr="1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86276" y="6210300"/>
            <a:ext cx="3667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shi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2860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rainbow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19401" y="5105400"/>
            <a:ext cx="6762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0" desc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905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1" desc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1066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2" descr="shi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677400" y="33528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3" desc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983200" y="2133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4" descr="rainbow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19801" y="1676400"/>
            <a:ext cx="6762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5" descr="shi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5240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16" desc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657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17" desc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5257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18" descr="shi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9624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19" descr="shi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1148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15" descr="POINSET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10330655" y="5025947"/>
            <a:ext cx="18288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15" descr="POINSET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7470" y="5010741"/>
            <a:ext cx="18288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24" descr="5T20"/>
          <p:cNvPicPr>
            <a:picLocks noChangeAspect="1" noChangeArrowheads="1"/>
          </p:cNvPicPr>
          <p:nvPr/>
        </p:nvPicPr>
        <p:blipFill>
          <a:blip r:embed="rId7">
            <a:extLst>
              <a:ext uri="{28A0092B-C50C-407E-A947-70E740481C1C}">
                <a14:useLocalDpi xmlns:a14="http://schemas.microsoft.com/office/drawing/2010/main" val="0"/>
              </a:ext>
            </a:extLst>
          </a:blip>
          <a:srcRect l="26001" r="26332"/>
          <a:stretch>
            <a:fillRect/>
          </a:stretch>
        </p:blipFill>
        <p:spPr bwMode="auto">
          <a:xfrm rot="159677" flipH="1">
            <a:off x="43273" y="61617"/>
            <a:ext cx="1766469"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7" name="Picture 25" descr="5T20"/>
          <p:cNvPicPr>
            <a:picLocks noChangeAspect="1" noChangeArrowheads="1"/>
          </p:cNvPicPr>
          <p:nvPr/>
        </p:nvPicPr>
        <p:blipFill>
          <a:blip r:embed="rId7">
            <a:extLst>
              <a:ext uri="{28A0092B-C50C-407E-A947-70E740481C1C}">
                <a14:useLocalDpi xmlns:a14="http://schemas.microsoft.com/office/drawing/2010/main" val="0"/>
              </a:ext>
            </a:extLst>
          </a:blip>
          <a:srcRect l="26001" r="26332"/>
          <a:stretch>
            <a:fillRect/>
          </a:stretch>
        </p:blipFill>
        <p:spPr bwMode="auto">
          <a:xfrm>
            <a:off x="10574020" y="-20638"/>
            <a:ext cx="1630362"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9" name="Text Box 28"/>
          <p:cNvSpPr txBox="1">
            <a:spLocks noChangeArrowheads="1"/>
          </p:cNvSpPr>
          <p:nvPr/>
        </p:nvSpPr>
        <p:spPr bwMode="auto">
          <a:xfrm>
            <a:off x="2596118" y="3035301"/>
            <a:ext cx="71247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4400" b="1">
                <a:solidFill>
                  <a:srgbClr val="C82285"/>
                </a:solidFill>
                <a:cs typeface="Times New Roman" panose="02020603050405020304" pitchFamily="18" charset="0"/>
              </a:rPr>
              <a:t>Môn: Tiếng Việt </a:t>
            </a:r>
          </a:p>
          <a:p>
            <a:pPr algn="ctr" eaLnBrk="1" hangingPunct="1">
              <a:spcBef>
                <a:spcPct val="50000"/>
              </a:spcBef>
              <a:buFontTx/>
              <a:buNone/>
            </a:pPr>
            <a:r>
              <a:rPr lang="en-US" altLang="en-US" sz="3600" b="1">
                <a:solidFill>
                  <a:srgbClr val="C82285"/>
                </a:solidFill>
                <a:cs typeface="Times New Roman" panose="02020603050405020304" pitchFamily="18" charset="0"/>
              </a:rPr>
              <a:t>Đọc: Người thầy của muôn đời </a:t>
            </a:r>
            <a:endParaRPr lang="en-US" altLang="en-US" sz="3600" b="1" dirty="0">
              <a:solidFill>
                <a:srgbClr val="C82285"/>
              </a:solidFill>
              <a:cs typeface="Times New Roman" panose="02020603050405020304" pitchFamily="18" charset="0"/>
            </a:endParaRPr>
          </a:p>
          <a:p>
            <a:pPr algn="ctr" eaLnBrk="1" hangingPunct="1">
              <a:spcBef>
                <a:spcPct val="50000"/>
              </a:spcBef>
              <a:buFontTx/>
              <a:buNone/>
            </a:pPr>
            <a:r>
              <a:rPr lang="en-US" altLang="en-US" b="1" i="1">
                <a:solidFill>
                  <a:srgbClr val="FF0000"/>
                </a:solidFill>
                <a:cs typeface="Times New Roman" panose="02020603050405020304" pitchFamily="18" charset="0"/>
              </a:rPr>
              <a:t>Tuần 28</a:t>
            </a:r>
            <a:endParaRPr lang="en-US" altLang="en-US" b="1" i="1" dirty="0">
              <a:solidFill>
                <a:srgbClr val="FF0000"/>
              </a:solidFill>
              <a:cs typeface="Times New Roman" panose="02020603050405020304" pitchFamily="18" charset="0"/>
            </a:endParaRPr>
          </a:p>
          <a:p>
            <a:pPr algn="ctr" eaLnBrk="1" hangingPunct="1">
              <a:spcBef>
                <a:spcPct val="50000"/>
              </a:spcBef>
              <a:buFontTx/>
              <a:buNone/>
            </a:pPr>
            <a:endParaRPr lang="en-US" altLang="en-US" b="1" i="1" dirty="0">
              <a:solidFill>
                <a:schemeClr val="accent2"/>
              </a:solidFill>
              <a:latin typeface=".VnArabia" pitchFamily="34" charset="0"/>
            </a:endParaRPr>
          </a:p>
        </p:txBody>
      </p:sp>
    </p:spTree>
    <p:extLst>
      <p:ext uri="{BB962C8B-B14F-4D97-AF65-F5344CB8AC3E}">
        <p14:creationId xmlns:p14="http://schemas.microsoft.com/office/powerpoint/2010/main" val="7128293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repeatCount="indefinite" fill="hold" grpId="0" nodeType="withEffect" nodePh="1">
                                  <p:stCondLst>
                                    <p:cond delay="0"/>
                                  </p:stCondLst>
                                  <p:endCondLst>
                                    <p:cond evt="begin" delay="0">
                                      <p:tn val="5"/>
                                    </p:cond>
                                  </p:endCondLst>
                                  <p:childTnLst>
                                    <p:set>
                                      <p:cBhvr>
                                        <p:cTn id="6" dur="1" fill="hold">
                                          <p:stCondLst>
                                            <p:cond delay="0"/>
                                          </p:stCondLst>
                                        </p:cTn>
                                        <p:tgtEl>
                                          <p:spTgt spid="2059"/>
                                        </p:tgtEl>
                                        <p:attrNameLst>
                                          <p:attrName>style.visibility</p:attrName>
                                        </p:attrNameLst>
                                      </p:cBhvr>
                                      <p:to>
                                        <p:strVal val="visible"/>
                                      </p:to>
                                    </p:set>
                                    <p:anim calcmode="lin" valueType="num">
                                      <p:cBhvr additive="base">
                                        <p:cTn id="7" dur="5000" fill="hold"/>
                                        <p:tgtEl>
                                          <p:spTgt spid="2059"/>
                                        </p:tgtEl>
                                        <p:attrNameLst>
                                          <p:attrName>ppt_x</p:attrName>
                                        </p:attrNameLst>
                                      </p:cBhvr>
                                      <p:tavLst>
                                        <p:tav tm="0">
                                          <p:val>
                                            <p:strVal val="1+#ppt_w/2"/>
                                          </p:val>
                                        </p:tav>
                                        <p:tav tm="100000">
                                          <p:val>
                                            <p:strVal val="#ppt_x"/>
                                          </p:val>
                                        </p:tav>
                                      </p:tavLst>
                                    </p:anim>
                                    <p:anim calcmode="lin" valueType="num">
                                      <p:cBhvr additive="base">
                                        <p:cTn id="8" dur="5000" fill="hold"/>
                                        <p:tgtEl>
                                          <p:spTgt spid="20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1">
            <a:extLst>
              <a:ext uri="{FF2B5EF4-FFF2-40B4-BE49-F238E27FC236}">
                <a16:creationId xmlns:a16="http://schemas.microsoft.com/office/drawing/2014/main" id="{9CD73002-EAA7-00C2-A044-FD715BAC954E}"/>
              </a:ext>
            </a:extLst>
          </p:cNvPr>
          <p:cNvSpPr/>
          <p:nvPr/>
        </p:nvSpPr>
        <p:spPr>
          <a:xfrm>
            <a:off x="300111" y="204716"/>
            <a:ext cx="11591778" cy="6010733"/>
          </a:xfrm>
          <a:prstGeom prst="roundRect">
            <a:avLst>
              <a:gd name="adj" fmla="val 11589"/>
            </a:avLst>
          </a:prstGeom>
          <a:solidFill>
            <a:schemeClr val="bg1"/>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971A8E22-DE73-77A9-6AE6-019B87088D85}"/>
              </a:ext>
            </a:extLst>
          </p:cNvPr>
          <p:cNvPicPr>
            <a:picLocks noChangeAspect="1"/>
          </p:cNvPicPr>
          <p:nvPr/>
        </p:nvPicPr>
        <p:blipFill>
          <a:blip r:embed="rId2"/>
          <a:stretch>
            <a:fillRect/>
          </a:stretch>
        </p:blipFill>
        <p:spPr>
          <a:xfrm>
            <a:off x="1217794" y="222098"/>
            <a:ext cx="9608129" cy="1792379"/>
          </a:xfrm>
          <a:prstGeom prst="rect">
            <a:avLst/>
          </a:prstGeom>
        </p:spPr>
      </p:pic>
      <p:grpSp>
        <p:nvGrpSpPr>
          <p:cNvPr id="9" name="Group 7">
            <a:extLst>
              <a:ext uri="{FF2B5EF4-FFF2-40B4-BE49-F238E27FC236}">
                <a16:creationId xmlns:a16="http://schemas.microsoft.com/office/drawing/2014/main" id="{CF7312AB-E1AA-789D-A022-300CA554C2BA}"/>
              </a:ext>
            </a:extLst>
          </p:cNvPr>
          <p:cNvGrpSpPr/>
          <p:nvPr/>
        </p:nvGrpSpPr>
        <p:grpSpPr>
          <a:xfrm>
            <a:off x="677523" y="1446058"/>
            <a:ext cx="550481" cy="769442"/>
            <a:chOff x="5748902" y="4552484"/>
            <a:chExt cx="550481" cy="769442"/>
          </a:xfrm>
        </p:grpSpPr>
        <p:sp>
          <p:nvSpPr>
            <p:cNvPr id="10" name="TextBox 8">
              <a:extLst>
                <a:ext uri="{FF2B5EF4-FFF2-40B4-BE49-F238E27FC236}">
                  <a16:creationId xmlns:a16="http://schemas.microsoft.com/office/drawing/2014/main" id="{CF7CD4A3-252C-7931-1963-E1A2A735AE0D}"/>
                </a:ext>
              </a:extLst>
            </p:cNvPr>
            <p:cNvSpPr txBox="1"/>
            <p:nvPr/>
          </p:nvSpPr>
          <p:spPr>
            <a:xfrm rot="21418226">
              <a:off x="5748902" y="4552485"/>
              <a:ext cx="550481" cy="769441"/>
            </a:xfrm>
            <a:prstGeom prst="rect">
              <a:avLst/>
            </a:prstGeom>
            <a:noFill/>
          </p:spPr>
          <p:txBody>
            <a:bodyPr wrap="square" rtlCol="0">
              <a:spAutoFit/>
            </a:bodyPr>
            <a:lstStyle/>
            <a:p>
              <a:pPr algn="just"/>
              <a:r>
                <a:rPr lang="en-US" sz="4400" b="1">
                  <a:ln w="317500">
                    <a:solidFill>
                      <a:srgbClr val="FFFFCC"/>
                    </a:solidFill>
                  </a:ln>
                  <a:solidFill>
                    <a:srgbClr val="FF5050"/>
                  </a:solidFill>
                  <a:latin typeface="Cambria" panose="02040503050406030204" pitchFamily="18" charset="0"/>
                  <a:ea typeface="Cambria" panose="02040503050406030204" pitchFamily="18" charset="0"/>
                </a:rPr>
                <a:t>1</a:t>
              </a:r>
              <a:endParaRPr lang="vi-VN" sz="4400" b="1" dirty="0">
                <a:ln w="317500">
                  <a:solidFill>
                    <a:srgbClr val="FFFFCC"/>
                  </a:solidFill>
                </a:ln>
                <a:solidFill>
                  <a:srgbClr val="FF5050"/>
                </a:solidFill>
                <a:latin typeface="Cambria" panose="02040503050406030204" pitchFamily="18" charset="0"/>
                <a:ea typeface="Cambria" panose="02040503050406030204" pitchFamily="18" charset="0"/>
              </a:endParaRPr>
            </a:p>
          </p:txBody>
        </p:sp>
        <p:sp>
          <p:nvSpPr>
            <p:cNvPr id="11" name="TextBox 9">
              <a:extLst>
                <a:ext uri="{FF2B5EF4-FFF2-40B4-BE49-F238E27FC236}">
                  <a16:creationId xmlns:a16="http://schemas.microsoft.com/office/drawing/2014/main" id="{76C0D0C4-0790-0E96-AAA1-806CD5C308C2}"/>
                </a:ext>
              </a:extLst>
            </p:cNvPr>
            <p:cNvSpPr txBox="1"/>
            <p:nvPr/>
          </p:nvSpPr>
          <p:spPr>
            <a:xfrm rot="21418226">
              <a:off x="5748902" y="4552484"/>
              <a:ext cx="550481" cy="769441"/>
            </a:xfrm>
            <a:prstGeom prst="rect">
              <a:avLst/>
            </a:prstGeom>
            <a:noFill/>
          </p:spPr>
          <p:txBody>
            <a:bodyPr wrap="square" rtlCol="0">
              <a:spAutoFit/>
            </a:bodyPr>
            <a:lstStyle/>
            <a:p>
              <a:pPr algn="just"/>
              <a:r>
                <a:rPr lang="en-US" sz="4400" b="1">
                  <a:solidFill>
                    <a:srgbClr val="FF5050"/>
                  </a:solidFill>
                  <a:latin typeface="Cambria" panose="02040503050406030204" pitchFamily="18" charset="0"/>
                  <a:ea typeface="Cambria" panose="02040503050406030204" pitchFamily="18" charset="0"/>
                </a:rPr>
                <a:t>1</a:t>
              </a:r>
              <a:endParaRPr lang="vi-VN" sz="4400" b="1" dirty="0">
                <a:solidFill>
                  <a:srgbClr val="FF5050"/>
                </a:solidFill>
                <a:latin typeface="Cambria" panose="02040503050406030204" pitchFamily="18" charset="0"/>
                <a:ea typeface="Cambria" panose="02040503050406030204" pitchFamily="18" charset="0"/>
              </a:endParaRPr>
            </a:p>
          </p:txBody>
        </p:sp>
      </p:grpSp>
      <p:sp>
        <p:nvSpPr>
          <p:cNvPr id="12" name="Hộp Văn bản 55">
            <a:extLst>
              <a:ext uri="{FF2B5EF4-FFF2-40B4-BE49-F238E27FC236}">
                <a16:creationId xmlns:a16="http://schemas.microsoft.com/office/drawing/2014/main" id="{527B9017-FA6B-37B8-ABA6-6687F2358DFB}"/>
              </a:ext>
            </a:extLst>
          </p:cNvPr>
          <p:cNvSpPr txBox="1"/>
          <p:nvPr/>
        </p:nvSpPr>
        <p:spPr>
          <a:xfrm>
            <a:off x="1162549" y="1536908"/>
            <a:ext cx="10628569" cy="1015663"/>
          </a:xfrm>
          <a:prstGeom prst="rect">
            <a:avLst/>
          </a:prstGeom>
          <a:noFill/>
        </p:spPr>
        <p:txBody>
          <a:bodyPr wrap="square">
            <a:spAutoFit/>
          </a:bodyPr>
          <a:lstStyle/>
          <a:p>
            <a:pPr algn="just"/>
            <a:r>
              <a:rPr lang="vi-VN" sz="3000" dirty="0">
                <a:latin typeface="Cambria" panose="02040503050406030204" pitchFamily="18" charset="0"/>
                <a:ea typeface="Cambria" panose="02040503050406030204" pitchFamily="18" charset="0"/>
                <a:cs typeface="Calibri" panose="020F0502020204030204" pitchFamily="34" charset="0"/>
              </a:rPr>
              <a:t>Đoạn mở đầu bài đọc giới thiệu những gì về thầy giáo Chu Văn An?</a:t>
            </a:r>
            <a:endParaRPr lang="en-US" sz="3000" dirty="0">
              <a:latin typeface="Cambria" panose="02040503050406030204" pitchFamily="18" charset="0"/>
              <a:ea typeface="Cambria" panose="02040503050406030204" pitchFamily="18" charset="0"/>
            </a:endParaRPr>
          </a:p>
        </p:txBody>
      </p:sp>
      <p:grpSp>
        <p:nvGrpSpPr>
          <p:cNvPr id="13" name="Group 7">
            <a:extLst>
              <a:ext uri="{FF2B5EF4-FFF2-40B4-BE49-F238E27FC236}">
                <a16:creationId xmlns:a16="http://schemas.microsoft.com/office/drawing/2014/main" id="{7BF98442-AE4F-BE12-CF54-EF27C1E1B92E}"/>
              </a:ext>
            </a:extLst>
          </p:cNvPr>
          <p:cNvGrpSpPr/>
          <p:nvPr/>
        </p:nvGrpSpPr>
        <p:grpSpPr>
          <a:xfrm>
            <a:off x="606176" y="2303359"/>
            <a:ext cx="556373" cy="718849"/>
            <a:chOff x="5743010" y="4572299"/>
            <a:chExt cx="556373" cy="718849"/>
          </a:xfrm>
        </p:grpSpPr>
        <p:sp>
          <p:nvSpPr>
            <p:cNvPr id="14" name="TextBox 8">
              <a:extLst>
                <a:ext uri="{FF2B5EF4-FFF2-40B4-BE49-F238E27FC236}">
                  <a16:creationId xmlns:a16="http://schemas.microsoft.com/office/drawing/2014/main" id="{7DF8796C-DC74-4EA8-7E36-8C50EF226527}"/>
                </a:ext>
              </a:extLst>
            </p:cNvPr>
            <p:cNvSpPr txBox="1"/>
            <p:nvPr/>
          </p:nvSpPr>
          <p:spPr>
            <a:xfrm rot="21418226">
              <a:off x="5748902" y="4583262"/>
              <a:ext cx="550481" cy="707886"/>
            </a:xfrm>
            <a:prstGeom prst="rect">
              <a:avLst/>
            </a:prstGeom>
            <a:noFill/>
          </p:spPr>
          <p:txBody>
            <a:bodyPr wrap="square" rtlCol="0">
              <a:spAutoFit/>
            </a:bodyPr>
            <a:lstStyle/>
            <a:p>
              <a:pPr algn="just"/>
              <a:r>
                <a:rPr lang="en-US" sz="4000" b="1">
                  <a:ln w="317500">
                    <a:solidFill>
                      <a:srgbClr val="FFFFCC"/>
                    </a:solidFill>
                  </a:ln>
                  <a:solidFill>
                    <a:srgbClr val="FF5050"/>
                  </a:solidFill>
                  <a:latin typeface="Cambria" panose="02040503050406030204" pitchFamily="18" charset="0"/>
                  <a:ea typeface="Cambria" panose="02040503050406030204" pitchFamily="18" charset="0"/>
                </a:rPr>
                <a:t>2</a:t>
              </a:r>
              <a:endParaRPr lang="vi-VN" sz="4000" b="1" dirty="0">
                <a:ln w="317500">
                  <a:solidFill>
                    <a:srgbClr val="FFFFCC"/>
                  </a:solidFill>
                </a:ln>
                <a:solidFill>
                  <a:srgbClr val="FF5050"/>
                </a:solidFill>
                <a:latin typeface="Cambria" panose="02040503050406030204" pitchFamily="18" charset="0"/>
                <a:ea typeface="Cambria" panose="02040503050406030204" pitchFamily="18" charset="0"/>
              </a:endParaRPr>
            </a:p>
          </p:txBody>
        </p:sp>
        <p:sp>
          <p:nvSpPr>
            <p:cNvPr id="15" name="TextBox 9">
              <a:extLst>
                <a:ext uri="{FF2B5EF4-FFF2-40B4-BE49-F238E27FC236}">
                  <a16:creationId xmlns:a16="http://schemas.microsoft.com/office/drawing/2014/main" id="{37881FFC-6A98-A987-2ACA-BBE3DBAD7278}"/>
                </a:ext>
              </a:extLst>
            </p:cNvPr>
            <p:cNvSpPr txBox="1"/>
            <p:nvPr/>
          </p:nvSpPr>
          <p:spPr>
            <a:xfrm rot="21418226">
              <a:off x="5743010" y="4572299"/>
              <a:ext cx="550481" cy="707886"/>
            </a:xfrm>
            <a:prstGeom prst="rect">
              <a:avLst/>
            </a:prstGeom>
            <a:noFill/>
          </p:spPr>
          <p:txBody>
            <a:bodyPr wrap="square" rtlCol="0">
              <a:spAutoFit/>
            </a:bodyPr>
            <a:lstStyle/>
            <a:p>
              <a:pPr algn="just"/>
              <a:r>
                <a:rPr lang="en-US" sz="4000" b="1">
                  <a:solidFill>
                    <a:srgbClr val="FF5050"/>
                  </a:solidFill>
                  <a:latin typeface="Cambria" panose="02040503050406030204" pitchFamily="18" charset="0"/>
                  <a:ea typeface="Cambria" panose="02040503050406030204" pitchFamily="18" charset="0"/>
                </a:rPr>
                <a:t>2</a:t>
              </a:r>
              <a:endParaRPr lang="vi-VN" sz="4000" b="1" dirty="0">
                <a:solidFill>
                  <a:srgbClr val="FF5050"/>
                </a:solidFill>
                <a:latin typeface="Cambria" panose="02040503050406030204" pitchFamily="18" charset="0"/>
                <a:ea typeface="Cambria" panose="02040503050406030204" pitchFamily="18" charset="0"/>
              </a:endParaRPr>
            </a:p>
          </p:txBody>
        </p:sp>
      </p:grpSp>
      <p:sp>
        <p:nvSpPr>
          <p:cNvPr id="16" name="Hộp Văn bản 59">
            <a:extLst>
              <a:ext uri="{FF2B5EF4-FFF2-40B4-BE49-F238E27FC236}">
                <a16:creationId xmlns:a16="http://schemas.microsoft.com/office/drawing/2014/main" id="{6AA6CF57-3881-12BD-DD10-2325154FD77F}"/>
              </a:ext>
            </a:extLst>
          </p:cNvPr>
          <p:cNvSpPr txBox="1"/>
          <p:nvPr/>
        </p:nvSpPr>
        <p:spPr>
          <a:xfrm>
            <a:off x="1140169" y="2388003"/>
            <a:ext cx="10784101" cy="1015663"/>
          </a:xfrm>
          <a:prstGeom prst="rect">
            <a:avLst/>
          </a:prstGeom>
          <a:noFill/>
        </p:spPr>
        <p:txBody>
          <a:bodyPr wrap="square">
            <a:spAutoFit/>
          </a:bodyPr>
          <a:lstStyle/>
          <a:p>
            <a:pPr algn="just"/>
            <a:r>
              <a:rPr lang="vi-VN" sz="3000" dirty="0">
                <a:latin typeface="Cambria" panose="02040503050406030204" pitchFamily="18" charset="0"/>
                <a:ea typeface="Cambria" panose="02040503050406030204" pitchFamily="18" charset="0"/>
                <a:cs typeface="Calibri" panose="020F0502020204030204" pitchFamily="34" charset="0"/>
              </a:rPr>
              <a:t>Tìm những chi tiết cho thấy các môn sinh rất kính trọng cụ giáo Chu.</a:t>
            </a:r>
            <a:endParaRPr lang="en-US" sz="3000" dirty="0">
              <a:latin typeface="Cambria" panose="02040503050406030204" pitchFamily="18" charset="0"/>
              <a:ea typeface="Cambria" panose="02040503050406030204" pitchFamily="18" charset="0"/>
            </a:endParaRPr>
          </a:p>
        </p:txBody>
      </p:sp>
      <p:grpSp>
        <p:nvGrpSpPr>
          <p:cNvPr id="17" name="Group 7">
            <a:extLst>
              <a:ext uri="{FF2B5EF4-FFF2-40B4-BE49-F238E27FC236}">
                <a16:creationId xmlns:a16="http://schemas.microsoft.com/office/drawing/2014/main" id="{0CE6906A-38F3-4783-38CC-02779E25EDA9}"/>
              </a:ext>
            </a:extLst>
          </p:cNvPr>
          <p:cNvGrpSpPr/>
          <p:nvPr/>
        </p:nvGrpSpPr>
        <p:grpSpPr>
          <a:xfrm>
            <a:off x="561109" y="3335698"/>
            <a:ext cx="615608" cy="731116"/>
            <a:chOff x="5748902" y="4560032"/>
            <a:chExt cx="615608" cy="731116"/>
          </a:xfrm>
        </p:grpSpPr>
        <p:sp>
          <p:nvSpPr>
            <p:cNvPr id="18" name="TextBox 8">
              <a:extLst>
                <a:ext uri="{FF2B5EF4-FFF2-40B4-BE49-F238E27FC236}">
                  <a16:creationId xmlns:a16="http://schemas.microsoft.com/office/drawing/2014/main" id="{EB7A93C0-1816-73CD-74A9-32E383910E27}"/>
                </a:ext>
              </a:extLst>
            </p:cNvPr>
            <p:cNvSpPr txBox="1"/>
            <p:nvPr/>
          </p:nvSpPr>
          <p:spPr>
            <a:xfrm rot="21418226">
              <a:off x="5748902" y="4583262"/>
              <a:ext cx="550481" cy="707886"/>
            </a:xfrm>
            <a:prstGeom prst="rect">
              <a:avLst/>
            </a:prstGeom>
            <a:noFill/>
          </p:spPr>
          <p:txBody>
            <a:bodyPr wrap="square" rtlCol="0">
              <a:spAutoFit/>
            </a:bodyPr>
            <a:lstStyle/>
            <a:p>
              <a:pPr algn="just"/>
              <a:r>
                <a:rPr lang="en-US" sz="4000" b="1">
                  <a:ln w="317500">
                    <a:solidFill>
                      <a:srgbClr val="FFFFCC"/>
                    </a:solidFill>
                  </a:ln>
                  <a:solidFill>
                    <a:srgbClr val="FF5050"/>
                  </a:solidFill>
                  <a:latin typeface="Cambria" panose="02040503050406030204" pitchFamily="18" charset="0"/>
                  <a:ea typeface="Cambria" panose="02040503050406030204" pitchFamily="18" charset="0"/>
                </a:rPr>
                <a:t>3</a:t>
              </a:r>
              <a:endParaRPr lang="vi-VN" sz="4000" b="1" dirty="0">
                <a:ln w="317500">
                  <a:solidFill>
                    <a:srgbClr val="FFFFCC"/>
                  </a:solidFill>
                </a:ln>
                <a:solidFill>
                  <a:srgbClr val="FF5050"/>
                </a:solidFill>
                <a:latin typeface="Cambria" panose="02040503050406030204" pitchFamily="18" charset="0"/>
                <a:ea typeface="Cambria" panose="02040503050406030204" pitchFamily="18" charset="0"/>
              </a:endParaRPr>
            </a:p>
          </p:txBody>
        </p:sp>
        <p:sp>
          <p:nvSpPr>
            <p:cNvPr id="19" name="TextBox 9">
              <a:extLst>
                <a:ext uri="{FF2B5EF4-FFF2-40B4-BE49-F238E27FC236}">
                  <a16:creationId xmlns:a16="http://schemas.microsoft.com/office/drawing/2014/main" id="{20530628-7B28-4928-AF95-22F9B174AE54}"/>
                </a:ext>
              </a:extLst>
            </p:cNvPr>
            <p:cNvSpPr txBox="1"/>
            <p:nvPr/>
          </p:nvSpPr>
          <p:spPr>
            <a:xfrm rot="21418226">
              <a:off x="5760281" y="4560032"/>
              <a:ext cx="604229" cy="707886"/>
            </a:xfrm>
            <a:prstGeom prst="rect">
              <a:avLst/>
            </a:prstGeom>
            <a:noFill/>
          </p:spPr>
          <p:txBody>
            <a:bodyPr wrap="square" rtlCol="0">
              <a:spAutoFit/>
            </a:bodyPr>
            <a:lstStyle/>
            <a:p>
              <a:pPr algn="just"/>
              <a:r>
                <a:rPr lang="en-US" sz="4000" b="1">
                  <a:solidFill>
                    <a:srgbClr val="FF5050"/>
                  </a:solidFill>
                  <a:latin typeface="Cambria" panose="02040503050406030204" pitchFamily="18" charset="0"/>
                  <a:ea typeface="Cambria" panose="02040503050406030204" pitchFamily="18" charset="0"/>
                </a:rPr>
                <a:t>3</a:t>
              </a:r>
              <a:endParaRPr lang="vi-VN" sz="4000" b="1" dirty="0">
                <a:solidFill>
                  <a:srgbClr val="FF5050"/>
                </a:solidFill>
                <a:latin typeface="Cambria" panose="02040503050406030204" pitchFamily="18" charset="0"/>
                <a:ea typeface="Cambria" panose="02040503050406030204" pitchFamily="18" charset="0"/>
              </a:endParaRPr>
            </a:p>
          </p:txBody>
        </p:sp>
      </p:grpSp>
      <p:sp>
        <p:nvSpPr>
          <p:cNvPr id="20" name="Hộp Văn bản 63">
            <a:extLst>
              <a:ext uri="{FF2B5EF4-FFF2-40B4-BE49-F238E27FC236}">
                <a16:creationId xmlns:a16="http://schemas.microsoft.com/office/drawing/2014/main" id="{848AB968-5920-39E9-3F69-28D3E005A3C2}"/>
              </a:ext>
            </a:extLst>
          </p:cNvPr>
          <p:cNvSpPr txBox="1"/>
          <p:nvPr/>
        </p:nvSpPr>
        <p:spPr>
          <a:xfrm>
            <a:off x="1206418" y="3282949"/>
            <a:ext cx="10673114" cy="1015663"/>
          </a:xfrm>
          <a:prstGeom prst="rect">
            <a:avLst/>
          </a:prstGeom>
          <a:noFill/>
        </p:spPr>
        <p:txBody>
          <a:bodyPr wrap="square">
            <a:spAutoFit/>
          </a:bodyPr>
          <a:lstStyle/>
          <a:p>
            <a:pPr algn="just"/>
            <a:r>
              <a:rPr lang="vi-VN" sz="3000" dirty="0">
                <a:latin typeface="Cambria" panose="02040503050406030204" pitchFamily="18" charset="0"/>
                <a:ea typeface="Cambria" panose="02040503050406030204" pitchFamily="18" charset="0"/>
                <a:cs typeface="Calibri" panose="020F0502020204030204" pitchFamily="34" charset="0"/>
              </a:rPr>
              <a:t>Hình ảnh cụ giáo Chu dẫn theo các môn sinh tới thăm người thầy dạy vỡ lòng của cụ nói lên điều gì?</a:t>
            </a:r>
            <a:endParaRPr lang="en-US" sz="3000" dirty="0">
              <a:latin typeface="Cambria" panose="02040503050406030204" pitchFamily="18" charset="0"/>
              <a:ea typeface="Cambria" panose="02040503050406030204" pitchFamily="18" charset="0"/>
            </a:endParaRPr>
          </a:p>
        </p:txBody>
      </p:sp>
      <p:grpSp>
        <p:nvGrpSpPr>
          <p:cNvPr id="21" name="Group 7">
            <a:extLst>
              <a:ext uri="{FF2B5EF4-FFF2-40B4-BE49-F238E27FC236}">
                <a16:creationId xmlns:a16="http://schemas.microsoft.com/office/drawing/2014/main" id="{7A8D4844-B354-45A6-1773-A02466817CD7}"/>
              </a:ext>
            </a:extLst>
          </p:cNvPr>
          <p:cNvGrpSpPr/>
          <p:nvPr/>
        </p:nvGrpSpPr>
        <p:grpSpPr>
          <a:xfrm>
            <a:off x="554203" y="4225582"/>
            <a:ext cx="604229" cy="727130"/>
            <a:chOff x="5734161" y="4583262"/>
            <a:chExt cx="604229" cy="727130"/>
          </a:xfrm>
        </p:grpSpPr>
        <p:sp>
          <p:nvSpPr>
            <p:cNvPr id="22" name="TextBox 8">
              <a:extLst>
                <a:ext uri="{FF2B5EF4-FFF2-40B4-BE49-F238E27FC236}">
                  <a16:creationId xmlns:a16="http://schemas.microsoft.com/office/drawing/2014/main" id="{16B88CAB-8927-36C6-19A8-94B5B86166D9}"/>
                </a:ext>
              </a:extLst>
            </p:cNvPr>
            <p:cNvSpPr txBox="1"/>
            <p:nvPr/>
          </p:nvSpPr>
          <p:spPr>
            <a:xfrm rot="21418226">
              <a:off x="5748902" y="4583262"/>
              <a:ext cx="550481" cy="707886"/>
            </a:xfrm>
            <a:prstGeom prst="rect">
              <a:avLst/>
            </a:prstGeom>
            <a:noFill/>
          </p:spPr>
          <p:txBody>
            <a:bodyPr wrap="square" rtlCol="0">
              <a:spAutoFit/>
            </a:bodyPr>
            <a:lstStyle/>
            <a:p>
              <a:pPr algn="just"/>
              <a:r>
                <a:rPr lang="en-US" sz="4000" b="1">
                  <a:ln w="317500">
                    <a:solidFill>
                      <a:srgbClr val="FFFFCC"/>
                    </a:solidFill>
                  </a:ln>
                  <a:solidFill>
                    <a:srgbClr val="FF5050"/>
                  </a:solidFill>
                  <a:latin typeface="Cambria" panose="02040503050406030204" pitchFamily="18" charset="0"/>
                  <a:ea typeface="Cambria" panose="02040503050406030204" pitchFamily="18" charset="0"/>
                </a:rPr>
                <a:t>4</a:t>
              </a:r>
              <a:endParaRPr lang="vi-VN" sz="4000" b="1" dirty="0">
                <a:ln w="317500">
                  <a:solidFill>
                    <a:srgbClr val="FFFFCC"/>
                  </a:solidFill>
                </a:ln>
                <a:solidFill>
                  <a:srgbClr val="FF5050"/>
                </a:solidFill>
                <a:latin typeface="Cambria" panose="02040503050406030204" pitchFamily="18" charset="0"/>
                <a:ea typeface="Cambria" panose="02040503050406030204" pitchFamily="18" charset="0"/>
              </a:endParaRPr>
            </a:p>
          </p:txBody>
        </p:sp>
        <p:sp>
          <p:nvSpPr>
            <p:cNvPr id="23" name="TextBox 9">
              <a:extLst>
                <a:ext uri="{FF2B5EF4-FFF2-40B4-BE49-F238E27FC236}">
                  <a16:creationId xmlns:a16="http://schemas.microsoft.com/office/drawing/2014/main" id="{7775CD5B-623D-36A0-D0AB-A54D200AA7B3}"/>
                </a:ext>
              </a:extLst>
            </p:cNvPr>
            <p:cNvSpPr txBox="1"/>
            <p:nvPr/>
          </p:nvSpPr>
          <p:spPr>
            <a:xfrm rot="21418226">
              <a:off x="5734161" y="4602506"/>
              <a:ext cx="604229" cy="707886"/>
            </a:xfrm>
            <a:prstGeom prst="rect">
              <a:avLst/>
            </a:prstGeom>
            <a:noFill/>
          </p:spPr>
          <p:txBody>
            <a:bodyPr wrap="square" rtlCol="0">
              <a:spAutoFit/>
            </a:bodyPr>
            <a:lstStyle/>
            <a:p>
              <a:pPr algn="just"/>
              <a:r>
                <a:rPr lang="en-US" sz="4000" b="1" dirty="0">
                  <a:solidFill>
                    <a:srgbClr val="FF5050"/>
                  </a:solidFill>
                  <a:latin typeface="Cambria" panose="02040503050406030204" pitchFamily="18" charset="0"/>
                  <a:ea typeface="Cambria" panose="02040503050406030204" pitchFamily="18" charset="0"/>
                </a:rPr>
                <a:t>4</a:t>
              </a:r>
              <a:endParaRPr lang="vi-VN" sz="4000" b="1" dirty="0">
                <a:solidFill>
                  <a:srgbClr val="FF5050"/>
                </a:solidFill>
                <a:latin typeface="Cambria" panose="02040503050406030204" pitchFamily="18" charset="0"/>
                <a:ea typeface="Cambria" panose="02040503050406030204" pitchFamily="18" charset="0"/>
              </a:endParaRPr>
            </a:p>
          </p:txBody>
        </p:sp>
      </p:grpSp>
      <p:sp>
        <p:nvSpPr>
          <p:cNvPr id="24" name="Hộp Văn bản 67">
            <a:extLst>
              <a:ext uri="{FF2B5EF4-FFF2-40B4-BE49-F238E27FC236}">
                <a16:creationId xmlns:a16="http://schemas.microsoft.com/office/drawing/2014/main" id="{9E4739A3-C481-9146-2988-43B30180A9DA}"/>
              </a:ext>
            </a:extLst>
          </p:cNvPr>
          <p:cNvSpPr txBox="1"/>
          <p:nvPr/>
        </p:nvSpPr>
        <p:spPr>
          <a:xfrm>
            <a:off x="1208369" y="4321770"/>
            <a:ext cx="10473578" cy="1015663"/>
          </a:xfrm>
          <a:prstGeom prst="rect">
            <a:avLst/>
          </a:prstGeom>
          <a:noFill/>
        </p:spPr>
        <p:txBody>
          <a:bodyPr wrap="square">
            <a:spAutoFit/>
          </a:bodyPr>
          <a:lstStyle/>
          <a:p>
            <a:pPr algn="just"/>
            <a:r>
              <a:rPr lang="vi-VN" sz="3000" dirty="0">
                <a:latin typeface="Cambria" panose="02040503050406030204" pitchFamily="18" charset="0"/>
                <a:ea typeface="Cambria" panose="02040503050406030204" pitchFamily="18" charset="0"/>
                <a:cs typeface="Calibri" panose="020F0502020204030204" pitchFamily="34" charset="0"/>
              </a:rPr>
              <a:t>Những hành động nào thể hiện tình cảm của cụ giáo Chu đối với người thầy của mình?</a:t>
            </a:r>
            <a:endParaRPr lang="en-US" sz="3000" dirty="0">
              <a:latin typeface="Cambria" panose="02040503050406030204" pitchFamily="18" charset="0"/>
              <a:ea typeface="Cambria" panose="02040503050406030204" pitchFamily="18" charset="0"/>
            </a:endParaRPr>
          </a:p>
        </p:txBody>
      </p:sp>
      <p:grpSp>
        <p:nvGrpSpPr>
          <p:cNvPr id="25" name="Group 7">
            <a:extLst>
              <a:ext uri="{FF2B5EF4-FFF2-40B4-BE49-F238E27FC236}">
                <a16:creationId xmlns:a16="http://schemas.microsoft.com/office/drawing/2014/main" id="{FD03D8BE-0E5A-4412-82A5-A960F99C839C}"/>
              </a:ext>
            </a:extLst>
          </p:cNvPr>
          <p:cNvGrpSpPr/>
          <p:nvPr/>
        </p:nvGrpSpPr>
        <p:grpSpPr>
          <a:xfrm>
            <a:off x="554203" y="5251192"/>
            <a:ext cx="604229" cy="727130"/>
            <a:chOff x="5734161" y="4583262"/>
            <a:chExt cx="604229" cy="727130"/>
          </a:xfrm>
        </p:grpSpPr>
        <p:sp>
          <p:nvSpPr>
            <p:cNvPr id="26" name="TextBox 8">
              <a:extLst>
                <a:ext uri="{FF2B5EF4-FFF2-40B4-BE49-F238E27FC236}">
                  <a16:creationId xmlns:a16="http://schemas.microsoft.com/office/drawing/2014/main" id="{A7653F9F-14E4-7A5A-BE44-F29589D3BA6C}"/>
                </a:ext>
              </a:extLst>
            </p:cNvPr>
            <p:cNvSpPr txBox="1"/>
            <p:nvPr/>
          </p:nvSpPr>
          <p:spPr>
            <a:xfrm rot="21418226">
              <a:off x="5748902" y="4583262"/>
              <a:ext cx="550481" cy="707886"/>
            </a:xfrm>
            <a:prstGeom prst="rect">
              <a:avLst/>
            </a:prstGeom>
            <a:noFill/>
          </p:spPr>
          <p:txBody>
            <a:bodyPr wrap="square" rtlCol="0">
              <a:spAutoFit/>
            </a:bodyPr>
            <a:lstStyle/>
            <a:p>
              <a:pPr algn="just"/>
              <a:r>
                <a:rPr lang="en-US" sz="4000" b="1">
                  <a:ln w="317500">
                    <a:solidFill>
                      <a:srgbClr val="FFFFCC"/>
                    </a:solidFill>
                  </a:ln>
                  <a:solidFill>
                    <a:srgbClr val="FF5050"/>
                  </a:solidFill>
                  <a:latin typeface="Cambria" panose="02040503050406030204" pitchFamily="18" charset="0"/>
                  <a:ea typeface="Cambria" panose="02040503050406030204" pitchFamily="18" charset="0"/>
                </a:rPr>
                <a:t>4</a:t>
              </a:r>
              <a:endParaRPr lang="vi-VN" sz="4000" b="1" dirty="0">
                <a:ln w="317500">
                  <a:solidFill>
                    <a:srgbClr val="FFFFCC"/>
                  </a:solidFill>
                </a:ln>
                <a:solidFill>
                  <a:srgbClr val="FF5050"/>
                </a:solidFill>
                <a:latin typeface="Cambria" panose="02040503050406030204" pitchFamily="18" charset="0"/>
                <a:ea typeface="Cambria" panose="02040503050406030204" pitchFamily="18" charset="0"/>
              </a:endParaRPr>
            </a:p>
          </p:txBody>
        </p:sp>
        <p:sp>
          <p:nvSpPr>
            <p:cNvPr id="27" name="TextBox 9">
              <a:extLst>
                <a:ext uri="{FF2B5EF4-FFF2-40B4-BE49-F238E27FC236}">
                  <a16:creationId xmlns:a16="http://schemas.microsoft.com/office/drawing/2014/main" id="{9461A89C-F890-94DB-1281-58644B286D62}"/>
                </a:ext>
              </a:extLst>
            </p:cNvPr>
            <p:cNvSpPr txBox="1"/>
            <p:nvPr/>
          </p:nvSpPr>
          <p:spPr>
            <a:xfrm rot="21418226">
              <a:off x="5734161" y="4602506"/>
              <a:ext cx="604229" cy="707886"/>
            </a:xfrm>
            <a:prstGeom prst="rect">
              <a:avLst/>
            </a:prstGeom>
            <a:noFill/>
          </p:spPr>
          <p:txBody>
            <a:bodyPr wrap="square" rtlCol="0">
              <a:spAutoFit/>
            </a:bodyPr>
            <a:lstStyle/>
            <a:p>
              <a:pPr algn="just"/>
              <a:r>
                <a:rPr lang="en-US" sz="4000" b="1" dirty="0">
                  <a:solidFill>
                    <a:srgbClr val="FF5050"/>
                  </a:solidFill>
                  <a:latin typeface="Cambria" panose="02040503050406030204" pitchFamily="18" charset="0"/>
                  <a:ea typeface="Cambria" panose="02040503050406030204" pitchFamily="18" charset="0"/>
                </a:rPr>
                <a:t>5</a:t>
              </a:r>
              <a:endParaRPr lang="vi-VN" sz="4000" b="1" dirty="0">
                <a:solidFill>
                  <a:srgbClr val="FF5050"/>
                </a:solidFill>
                <a:latin typeface="Cambria" panose="02040503050406030204" pitchFamily="18" charset="0"/>
                <a:ea typeface="Cambria" panose="02040503050406030204" pitchFamily="18" charset="0"/>
              </a:endParaRPr>
            </a:p>
          </p:txBody>
        </p:sp>
      </p:grpSp>
      <p:sp>
        <p:nvSpPr>
          <p:cNvPr id="28" name="Hộp Văn bản 67">
            <a:extLst>
              <a:ext uri="{FF2B5EF4-FFF2-40B4-BE49-F238E27FC236}">
                <a16:creationId xmlns:a16="http://schemas.microsoft.com/office/drawing/2014/main" id="{18C50123-CA02-9FD3-438D-5BE1FA9F4084}"/>
              </a:ext>
            </a:extLst>
          </p:cNvPr>
          <p:cNvSpPr txBox="1"/>
          <p:nvPr/>
        </p:nvSpPr>
        <p:spPr>
          <a:xfrm>
            <a:off x="1208369" y="5347380"/>
            <a:ext cx="10473578" cy="553998"/>
          </a:xfrm>
          <a:prstGeom prst="rect">
            <a:avLst/>
          </a:prstGeom>
          <a:noFill/>
        </p:spPr>
        <p:txBody>
          <a:bodyPr wrap="square">
            <a:spAutoFit/>
          </a:bodyPr>
          <a:lstStyle/>
          <a:p>
            <a:pPr algn="just"/>
            <a:r>
              <a:rPr lang="vi-VN" sz="3000" dirty="0">
                <a:latin typeface="Cambria" panose="02040503050406030204" pitchFamily="18" charset="0"/>
                <a:ea typeface="Cambria" panose="02040503050406030204" pitchFamily="18" charset="0"/>
                <a:cs typeface="Calibri" panose="020F0502020204030204" pitchFamily="34" charset="0"/>
              </a:rPr>
              <a:t>Em học được điều gì từ câu chuyện trên?</a:t>
            </a:r>
            <a:endParaRPr lang="en-US" sz="3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67683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arn(inVertical)">
                                      <p:cBhvr>
                                        <p:cTn id="39" dur="500"/>
                                        <p:tgtEl>
                                          <p:spTgt spid="2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arn(inVertical)">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20" grpId="0"/>
      <p:bldP spid="24"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1">
            <a:extLst>
              <a:ext uri="{FF2B5EF4-FFF2-40B4-BE49-F238E27FC236}">
                <a16:creationId xmlns:a16="http://schemas.microsoft.com/office/drawing/2014/main" id="{9CD73002-EAA7-00C2-A044-FD715BAC954E}"/>
              </a:ext>
            </a:extLst>
          </p:cNvPr>
          <p:cNvSpPr/>
          <p:nvPr/>
        </p:nvSpPr>
        <p:spPr>
          <a:xfrm>
            <a:off x="300111" y="518615"/>
            <a:ext cx="11591778" cy="5635050"/>
          </a:xfrm>
          <a:prstGeom prst="roundRect">
            <a:avLst>
              <a:gd name="adj" fmla="val 11589"/>
            </a:avLst>
          </a:prstGeom>
          <a:solidFill>
            <a:schemeClr val="bg1"/>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mbria" panose="02040503050406030204" pitchFamily="18" charset="0"/>
              <a:ea typeface="Cambria" panose="02040503050406030204" pitchFamily="18" charset="0"/>
            </a:endParaRPr>
          </a:p>
        </p:txBody>
      </p:sp>
      <p:pic>
        <p:nvPicPr>
          <p:cNvPr id="5" name="Picture 9">
            <a:extLst>
              <a:ext uri="{FF2B5EF4-FFF2-40B4-BE49-F238E27FC236}">
                <a16:creationId xmlns:a16="http://schemas.microsoft.com/office/drawing/2014/main" id="{AC15EFC4-C963-4758-7D51-0E3416B951FA}"/>
              </a:ext>
            </a:extLst>
          </p:cNvPr>
          <p:cNvPicPr>
            <a:picLocks noChangeAspect="1"/>
          </p:cNvPicPr>
          <p:nvPr/>
        </p:nvPicPr>
        <p:blipFill>
          <a:blip r:embed="rId2"/>
          <a:stretch>
            <a:fillRect/>
          </a:stretch>
        </p:blipFill>
        <p:spPr>
          <a:xfrm>
            <a:off x="786505" y="837841"/>
            <a:ext cx="844821" cy="802640"/>
          </a:xfrm>
          <a:prstGeom prst="rect">
            <a:avLst/>
          </a:prstGeom>
        </p:spPr>
      </p:pic>
      <p:pic>
        <p:nvPicPr>
          <p:cNvPr id="9" name="Picture 14">
            <a:extLst>
              <a:ext uri="{FF2B5EF4-FFF2-40B4-BE49-F238E27FC236}">
                <a16:creationId xmlns:a16="http://schemas.microsoft.com/office/drawing/2014/main" id="{E437473D-6285-B1A3-284A-721DEF3AF975}"/>
              </a:ext>
            </a:extLst>
          </p:cNvPr>
          <p:cNvPicPr>
            <a:picLocks noChangeAspect="1"/>
          </p:cNvPicPr>
          <p:nvPr/>
        </p:nvPicPr>
        <p:blipFill>
          <a:blip r:embed="rId3"/>
          <a:stretch>
            <a:fillRect/>
          </a:stretch>
        </p:blipFill>
        <p:spPr>
          <a:xfrm>
            <a:off x="794120" y="2252196"/>
            <a:ext cx="887563" cy="802640"/>
          </a:xfrm>
          <a:prstGeom prst="rect">
            <a:avLst/>
          </a:prstGeom>
        </p:spPr>
      </p:pic>
      <p:sp>
        <p:nvSpPr>
          <p:cNvPr id="19" name="Hộp Văn bản 18">
            <a:extLst>
              <a:ext uri="{FF2B5EF4-FFF2-40B4-BE49-F238E27FC236}">
                <a16:creationId xmlns:a16="http://schemas.microsoft.com/office/drawing/2014/main" id="{2386E4AC-6E1C-EA87-533C-A90065B64881}"/>
              </a:ext>
            </a:extLst>
          </p:cNvPr>
          <p:cNvSpPr txBox="1"/>
          <p:nvPr/>
        </p:nvSpPr>
        <p:spPr>
          <a:xfrm>
            <a:off x="1631326" y="837841"/>
            <a:ext cx="9772241" cy="1077218"/>
          </a:xfrm>
          <a:prstGeom prst="rect">
            <a:avLst/>
          </a:prstGeom>
          <a:noFill/>
        </p:spPr>
        <p:txBody>
          <a:bodyPr wrap="square">
            <a:spAutoFit/>
          </a:bodyPr>
          <a:lstStyle/>
          <a:p>
            <a:pPr algn="just"/>
            <a:r>
              <a:rPr lang="en-US" sz="3200" b="1" dirty="0">
                <a:latin typeface="Cambria" panose="02040503050406030204" pitchFamily="18" charset="0"/>
                <a:ea typeface="Cambria" panose="02040503050406030204" pitchFamily="18" charset="0"/>
              </a:rPr>
              <a:t>1. </a:t>
            </a:r>
            <a:r>
              <a:rPr lang="en-US" sz="3200" b="1" dirty="0" err="1">
                <a:latin typeface="Cambria" panose="02040503050406030204" pitchFamily="18" charset="0"/>
                <a:ea typeface="Cambria" panose="02040503050406030204" pitchFamily="18" charset="0"/>
              </a:rPr>
              <a:t>Đoạn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mở</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đầu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bài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đọc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giới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thiệu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những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về</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thầy</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giáo</a:t>
            </a:r>
            <a:r>
              <a:rPr lang="en-US" sz="3200" b="1" dirty="0">
                <a:latin typeface="Cambria" panose="02040503050406030204" pitchFamily="18" charset="0"/>
                <a:ea typeface="Cambria" panose="02040503050406030204" pitchFamily="18" charset="0"/>
              </a:rPr>
              <a:t> Chu Văn An?</a:t>
            </a:r>
          </a:p>
        </p:txBody>
      </p:sp>
      <p:sp>
        <p:nvSpPr>
          <p:cNvPr id="20" name="Hộp Văn bản 19">
            <a:extLst>
              <a:ext uri="{FF2B5EF4-FFF2-40B4-BE49-F238E27FC236}">
                <a16:creationId xmlns:a16="http://schemas.microsoft.com/office/drawing/2014/main" id="{F615863C-161E-9BD3-F9C3-6FA33471721B}"/>
              </a:ext>
            </a:extLst>
          </p:cNvPr>
          <p:cNvSpPr txBox="1"/>
          <p:nvPr/>
        </p:nvSpPr>
        <p:spPr>
          <a:xfrm>
            <a:off x="1656039" y="2125077"/>
            <a:ext cx="9772241" cy="3416320"/>
          </a:xfrm>
          <a:prstGeom prst="rect">
            <a:avLst/>
          </a:prstGeom>
          <a:noFill/>
        </p:spPr>
        <p:txBody>
          <a:bodyPr wrap="square">
            <a:spAutoFit/>
          </a:bodyPr>
          <a:lstStyle/>
          <a:p>
            <a:pPr algn="just"/>
            <a:r>
              <a:rPr lang="vi-VN" sz="3600" b="1" dirty="0">
                <a:solidFill>
                  <a:srgbClr val="FF0066"/>
                </a:solidFill>
                <a:latin typeface="Cambria" panose="02040503050406030204" pitchFamily="18" charset="0"/>
                <a:ea typeface="Cambria" panose="02040503050406030204" pitchFamily="18" charset="0"/>
                <a:cs typeface="Calibri" panose="020F0502020204030204" pitchFamily="34" charset="0"/>
              </a:rPr>
              <a:t>Chu Văn An là một nhà giáo nổi tiếng đời Trần. Cụ đỗ cao nhưng không làm quan mà mở trường dạy học ở quê nhằm truyền bá đạo lí và đào tạo nhân tài cho đất nước. Trường của cụ rất đông học trò và nhiều người đã trở thành những nhân vật nổi tiếng.</a:t>
            </a:r>
            <a:endParaRPr lang="en-US" sz="3600" b="1" dirty="0">
              <a:solidFill>
                <a:srgbClr val="FF0066"/>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98671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1">
            <a:extLst>
              <a:ext uri="{FF2B5EF4-FFF2-40B4-BE49-F238E27FC236}">
                <a16:creationId xmlns:a16="http://schemas.microsoft.com/office/drawing/2014/main" id="{9CD73002-EAA7-00C2-A044-FD715BAC954E}"/>
              </a:ext>
            </a:extLst>
          </p:cNvPr>
          <p:cNvSpPr/>
          <p:nvPr/>
        </p:nvSpPr>
        <p:spPr>
          <a:xfrm>
            <a:off x="300111" y="358254"/>
            <a:ext cx="11591778" cy="6141492"/>
          </a:xfrm>
          <a:prstGeom prst="roundRect">
            <a:avLst>
              <a:gd name="adj" fmla="val 11589"/>
            </a:avLst>
          </a:prstGeom>
          <a:solidFill>
            <a:schemeClr val="bg1"/>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mbria" panose="02040503050406030204" pitchFamily="18" charset="0"/>
              <a:ea typeface="Cambria" panose="02040503050406030204" pitchFamily="18" charset="0"/>
            </a:endParaRPr>
          </a:p>
        </p:txBody>
      </p:sp>
      <p:pic>
        <p:nvPicPr>
          <p:cNvPr id="5" name="Picture 9">
            <a:extLst>
              <a:ext uri="{FF2B5EF4-FFF2-40B4-BE49-F238E27FC236}">
                <a16:creationId xmlns:a16="http://schemas.microsoft.com/office/drawing/2014/main" id="{AC15EFC4-C963-4758-7D51-0E3416B951FA}"/>
              </a:ext>
            </a:extLst>
          </p:cNvPr>
          <p:cNvPicPr>
            <a:picLocks noChangeAspect="1"/>
          </p:cNvPicPr>
          <p:nvPr/>
        </p:nvPicPr>
        <p:blipFill>
          <a:blip r:embed="rId2"/>
          <a:stretch>
            <a:fillRect/>
          </a:stretch>
        </p:blipFill>
        <p:spPr>
          <a:xfrm>
            <a:off x="786505" y="677480"/>
            <a:ext cx="844821" cy="802640"/>
          </a:xfrm>
          <a:prstGeom prst="rect">
            <a:avLst/>
          </a:prstGeom>
        </p:spPr>
      </p:pic>
      <p:pic>
        <p:nvPicPr>
          <p:cNvPr id="9" name="Picture 14">
            <a:extLst>
              <a:ext uri="{FF2B5EF4-FFF2-40B4-BE49-F238E27FC236}">
                <a16:creationId xmlns:a16="http://schemas.microsoft.com/office/drawing/2014/main" id="{E437473D-6285-B1A3-284A-721DEF3AF975}"/>
              </a:ext>
            </a:extLst>
          </p:cNvPr>
          <p:cNvPicPr>
            <a:picLocks noChangeAspect="1"/>
          </p:cNvPicPr>
          <p:nvPr/>
        </p:nvPicPr>
        <p:blipFill>
          <a:blip r:embed="rId3"/>
          <a:stretch>
            <a:fillRect/>
          </a:stretch>
        </p:blipFill>
        <p:spPr>
          <a:xfrm>
            <a:off x="255441" y="1781005"/>
            <a:ext cx="887563" cy="802640"/>
          </a:xfrm>
          <a:prstGeom prst="rect">
            <a:avLst/>
          </a:prstGeom>
        </p:spPr>
      </p:pic>
      <p:sp>
        <p:nvSpPr>
          <p:cNvPr id="19" name="Hộp Văn bản 18">
            <a:extLst>
              <a:ext uri="{FF2B5EF4-FFF2-40B4-BE49-F238E27FC236}">
                <a16:creationId xmlns:a16="http://schemas.microsoft.com/office/drawing/2014/main" id="{2386E4AC-6E1C-EA87-533C-A90065B64881}"/>
              </a:ext>
            </a:extLst>
          </p:cNvPr>
          <p:cNvSpPr txBox="1"/>
          <p:nvPr/>
        </p:nvSpPr>
        <p:spPr>
          <a:xfrm>
            <a:off x="1631326" y="484333"/>
            <a:ext cx="9772241" cy="1200329"/>
          </a:xfrm>
          <a:prstGeom prst="rect">
            <a:avLst/>
          </a:prstGeom>
          <a:noFill/>
        </p:spPr>
        <p:txBody>
          <a:bodyPr wrap="square">
            <a:spAutoFit/>
          </a:bodyPr>
          <a:lstStyle/>
          <a:p>
            <a:pPr algn="just"/>
            <a:r>
              <a:rPr lang="en-US" sz="3600" b="1" dirty="0">
                <a:latin typeface="Cambria" panose="02040503050406030204" pitchFamily="18" charset="0"/>
                <a:ea typeface="Cambria" panose="02040503050406030204" pitchFamily="18" charset="0"/>
              </a:rPr>
              <a:t>2. </a:t>
            </a:r>
            <a:r>
              <a:rPr lang="en-US" sz="3600" b="1" dirty="0" err="1">
                <a:latin typeface="Cambria" panose="02040503050406030204" pitchFamily="18" charset="0"/>
                <a:ea typeface="Cambria" panose="02040503050406030204" pitchFamily="18" charset="0"/>
              </a:rPr>
              <a:t>Tìm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những</a:t>
            </a:r>
            <a:r>
              <a:rPr lang="en-US" sz="3600" b="1" dirty="0">
                <a:latin typeface="Cambria" panose="02040503050406030204" pitchFamily="18" charset="0"/>
                <a:ea typeface="Cambria" panose="02040503050406030204" pitchFamily="18" charset="0"/>
              </a:rPr>
              <a:t> chi </a:t>
            </a:r>
            <a:r>
              <a:rPr lang="en-US" sz="3600" b="1" dirty="0" err="1">
                <a:latin typeface="Cambria" panose="02040503050406030204" pitchFamily="18" charset="0"/>
                <a:ea typeface="Cambria" panose="02040503050406030204" pitchFamily="18" charset="0"/>
              </a:rPr>
              <a:t>tiết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cho</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thấy</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các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môn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sinh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rất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kính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trọng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cụ</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giáo</a:t>
            </a:r>
            <a:r>
              <a:rPr lang="en-US" sz="3600" b="1" dirty="0">
                <a:latin typeface="Cambria" panose="02040503050406030204" pitchFamily="18" charset="0"/>
                <a:ea typeface="Cambria" panose="02040503050406030204" pitchFamily="18" charset="0"/>
              </a:rPr>
              <a:t> Chu.</a:t>
            </a:r>
          </a:p>
        </p:txBody>
      </p:sp>
      <p:sp>
        <p:nvSpPr>
          <p:cNvPr id="20" name="Hộp Văn bản 19">
            <a:extLst>
              <a:ext uri="{FF2B5EF4-FFF2-40B4-BE49-F238E27FC236}">
                <a16:creationId xmlns:a16="http://schemas.microsoft.com/office/drawing/2014/main" id="{F615863C-161E-9BD3-F9C3-6FA33471721B}"/>
              </a:ext>
            </a:extLst>
          </p:cNvPr>
          <p:cNvSpPr txBox="1"/>
          <p:nvPr/>
        </p:nvSpPr>
        <p:spPr>
          <a:xfrm>
            <a:off x="1143004" y="1878218"/>
            <a:ext cx="9891580" cy="3970318"/>
          </a:xfrm>
          <a:prstGeom prst="rect">
            <a:avLst/>
          </a:prstGeom>
          <a:noFill/>
        </p:spPr>
        <p:txBody>
          <a:bodyPr wrap="square">
            <a:spAutoFit/>
          </a:bodyPr>
          <a:lstStyle/>
          <a:p>
            <a:pPr marL="571500" indent="-571500" algn="just">
              <a:buFont typeface="Arial" panose="020B0604020202020204" pitchFamily="34" charset="0"/>
              <a:buChar char="•"/>
            </a:pPr>
            <a:r>
              <a:rPr lang="vi-VN" sz="3600" dirty="0">
                <a:solidFill>
                  <a:srgbClr val="FF0066"/>
                </a:solidFill>
                <a:latin typeface="Cambria" panose="02040503050406030204" pitchFamily="18" charset="0"/>
                <a:ea typeface="Cambria" panose="02040503050406030204" pitchFamily="18" charset="0"/>
                <a:cs typeface="Calibri" panose="020F0502020204030204" pitchFamily="34" charset="0"/>
              </a:rPr>
              <a:t>Ngay từ sáng sớm, các môn sinh đã tề tựu trước sân nhà cụ giáo Chu để mừng thọ thầy;</a:t>
            </a:r>
            <a:endParaRPr lang="en-US" sz="3600" dirty="0">
              <a:solidFill>
                <a:srgbClr val="FF0066"/>
              </a:solidFill>
              <a:latin typeface="Cambria" panose="02040503050406030204" pitchFamily="18" charset="0"/>
              <a:ea typeface="Cambria" panose="02040503050406030204" pitchFamily="18" charset="0"/>
              <a:cs typeface="Calibri" panose="020F0502020204030204" pitchFamily="34" charset="0"/>
            </a:endParaRPr>
          </a:p>
          <a:p>
            <a:pPr marL="571500" indent="-571500" algn="just">
              <a:buFont typeface="Arial" panose="020B0604020202020204" pitchFamily="34" charset="0"/>
              <a:buChar char="•"/>
            </a:pPr>
            <a:r>
              <a:rPr lang="vi-VN" sz="3600" dirty="0">
                <a:solidFill>
                  <a:srgbClr val="FF0066"/>
                </a:solidFill>
                <a:latin typeface="Cambria" panose="02040503050406030204" pitchFamily="18" charset="0"/>
                <a:ea typeface="Cambria" panose="02040503050406030204" pitchFamily="18" charset="0"/>
                <a:cs typeface="Calibri" panose="020F0502020204030204" pitchFamily="34" charset="0"/>
              </a:rPr>
              <a:t>Họ dâng biếu cụ những cuốn sách quý do chính họ sưu tầm và chép lại;</a:t>
            </a:r>
            <a:endParaRPr lang="en-US" sz="3600" dirty="0">
              <a:solidFill>
                <a:srgbClr val="FF0066"/>
              </a:solidFill>
              <a:latin typeface="Cambria" panose="02040503050406030204" pitchFamily="18" charset="0"/>
              <a:ea typeface="Cambria" panose="02040503050406030204" pitchFamily="18" charset="0"/>
              <a:cs typeface="Calibri" panose="020F0502020204030204" pitchFamily="34" charset="0"/>
            </a:endParaRPr>
          </a:p>
          <a:p>
            <a:pPr marL="571500" indent="-571500" algn="just">
              <a:buFont typeface="Arial" panose="020B0604020202020204" pitchFamily="34" charset="0"/>
              <a:buChar char="•"/>
            </a:pPr>
            <a:r>
              <a:rPr lang="vi-VN" sz="3600" dirty="0">
                <a:solidFill>
                  <a:srgbClr val="FF0066"/>
                </a:solidFill>
                <a:latin typeface="Cambria" panose="02040503050406030204" pitchFamily="18" charset="0"/>
                <a:ea typeface="Cambria" panose="02040503050406030204" pitchFamily="18" charset="0"/>
                <a:cs typeface="Calibri" panose="020F0502020204030204" pitchFamily="34" charset="0"/>
              </a:rPr>
              <a:t>Họ dạ ran khi cụ giáo Chu mời họ cùng tới thăm một người mà cụ mang ơn sâu nặng; Họ kính cẩn đi theo sau cụ.</a:t>
            </a:r>
          </a:p>
        </p:txBody>
      </p:sp>
    </p:spTree>
    <p:extLst>
      <p:ext uri="{BB962C8B-B14F-4D97-AF65-F5344CB8AC3E}">
        <p14:creationId xmlns:p14="http://schemas.microsoft.com/office/powerpoint/2010/main" val="842990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1">
            <a:extLst>
              <a:ext uri="{FF2B5EF4-FFF2-40B4-BE49-F238E27FC236}">
                <a16:creationId xmlns:a16="http://schemas.microsoft.com/office/drawing/2014/main" id="{9CD73002-EAA7-00C2-A044-FD715BAC954E}"/>
              </a:ext>
            </a:extLst>
          </p:cNvPr>
          <p:cNvSpPr/>
          <p:nvPr/>
        </p:nvSpPr>
        <p:spPr>
          <a:xfrm>
            <a:off x="300111" y="358254"/>
            <a:ext cx="11591778" cy="6141492"/>
          </a:xfrm>
          <a:prstGeom prst="roundRect">
            <a:avLst>
              <a:gd name="adj" fmla="val 11589"/>
            </a:avLst>
          </a:prstGeom>
          <a:solidFill>
            <a:schemeClr val="bg1"/>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5" name="Picture 9">
            <a:extLst>
              <a:ext uri="{FF2B5EF4-FFF2-40B4-BE49-F238E27FC236}">
                <a16:creationId xmlns:a16="http://schemas.microsoft.com/office/drawing/2014/main" id="{AC15EFC4-C963-4758-7D51-0E3416B951FA}"/>
              </a:ext>
            </a:extLst>
          </p:cNvPr>
          <p:cNvPicPr>
            <a:picLocks noChangeAspect="1"/>
          </p:cNvPicPr>
          <p:nvPr/>
        </p:nvPicPr>
        <p:blipFill>
          <a:blip r:embed="rId2"/>
          <a:stretch>
            <a:fillRect/>
          </a:stretch>
        </p:blipFill>
        <p:spPr>
          <a:xfrm>
            <a:off x="786505" y="677480"/>
            <a:ext cx="844821" cy="802640"/>
          </a:xfrm>
          <a:prstGeom prst="rect">
            <a:avLst/>
          </a:prstGeom>
        </p:spPr>
      </p:pic>
      <p:pic>
        <p:nvPicPr>
          <p:cNvPr id="9" name="Picture 14">
            <a:extLst>
              <a:ext uri="{FF2B5EF4-FFF2-40B4-BE49-F238E27FC236}">
                <a16:creationId xmlns:a16="http://schemas.microsoft.com/office/drawing/2014/main" id="{E437473D-6285-B1A3-284A-721DEF3AF975}"/>
              </a:ext>
            </a:extLst>
          </p:cNvPr>
          <p:cNvPicPr>
            <a:picLocks noChangeAspect="1"/>
          </p:cNvPicPr>
          <p:nvPr/>
        </p:nvPicPr>
        <p:blipFill>
          <a:blip r:embed="rId3"/>
          <a:stretch>
            <a:fillRect/>
          </a:stretch>
        </p:blipFill>
        <p:spPr>
          <a:xfrm>
            <a:off x="0" y="2114638"/>
            <a:ext cx="887563" cy="802640"/>
          </a:xfrm>
          <a:prstGeom prst="rect">
            <a:avLst/>
          </a:prstGeom>
        </p:spPr>
      </p:pic>
      <p:sp>
        <p:nvSpPr>
          <p:cNvPr id="19" name="Hộp Văn bản 18">
            <a:extLst>
              <a:ext uri="{FF2B5EF4-FFF2-40B4-BE49-F238E27FC236}">
                <a16:creationId xmlns:a16="http://schemas.microsoft.com/office/drawing/2014/main" id="{2386E4AC-6E1C-EA87-533C-A90065B64881}"/>
              </a:ext>
            </a:extLst>
          </p:cNvPr>
          <p:cNvSpPr txBox="1"/>
          <p:nvPr/>
        </p:nvSpPr>
        <p:spPr>
          <a:xfrm>
            <a:off x="1631326" y="484333"/>
            <a:ext cx="9772241" cy="1754326"/>
          </a:xfrm>
          <a:prstGeom prst="rect">
            <a:avLst/>
          </a:prstGeom>
          <a:noFill/>
        </p:spPr>
        <p:txBody>
          <a:bodyPr wrap="square">
            <a:spAutoFit/>
          </a:bodyPr>
          <a:lstStyle/>
          <a:p>
            <a:pPr lvl="0" algn="just"/>
            <a:r>
              <a:rPr lang="vi-VN" sz="3600" b="1" dirty="0">
                <a:solidFill>
                  <a:prstClr val="black"/>
                </a:solidFill>
                <a:latin typeface="Cambria" panose="02040503050406030204" pitchFamily="18" charset="0"/>
                <a:ea typeface="Cambria" panose="02040503050406030204" pitchFamily="18" charset="0"/>
              </a:rPr>
              <a:t>Hình ảnh cụ giáo Chu dẫn theo các môn sinh tới thăm người thầy dạy vỡ lòng của cụ nói lên điều gì?</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0" name="Hộp Văn bản 19">
            <a:extLst>
              <a:ext uri="{FF2B5EF4-FFF2-40B4-BE49-F238E27FC236}">
                <a16:creationId xmlns:a16="http://schemas.microsoft.com/office/drawing/2014/main" id="{F615863C-161E-9BD3-F9C3-6FA33471721B}"/>
              </a:ext>
            </a:extLst>
          </p:cNvPr>
          <p:cNvSpPr txBox="1"/>
          <p:nvPr/>
        </p:nvSpPr>
        <p:spPr>
          <a:xfrm>
            <a:off x="766119" y="2211851"/>
            <a:ext cx="10960443" cy="4031873"/>
          </a:xfrm>
          <a:prstGeom prst="rect">
            <a:avLst/>
          </a:prstGeom>
          <a:noFill/>
        </p:spPr>
        <p:txBody>
          <a:bodyPr wrap="square">
            <a:spAutoFit/>
          </a:bodyPr>
          <a:lstStyle/>
          <a:p>
            <a:pPr lvl="0" algn="just"/>
            <a:r>
              <a:rPr lang="vi-VN" sz="3200" dirty="0">
                <a:solidFill>
                  <a:srgbClr val="FF0066"/>
                </a:solidFill>
                <a:latin typeface="Cambria" panose="02040503050406030204" pitchFamily="18" charset="0"/>
                <a:ea typeface="Cambria" panose="02040503050406030204" pitchFamily="18" charset="0"/>
                <a:cs typeface="Calibri" panose="020F0502020204030204" pitchFamily="34" charset="0"/>
              </a:rPr>
              <a:t>Hình ảnh cụ giáo Chu dẫn theo các môn sinh tới thăm người thầy dạy vỡ lòng của cụ nói lên: </a:t>
            </a:r>
            <a:r>
              <a:rPr lang="vi-VN" sz="3200" i="1" dirty="0">
                <a:solidFill>
                  <a:srgbClr val="FF0066"/>
                </a:solidFill>
                <a:latin typeface="Cambria" panose="02040503050406030204" pitchFamily="18" charset="0"/>
                <a:ea typeface="Cambria" panose="02040503050406030204" pitchFamily="18" charset="0"/>
                <a:cs typeface="Calibri" panose="020F0502020204030204" pitchFamily="34" charset="0"/>
              </a:rPr>
              <a:t>cụ Chu cũng là người rất tôn sư trọng đạo. Giống như những môn sinh đến thăm mình, cụ Chu cũng muốn đến thăm người thầy của chính mình. Cụ hiểu để có được bản thân của hiện tại, dạy dỗ và mang đến thành công cho nhiều người trò là nhờ người thầy đã dạy cho cụ ngày xưa. Cụ luôn biết ơn và ghi nhớ vì vậy cụ mong muốn các môn sinh của mình cũng biết và tôn trọng người thầy vỡ lòng của cụ.</a:t>
            </a:r>
            <a:endParaRPr kumimoji="0" lang="vi-VN" sz="3200" b="0" i="1"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900224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1">
            <a:extLst>
              <a:ext uri="{FF2B5EF4-FFF2-40B4-BE49-F238E27FC236}">
                <a16:creationId xmlns:a16="http://schemas.microsoft.com/office/drawing/2014/main" id="{9CD73002-EAA7-00C2-A044-FD715BAC954E}"/>
              </a:ext>
            </a:extLst>
          </p:cNvPr>
          <p:cNvSpPr/>
          <p:nvPr/>
        </p:nvSpPr>
        <p:spPr>
          <a:xfrm>
            <a:off x="300111" y="271848"/>
            <a:ext cx="11591778" cy="6289589"/>
          </a:xfrm>
          <a:prstGeom prst="roundRect">
            <a:avLst>
              <a:gd name="adj" fmla="val 11589"/>
            </a:avLst>
          </a:prstGeom>
          <a:solidFill>
            <a:schemeClr val="bg1"/>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aphicFrame>
        <p:nvGraphicFramePr>
          <p:cNvPr id="3" name="Table 2">
            <a:extLst>
              <a:ext uri="{FF2B5EF4-FFF2-40B4-BE49-F238E27FC236}">
                <a16:creationId xmlns:a16="http://schemas.microsoft.com/office/drawing/2014/main" id="{BFEE43A1-E386-597E-9C1F-A9FFB9D14952}"/>
              </a:ext>
            </a:extLst>
          </p:cNvPr>
          <p:cNvGraphicFramePr>
            <a:graphicFrameLocks noGrp="1"/>
          </p:cNvGraphicFramePr>
          <p:nvPr/>
        </p:nvGraphicFramePr>
        <p:xfrm>
          <a:off x="827902" y="719666"/>
          <a:ext cx="10663882" cy="5347504"/>
        </p:xfrm>
        <a:graphic>
          <a:graphicData uri="http://schemas.openxmlformats.org/drawingml/2006/table">
            <a:tbl>
              <a:tblPr firstRow="1" bandRow="1">
                <a:tableStyleId>{5C22544A-7EE6-4342-B048-85BDC9FD1C3A}</a:tableStyleId>
              </a:tblPr>
              <a:tblGrid>
                <a:gridCol w="2248930">
                  <a:extLst>
                    <a:ext uri="{9D8B030D-6E8A-4147-A177-3AD203B41FA5}">
                      <a16:colId xmlns:a16="http://schemas.microsoft.com/office/drawing/2014/main" val="2903535416"/>
                    </a:ext>
                  </a:extLst>
                </a:gridCol>
                <a:gridCol w="8414952">
                  <a:extLst>
                    <a:ext uri="{9D8B030D-6E8A-4147-A177-3AD203B41FA5}">
                      <a16:colId xmlns:a16="http://schemas.microsoft.com/office/drawing/2014/main" val="3955763138"/>
                    </a:ext>
                  </a:extLst>
                </a:gridCol>
              </a:tblGrid>
              <a:tr h="1336876">
                <a:tc>
                  <a:txBody>
                    <a:bodyPr/>
                    <a:lstStyle/>
                    <a:p>
                      <a:r>
                        <a:rPr lang="vi-VN" sz="1800" b="1" dirty="0">
                          <a:solidFill>
                            <a:srgbClr val="002060"/>
                          </a:solidFill>
                          <a:latin typeface="Cambria" panose="02040503050406030204" pitchFamily="18" charset="0"/>
                          <a:ea typeface="Cambria" panose="02040503050406030204" pitchFamily="18" charset="0"/>
                        </a:rPr>
                        <a:t>Bài học về truyền thống tôn sư trọng đạo.</a:t>
                      </a:r>
                      <a:endParaRPr lang="en-US" sz="18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F7F9"/>
                    </a:solidFill>
                  </a:tcPr>
                </a:tc>
                <a:tc>
                  <a:txBody>
                    <a:bodyPr/>
                    <a:lstStyle/>
                    <a:p>
                      <a:endParaRPr lang="en-US" sz="18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0822882"/>
                  </a:ext>
                </a:extLst>
              </a:tr>
              <a:tr h="1336876">
                <a:tc>
                  <a:txBody>
                    <a:bodyPr/>
                    <a:lstStyle/>
                    <a:p>
                      <a:r>
                        <a:rPr lang="en-US" sz="1800" b="1" dirty="0" err="1">
                          <a:solidFill>
                            <a:srgbClr val="002060"/>
                          </a:solidFill>
                          <a:latin typeface="Cambria" panose="02040503050406030204" pitchFamily="18" charset="0"/>
                          <a:ea typeface="Cambria" panose="02040503050406030204" pitchFamily="18" charset="0"/>
                        </a:rPr>
                        <a:t>Bài</a:t>
                      </a:r>
                      <a:r>
                        <a:rPr lang="en-US" sz="1800" b="1" dirty="0">
                          <a:solidFill>
                            <a:srgbClr val="002060"/>
                          </a:solidFill>
                          <a:latin typeface="Cambria" panose="02040503050406030204" pitchFamily="18" charset="0"/>
                          <a:ea typeface="Cambria" panose="02040503050406030204" pitchFamily="18" charset="0"/>
                        </a:rPr>
                        <a:t> </a:t>
                      </a:r>
                      <a:r>
                        <a:rPr lang="en-US" sz="1800" b="1" dirty="0" err="1">
                          <a:solidFill>
                            <a:srgbClr val="002060"/>
                          </a:solidFill>
                          <a:latin typeface="Cambria" panose="02040503050406030204" pitchFamily="18" charset="0"/>
                          <a:ea typeface="Cambria" panose="02040503050406030204" pitchFamily="18" charset="0"/>
                        </a:rPr>
                        <a:t>học</a:t>
                      </a:r>
                      <a:r>
                        <a:rPr lang="en-US" sz="1800" b="1" dirty="0">
                          <a:solidFill>
                            <a:srgbClr val="002060"/>
                          </a:solidFill>
                          <a:latin typeface="Cambria" panose="02040503050406030204" pitchFamily="18" charset="0"/>
                          <a:ea typeface="Cambria" panose="02040503050406030204" pitchFamily="18" charset="0"/>
                        </a:rPr>
                        <a:t> </a:t>
                      </a:r>
                      <a:r>
                        <a:rPr lang="en-US" sz="1800" b="1" dirty="0" err="1">
                          <a:solidFill>
                            <a:srgbClr val="002060"/>
                          </a:solidFill>
                          <a:latin typeface="Cambria" panose="02040503050406030204" pitchFamily="18" charset="0"/>
                          <a:ea typeface="Cambria" panose="02040503050406030204" pitchFamily="18" charset="0"/>
                        </a:rPr>
                        <a:t>về</a:t>
                      </a:r>
                      <a:r>
                        <a:rPr lang="en-US" sz="1800" b="1" dirty="0">
                          <a:solidFill>
                            <a:srgbClr val="002060"/>
                          </a:solidFill>
                          <a:latin typeface="Cambria" panose="02040503050406030204" pitchFamily="18" charset="0"/>
                          <a:ea typeface="Cambria" panose="02040503050406030204" pitchFamily="18" charset="0"/>
                        </a:rPr>
                        <a:t> </a:t>
                      </a:r>
                      <a:r>
                        <a:rPr lang="en-US" sz="1800" b="1" dirty="0" err="1">
                          <a:solidFill>
                            <a:srgbClr val="002060"/>
                          </a:solidFill>
                          <a:latin typeface="Cambria" panose="02040503050406030204" pitchFamily="18" charset="0"/>
                          <a:ea typeface="Cambria" panose="02040503050406030204" pitchFamily="18" charset="0"/>
                        </a:rPr>
                        <a:t>việc</a:t>
                      </a:r>
                      <a:r>
                        <a:rPr lang="en-US" sz="1800" b="1" dirty="0">
                          <a:solidFill>
                            <a:srgbClr val="002060"/>
                          </a:solidFill>
                          <a:latin typeface="Cambria" panose="02040503050406030204" pitchFamily="18" charset="0"/>
                          <a:ea typeface="Cambria" panose="02040503050406030204" pitchFamily="18" charset="0"/>
                        </a:rPr>
                        <a:t> </a:t>
                      </a:r>
                      <a:r>
                        <a:rPr lang="en-US" sz="1800" b="1" dirty="0" err="1">
                          <a:solidFill>
                            <a:srgbClr val="002060"/>
                          </a:solidFill>
                          <a:latin typeface="Cambria" panose="02040503050406030204" pitchFamily="18" charset="0"/>
                          <a:ea typeface="Cambria" panose="02040503050406030204" pitchFamily="18" charset="0"/>
                        </a:rPr>
                        <a:t>thầy</a:t>
                      </a:r>
                      <a:r>
                        <a:rPr lang="en-US" sz="1800" b="1" dirty="0">
                          <a:solidFill>
                            <a:srgbClr val="002060"/>
                          </a:solidFill>
                          <a:latin typeface="Cambria" panose="02040503050406030204" pitchFamily="18" charset="0"/>
                          <a:ea typeface="Cambria" panose="02040503050406030204" pitchFamily="18" charset="0"/>
                        </a:rPr>
                        <a:t> </a:t>
                      </a:r>
                      <a:r>
                        <a:rPr lang="en-US" sz="1800" b="1" dirty="0" err="1">
                          <a:solidFill>
                            <a:srgbClr val="002060"/>
                          </a:solidFill>
                          <a:latin typeface="Cambria" panose="02040503050406030204" pitchFamily="18" charset="0"/>
                          <a:ea typeface="Cambria" panose="02040503050406030204" pitchFamily="18" charset="0"/>
                        </a:rPr>
                        <a:t>mẫu</a:t>
                      </a:r>
                      <a:r>
                        <a:rPr lang="en-US" sz="1800" b="1" dirty="0">
                          <a:solidFill>
                            <a:srgbClr val="002060"/>
                          </a:solidFill>
                          <a:latin typeface="Cambria" panose="02040503050406030204" pitchFamily="18" charset="0"/>
                          <a:ea typeface="Cambria" panose="02040503050406030204" pitchFamily="18" charset="0"/>
                        </a:rPr>
                        <a:t> </a:t>
                      </a:r>
                      <a:r>
                        <a:rPr lang="en-US" sz="1800" b="1" dirty="0" err="1">
                          <a:solidFill>
                            <a:srgbClr val="002060"/>
                          </a:solidFill>
                          <a:latin typeface="Cambria" panose="02040503050406030204" pitchFamily="18" charset="0"/>
                          <a:ea typeface="Cambria" panose="02040503050406030204" pitchFamily="18" charset="0"/>
                        </a:rPr>
                        <a:t>mực</a:t>
                      </a:r>
                      <a:r>
                        <a:rPr lang="en-US" sz="1800" b="1" dirty="0">
                          <a:solidFill>
                            <a:srgbClr val="002060"/>
                          </a:solidFill>
                          <a:latin typeface="Cambria" panose="02040503050406030204" pitchFamily="18" charset="0"/>
                          <a:ea typeface="Cambria" panose="02040503050406030204" pitchFamily="18" charset="0"/>
                        </a:rPr>
                        <a:t> </a:t>
                      </a:r>
                      <a:r>
                        <a:rPr lang="en-US" sz="1800" b="1" dirty="0" err="1">
                          <a:solidFill>
                            <a:srgbClr val="002060"/>
                          </a:solidFill>
                          <a:latin typeface="Cambria" panose="02040503050406030204" pitchFamily="18" charset="0"/>
                          <a:ea typeface="Cambria" panose="02040503050406030204" pitchFamily="18" charset="0"/>
                        </a:rPr>
                        <a:t>để</a:t>
                      </a:r>
                      <a:r>
                        <a:rPr lang="en-US" sz="1800" b="1" dirty="0">
                          <a:solidFill>
                            <a:srgbClr val="002060"/>
                          </a:solidFill>
                          <a:latin typeface="Cambria" panose="02040503050406030204" pitchFamily="18" charset="0"/>
                          <a:ea typeface="Cambria" panose="02040503050406030204" pitchFamily="18" charset="0"/>
                        </a:rPr>
                        <a:t> </a:t>
                      </a:r>
                      <a:r>
                        <a:rPr lang="en-US" sz="1800" b="1" dirty="0" err="1">
                          <a:solidFill>
                            <a:srgbClr val="002060"/>
                          </a:solidFill>
                          <a:latin typeface="Cambria" panose="02040503050406030204" pitchFamily="18" charset="0"/>
                          <a:ea typeface="Cambria" panose="02040503050406030204" pitchFamily="18" charset="0"/>
                        </a:rPr>
                        <a:t>trò</a:t>
                      </a:r>
                      <a:r>
                        <a:rPr lang="en-US" sz="1800" b="1" dirty="0">
                          <a:solidFill>
                            <a:srgbClr val="002060"/>
                          </a:solidFill>
                          <a:latin typeface="Cambria" panose="02040503050406030204" pitchFamily="18" charset="0"/>
                          <a:ea typeface="Cambria" panose="02040503050406030204" pitchFamily="18" charset="0"/>
                        </a:rPr>
                        <a:t> </a:t>
                      </a:r>
                      <a:r>
                        <a:rPr lang="en-US" sz="1800" b="1" dirty="0" err="1">
                          <a:solidFill>
                            <a:srgbClr val="002060"/>
                          </a:solidFill>
                          <a:latin typeface="Cambria" panose="02040503050406030204" pitchFamily="18" charset="0"/>
                          <a:ea typeface="Cambria" panose="02040503050406030204" pitchFamily="18" charset="0"/>
                        </a:rPr>
                        <a:t>noi</a:t>
                      </a:r>
                      <a:r>
                        <a:rPr lang="en-US" sz="1800" b="1" dirty="0">
                          <a:solidFill>
                            <a:srgbClr val="002060"/>
                          </a:solidFill>
                          <a:latin typeface="Cambria" panose="02040503050406030204" pitchFamily="18" charset="0"/>
                          <a:ea typeface="Cambria" panose="02040503050406030204" pitchFamily="18" charset="0"/>
                        </a:rPr>
                        <a:t> </a:t>
                      </a:r>
                      <a:r>
                        <a:rPr lang="en-US" sz="1800" b="1" dirty="0" err="1">
                          <a:solidFill>
                            <a:srgbClr val="002060"/>
                          </a:solidFill>
                          <a:latin typeface="Cambria" panose="02040503050406030204" pitchFamily="18" charset="0"/>
                          <a:ea typeface="Cambria" panose="02040503050406030204" pitchFamily="18" charset="0"/>
                        </a:rPr>
                        <a:t>theo.</a:t>
                      </a:r>
                      <a:endParaRPr lang="en-US" sz="18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F7F9"/>
                    </a:solidFill>
                  </a:tcPr>
                </a:tc>
                <a:tc>
                  <a:txBody>
                    <a:bodyPr/>
                    <a:lstStyle/>
                    <a:p>
                      <a:endParaRPr lang="en-US" sz="18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438733"/>
                  </a:ext>
                </a:extLst>
              </a:tr>
              <a:tr h="1336876">
                <a:tc>
                  <a:txBody>
                    <a:bodyPr/>
                    <a:lstStyle/>
                    <a:p>
                      <a:r>
                        <a:rPr lang="vi-VN" sz="1800" b="1" dirty="0">
                          <a:solidFill>
                            <a:srgbClr val="002060"/>
                          </a:solidFill>
                          <a:latin typeface="Cambria" panose="02040503050406030204" pitchFamily="18" charset="0"/>
                          <a:ea typeface="Cambria" panose="02040503050406030204" pitchFamily="18" charset="0"/>
                        </a:rPr>
                        <a:t>Bài học về việc tại sao Chu Văn An là “người thầy của muôn đời”.</a:t>
                      </a:r>
                      <a:endParaRPr lang="en-US" sz="18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F7F9"/>
                    </a:solidFill>
                  </a:tcPr>
                </a:tc>
                <a:tc>
                  <a:txBody>
                    <a:bodyPr/>
                    <a:lstStyle/>
                    <a:p>
                      <a:endParaRPr lang="en-US" sz="1800" b="1">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2610936"/>
                  </a:ext>
                </a:extLst>
              </a:tr>
              <a:tr h="1336876">
                <a:tc>
                  <a:txBody>
                    <a:bodyPr/>
                    <a:lstStyle/>
                    <a:p>
                      <a:r>
                        <a:rPr lang="vi-VN" sz="1800" b="1" dirty="0">
                          <a:solidFill>
                            <a:srgbClr val="002060"/>
                          </a:solidFill>
                          <a:latin typeface="Cambria" panose="02040503050406030204" pitchFamily="18" charset="0"/>
                          <a:ea typeface="Cambria" panose="02040503050406030204" pitchFamily="18" charset="0"/>
                        </a:rPr>
                        <a:t>Bài học về sự thành kính và lòng biết ơn của học trò đối với thầy cô.</a:t>
                      </a:r>
                      <a:endParaRPr lang="en-US" sz="18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F7F9"/>
                    </a:solidFill>
                  </a:tcPr>
                </a:tc>
                <a:tc>
                  <a:txBody>
                    <a:bodyPr/>
                    <a:lstStyle/>
                    <a:p>
                      <a:endParaRPr lang="en-US" sz="18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3198354"/>
                  </a:ext>
                </a:extLst>
              </a:tr>
            </a:tbl>
          </a:graphicData>
        </a:graphic>
      </p:graphicFrame>
      <p:sp>
        <p:nvSpPr>
          <p:cNvPr id="6" name="TextBox 5">
            <a:extLst>
              <a:ext uri="{FF2B5EF4-FFF2-40B4-BE49-F238E27FC236}">
                <a16:creationId xmlns:a16="http://schemas.microsoft.com/office/drawing/2014/main" id="{13791F94-64F5-9A09-F4A1-5C34A09C41CD}"/>
              </a:ext>
            </a:extLst>
          </p:cNvPr>
          <p:cNvSpPr txBox="1"/>
          <p:nvPr/>
        </p:nvSpPr>
        <p:spPr>
          <a:xfrm>
            <a:off x="3113902" y="803189"/>
            <a:ext cx="8353167" cy="1600438"/>
          </a:xfrm>
          <a:prstGeom prst="rect">
            <a:avLst/>
          </a:prstGeom>
          <a:noFill/>
        </p:spPr>
        <p:txBody>
          <a:bodyPr wrap="square" rtlCol="0">
            <a:spAutoFit/>
          </a:bodyPr>
          <a:lstStyle/>
          <a:p>
            <a:pPr algn="just"/>
            <a:r>
              <a:rPr lang="vi-VN" sz="1600" b="1" dirty="0">
                <a:solidFill>
                  <a:srgbClr val="FF0000"/>
                </a:solidFill>
                <a:latin typeface="Cambria" panose="02040503050406030204" pitchFamily="18" charset="0"/>
                <a:ea typeface="Cambria" panose="02040503050406030204" pitchFamily="18" charset="0"/>
              </a:rPr>
              <a:t>Bài học tôn sư trọng đạo từ thầy giáo Chu Văn An đã, đang và vẫn sẽ được lưu truyền và lan toả đến ngày nay. Nó nhắc nhở chúng ta về tầm quan trọng của giáo dục và vai trò của thầy cô giáo trong việc hướng dẫn và định hình nhân cách của học trò. Tôn sư trọng đạo cũng mang ý nghĩa về sự kính trọng và biết ơn đối với những người đã truyền đạt kiến thức và đạo đức cho chúng ta.</a:t>
            </a:r>
            <a:endParaRPr lang="en-US" sz="1600" b="1" dirty="0">
              <a:solidFill>
                <a:srgbClr val="FF0000"/>
              </a:solidFill>
              <a:latin typeface="Cambria" panose="02040503050406030204" pitchFamily="18" charset="0"/>
              <a:ea typeface="Cambria" panose="02040503050406030204" pitchFamily="18" charset="0"/>
            </a:endParaRPr>
          </a:p>
          <a:p>
            <a:pPr algn="just"/>
            <a:endParaRPr lang="en-US" sz="1600" b="1"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4E5E8FC0-55A0-F138-3B30-4D7F299BCE38}"/>
              </a:ext>
            </a:extLst>
          </p:cNvPr>
          <p:cNvSpPr txBox="1"/>
          <p:nvPr/>
        </p:nvSpPr>
        <p:spPr>
          <a:xfrm>
            <a:off x="3052118" y="2174788"/>
            <a:ext cx="8353167" cy="1077218"/>
          </a:xfrm>
          <a:prstGeom prst="rect">
            <a:avLst/>
          </a:prstGeom>
          <a:noFill/>
        </p:spPr>
        <p:txBody>
          <a:bodyPr wrap="square" rtlCol="0">
            <a:spAutoFit/>
          </a:bodyPr>
          <a:lstStyle/>
          <a:p>
            <a:pPr algn="just"/>
            <a:r>
              <a:rPr lang="vi-VN" sz="1600" b="1" dirty="0">
                <a:solidFill>
                  <a:srgbClr val="FF0000"/>
                </a:solidFill>
                <a:latin typeface="Cambria" panose="02040503050406030204" pitchFamily="18" charset="0"/>
                <a:ea typeface="Cambria" panose="02040503050406030204" pitchFamily="18" charset="0"/>
              </a:rPr>
              <a:t>Thầy giáo Chu Văn An đã để lại ấn tượng sâu sắc trong lòng các thế hệ học trò và trở thành một người thầy mẫu mực trong cả việc truyền dạy tri thức và giáo dục nhân cách trong cuộc sống hằng ngày. Người thầy đó đã truyền cảm hứng cho các thầy cô giáo, để mỗi thầy cô là những tấm gương sáng cho học sinh noi theo.</a:t>
            </a:r>
          </a:p>
        </p:txBody>
      </p:sp>
      <p:sp>
        <p:nvSpPr>
          <p:cNvPr id="9" name="TextBox 8">
            <a:extLst>
              <a:ext uri="{FF2B5EF4-FFF2-40B4-BE49-F238E27FC236}">
                <a16:creationId xmlns:a16="http://schemas.microsoft.com/office/drawing/2014/main" id="{E4F98F46-217E-24AF-954F-7F106CB35A48}"/>
              </a:ext>
            </a:extLst>
          </p:cNvPr>
          <p:cNvSpPr txBox="1"/>
          <p:nvPr/>
        </p:nvSpPr>
        <p:spPr>
          <a:xfrm>
            <a:off x="3163329" y="3509319"/>
            <a:ext cx="8353167" cy="1200329"/>
          </a:xfrm>
          <a:prstGeom prst="rect">
            <a:avLst/>
          </a:prstGeom>
          <a:noFill/>
        </p:spPr>
        <p:txBody>
          <a:bodyPr wrap="square" rtlCol="0">
            <a:spAutoFit/>
          </a:bodyPr>
          <a:lstStyle/>
          <a:p>
            <a:pPr algn="just"/>
            <a:r>
              <a:rPr lang="vi-VN" b="1" dirty="0">
                <a:solidFill>
                  <a:srgbClr val="FF0000"/>
                </a:solidFill>
                <a:latin typeface="Cambria" panose="02040503050406030204" pitchFamily="18" charset="0"/>
                <a:ea typeface="Cambria" panose="02040503050406030204" pitchFamily="18" charset="0"/>
              </a:rPr>
              <a:t>Với những đóng góp to lớn về giáo dục và phẩm chất cao đẹp, thầy giáo Chu Văn An đã được tôn vinh là “người thầy của muôn đời”. Ông là biểu tượng của lòng nhiệt huyết, trí tuệ và lòng nhân ái trong giáo dục, và di sản của ông sẽ luôn ở trong lòng người dân Việt Nam.</a:t>
            </a:r>
          </a:p>
        </p:txBody>
      </p:sp>
      <p:sp>
        <p:nvSpPr>
          <p:cNvPr id="10" name="TextBox 9">
            <a:extLst>
              <a:ext uri="{FF2B5EF4-FFF2-40B4-BE49-F238E27FC236}">
                <a16:creationId xmlns:a16="http://schemas.microsoft.com/office/drawing/2014/main" id="{03C31949-19A4-0F9F-F6E2-1A2E8098C904}"/>
              </a:ext>
            </a:extLst>
          </p:cNvPr>
          <p:cNvSpPr txBox="1"/>
          <p:nvPr/>
        </p:nvSpPr>
        <p:spPr>
          <a:xfrm>
            <a:off x="3126259" y="4843849"/>
            <a:ext cx="8353167" cy="1077218"/>
          </a:xfrm>
          <a:prstGeom prst="rect">
            <a:avLst/>
          </a:prstGeom>
          <a:noFill/>
        </p:spPr>
        <p:txBody>
          <a:bodyPr wrap="square" rtlCol="0">
            <a:spAutoFit/>
          </a:bodyPr>
          <a:lstStyle/>
          <a:p>
            <a:pPr algn="just"/>
            <a:r>
              <a:rPr lang="vi-VN" sz="1600" b="1" dirty="0">
                <a:solidFill>
                  <a:srgbClr val="FF0000"/>
                </a:solidFill>
                <a:latin typeface="Cambria" panose="02040503050406030204" pitchFamily="18" charset="0"/>
                <a:ea typeface="Cambria" panose="02040503050406030204" pitchFamily="18" charset="0"/>
              </a:rPr>
              <a:t>Bài học từ tấm gương của thầy Chu Văn An nhắc nhở học trò về sự thành kính và lòng biết ơn đối với thầy cô. Dù học trò có tài năng và thành công đến đâu, thì luôn ghi nhớ và biết ơn thầy cô đã dạy dỗ mình. Học trò nên có sự khiêm tốn và lòng biết ơn, nhìn nhận rằng thành công của mình là sự kết hợp giữa nỗ lực cá nhân và sự hướng dẫn từ thầy cô.</a:t>
            </a:r>
          </a:p>
        </p:txBody>
      </p:sp>
    </p:spTree>
    <p:extLst>
      <p:ext uri="{BB962C8B-B14F-4D97-AF65-F5344CB8AC3E}">
        <p14:creationId xmlns:p14="http://schemas.microsoft.com/office/powerpoint/2010/main" val="2917278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9">
            <a:extLst>
              <a:ext uri="{FF2B5EF4-FFF2-40B4-BE49-F238E27FC236}">
                <a16:creationId xmlns:a16="http://schemas.microsoft.com/office/drawing/2014/main" id="{E52CD1D4-E1C6-2065-979F-99EE05DBE4B5}"/>
              </a:ext>
            </a:extLst>
          </p:cNvPr>
          <p:cNvGrpSpPr/>
          <p:nvPr/>
        </p:nvGrpSpPr>
        <p:grpSpPr>
          <a:xfrm>
            <a:off x="313733" y="150333"/>
            <a:ext cx="11564534" cy="1521732"/>
            <a:chOff x="204637" y="128514"/>
            <a:chExt cx="11564534" cy="1521732"/>
          </a:xfrm>
        </p:grpSpPr>
        <p:grpSp>
          <p:nvGrpSpPr>
            <p:cNvPr id="50" name="Group 1">
              <a:extLst>
                <a:ext uri="{FF2B5EF4-FFF2-40B4-BE49-F238E27FC236}">
                  <a16:creationId xmlns:a16="http://schemas.microsoft.com/office/drawing/2014/main" id="{E907C988-1C8F-902F-3236-AD8BC92F18D9}"/>
                </a:ext>
              </a:extLst>
            </p:cNvPr>
            <p:cNvGrpSpPr/>
            <p:nvPr/>
          </p:nvGrpSpPr>
          <p:grpSpPr>
            <a:xfrm>
              <a:off x="204637" y="526534"/>
              <a:ext cx="11449298" cy="1123712"/>
              <a:chOff x="1473880" y="926145"/>
              <a:chExt cx="8594697" cy="1123712"/>
            </a:xfrm>
          </p:grpSpPr>
          <p:sp>
            <p:nvSpPr>
              <p:cNvPr id="52" name="TextBox 2">
                <a:extLst>
                  <a:ext uri="{FF2B5EF4-FFF2-40B4-BE49-F238E27FC236}">
                    <a16:creationId xmlns:a16="http://schemas.microsoft.com/office/drawing/2014/main" id="{72205CA9-2ACA-7BAE-5792-A4C572C9768B}"/>
                  </a:ext>
                </a:extLst>
              </p:cNvPr>
              <p:cNvSpPr txBox="1"/>
              <p:nvPr/>
            </p:nvSpPr>
            <p:spPr>
              <a:xfrm>
                <a:off x="1861906" y="926145"/>
                <a:ext cx="8206671" cy="1123712"/>
              </a:xfrm>
              <a:prstGeom prst="roundRect">
                <a:avLst/>
              </a:prstGeom>
              <a:solidFill>
                <a:srgbClr val="E0FFC1"/>
              </a:solidFill>
              <a:ln w="38100">
                <a:solidFill>
                  <a:srgbClr val="00B050"/>
                </a:solidFill>
              </a:ln>
            </p:spPr>
            <p:txBody>
              <a:bodyPr wrap="square" rtlCol="0">
                <a:spAutoFit/>
              </a:bodyPr>
              <a:lstStyle/>
              <a:p>
                <a:pPr algn="just"/>
                <a:r>
                  <a:rPr lang="en-US" sz="4000" b="1">
                    <a:ea typeface="Roboto" panose="02000000000000000000" pitchFamily="2" charset="0"/>
                  </a:rPr>
                  <a:t>  </a:t>
                </a:r>
                <a:r>
                  <a:rPr lang="en-US" sz="6000" b="1">
                    <a:ea typeface="Roboto" panose="02000000000000000000" pitchFamily="2" charset="0"/>
                  </a:rPr>
                  <a:t>Nội dung chính của bài đọc là gì?</a:t>
                </a:r>
                <a:endParaRPr lang="en-US" sz="4000" b="1" dirty="0">
                  <a:ea typeface="Roboto" panose="02000000000000000000" pitchFamily="2" charset="0"/>
                </a:endParaRPr>
              </a:p>
            </p:txBody>
          </p:sp>
          <p:pic>
            <p:nvPicPr>
              <p:cNvPr id="53" name="Picture 4">
                <a:extLst>
                  <a:ext uri="{FF2B5EF4-FFF2-40B4-BE49-F238E27FC236}">
                    <a16:creationId xmlns:a16="http://schemas.microsoft.com/office/drawing/2014/main" id="{5D581B0A-D790-EC26-BC51-553A8535C50D}"/>
                  </a:ext>
                </a:extLst>
              </p:cNvPr>
              <p:cNvPicPr>
                <a:picLocks noChangeAspect="1"/>
              </p:cNvPicPr>
              <p:nvPr/>
            </p:nvPicPr>
            <p:blipFill>
              <a:blip r:embed="rId4"/>
              <a:stretch>
                <a:fillRect/>
              </a:stretch>
            </p:blipFill>
            <p:spPr>
              <a:xfrm>
                <a:off x="1473880" y="1136676"/>
                <a:ext cx="666270" cy="802640"/>
              </a:xfrm>
              <a:prstGeom prst="rect">
                <a:avLst/>
              </a:prstGeom>
            </p:spPr>
          </p:pic>
        </p:grpSp>
        <p:pic>
          <p:nvPicPr>
            <p:cNvPr id="51" name="Picture 2">
              <a:extLst>
                <a:ext uri="{FF2B5EF4-FFF2-40B4-BE49-F238E27FC236}">
                  <a16:creationId xmlns:a16="http://schemas.microsoft.com/office/drawing/2014/main" id="{4DFF6CDF-7DD1-DA07-DE41-C268260CEC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909909" y="128514"/>
              <a:ext cx="1859262" cy="604260"/>
            </a:xfrm>
            <a:prstGeom prst="rect">
              <a:avLst/>
            </a:prstGeom>
          </p:spPr>
        </p:pic>
      </p:grpSp>
      <p:sp>
        <p:nvSpPr>
          <p:cNvPr id="54" name="Rectangle: Rounded Corners 17">
            <a:extLst>
              <a:ext uri="{FF2B5EF4-FFF2-40B4-BE49-F238E27FC236}">
                <a16:creationId xmlns:a16="http://schemas.microsoft.com/office/drawing/2014/main" id="{65CA04B9-4903-750C-C572-ED54418D987E}"/>
              </a:ext>
            </a:extLst>
          </p:cNvPr>
          <p:cNvSpPr/>
          <p:nvPr/>
        </p:nvSpPr>
        <p:spPr>
          <a:xfrm>
            <a:off x="830636" y="2070085"/>
            <a:ext cx="10742665" cy="4231861"/>
          </a:xfrm>
          <a:prstGeom prst="roundRect">
            <a:avLst/>
          </a:prstGeom>
          <a:solidFill>
            <a:srgbClr val="FFFFCC"/>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a:solidFill>
                  <a:srgbClr val="FF0066"/>
                </a:solidFill>
                <a:latin typeface="Calibri" panose="020F0502020204030204" pitchFamily="34" charset="0"/>
                <a:cs typeface="Calibri" panose="020F0502020204030204" pitchFamily="34" charset="0"/>
              </a:rPr>
              <a:t>   </a:t>
            </a:r>
            <a:r>
              <a:rPr lang="vi-VN" sz="3600" b="1" dirty="0">
                <a:solidFill>
                  <a:srgbClr val="FF0066"/>
                </a:solidFill>
                <a:latin typeface="Calibri" panose="020F0502020204030204" pitchFamily="34" charset="0"/>
                <a:cs typeface="Calibri" panose="020F0502020204030204" pitchFamily="34" charset="0"/>
              </a:rPr>
              <a:t>Chu Văn An là một người thầy mẫu mực của nhiều thế hệ học trò. Ông đã dạy học trò biết trân trọng và nhớ ơn những người đã dạy mình. Vì thế, ông đã được các thế hệ học trò yêu mến, kính trọng và là tấm gương để các thế hệ học trò noi theo. Ông thực sự là người thầy của muôn đời.</a:t>
            </a:r>
          </a:p>
        </p:txBody>
      </p:sp>
    </p:spTree>
    <p:extLst>
      <p:ext uri="{BB962C8B-B14F-4D97-AF65-F5344CB8AC3E}">
        <p14:creationId xmlns:p14="http://schemas.microsoft.com/office/powerpoint/2010/main" val="246375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9"/>
                                        </p:tgtEl>
                                      </p:cBhvr>
                                    </p:animEffect>
                                    <p:animScale>
                                      <p:cBhvr>
                                        <p:cTn id="7" dur="250" autoRev="1" fill="hold"/>
                                        <p:tgtEl>
                                          <p:spTgt spid="49"/>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strips(downRight)">
                                      <p:cBhvr>
                                        <p:cTn id="12" dur="500"/>
                                        <p:tgtEl>
                                          <p:spTgt spid="54"/>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14973-F3D1-5526-11AE-3106DC084E54}"/>
            </a:ext>
          </a:extLst>
        </p:cNvPr>
        <p:cNvGrpSpPr/>
        <p:nvPr/>
      </p:nvGrpSpPr>
      <p:grpSpPr>
        <a:xfrm>
          <a:off x="0" y="0"/>
          <a:ext cx="0" cy="0"/>
          <a:chOff x="0" y="0"/>
          <a:chExt cx="0" cy="0"/>
        </a:xfrm>
      </p:grpSpPr>
    </p:spTree>
    <p:extLst>
      <p:ext uri="{BB962C8B-B14F-4D97-AF65-F5344CB8AC3E}">
        <p14:creationId xmlns:p14="http://schemas.microsoft.com/office/powerpoint/2010/main" val="1034864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C3745E-CC62-B42E-A69C-966F224B95E4}"/>
              </a:ext>
            </a:extLst>
          </p:cNvPr>
          <p:cNvPicPr>
            <a:picLocks noChangeAspect="1"/>
          </p:cNvPicPr>
          <p:nvPr/>
        </p:nvPicPr>
        <p:blipFill>
          <a:blip r:embed="rId2"/>
          <a:stretch>
            <a:fillRect/>
          </a:stretch>
        </p:blipFill>
        <p:spPr>
          <a:xfrm>
            <a:off x="2419165" y="628114"/>
            <a:ext cx="7657240" cy="3871296"/>
          </a:xfrm>
          <a:prstGeom prst="rect">
            <a:avLst/>
          </a:prstGeom>
        </p:spPr>
      </p:pic>
      <p:pic>
        <p:nvPicPr>
          <p:cNvPr id="2" name="Picture 5">
            <a:extLst>
              <a:ext uri="{FF2B5EF4-FFF2-40B4-BE49-F238E27FC236}">
                <a16:creationId xmlns:a16="http://schemas.microsoft.com/office/drawing/2014/main" id="{DD924AA8-027A-2BBB-DA31-80B3A31A6AF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6850" b="87300" l="6050" r="57300">
                        <a14:foregroundMark x1="23300" y1="16850" x2="24450" y2="20650"/>
                        <a14:foregroundMark x1="24450" y1="23350" x2="19800" y2="44650"/>
                        <a14:foregroundMark x1="27600" y1="28850" x2="22300" y2="53850"/>
                        <a14:foregroundMark x1="21450" y1="25150" x2="31800" y2="43350"/>
                        <a14:foregroundMark x1="32600" y1="25150" x2="26100" y2="48650"/>
                        <a14:foregroundMark x1="26100" y1="48650" x2="26100" y2="48650"/>
                        <a14:foregroundMark x1="17600" y1="30850" x2="16700" y2="41250"/>
                        <a14:foregroundMark x1="16700" y1="41250" x2="17800" y2="47500"/>
                        <a14:foregroundMark x1="23450" y1="32000" x2="22850" y2="43850"/>
                        <a14:foregroundMark x1="22850" y1="43850" x2="22450" y2="45000"/>
                        <a14:foregroundMark x1="32950" y1="30850" x2="29800" y2="47350"/>
                        <a14:foregroundMark x1="14950" y1="31000" x2="14950" y2="43350"/>
                        <a14:foregroundMark x1="22450" y1="54350" x2="26950" y2="67850"/>
                        <a14:foregroundMark x1="25100" y1="53650" x2="25450" y2="70850"/>
                        <a14:foregroundMark x1="26950" y1="25150" x2="21450" y2="47150"/>
                        <a14:foregroundMark x1="21450" y1="47150" x2="21450" y2="47150"/>
                        <a14:foregroundMark x1="19950" y1="29150" x2="23800" y2="45000"/>
                        <a14:foregroundMark x1="23300" y1="53000" x2="24800" y2="67850"/>
                        <a14:foregroundMark x1="18450" y1="59850" x2="28600" y2="63350"/>
                        <a14:foregroundMark x1="28600" y1="63350" x2="29450" y2="63350"/>
                        <a14:foregroundMark x1="19800" y1="46350" x2="24800" y2="52850"/>
                        <a14:foregroundMark x1="19950" y1="60850" x2="30600" y2="59850"/>
                        <a14:foregroundMark x1="24600" y1="56850" x2="22300" y2="63450"/>
                        <a14:foregroundMark x1="22300" y1="63450" x2="24600" y2="69150"/>
                        <a14:foregroundMark x1="57300" y1="47850" x2="54100" y2="53350"/>
                        <a14:foregroundMark x1="52800" y1="50500" x2="52800" y2="50500"/>
                        <a14:foregroundMark x1="50800" y1="56350" x2="53300" y2="52350"/>
                        <a14:foregroundMark x1="53800" y1="51500" x2="53300" y2="50150"/>
                        <a14:foregroundMark x1="57300" y1="46000" x2="54600" y2="51150"/>
                        <a14:foregroundMark x1="53300" y1="55350" x2="51300" y2="57850"/>
                        <a14:foregroundMark x1="21600" y1="72150" x2="25800" y2="74350"/>
                        <a14:foregroundMark x1="18100" y1="70150" x2="23300" y2="77650"/>
                        <a14:foregroundMark x1="23300" y1="77650" x2="23300" y2="77650"/>
                        <a14:foregroundMark x1="27950" y1="69850" x2="29100" y2="81000"/>
                        <a14:foregroundMark x1="31800" y1="73350" x2="32300" y2="80500"/>
                        <a14:foregroundMark x1="32300" y1="80500" x2="32300" y2="80500"/>
                        <a14:foregroundMark x1="29450" y1="67000" x2="31600" y2="76500"/>
                        <a14:foregroundMark x1="31600" y1="76500" x2="31600" y2="76500"/>
                        <a14:foregroundMark x1="32300" y1="70350" x2="32950" y2="77650"/>
                        <a14:foregroundMark x1="17450" y1="73000" x2="15950" y2="77000"/>
                        <a14:foregroundMark x1="21100" y1="71500" x2="18600" y2="77500"/>
                        <a14:foregroundMark x1="18950" y1="76000" x2="33600" y2="77150"/>
                        <a14:foregroundMark x1="34100" y1="75850" x2="34300" y2="78350"/>
                        <a14:foregroundMark x1="53450" y1="55650" x2="50600" y2="60000"/>
                        <a14:foregroundMark x1="16150" y1="78750" x2="24350" y2="84400"/>
                        <a14:foregroundMark x1="21500" y1="77000" x2="29500" y2="84850"/>
                        <a14:foregroundMark x1="30950" y1="76200" x2="33050" y2="85350"/>
                        <a14:foregroundMark x1="34350" y1="78900" x2="34350" y2="87300"/>
                        <a14:foregroundMark x1="34350" y1="87300" x2="34350" y2="87300"/>
                        <a14:backgroundMark x1="50450" y1="67350" x2="49150" y2="77300"/>
                      </a14:backgroundRemoval>
                    </a14:imgEffect>
                  </a14:imgLayer>
                </a14:imgProps>
              </a:ext>
              <a:ext uri="{28A0092B-C50C-407E-A947-70E740481C1C}">
                <a14:useLocalDpi xmlns:a14="http://schemas.microsoft.com/office/drawing/2010/main" val="0"/>
              </a:ext>
            </a:extLst>
          </a:blip>
          <a:srcRect t="11915" r="39315" b="14645"/>
          <a:stretch/>
        </p:blipFill>
        <p:spPr>
          <a:xfrm>
            <a:off x="-328414" y="1725561"/>
            <a:ext cx="3248594" cy="4925961"/>
          </a:xfrm>
          <a:prstGeom prst="rect">
            <a:avLst/>
          </a:prstGeom>
          <a:effectLst>
            <a:outerShdw blurRad="63500" sx="102000" sy="102000" algn="ctr" rotWithShape="0">
              <a:prstClr val="black">
                <a:alpha val="40000"/>
              </a:prstClr>
            </a:outerShdw>
          </a:effectLst>
        </p:spPr>
      </p:pic>
      <p:sp>
        <p:nvSpPr>
          <p:cNvPr id="3" name="Freeform 5">
            <a:extLst>
              <a:ext uri="{FF2B5EF4-FFF2-40B4-BE49-F238E27FC236}">
                <a16:creationId xmlns:a16="http://schemas.microsoft.com/office/drawing/2014/main" id="{906AE7F4-279F-C387-D17A-C18914C5A346}"/>
              </a:ext>
            </a:extLst>
          </p:cNvPr>
          <p:cNvSpPr/>
          <p:nvPr/>
        </p:nvSpPr>
        <p:spPr>
          <a:xfrm>
            <a:off x="9778181" y="4795705"/>
            <a:ext cx="3018563" cy="2868362"/>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3">
            <a:extLst>
              <a:ext uri="{FF2B5EF4-FFF2-40B4-BE49-F238E27FC236}">
                <a16:creationId xmlns:a16="http://schemas.microsoft.com/office/drawing/2014/main" id="{4C63F49B-607B-5665-6277-14C312D91590}"/>
              </a:ext>
            </a:extLst>
          </p:cNvPr>
          <p:cNvSpPr/>
          <p:nvPr/>
        </p:nvSpPr>
        <p:spPr>
          <a:xfrm>
            <a:off x="10232907" y="-664105"/>
            <a:ext cx="2591077" cy="2584438"/>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4355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E53F5FFD-356E-6A5C-E60B-24DA63817EA5}"/>
              </a:ext>
            </a:extLst>
          </p:cNvPr>
          <p:cNvSpPr/>
          <p:nvPr/>
        </p:nvSpPr>
        <p:spPr>
          <a:xfrm>
            <a:off x="970671" y="288349"/>
            <a:ext cx="10241280" cy="3790948"/>
          </a:xfrm>
          <a:prstGeom prst="roundRect">
            <a:avLst/>
          </a:prstGeom>
          <a:solidFill>
            <a:schemeClr val="bg1"/>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Hình chữ nhật: Góc Tròn 17">
            <a:extLst>
              <a:ext uri="{FF2B5EF4-FFF2-40B4-BE49-F238E27FC236}">
                <a16:creationId xmlns:a16="http://schemas.microsoft.com/office/drawing/2014/main" id="{C7A48042-9824-F888-9702-4D37D8268F3D}"/>
              </a:ext>
            </a:extLst>
          </p:cNvPr>
          <p:cNvSpPr/>
          <p:nvPr/>
        </p:nvSpPr>
        <p:spPr>
          <a:xfrm>
            <a:off x="1280160" y="548640"/>
            <a:ext cx="9642470" cy="3249637"/>
          </a:xfrm>
          <a:prstGeom prst="roundRect">
            <a:avLst/>
          </a:prstGeom>
          <a:noFill/>
          <a:ln w="5715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2">
            <a:extLst>
              <a:ext uri="{FF2B5EF4-FFF2-40B4-BE49-F238E27FC236}">
                <a16:creationId xmlns:a16="http://schemas.microsoft.com/office/drawing/2014/main" id="{484DFFE3-524B-DF1E-3EFD-E0F111D114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5280" y="3436089"/>
            <a:ext cx="3067014" cy="3255405"/>
          </a:xfrm>
          <a:prstGeom prst="rect">
            <a:avLst/>
          </a:prstGeom>
        </p:spPr>
      </p:pic>
      <p:pic>
        <p:nvPicPr>
          <p:cNvPr id="21" name="Picture 18">
            <a:extLst>
              <a:ext uri="{FF2B5EF4-FFF2-40B4-BE49-F238E27FC236}">
                <a16:creationId xmlns:a16="http://schemas.microsoft.com/office/drawing/2014/main" id="{444DACCC-39F7-1C4F-8ED8-DDA450B31146}"/>
              </a:ext>
            </a:extLst>
          </p:cNvPr>
          <p:cNvPicPr>
            <a:picLocks noChangeAspect="1"/>
          </p:cNvPicPr>
          <p:nvPr/>
        </p:nvPicPr>
        <p:blipFill>
          <a:blip r:embed="rId3"/>
          <a:stretch>
            <a:fillRect/>
          </a:stretch>
        </p:blipFill>
        <p:spPr>
          <a:xfrm>
            <a:off x="6400800" y="3429000"/>
            <a:ext cx="2519817" cy="3188156"/>
          </a:xfrm>
          <a:prstGeom prst="rect">
            <a:avLst/>
          </a:prstGeom>
        </p:spPr>
      </p:pic>
      <p:pic>
        <p:nvPicPr>
          <p:cNvPr id="3" name="Picture 2">
            <a:extLst>
              <a:ext uri="{FF2B5EF4-FFF2-40B4-BE49-F238E27FC236}">
                <a16:creationId xmlns:a16="http://schemas.microsoft.com/office/drawing/2014/main" id="{1A25314A-B226-19A6-5202-661E27C4F2D9}"/>
              </a:ext>
            </a:extLst>
          </p:cNvPr>
          <p:cNvPicPr>
            <a:picLocks noChangeAspect="1"/>
          </p:cNvPicPr>
          <p:nvPr/>
        </p:nvPicPr>
        <p:blipFill>
          <a:blip r:embed="rId4"/>
          <a:stretch>
            <a:fillRect/>
          </a:stretch>
        </p:blipFill>
        <p:spPr>
          <a:xfrm>
            <a:off x="1439594" y="780864"/>
            <a:ext cx="9419136" cy="3042168"/>
          </a:xfrm>
          <a:prstGeom prst="rect">
            <a:avLst/>
          </a:prstGeom>
        </p:spPr>
      </p:pic>
    </p:spTree>
    <p:extLst>
      <p:ext uri="{BB962C8B-B14F-4D97-AF65-F5344CB8AC3E}">
        <p14:creationId xmlns:p14="http://schemas.microsoft.com/office/powerpoint/2010/main" val="17217551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
            <a:extLst>
              <a:ext uri="{FF2B5EF4-FFF2-40B4-BE49-F238E27FC236}">
                <a16:creationId xmlns:a16="http://schemas.microsoft.com/office/drawing/2014/main" id="{94011437-1254-25FB-6E83-B2A12B3E6611}"/>
              </a:ext>
            </a:extLst>
          </p:cNvPr>
          <p:cNvSpPr/>
          <p:nvPr/>
        </p:nvSpPr>
        <p:spPr>
          <a:xfrm flipH="1">
            <a:off x="-215614" y="2945219"/>
            <a:ext cx="2618571" cy="4125597"/>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6">
              <a:extLst>
                <a:ext uri="{96DAC541-7B7A-43D3-8B79-37D633B846F1}">
                  <asvg:svgBlip xmlns:asvg="http://schemas.microsoft.com/office/drawing/2016/SVG/main" r:embed="rId17"/>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69EAC9B6-F9E1-5255-3FE8-8F42EBEB4B6A}"/>
              </a:ext>
            </a:extLst>
          </p:cNvPr>
          <p:cNvSpPr txBox="1"/>
          <p:nvPr/>
        </p:nvSpPr>
        <p:spPr>
          <a:xfrm>
            <a:off x="2347784" y="1573618"/>
            <a:ext cx="7908323" cy="2708434"/>
          </a:xfrm>
          <a:prstGeom prst="rect">
            <a:avLst/>
          </a:prstGeom>
          <a:noFill/>
        </p:spPr>
        <p:txBody>
          <a:bodyPr wrap="square" rtlCol="0">
            <a:spAutoFit/>
          </a:bodyPr>
          <a:lstStyle/>
          <a:p>
            <a:pPr algn="ctr"/>
            <a:r>
              <a:rPr lang="vi-VN" sz="3400" b="1" dirty="0">
                <a:solidFill>
                  <a:srgbClr val="00B0F0"/>
                </a:solidFill>
                <a:latin typeface="Cambria" panose="02040503050406030204" pitchFamily="18" charset="0"/>
                <a:ea typeface="Cambria" panose="02040503050406030204" pitchFamily="18" charset="0"/>
              </a:rPr>
              <a:t>Xưa thầy nào dâng lên vua</a:t>
            </a:r>
            <a:endParaRPr lang="en-US" sz="3400" b="1" dirty="0">
              <a:solidFill>
                <a:srgbClr val="00B0F0"/>
              </a:solidFill>
              <a:latin typeface="Cambria" panose="02040503050406030204" pitchFamily="18" charset="0"/>
              <a:ea typeface="Cambria" panose="02040503050406030204" pitchFamily="18" charset="0"/>
            </a:endParaRPr>
          </a:p>
          <a:p>
            <a:pPr algn="ctr"/>
            <a:r>
              <a:rPr lang="vi-VN" sz="3400" b="1" dirty="0">
                <a:solidFill>
                  <a:srgbClr val="00B0F0"/>
                </a:solidFill>
                <a:latin typeface="Cambria" panose="02040503050406030204" pitchFamily="18" charset="0"/>
                <a:ea typeface="Cambria" panose="02040503050406030204" pitchFamily="18" charset="0"/>
              </a:rPr>
              <a:t>Tờ “thất trảm sớ” mong vừa lòng dân</a:t>
            </a:r>
            <a:endParaRPr lang="en-US" sz="3400" b="1" dirty="0">
              <a:solidFill>
                <a:srgbClr val="00B0F0"/>
              </a:solidFill>
              <a:latin typeface="Cambria" panose="02040503050406030204" pitchFamily="18" charset="0"/>
              <a:ea typeface="Cambria" panose="02040503050406030204" pitchFamily="18" charset="0"/>
            </a:endParaRPr>
          </a:p>
          <a:p>
            <a:pPr algn="ctr"/>
            <a:r>
              <a:rPr lang="vi-VN" sz="3400" b="1" dirty="0">
                <a:solidFill>
                  <a:srgbClr val="00B0F0"/>
                </a:solidFill>
                <a:latin typeface="Cambria" panose="02040503050406030204" pitchFamily="18" charset="0"/>
                <a:ea typeface="Cambria" panose="02040503050406030204" pitchFamily="18" charset="0"/>
              </a:rPr>
              <a:t>Tinh thần cao đẹp nghĩa nhân</a:t>
            </a:r>
            <a:endParaRPr lang="en-US" sz="3400" b="1" dirty="0">
              <a:solidFill>
                <a:srgbClr val="00B0F0"/>
              </a:solidFill>
              <a:latin typeface="Cambria" panose="02040503050406030204" pitchFamily="18" charset="0"/>
              <a:ea typeface="Cambria" panose="02040503050406030204" pitchFamily="18" charset="0"/>
            </a:endParaRPr>
          </a:p>
          <a:p>
            <a:pPr algn="ctr"/>
            <a:r>
              <a:rPr lang="vi-VN" sz="3400" b="1" dirty="0">
                <a:solidFill>
                  <a:srgbClr val="00B0F0"/>
                </a:solidFill>
                <a:latin typeface="Cambria" panose="02040503050406030204" pitchFamily="18" charset="0"/>
                <a:ea typeface="Cambria" panose="02040503050406030204" pitchFamily="18" charset="0"/>
              </a:rPr>
              <a:t>Mai sau vẫn sáng muôn lần sáng hơn</a:t>
            </a:r>
            <a:endParaRPr lang="en-US" sz="3400" b="1" dirty="0">
              <a:solidFill>
                <a:srgbClr val="00B0F0"/>
              </a:solidFill>
              <a:latin typeface="Cambria" panose="02040503050406030204" pitchFamily="18" charset="0"/>
              <a:ea typeface="Cambria" panose="02040503050406030204" pitchFamily="18" charset="0"/>
            </a:endParaRPr>
          </a:p>
          <a:p>
            <a:pPr algn="r"/>
            <a:r>
              <a:rPr lang="vi-VN" sz="3400" b="1" dirty="0">
                <a:solidFill>
                  <a:srgbClr val="00B0F0"/>
                </a:solidFill>
                <a:latin typeface="Cambria" panose="02040503050406030204" pitchFamily="18" charset="0"/>
                <a:ea typeface="Cambria" panose="02040503050406030204" pitchFamily="18" charset="0"/>
              </a:rPr>
              <a:t>(Là ai)</a:t>
            </a:r>
            <a:endParaRPr lang="en-US" sz="3400" b="1" dirty="0">
              <a:solidFill>
                <a:srgbClr val="00B0F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08716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1">
            <a:extLst>
              <a:ext uri="{FF2B5EF4-FFF2-40B4-BE49-F238E27FC236}">
                <a16:creationId xmlns:a16="http://schemas.microsoft.com/office/drawing/2014/main" id="{17536D3E-1D1B-54D0-DC2C-90A955728596}"/>
              </a:ext>
            </a:extLst>
          </p:cNvPr>
          <p:cNvSpPr/>
          <p:nvPr/>
        </p:nvSpPr>
        <p:spPr>
          <a:xfrm>
            <a:off x="295422" y="337625"/>
            <a:ext cx="11591778" cy="6284424"/>
          </a:xfrm>
          <a:prstGeom prst="roundRect">
            <a:avLst>
              <a:gd name="adj" fmla="val 11589"/>
            </a:avLst>
          </a:prstGeom>
          <a:solidFill>
            <a:schemeClr val="bg1">
              <a:alpha val="91000"/>
            </a:schemeClr>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26" name="Picture 2" descr="Thầy giáo Chu Văn An [Câu chuyện về người thầy mẫu mực] - Lịch sử">
            <a:extLst>
              <a:ext uri="{FF2B5EF4-FFF2-40B4-BE49-F238E27FC236}">
                <a16:creationId xmlns:a16="http://schemas.microsoft.com/office/drawing/2014/main" id="{E35D124C-BA3D-455D-787B-65E891267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6901" y="730992"/>
            <a:ext cx="8742621" cy="49220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B431FB9-EA71-E470-319C-E0E9052B61BA}"/>
              </a:ext>
            </a:extLst>
          </p:cNvPr>
          <p:cNvSpPr txBox="1"/>
          <p:nvPr/>
        </p:nvSpPr>
        <p:spPr>
          <a:xfrm>
            <a:off x="3136605" y="5805376"/>
            <a:ext cx="6379535" cy="707886"/>
          </a:xfrm>
          <a:prstGeom prst="rect">
            <a:avLst/>
          </a:prstGeom>
          <a:noFill/>
        </p:spPr>
        <p:txBody>
          <a:bodyPr wrap="square" rtlCol="0">
            <a:spAutoFit/>
          </a:bodyPr>
          <a:lstStyle/>
          <a:p>
            <a:pPr algn="ctr"/>
            <a:r>
              <a:rPr lang="en-US" sz="4000" b="1" dirty="0">
                <a:solidFill>
                  <a:srgbClr val="FF0066"/>
                </a:solidFill>
                <a:latin typeface="Cambria" panose="02040503050406030204" pitchFamily="18" charset="0"/>
                <a:ea typeface="Cambria" panose="02040503050406030204" pitchFamily="18" charset="0"/>
              </a:rPr>
              <a:t>Chu Văn An</a:t>
            </a:r>
          </a:p>
        </p:txBody>
      </p:sp>
    </p:spTree>
    <p:extLst>
      <p:ext uri="{BB962C8B-B14F-4D97-AF65-F5344CB8AC3E}">
        <p14:creationId xmlns:p14="http://schemas.microsoft.com/office/powerpoint/2010/main" val="182694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B45C49A5-67D7-BF90-2055-87B1C08B65E9}"/>
              </a:ext>
            </a:extLst>
          </p:cNvPr>
          <p:cNvSpPr/>
          <p:nvPr/>
        </p:nvSpPr>
        <p:spPr>
          <a:xfrm>
            <a:off x="1" y="0"/>
            <a:ext cx="12192000" cy="6858000"/>
          </a:xfrm>
          <a:custGeom>
            <a:avLst/>
            <a:gdLst/>
            <a:ahLst/>
            <a:cxnLst/>
            <a:rect l="l" t="t" r="r" b="b"/>
            <a:pathLst>
              <a:path w="14666479" h="10287000">
                <a:moveTo>
                  <a:pt x="0" y="0"/>
                </a:moveTo>
                <a:lnTo>
                  <a:pt x="14666478" y="0"/>
                </a:lnTo>
                <a:lnTo>
                  <a:pt x="14666478" y="10287000"/>
                </a:lnTo>
                <a:lnTo>
                  <a:pt x="0" y="10287000"/>
                </a:lnTo>
                <a:lnTo>
                  <a:pt x="0" y="0"/>
                </a:lnTo>
                <a:close/>
              </a:path>
            </a:pathLst>
          </a:custGeom>
          <a:blipFill>
            <a:blip r:embed="rId3"/>
            <a:stretch>
              <a:fillRect/>
            </a:stretch>
          </a:blipFill>
        </p:spPr>
        <p:txBody>
          <a:bodyPr/>
          <a:lstStyle/>
          <a:p>
            <a:endParaRPr lang="en-US"/>
          </a:p>
        </p:txBody>
      </p:sp>
      <p:pic>
        <p:nvPicPr>
          <p:cNvPr id="6" name="Picture 5" descr="A yellow circles with red lines&#10;&#10;Description automatically generated">
            <a:extLst>
              <a:ext uri="{FF2B5EF4-FFF2-40B4-BE49-F238E27FC236}">
                <a16:creationId xmlns:a16="http://schemas.microsoft.com/office/drawing/2014/main" id="{AFC1D79F-2AAF-B359-57FE-8F86C9BC2E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224" y="180754"/>
            <a:ext cx="2179674" cy="1304824"/>
          </a:xfrm>
          <a:prstGeom prst="rect">
            <a:avLst/>
          </a:prstGeom>
        </p:spPr>
      </p:pic>
      <p:pic>
        <p:nvPicPr>
          <p:cNvPr id="8" name="Picture 7">
            <a:extLst>
              <a:ext uri="{FF2B5EF4-FFF2-40B4-BE49-F238E27FC236}">
                <a16:creationId xmlns:a16="http://schemas.microsoft.com/office/drawing/2014/main" id="{CF9E540B-B0F8-D922-820B-E0D51F7C95CB}"/>
              </a:ext>
            </a:extLst>
          </p:cNvPr>
          <p:cNvPicPr>
            <a:picLocks noChangeAspect="1"/>
          </p:cNvPicPr>
          <p:nvPr/>
        </p:nvPicPr>
        <p:blipFill>
          <a:blip r:embed="rId5"/>
          <a:stretch>
            <a:fillRect/>
          </a:stretch>
        </p:blipFill>
        <p:spPr>
          <a:xfrm>
            <a:off x="1944220" y="1094978"/>
            <a:ext cx="8932281" cy="2567556"/>
          </a:xfrm>
          <a:prstGeom prst="rect">
            <a:avLst/>
          </a:prstGeom>
        </p:spPr>
      </p:pic>
      <p:pic>
        <p:nvPicPr>
          <p:cNvPr id="9" name="Picture 5">
            <a:extLst>
              <a:ext uri="{FF2B5EF4-FFF2-40B4-BE49-F238E27FC236}">
                <a16:creationId xmlns:a16="http://schemas.microsoft.com/office/drawing/2014/main" id="{CAB6D2D2-97B1-ACFE-AE06-E555DC92353E}"/>
              </a:ext>
            </a:extLst>
          </p:cNvPr>
          <p:cNvPicPr>
            <a:picLocks noChangeAspect="1"/>
          </p:cNvPicPr>
          <p:nvPr/>
        </p:nvPicPr>
        <p:blipFill>
          <a:blip r:embed="rId6"/>
          <a:stretch>
            <a:fillRect/>
          </a:stretch>
        </p:blipFill>
        <p:spPr>
          <a:xfrm>
            <a:off x="4786976" y="251672"/>
            <a:ext cx="2820916" cy="944256"/>
          </a:xfrm>
          <a:prstGeom prst="rect">
            <a:avLst/>
          </a:prstGeom>
        </p:spPr>
      </p:pic>
      <p:pic>
        <p:nvPicPr>
          <p:cNvPr id="11" name="Picture 10" descr="A round pink circle with white text and a black background&#10;&#10;Description automatically generated">
            <a:extLst>
              <a:ext uri="{FF2B5EF4-FFF2-40B4-BE49-F238E27FC236}">
                <a16:creationId xmlns:a16="http://schemas.microsoft.com/office/drawing/2014/main" id="{1A79F664-6A9C-FA21-6EFA-27655FB099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14899" y="5128054"/>
            <a:ext cx="1529614" cy="1529614"/>
          </a:xfrm>
          <a:prstGeom prst="rect">
            <a:avLst/>
          </a:prstGeom>
        </p:spPr>
      </p:pic>
    </p:spTree>
    <p:extLst>
      <p:ext uri="{BB962C8B-B14F-4D97-AF65-F5344CB8AC3E}">
        <p14:creationId xmlns:p14="http://schemas.microsoft.com/office/powerpoint/2010/main" val="53937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1">
            <a:extLst>
              <a:ext uri="{FF2B5EF4-FFF2-40B4-BE49-F238E27FC236}">
                <a16:creationId xmlns:a16="http://schemas.microsoft.com/office/drawing/2014/main" id="{9CD73002-EAA7-00C2-A044-FD715BAC954E}"/>
              </a:ext>
            </a:extLst>
          </p:cNvPr>
          <p:cNvSpPr/>
          <p:nvPr/>
        </p:nvSpPr>
        <p:spPr>
          <a:xfrm>
            <a:off x="300111" y="204716"/>
            <a:ext cx="11591778" cy="6455391"/>
          </a:xfrm>
          <a:prstGeom prst="roundRect">
            <a:avLst>
              <a:gd name="adj" fmla="val 11589"/>
            </a:avLst>
          </a:prstGeom>
          <a:solidFill>
            <a:schemeClr val="bg1">
              <a:alpha val="79000"/>
            </a:schemeClr>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TextBox 11">
            <a:extLst>
              <a:ext uri="{FF2B5EF4-FFF2-40B4-BE49-F238E27FC236}">
                <a16:creationId xmlns:a16="http://schemas.microsoft.com/office/drawing/2014/main" id="{A956E1D5-555C-7FEF-5507-52476539ACFD}"/>
              </a:ext>
            </a:extLst>
          </p:cNvPr>
          <p:cNvSpPr txBox="1"/>
          <p:nvPr/>
        </p:nvSpPr>
        <p:spPr>
          <a:xfrm>
            <a:off x="2695610" y="1989892"/>
            <a:ext cx="8573752" cy="1600438"/>
          </a:xfrm>
          <a:prstGeom prst="roundRect">
            <a:avLst/>
          </a:prstGeom>
          <a:solidFill>
            <a:srgbClr val="FFFFCC"/>
          </a:solidFill>
          <a:ln w="38100">
            <a:solidFill>
              <a:srgbClr val="FFC000"/>
            </a:solidFill>
          </a:ln>
        </p:spPr>
        <p:txBody>
          <a:bodyPr wrap="square" rtlCol="0">
            <a:spAutoFit/>
          </a:bodyPr>
          <a:lstStyle/>
          <a:p>
            <a:pPr algn="just" defTabSz="1219170">
              <a:buClr>
                <a:srgbClr val="000000"/>
              </a:buClr>
            </a:pPr>
            <a:r>
              <a:rPr lang="en-US" sz="4400"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Đoạn</a:t>
            </a:r>
            <a:r>
              <a:rPr lang="en-US" sz="44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1: </a:t>
            </a:r>
            <a:r>
              <a:rPr lang="en-US" sz="4400"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Từ</a:t>
            </a:r>
            <a:r>
              <a:rPr lang="en-US" sz="44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400"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đầu</a:t>
            </a:r>
            <a:r>
              <a:rPr lang="en-US" sz="44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400"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đến</a:t>
            </a:r>
            <a:r>
              <a:rPr lang="en-US" sz="44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400"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những</a:t>
            </a:r>
            <a:r>
              <a:rPr lang="en-US" sz="4400"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400"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nhân</a:t>
            </a:r>
            <a:r>
              <a:rPr lang="en-US" sz="4400"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400"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vật</a:t>
            </a:r>
            <a:r>
              <a:rPr lang="en-US" sz="4400"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400"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nổi</a:t>
            </a:r>
            <a:r>
              <a:rPr lang="en-US" sz="4400"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400"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tiếng</a:t>
            </a:r>
            <a:r>
              <a:rPr lang="en-US" sz="4400"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p>
        </p:txBody>
      </p:sp>
      <p:sp>
        <p:nvSpPr>
          <p:cNvPr id="14" name="TextBox 13">
            <a:extLst>
              <a:ext uri="{FF2B5EF4-FFF2-40B4-BE49-F238E27FC236}">
                <a16:creationId xmlns:a16="http://schemas.microsoft.com/office/drawing/2014/main" id="{EF303A57-01C7-A016-E9A7-F11309C6C071}"/>
              </a:ext>
            </a:extLst>
          </p:cNvPr>
          <p:cNvSpPr txBox="1"/>
          <p:nvPr/>
        </p:nvSpPr>
        <p:spPr>
          <a:xfrm>
            <a:off x="2683255" y="3776485"/>
            <a:ext cx="8314547" cy="1600438"/>
          </a:xfrm>
          <a:prstGeom prst="roundRect">
            <a:avLst/>
          </a:prstGeom>
          <a:solidFill>
            <a:srgbClr val="FFFFCC"/>
          </a:solidFill>
          <a:ln w="38100">
            <a:solidFill>
              <a:srgbClr val="FFC000"/>
            </a:solidFill>
          </a:ln>
        </p:spPr>
        <p:txBody>
          <a:bodyPr wrap="square" rtlCol="0">
            <a:spAutoFit/>
          </a:bodyPr>
          <a:lstStyle/>
          <a:p>
            <a:pPr algn="just" defTabSz="1219170">
              <a:buClr>
                <a:srgbClr val="000000"/>
              </a:buClr>
            </a:pPr>
            <a:r>
              <a:rPr lang="vi-VN" sz="44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Đoạn 2: </a:t>
            </a:r>
            <a:r>
              <a:rPr lang="vi-VN" sz="44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Tiếp theo đến </a:t>
            </a:r>
            <a:r>
              <a:rPr lang="vi-VN" sz="4400"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mang ơn sâu nặng.</a:t>
            </a:r>
            <a:endParaRPr lang="en-US" sz="4400"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endParaRPr>
          </a:p>
        </p:txBody>
      </p:sp>
      <p:grpSp>
        <p:nvGrpSpPr>
          <p:cNvPr id="15" name="Group 14">
            <a:extLst>
              <a:ext uri="{FF2B5EF4-FFF2-40B4-BE49-F238E27FC236}">
                <a16:creationId xmlns:a16="http://schemas.microsoft.com/office/drawing/2014/main" id="{CD6AD6D2-2209-156F-3F9B-BD6B77C70FE4}"/>
              </a:ext>
            </a:extLst>
          </p:cNvPr>
          <p:cNvGrpSpPr/>
          <p:nvPr/>
        </p:nvGrpSpPr>
        <p:grpSpPr>
          <a:xfrm>
            <a:off x="1514936" y="692655"/>
            <a:ext cx="8742869" cy="871118"/>
            <a:chOff x="1507322" y="860201"/>
            <a:chExt cx="8173942" cy="653339"/>
          </a:xfrm>
        </p:grpSpPr>
        <p:sp>
          <p:nvSpPr>
            <p:cNvPr id="16" name="TextBox 15">
              <a:extLst>
                <a:ext uri="{FF2B5EF4-FFF2-40B4-BE49-F238E27FC236}">
                  <a16:creationId xmlns:a16="http://schemas.microsoft.com/office/drawing/2014/main" id="{DA88759A-928D-94A0-091B-E2E6D7E7143A}"/>
                </a:ext>
              </a:extLst>
            </p:cNvPr>
            <p:cNvSpPr txBox="1"/>
            <p:nvPr/>
          </p:nvSpPr>
          <p:spPr>
            <a:xfrm>
              <a:off x="1907774" y="926145"/>
              <a:ext cx="7773490" cy="587395"/>
            </a:xfrm>
            <a:prstGeom prst="roundRect">
              <a:avLst/>
            </a:prstGeom>
            <a:solidFill>
              <a:srgbClr val="CCFFFF"/>
            </a:solidFill>
            <a:ln w="38100">
              <a:solidFill>
                <a:srgbClr val="0070C0"/>
              </a:solidFill>
            </a:ln>
          </p:spPr>
          <p:txBody>
            <a:bodyPr wrap="square" rtlCol="0">
              <a:spAutoFit/>
            </a:bodyPr>
            <a:lstStyle/>
            <a:p>
              <a:pPr algn="ctr" defTabSz="1219170">
                <a:buClr>
                  <a:srgbClr val="000000"/>
                </a:buClr>
              </a:pPr>
              <a:r>
                <a:rPr lang="en-US" sz="40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000"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Bài</a:t>
              </a:r>
              <a:r>
                <a:rPr lang="en-US" sz="40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000"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đọc</a:t>
              </a:r>
              <a:r>
                <a:rPr lang="en-US" sz="40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000"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được</a:t>
              </a:r>
              <a:r>
                <a:rPr lang="en-US" sz="40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chia </a:t>
              </a:r>
              <a:r>
                <a:rPr lang="en-US" sz="4000"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làm</a:t>
              </a:r>
              <a:r>
                <a:rPr lang="en-US" sz="40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000"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mấy</a:t>
              </a:r>
              <a:r>
                <a:rPr lang="en-US" sz="40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000"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đoạn</a:t>
              </a:r>
              <a:r>
                <a:rPr lang="en-US" sz="40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p>
          </p:txBody>
        </p:sp>
        <p:pic>
          <p:nvPicPr>
            <p:cNvPr id="17" name="Picture 16">
              <a:extLst>
                <a:ext uri="{FF2B5EF4-FFF2-40B4-BE49-F238E27FC236}">
                  <a16:creationId xmlns:a16="http://schemas.microsoft.com/office/drawing/2014/main" id="{7C3EB05A-66AA-5A21-7B28-54871B1B4319}"/>
                </a:ext>
              </a:extLst>
            </p:cNvPr>
            <p:cNvPicPr>
              <a:picLocks noChangeAspect="1"/>
            </p:cNvPicPr>
            <p:nvPr/>
          </p:nvPicPr>
          <p:blipFill>
            <a:blip r:embed="rId3"/>
            <a:stretch>
              <a:fillRect/>
            </a:stretch>
          </p:blipFill>
          <p:spPr>
            <a:xfrm>
              <a:off x="1507322" y="860201"/>
              <a:ext cx="800902" cy="653215"/>
            </a:xfrm>
            <a:prstGeom prst="rect">
              <a:avLst/>
            </a:prstGeom>
          </p:spPr>
        </p:pic>
      </p:grpSp>
      <p:sp>
        <p:nvSpPr>
          <p:cNvPr id="18" name="TextBox 17">
            <a:extLst>
              <a:ext uri="{FF2B5EF4-FFF2-40B4-BE49-F238E27FC236}">
                <a16:creationId xmlns:a16="http://schemas.microsoft.com/office/drawing/2014/main" id="{15D97F65-C33F-2C41-B68F-C4319CB728EA}"/>
              </a:ext>
            </a:extLst>
          </p:cNvPr>
          <p:cNvSpPr txBox="1"/>
          <p:nvPr/>
        </p:nvSpPr>
        <p:spPr>
          <a:xfrm>
            <a:off x="2730096" y="5653351"/>
            <a:ext cx="8314547" cy="851297"/>
          </a:xfrm>
          <a:prstGeom prst="roundRect">
            <a:avLst/>
          </a:prstGeom>
          <a:solidFill>
            <a:srgbClr val="FFFFCC"/>
          </a:solidFill>
          <a:ln w="38100">
            <a:solidFill>
              <a:srgbClr val="FFC000"/>
            </a:solidFill>
          </a:ln>
        </p:spPr>
        <p:txBody>
          <a:bodyPr wrap="square" rtlCol="0">
            <a:spAutoFit/>
          </a:bodyPr>
          <a:lstStyle/>
          <a:p>
            <a:pPr algn="just" defTabSz="1219170">
              <a:buClr>
                <a:srgbClr val="000000"/>
              </a:buClr>
            </a:pPr>
            <a:r>
              <a:rPr lang="en-US" sz="44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400"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Đoạn</a:t>
            </a:r>
            <a:r>
              <a:rPr lang="en-US" sz="44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4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3</a:t>
            </a:r>
            <a:r>
              <a:rPr lang="en-US" sz="44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r>
              <a:rPr lang="vi-VN" sz="44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Còn lại</a:t>
            </a:r>
            <a:endParaRPr lang="en-US" sz="44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endParaRPr>
          </a:p>
        </p:txBody>
      </p:sp>
      <p:sp>
        <p:nvSpPr>
          <p:cNvPr id="19" name="Freeform 5">
            <a:extLst>
              <a:ext uri="{FF2B5EF4-FFF2-40B4-BE49-F238E27FC236}">
                <a16:creationId xmlns:a16="http://schemas.microsoft.com/office/drawing/2014/main" id="{98EC4EBF-C255-AFBB-35C0-BBD77FE79EBC}"/>
              </a:ext>
            </a:extLst>
          </p:cNvPr>
          <p:cNvSpPr/>
          <p:nvPr/>
        </p:nvSpPr>
        <p:spPr>
          <a:xfrm>
            <a:off x="-689642" y="2902648"/>
            <a:ext cx="3447036" cy="3716715"/>
          </a:xfrm>
          <a:custGeom>
            <a:avLst/>
            <a:gdLst/>
            <a:ahLst/>
            <a:cxnLst/>
            <a:rect l="l" t="t" r="r" b="b"/>
            <a:pathLst>
              <a:path w="7812843" h="7500330">
                <a:moveTo>
                  <a:pt x="0" y="0"/>
                </a:moveTo>
                <a:lnTo>
                  <a:pt x="7812843" y="0"/>
                </a:lnTo>
                <a:lnTo>
                  <a:pt x="7812843" y="7500330"/>
                </a:lnTo>
                <a:lnTo>
                  <a:pt x="0" y="7500330"/>
                </a:lnTo>
                <a:lnTo>
                  <a:pt x="0" y="0"/>
                </a:lnTo>
                <a:close/>
              </a:path>
            </a:pathLst>
          </a:custGeom>
          <a:blipFill>
            <a:blip r:embed="rId4"/>
            <a:stretch>
              <a:fillRect/>
            </a:stretch>
          </a:blipFill>
        </p:spPr>
        <p:txBody>
          <a:bodyPr/>
          <a:lstStyle/>
          <a:p>
            <a:pPr defTabSz="1219170">
              <a:buClr>
                <a:srgbClr val="000000"/>
              </a:buClr>
            </a:pPr>
            <a:endParaRPr lang="en-US" sz="1867" kern="0">
              <a:solidFill>
                <a:srgbClr val="000000"/>
              </a:solidFill>
              <a:latin typeface="Arial"/>
              <a:cs typeface="Arial"/>
              <a:sym typeface="Arial"/>
            </a:endParaRPr>
          </a:p>
        </p:txBody>
      </p:sp>
    </p:spTree>
    <p:extLst>
      <p:ext uri="{BB962C8B-B14F-4D97-AF65-F5344CB8AC3E}">
        <p14:creationId xmlns:p14="http://schemas.microsoft.com/office/powerpoint/2010/main" val="1109656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ppt_x</p:attrName>
                                        </p:attrNameLst>
                                      </p:cBhvr>
                                      <p:tavLst>
                                        <p:tav tm="0">
                                          <p:val>
                                            <p:strVal val="#ppt_x-#ppt_w*1.125000"/>
                                          </p:val>
                                        </p:tav>
                                        <p:tav tm="100000">
                                          <p:val>
                                            <p:strVal val="#ppt_x"/>
                                          </p:val>
                                        </p:tav>
                                      </p:tavLst>
                                    </p:anim>
                                    <p:animEffect transition="in" filter="wipe(right)">
                                      <p:cBhvr>
                                        <p:cTn id="8"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4">
            <a:extLst>
              <a:ext uri="{FF2B5EF4-FFF2-40B4-BE49-F238E27FC236}">
                <a16:creationId xmlns:a16="http://schemas.microsoft.com/office/drawing/2014/main" id="{BCE98962-3B8A-EB8A-EF3C-B111168022EC}"/>
              </a:ext>
            </a:extLst>
          </p:cNvPr>
          <p:cNvSpPr/>
          <p:nvPr/>
        </p:nvSpPr>
        <p:spPr>
          <a:xfrm>
            <a:off x="3390900" y="649473"/>
            <a:ext cx="8382876" cy="5559054"/>
          </a:xfrm>
          <a:custGeom>
            <a:avLst/>
            <a:gdLst>
              <a:gd name="connsiteX0" fmla="*/ 0 w 8382876"/>
              <a:gd name="connsiteY0" fmla="*/ 839361 h 5559054"/>
              <a:gd name="connsiteX1" fmla="*/ 700191 w 8382876"/>
              <a:gd name="connsiteY1" fmla="*/ 0 h 5559054"/>
              <a:gd name="connsiteX2" fmla="*/ 7682684 w 8382876"/>
              <a:gd name="connsiteY2" fmla="*/ 0 h 5559054"/>
              <a:gd name="connsiteX3" fmla="*/ 8382876 w 8382876"/>
              <a:gd name="connsiteY3" fmla="*/ 839361 h 5559054"/>
              <a:gd name="connsiteX4" fmla="*/ 8382876 w 8382876"/>
              <a:gd name="connsiteY4" fmla="*/ 4719692 h 5559054"/>
              <a:gd name="connsiteX5" fmla="*/ 7682684 w 8382876"/>
              <a:gd name="connsiteY5" fmla="*/ 5559054 h 5559054"/>
              <a:gd name="connsiteX6" fmla="*/ 700191 w 8382876"/>
              <a:gd name="connsiteY6" fmla="*/ 5559054 h 5559054"/>
              <a:gd name="connsiteX7" fmla="*/ 0 w 8382876"/>
              <a:gd name="connsiteY7" fmla="*/ 4719692 h 5559054"/>
              <a:gd name="connsiteX8" fmla="*/ 0 w 8382876"/>
              <a:gd name="connsiteY8" fmla="*/ 839361 h 5559054"/>
              <a:gd name="connsiteX0" fmla="*/ 0 w 8382876"/>
              <a:gd name="connsiteY0" fmla="*/ 839361 h 5559054"/>
              <a:gd name="connsiteX1" fmla="*/ 700191 w 8382876"/>
              <a:gd name="connsiteY1" fmla="*/ 0 h 5559054"/>
              <a:gd name="connsiteX2" fmla="*/ 7682684 w 8382876"/>
              <a:gd name="connsiteY2" fmla="*/ 0 h 5559054"/>
              <a:gd name="connsiteX3" fmla="*/ 8382876 w 8382876"/>
              <a:gd name="connsiteY3" fmla="*/ 839361 h 5559054"/>
              <a:gd name="connsiteX4" fmla="*/ 8382876 w 8382876"/>
              <a:gd name="connsiteY4" fmla="*/ 4719692 h 5559054"/>
              <a:gd name="connsiteX5" fmla="*/ 7682684 w 8382876"/>
              <a:gd name="connsiteY5" fmla="*/ 5559054 h 5559054"/>
              <a:gd name="connsiteX6" fmla="*/ 700191 w 8382876"/>
              <a:gd name="connsiteY6" fmla="*/ 5559054 h 5559054"/>
              <a:gd name="connsiteX7" fmla="*/ 0 w 8382876"/>
              <a:gd name="connsiteY7" fmla="*/ 4719692 h 5559054"/>
              <a:gd name="connsiteX8" fmla="*/ 0 w 8382876"/>
              <a:gd name="connsiteY8" fmla="*/ 839361 h 5559054"/>
              <a:gd name="connsiteX0" fmla="*/ 0 w 8382876"/>
              <a:gd name="connsiteY0" fmla="*/ 839361 h 5559054"/>
              <a:gd name="connsiteX1" fmla="*/ 700191 w 8382876"/>
              <a:gd name="connsiteY1" fmla="*/ 0 h 5559054"/>
              <a:gd name="connsiteX2" fmla="*/ 7682684 w 8382876"/>
              <a:gd name="connsiteY2" fmla="*/ 0 h 5559054"/>
              <a:gd name="connsiteX3" fmla="*/ 8382876 w 8382876"/>
              <a:gd name="connsiteY3" fmla="*/ 839361 h 5559054"/>
              <a:gd name="connsiteX4" fmla="*/ 8382876 w 8382876"/>
              <a:gd name="connsiteY4" fmla="*/ 4719692 h 5559054"/>
              <a:gd name="connsiteX5" fmla="*/ 7682684 w 8382876"/>
              <a:gd name="connsiteY5" fmla="*/ 5559054 h 5559054"/>
              <a:gd name="connsiteX6" fmla="*/ 700191 w 8382876"/>
              <a:gd name="connsiteY6" fmla="*/ 5559054 h 5559054"/>
              <a:gd name="connsiteX7" fmla="*/ 0 w 8382876"/>
              <a:gd name="connsiteY7" fmla="*/ 4719692 h 5559054"/>
              <a:gd name="connsiteX8" fmla="*/ 0 w 8382876"/>
              <a:gd name="connsiteY8" fmla="*/ 839361 h 555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876" h="5559054" fill="none" extrusionOk="0">
                <a:moveTo>
                  <a:pt x="0" y="839361"/>
                </a:moveTo>
                <a:cubicBezTo>
                  <a:pt x="-35778" y="458936"/>
                  <a:pt x="322920" y="93443"/>
                  <a:pt x="700191" y="0"/>
                </a:cubicBezTo>
                <a:cubicBezTo>
                  <a:pt x="3959237" y="264976"/>
                  <a:pt x="5728635" y="374388"/>
                  <a:pt x="7682684" y="0"/>
                </a:cubicBezTo>
                <a:cubicBezTo>
                  <a:pt x="8101391" y="83211"/>
                  <a:pt x="8421856" y="432198"/>
                  <a:pt x="8382876" y="839361"/>
                </a:cubicBezTo>
                <a:cubicBezTo>
                  <a:pt x="8267451" y="1559247"/>
                  <a:pt x="8107304" y="3783429"/>
                  <a:pt x="8382876" y="4719692"/>
                </a:cubicBezTo>
                <a:cubicBezTo>
                  <a:pt x="8435677" y="5247099"/>
                  <a:pt x="8001130" y="5515688"/>
                  <a:pt x="7682684" y="5559054"/>
                </a:cubicBezTo>
                <a:cubicBezTo>
                  <a:pt x="7042315" y="5729960"/>
                  <a:pt x="2184990" y="5887265"/>
                  <a:pt x="700191" y="5559054"/>
                </a:cubicBezTo>
                <a:cubicBezTo>
                  <a:pt x="219643" y="5585480"/>
                  <a:pt x="2619" y="4977839"/>
                  <a:pt x="0" y="4719692"/>
                </a:cubicBezTo>
                <a:cubicBezTo>
                  <a:pt x="-14001" y="3493037"/>
                  <a:pt x="17919" y="2330368"/>
                  <a:pt x="0" y="839361"/>
                </a:cubicBezTo>
                <a:close/>
              </a:path>
              <a:path w="8382876" h="5559054" stroke="0" extrusionOk="0">
                <a:moveTo>
                  <a:pt x="0" y="839361"/>
                </a:moveTo>
                <a:cubicBezTo>
                  <a:pt x="5311" y="484141"/>
                  <a:pt x="213063" y="123834"/>
                  <a:pt x="700191" y="0"/>
                </a:cubicBezTo>
                <a:cubicBezTo>
                  <a:pt x="3128946" y="139868"/>
                  <a:pt x="4394317" y="165389"/>
                  <a:pt x="7682684" y="0"/>
                </a:cubicBezTo>
                <a:cubicBezTo>
                  <a:pt x="8009010" y="-37200"/>
                  <a:pt x="8313013" y="359381"/>
                  <a:pt x="8382876" y="839361"/>
                </a:cubicBezTo>
                <a:cubicBezTo>
                  <a:pt x="8647971" y="1279858"/>
                  <a:pt x="8129329" y="3700470"/>
                  <a:pt x="8382876" y="4719692"/>
                </a:cubicBezTo>
                <a:cubicBezTo>
                  <a:pt x="8374063" y="5168001"/>
                  <a:pt x="8030350" y="5651907"/>
                  <a:pt x="7682684" y="5559054"/>
                </a:cubicBezTo>
                <a:cubicBezTo>
                  <a:pt x="5911644" y="5617127"/>
                  <a:pt x="1473123" y="5650118"/>
                  <a:pt x="700191" y="5559054"/>
                </a:cubicBezTo>
                <a:cubicBezTo>
                  <a:pt x="300412" y="5667497"/>
                  <a:pt x="-2094" y="5056549"/>
                  <a:pt x="0" y="4719692"/>
                </a:cubicBezTo>
                <a:cubicBezTo>
                  <a:pt x="-66879" y="3877011"/>
                  <a:pt x="-75362" y="2001011"/>
                  <a:pt x="0" y="839361"/>
                </a:cubicBezTo>
                <a:close/>
              </a:path>
              <a:path w="8382876" h="5559054" fill="none" stroke="0" extrusionOk="0">
                <a:moveTo>
                  <a:pt x="0" y="839361"/>
                </a:moveTo>
                <a:cubicBezTo>
                  <a:pt x="18806" y="484959"/>
                  <a:pt x="340069" y="80702"/>
                  <a:pt x="700191" y="0"/>
                </a:cubicBezTo>
                <a:cubicBezTo>
                  <a:pt x="4151196" y="52185"/>
                  <a:pt x="5901980" y="136610"/>
                  <a:pt x="7682684" y="0"/>
                </a:cubicBezTo>
                <a:cubicBezTo>
                  <a:pt x="8196616" y="54749"/>
                  <a:pt x="8350500" y="344737"/>
                  <a:pt x="8382876" y="839361"/>
                </a:cubicBezTo>
                <a:cubicBezTo>
                  <a:pt x="8281594" y="1463381"/>
                  <a:pt x="8375012" y="3889795"/>
                  <a:pt x="8382876" y="4719692"/>
                </a:cubicBezTo>
                <a:cubicBezTo>
                  <a:pt x="8462496" y="5230929"/>
                  <a:pt x="8041172" y="5596166"/>
                  <a:pt x="7682684" y="5559054"/>
                </a:cubicBezTo>
                <a:cubicBezTo>
                  <a:pt x="6355568" y="5546520"/>
                  <a:pt x="2118583" y="5345739"/>
                  <a:pt x="700191" y="5559054"/>
                </a:cubicBezTo>
                <a:cubicBezTo>
                  <a:pt x="235637" y="5622534"/>
                  <a:pt x="-15825" y="5069941"/>
                  <a:pt x="0" y="4719692"/>
                </a:cubicBezTo>
                <a:cubicBezTo>
                  <a:pt x="285054" y="3420853"/>
                  <a:pt x="-21620" y="2237277"/>
                  <a:pt x="0" y="839361"/>
                </a:cubicBezTo>
                <a:close/>
              </a:path>
              <a:path w="8382876" h="5559054" fill="none" stroke="0" extrusionOk="0">
                <a:moveTo>
                  <a:pt x="0" y="839361"/>
                </a:moveTo>
                <a:cubicBezTo>
                  <a:pt x="-4360" y="456750"/>
                  <a:pt x="314905" y="145086"/>
                  <a:pt x="700191" y="0"/>
                </a:cubicBezTo>
                <a:cubicBezTo>
                  <a:pt x="4043431" y="357040"/>
                  <a:pt x="5819199" y="209909"/>
                  <a:pt x="7682684" y="0"/>
                </a:cubicBezTo>
                <a:cubicBezTo>
                  <a:pt x="8144453" y="21057"/>
                  <a:pt x="8426245" y="345447"/>
                  <a:pt x="8382876" y="839361"/>
                </a:cubicBezTo>
                <a:cubicBezTo>
                  <a:pt x="8379949" y="1424755"/>
                  <a:pt x="8256905" y="3612486"/>
                  <a:pt x="8382876" y="4719692"/>
                </a:cubicBezTo>
                <a:cubicBezTo>
                  <a:pt x="8459264" y="5244529"/>
                  <a:pt x="8003239" y="5525568"/>
                  <a:pt x="7682684" y="5559054"/>
                </a:cubicBezTo>
                <a:cubicBezTo>
                  <a:pt x="6870619" y="5592970"/>
                  <a:pt x="2156533" y="5703614"/>
                  <a:pt x="700191" y="5559054"/>
                </a:cubicBezTo>
                <a:cubicBezTo>
                  <a:pt x="211493" y="5600041"/>
                  <a:pt x="-33071" y="4994110"/>
                  <a:pt x="0" y="4719692"/>
                </a:cubicBezTo>
                <a:cubicBezTo>
                  <a:pt x="15608" y="3358541"/>
                  <a:pt x="132372" y="2382353"/>
                  <a:pt x="0" y="839361"/>
                </a:cubicBezTo>
                <a:close/>
              </a:path>
            </a:pathLst>
          </a:custGeom>
          <a:solidFill>
            <a:schemeClr val="bg1">
              <a:alpha val="88000"/>
            </a:schemeClr>
          </a:solidFill>
          <a:ln w="31750" cap="rnd" cmpd="thinThick">
            <a:solidFill>
              <a:srgbClr val="7D4C29"/>
            </a:solidFill>
            <a:prstDash val="sysDash"/>
            <a:round/>
            <a:extLst>
              <a:ext uri="{C807C97D-BFC1-408E-A445-0C87EB9F89A2}">
                <ask:lineSketchStyleProps xmlns:ask="http://schemas.microsoft.com/office/drawing/2018/sketchyshapes" sd="2600172374">
                  <a:custGeom>
                    <a:avLst/>
                    <a:gdLst>
                      <a:gd name="connsiteX0" fmla="*/ 0 w 8382876"/>
                      <a:gd name="connsiteY0" fmla="*/ 839361 h 5559054"/>
                      <a:gd name="connsiteX1" fmla="*/ 700191 w 8382876"/>
                      <a:gd name="connsiteY1" fmla="*/ 0 h 5559054"/>
                      <a:gd name="connsiteX2" fmla="*/ 7682684 w 8382876"/>
                      <a:gd name="connsiteY2" fmla="*/ 0 h 5559054"/>
                      <a:gd name="connsiteX3" fmla="*/ 8382876 w 8382876"/>
                      <a:gd name="connsiteY3" fmla="*/ 839361 h 5559054"/>
                      <a:gd name="connsiteX4" fmla="*/ 8382876 w 8382876"/>
                      <a:gd name="connsiteY4" fmla="*/ 4719692 h 5559054"/>
                      <a:gd name="connsiteX5" fmla="*/ 7682684 w 8382876"/>
                      <a:gd name="connsiteY5" fmla="*/ 5559054 h 5559054"/>
                      <a:gd name="connsiteX6" fmla="*/ 700191 w 8382876"/>
                      <a:gd name="connsiteY6" fmla="*/ 5559054 h 5559054"/>
                      <a:gd name="connsiteX7" fmla="*/ 0 w 8382876"/>
                      <a:gd name="connsiteY7" fmla="*/ 4719692 h 5559054"/>
                      <a:gd name="connsiteX8" fmla="*/ 0 w 8382876"/>
                      <a:gd name="connsiteY8" fmla="*/ 839361 h 5559054"/>
                      <a:gd name="connsiteX0" fmla="*/ 0 w 8382876"/>
                      <a:gd name="connsiteY0" fmla="*/ 839361 h 5559054"/>
                      <a:gd name="connsiteX1" fmla="*/ 700191 w 8382876"/>
                      <a:gd name="connsiteY1" fmla="*/ 0 h 5559054"/>
                      <a:gd name="connsiteX2" fmla="*/ 7682684 w 8382876"/>
                      <a:gd name="connsiteY2" fmla="*/ 0 h 5559054"/>
                      <a:gd name="connsiteX3" fmla="*/ 8382876 w 8382876"/>
                      <a:gd name="connsiteY3" fmla="*/ 839361 h 5559054"/>
                      <a:gd name="connsiteX4" fmla="*/ 8382876 w 8382876"/>
                      <a:gd name="connsiteY4" fmla="*/ 4719692 h 5559054"/>
                      <a:gd name="connsiteX5" fmla="*/ 7682684 w 8382876"/>
                      <a:gd name="connsiteY5" fmla="*/ 5559054 h 5559054"/>
                      <a:gd name="connsiteX6" fmla="*/ 700191 w 8382876"/>
                      <a:gd name="connsiteY6" fmla="*/ 5559054 h 5559054"/>
                      <a:gd name="connsiteX7" fmla="*/ 0 w 8382876"/>
                      <a:gd name="connsiteY7" fmla="*/ 4719692 h 5559054"/>
                      <a:gd name="connsiteX8" fmla="*/ 0 w 8382876"/>
                      <a:gd name="connsiteY8" fmla="*/ 839361 h 555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876" h="5559054" fill="none" extrusionOk="0">
                        <a:moveTo>
                          <a:pt x="0" y="839361"/>
                        </a:moveTo>
                        <a:cubicBezTo>
                          <a:pt x="-29751" y="446529"/>
                          <a:pt x="320320" y="69685"/>
                          <a:pt x="700191" y="0"/>
                        </a:cubicBezTo>
                        <a:cubicBezTo>
                          <a:pt x="3995501" y="221068"/>
                          <a:pt x="5642973" y="221224"/>
                          <a:pt x="7682684" y="0"/>
                        </a:cubicBezTo>
                        <a:cubicBezTo>
                          <a:pt x="8080993" y="31629"/>
                          <a:pt x="8410067" y="416637"/>
                          <a:pt x="8382876" y="839361"/>
                        </a:cubicBezTo>
                        <a:cubicBezTo>
                          <a:pt x="8273561" y="1545793"/>
                          <a:pt x="8280287" y="3749751"/>
                          <a:pt x="8382876" y="4719692"/>
                        </a:cubicBezTo>
                        <a:cubicBezTo>
                          <a:pt x="8427489" y="5238533"/>
                          <a:pt x="8007972" y="5519785"/>
                          <a:pt x="7682684" y="5559054"/>
                        </a:cubicBezTo>
                        <a:cubicBezTo>
                          <a:pt x="6889901" y="5571995"/>
                          <a:pt x="2118310" y="5748733"/>
                          <a:pt x="700191" y="5559054"/>
                        </a:cubicBezTo>
                        <a:cubicBezTo>
                          <a:pt x="224767" y="5584115"/>
                          <a:pt x="1863" y="5033270"/>
                          <a:pt x="0" y="4719692"/>
                        </a:cubicBezTo>
                        <a:cubicBezTo>
                          <a:pt x="-17310" y="3312693"/>
                          <a:pt x="15378" y="2310386"/>
                          <a:pt x="0" y="839361"/>
                        </a:cubicBezTo>
                        <a:close/>
                      </a:path>
                      <a:path w="8382876" h="5559054" stroke="0" extrusionOk="0">
                        <a:moveTo>
                          <a:pt x="0" y="839361"/>
                        </a:moveTo>
                        <a:cubicBezTo>
                          <a:pt x="11655" y="452235"/>
                          <a:pt x="274120" y="68152"/>
                          <a:pt x="700191" y="0"/>
                        </a:cubicBezTo>
                        <a:cubicBezTo>
                          <a:pt x="2898464" y="120632"/>
                          <a:pt x="4352686" y="132036"/>
                          <a:pt x="7682684" y="0"/>
                        </a:cubicBezTo>
                        <a:cubicBezTo>
                          <a:pt x="8075430" y="-24449"/>
                          <a:pt x="8350361" y="335102"/>
                          <a:pt x="8382876" y="839361"/>
                        </a:cubicBezTo>
                        <a:cubicBezTo>
                          <a:pt x="8486024" y="1408861"/>
                          <a:pt x="8191905" y="3617312"/>
                          <a:pt x="8382876" y="4719692"/>
                        </a:cubicBezTo>
                        <a:cubicBezTo>
                          <a:pt x="8394198" y="5175806"/>
                          <a:pt x="8024820" y="5634452"/>
                          <a:pt x="7682684" y="5559054"/>
                        </a:cubicBezTo>
                        <a:cubicBezTo>
                          <a:pt x="5923502" y="5535157"/>
                          <a:pt x="1524130" y="5631632"/>
                          <a:pt x="700191" y="5559054"/>
                        </a:cubicBezTo>
                        <a:cubicBezTo>
                          <a:pt x="290570" y="5646924"/>
                          <a:pt x="-15435" y="5121371"/>
                          <a:pt x="0" y="4719692"/>
                        </a:cubicBezTo>
                        <a:cubicBezTo>
                          <a:pt x="-82754" y="3866822"/>
                          <a:pt x="17600" y="1864851"/>
                          <a:pt x="0" y="839361"/>
                        </a:cubicBezTo>
                        <a:close/>
                      </a:path>
                      <a:path w="8382876" h="5559054" fill="none" stroke="0" extrusionOk="0">
                        <a:moveTo>
                          <a:pt x="0" y="839361"/>
                        </a:moveTo>
                        <a:cubicBezTo>
                          <a:pt x="-13411" y="436926"/>
                          <a:pt x="312237" y="116433"/>
                          <a:pt x="700191" y="0"/>
                        </a:cubicBezTo>
                        <a:cubicBezTo>
                          <a:pt x="4077218" y="304659"/>
                          <a:pt x="5863808" y="137283"/>
                          <a:pt x="7682684" y="0"/>
                        </a:cubicBezTo>
                        <a:cubicBezTo>
                          <a:pt x="8149383" y="1236"/>
                          <a:pt x="8408898" y="374186"/>
                          <a:pt x="8382876" y="839361"/>
                        </a:cubicBezTo>
                        <a:cubicBezTo>
                          <a:pt x="8309103" y="1477526"/>
                          <a:pt x="8309141" y="3702024"/>
                          <a:pt x="8382876" y="4719692"/>
                        </a:cubicBezTo>
                        <a:cubicBezTo>
                          <a:pt x="8454070" y="5240743"/>
                          <a:pt x="8011460" y="5589265"/>
                          <a:pt x="7682684" y="5559054"/>
                        </a:cubicBezTo>
                        <a:cubicBezTo>
                          <a:pt x="6570610" y="5541344"/>
                          <a:pt x="2132642" y="5409761"/>
                          <a:pt x="700191" y="5559054"/>
                        </a:cubicBezTo>
                        <a:cubicBezTo>
                          <a:pt x="246980" y="5615269"/>
                          <a:pt x="-8004" y="5092630"/>
                          <a:pt x="0" y="4719692"/>
                        </a:cubicBezTo>
                        <a:cubicBezTo>
                          <a:pt x="90797" y="3399773"/>
                          <a:pt x="83432" y="2151916"/>
                          <a:pt x="0" y="83936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5EEA92A9-3DB2-0995-1827-765AB966089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6850" b="87300" l="6050" r="57300">
                        <a14:foregroundMark x1="23300" y1="16850" x2="24450" y2="20650"/>
                        <a14:foregroundMark x1="24450" y1="23350" x2="19800" y2="44650"/>
                        <a14:foregroundMark x1="27600" y1="28850" x2="22300" y2="53850"/>
                        <a14:foregroundMark x1="21450" y1="25150" x2="31800" y2="43350"/>
                        <a14:foregroundMark x1="32600" y1="25150" x2="26100" y2="48650"/>
                        <a14:foregroundMark x1="26100" y1="48650" x2="26100" y2="48650"/>
                        <a14:foregroundMark x1="17600" y1="30850" x2="16700" y2="41250"/>
                        <a14:foregroundMark x1="16700" y1="41250" x2="17800" y2="47500"/>
                        <a14:foregroundMark x1="23450" y1="32000" x2="22850" y2="43850"/>
                        <a14:foregroundMark x1="22850" y1="43850" x2="22450" y2="45000"/>
                        <a14:foregroundMark x1="32950" y1="30850" x2="29800" y2="47350"/>
                        <a14:foregroundMark x1="14950" y1="31000" x2="14950" y2="43350"/>
                        <a14:foregroundMark x1="22450" y1="54350" x2="26950" y2="67850"/>
                        <a14:foregroundMark x1="25100" y1="53650" x2="25450" y2="70850"/>
                        <a14:foregroundMark x1="26950" y1="25150" x2="21450" y2="47150"/>
                        <a14:foregroundMark x1="21450" y1="47150" x2="21450" y2="47150"/>
                        <a14:foregroundMark x1="19950" y1="29150" x2="23800" y2="45000"/>
                        <a14:foregroundMark x1="23300" y1="53000" x2="24800" y2="67850"/>
                        <a14:foregroundMark x1="18450" y1="59850" x2="28600" y2="63350"/>
                        <a14:foregroundMark x1="28600" y1="63350" x2="29450" y2="63350"/>
                        <a14:foregroundMark x1="19800" y1="46350" x2="24800" y2="52850"/>
                        <a14:foregroundMark x1="19950" y1="60850" x2="30600" y2="59850"/>
                        <a14:foregroundMark x1="24600" y1="56850" x2="22300" y2="63450"/>
                        <a14:foregroundMark x1="22300" y1="63450" x2="24600" y2="69150"/>
                        <a14:foregroundMark x1="57300" y1="47850" x2="54100" y2="53350"/>
                        <a14:foregroundMark x1="52800" y1="50500" x2="52800" y2="50500"/>
                        <a14:foregroundMark x1="50800" y1="56350" x2="53300" y2="52350"/>
                        <a14:foregroundMark x1="53800" y1="51500" x2="53300" y2="50150"/>
                        <a14:foregroundMark x1="57300" y1="46000" x2="54600" y2="51150"/>
                        <a14:foregroundMark x1="53300" y1="55350" x2="51300" y2="57850"/>
                        <a14:foregroundMark x1="21600" y1="72150" x2="25800" y2="74350"/>
                        <a14:foregroundMark x1="18100" y1="70150" x2="23300" y2="77650"/>
                        <a14:foregroundMark x1="23300" y1="77650" x2="23300" y2="77650"/>
                        <a14:foregroundMark x1="27950" y1="69850" x2="29100" y2="81000"/>
                        <a14:foregroundMark x1="31800" y1="73350" x2="32300" y2="80500"/>
                        <a14:foregroundMark x1="32300" y1="80500" x2="32300" y2="80500"/>
                        <a14:foregroundMark x1="29450" y1="67000" x2="31600" y2="76500"/>
                        <a14:foregroundMark x1="31600" y1="76500" x2="31600" y2="76500"/>
                        <a14:foregroundMark x1="32300" y1="70350" x2="32950" y2="77650"/>
                        <a14:foregroundMark x1="17450" y1="73000" x2="15950" y2="77000"/>
                        <a14:foregroundMark x1="21100" y1="71500" x2="18600" y2="77500"/>
                        <a14:foregroundMark x1="18950" y1="76000" x2="33600" y2="77150"/>
                        <a14:foregroundMark x1="34100" y1="75850" x2="34300" y2="78350"/>
                        <a14:foregroundMark x1="53450" y1="55650" x2="50600" y2="60000"/>
                        <a14:foregroundMark x1="16150" y1="78750" x2="24350" y2="84400"/>
                        <a14:foregroundMark x1="21500" y1="77000" x2="29500" y2="84850"/>
                        <a14:foregroundMark x1="30950" y1="76200" x2="33050" y2="85350"/>
                        <a14:foregroundMark x1="34350" y1="78900" x2="34350" y2="87300"/>
                        <a14:foregroundMark x1="34350" y1="87300" x2="34350" y2="87300"/>
                        <a14:backgroundMark x1="50450" y1="67350" x2="49150" y2="77300"/>
                      </a14:backgroundRemoval>
                    </a14:imgEffect>
                  </a14:imgLayer>
                </a14:imgProps>
              </a:ext>
              <a:ext uri="{28A0092B-C50C-407E-A947-70E740481C1C}">
                <a14:useLocalDpi xmlns:a14="http://schemas.microsoft.com/office/drawing/2010/main" val="0"/>
              </a:ext>
            </a:extLst>
          </a:blip>
          <a:srcRect t="11915" r="39315" b="14645"/>
          <a:stretch/>
        </p:blipFill>
        <p:spPr>
          <a:xfrm>
            <a:off x="-520142" y="1285755"/>
            <a:ext cx="4604512" cy="5572245"/>
          </a:xfrm>
          <a:prstGeom prst="rect">
            <a:avLst/>
          </a:prstGeom>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4FE5B44C-B7F2-596B-9794-8F407A0B8890}"/>
              </a:ext>
            </a:extLst>
          </p:cNvPr>
          <p:cNvSpPr txBox="1"/>
          <p:nvPr/>
        </p:nvSpPr>
        <p:spPr>
          <a:xfrm>
            <a:off x="5914679" y="2247867"/>
            <a:ext cx="4161466"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1" dirty="0" err="1">
                <a:ln>
                  <a:solidFill>
                    <a:prstClr val="black"/>
                  </a:solidFill>
                </a:ln>
                <a:solidFill>
                  <a:srgbClr val="0070C0"/>
                </a:solidFill>
                <a:latin typeface="Arial" panose="020B0604020202020204" pitchFamily="34" charset="0"/>
              </a:rPr>
              <a:t>đạo</a:t>
            </a:r>
            <a:r>
              <a:rPr lang="en-US" sz="4400" b="1" dirty="0">
                <a:ln>
                  <a:solidFill>
                    <a:prstClr val="black"/>
                  </a:solidFill>
                </a:ln>
                <a:solidFill>
                  <a:srgbClr val="0070C0"/>
                </a:solidFill>
                <a:latin typeface="Arial" panose="020B0604020202020204" pitchFamily="34" charset="0"/>
              </a:rPr>
              <a:t> </a:t>
            </a:r>
            <a:r>
              <a:rPr lang="en-US" sz="4400" b="1" dirty="0" err="1">
                <a:ln>
                  <a:solidFill>
                    <a:prstClr val="black"/>
                  </a:solidFill>
                </a:ln>
                <a:solidFill>
                  <a:srgbClr val="0070C0"/>
                </a:solidFill>
                <a:latin typeface="Arial" panose="020B0604020202020204" pitchFamily="34" charset="0"/>
              </a:rPr>
              <a:t>lý</a:t>
            </a:r>
            <a:endParaRPr kumimoji="0" lang="vi-VN" sz="4400" b="1" i="0" u="none" strike="noStrike" kern="1200" cap="none" spc="0" normalizeH="0" baseline="0" noProof="0" dirty="0">
              <a:ln>
                <a:solidFill>
                  <a:prstClr val="black"/>
                </a:solidFill>
              </a:ln>
              <a:solidFill>
                <a:srgbClr val="0070C0"/>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FB59977F-0EC7-B874-7B22-63AD656E3F7C}"/>
              </a:ext>
            </a:extLst>
          </p:cNvPr>
          <p:cNvSpPr txBox="1"/>
          <p:nvPr/>
        </p:nvSpPr>
        <p:spPr>
          <a:xfrm>
            <a:off x="5956598" y="3128520"/>
            <a:ext cx="3251477"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solidFill>
                    <a:prstClr val="black"/>
                  </a:solidFill>
                </a:ln>
                <a:solidFill>
                  <a:srgbClr val="0070C0"/>
                </a:solidFill>
                <a:effectLst/>
                <a:uLnTx/>
                <a:uFillTx/>
                <a:latin typeface="Arial" panose="020B0604020202020204" pitchFamily="34" charset="0"/>
                <a:ea typeface="+mn-ea"/>
                <a:cs typeface="+mn-cs"/>
              </a:rPr>
              <a:t>nổi</a:t>
            </a:r>
            <a:r>
              <a:rPr kumimoji="0" lang="en-US" sz="4400" b="1" i="0" u="none" strike="noStrike" kern="1200" cap="none" spc="0" normalizeH="0" noProof="0" dirty="0">
                <a:ln>
                  <a:solidFill>
                    <a:prstClr val="black"/>
                  </a:solidFill>
                </a:ln>
                <a:solidFill>
                  <a:srgbClr val="0070C0"/>
                </a:solidFill>
                <a:effectLst/>
                <a:uLnTx/>
                <a:uFillTx/>
                <a:latin typeface="Arial" panose="020B0604020202020204" pitchFamily="34" charset="0"/>
                <a:ea typeface="+mn-ea"/>
                <a:cs typeface="+mn-cs"/>
              </a:rPr>
              <a:t> </a:t>
            </a:r>
            <a:r>
              <a:rPr kumimoji="0" lang="en-US" sz="4400" b="1" i="0" u="none" strike="noStrike" kern="1200" cap="none" spc="0" normalizeH="0" noProof="0" dirty="0" err="1">
                <a:ln>
                  <a:solidFill>
                    <a:prstClr val="black"/>
                  </a:solidFill>
                </a:ln>
                <a:solidFill>
                  <a:srgbClr val="0070C0"/>
                </a:solidFill>
                <a:effectLst/>
                <a:uLnTx/>
                <a:uFillTx/>
                <a:latin typeface="Arial" panose="020B0604020202020204" pitchFamily="34" charset="0"/>
                <a:ea typeface="+mn-ea"/>
                <a:cs typeface="+mn-cs"/>
              </a:rPr>
              <a:t>tiếng</a:t>
            </a:r>
            <a:endParaRPr kumimoji="0" lang="vi-VN" sz="4400" b="1" i="0" u="none" strike="noStrike" kern="1200" cap="none" spc="0" normalizeH="0" baseline="0" noProof="0" dirty="0">
              <a:ln>
                <a:solidFill>
                  <a:prstClr val="black"/>
                </a:solidFill>
              </a:ln>
              <a:solidFill>
                <a:srgbClr val="0070C0"/>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AFF32414-CB0A-EBAB-FFE3-976D7C149BF2}"/>
              </a:ext>
            </a:extLst>
          </p:cNvPr>
          <p:cNvSpPr txBox="1"/>
          <p:nvPr/>
        </p:nvSpPr>
        <p:spPr>
          <a:xfrm>
            <a:off x="5956598" y="3973439"/>
            <a:ext cx="4161466"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solidFill>
                    <a:prstClr val="black"/>
                  </a:solidFill>
                </a:ln>
                <a:solidFill>
                  <a:srgbClr val="0070C0"/>
                </a:solidFill>
                <a:effectLst/>
                <a:uLnTx/>
                <a:uFillTx/>
                <a:latin typeface="Arial" panose="020B0604020202020204" pitchFamily="34" charset="0"/>
                <a:ea typeface="+mn-ea"/>
                <a:cs typeface="+mn-cs"/>
              </a:rPr>
              <a:t>tề</a:t>
            </a:r>
            <a:r>
              <a:rPr kumimoji="0" lang="en-US" sz="4400" b="1" i="0" u="none" strike="noStrike" kern="1200" cap="none" spc="0" normalizeH="0" baseline="0" noProof="0" dirty="0">
                <a:ln>
                  <a:solidFill>
                    <a:prstClr val="black"/>
                  </a:solidFill>
                </a:ln>
                <a:solidFill>
                  <a:srgbClr val="0070C0"/>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solidFill>
                    <a:prstClr val="black"/>
                  </a:solidFill>
                </a:ln>
                <a:solidFill>
                  <a:srgbClr val="0070C0"/>
                </a:solidFill>
                <a:effectLst/>
                <a:uLnTx/>
                <a:uFillTx/>
                <a:latin typeface="Arial" panose="020B0604020202020204" pitchFamily="34" charset="0"/>
                <a:ea typeface="+mn-ea"/>
                <a:cs typeface="+mn-cs"/>
              </a:rPr>
              <a:t>tựu</a:t>
            </a:r>
            <a:endParaRPr kumimoji="0" lang="vi-VN" sz="4400" b="1" i="0" u="none" strike="noStrike" kern="1200" cap="none" spc="0" normalizeH="0" baseline="0" noProof="0" dirty="0">
              <a:ln>
                <a:solidFill>
                  <a:prstClr val="black"/>
                </a:solidFill>
              </a:ln>
              <a:solidFill>
                <a:srgbClr val="0070C0"/>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E991931B-DAC6-0AB2-AABA-776C80D8F449}"/>
              </a:ext>
            </a:extLst>
          </p:cNvPr>
          <p:cNvSpPr txBox="1"/>
          <p:nvPr/>
        </p:nvSpPr>
        <p:spPr>
          <a:xfrm>
            <a:off x="5978628" y="4757350"/>
            <a:ext cx="3909999"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solidFill>
                    <a:prstClr val="black"/>
                  </a:solidFill>
                </a:ln>
                <a:solidFill>
                  <a:srgbClr val="0070C0"/>
                </a:solidFill>
                <a:effectLst/>
                <a:uLnTx/>
                <a:uFillTx/>
                <a:latin typeface="Arial" panose="020B0604020202020204" pitchFamily="34" charset="0"/>
                <a:ea typeface="+mn-ea"/>
                <a:cs typeface="+mn-cs"/>
              </a:rPr>
              <a:t>dạ</a:t>
            </a:r>
            <a:r>
              <a:rPr kumimoji="0" lang="en-US" sz="4400" b="1" i="0" u="none" strike="noStrike" kern="1200" cap="none" spc="0" normalizeH="0" baseline="0" noProof="0" dirty="0">
                <a:ln>
                  <a:solidFill>
                    <a:prstClr val="black"/>
                  </a:solidFill>
                </a:ln>
                <a:solidFill>
                  <a:srgbClr val="0070C0"/>
                </a:solidFill>
                <a:effectLst/>
                <a:uLnTx/>
                <a:uFillTx/>
                <a:latin typeface="Arial" panose="020B0604020202020204" pitchFamily="34" charset="0"/>
                <a:ea typeface="+mn-ea"/>
                <a:cs typeface="+mn-cs"/>
              </a:rPr>
              <a:t> ran</a:t>
            </a:r>
            <a:endParaRPr kumimoji="0" lang="vi-VN" sz="4400" b="1" i="0" u="none" strike="noStrike" kern="1200" cap="none" spc="0" normalizeH="0" baseline="0" noProof="0" dirty="0">
              <a:ln>
                <a:solidFill>
                  <a:prstClr val="black"/>
                </a:solidFill>
              </a:ln>
              <a:solidFill>
                <a:srgbClr val="0070C0"/>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2BDA891F-6710-5C9A-2FB2-D82A77E7CDBA}"/>
              </a:ext>
            </a:extLst>
          </p:cNvPr>
          <p:cNvPicPr>
            <a:picLocks noChangeAspect="1"/>
          </p:cNvPicPr>
          <p:nvPr/>
        </p:nvPicPr>
        <p:blipFill>
          <a:blip r:embed="rId4"/>
          <a:stretch>
            <a:fillRect/>
          </a:stretch>
        </p:blipFill>
        <p:spPr>
          <a:xfrm>
            <a:off x="4159135" y="782220"/>
            <a:ext cx="6846401" cy="1463167"/>
          </a:xfrm>
          <a:prstGeom prst="rect">
            <a:avLst/>
          </a:prstGeom>
        </p:spPr>
      </p:pic>
      <p:sp>
        <p:nvSpPr>
          <p:cNvPr id="14" name="TextBox 13">
            <a:extLst>
              <a:ext uri="{FF2B5EF4-FFF2-40B4-BE49-F238E27FC236}">
                <a16:creationId xmlns:a16="http://schemas.microsoft.com/office/drawing/2014/main" id="{609D5694-DA80-D29E-8467-99E6F3B739D5}"/>
              </a:ext>
            </a:extLst>
          </p:cNvPr>
          <p:cNvSpPr txBox="1"/>
          <p:nvPr/>
        </p:nvSpPr>
        <p:spPr>
          <a:xfrm>
            <a:off x="5990985" y="5511112"/>
            <a:ext cx="3909999"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solidFill>
                    <a:prstClr val="black"/>
                  </a:solidFill>
                </a:ln>
                <a:solidFill>
                  <a:srgbClr val="0070C0"/>
                </a:solidFill>
                <a:effectLst/>
                <a:uLnTx/>
                <a:uFillTx/>
                <a:latin typeface="Arial" panose="020B0604020202020204" pitchFamily="34" charset="0"/>
                <a:ea typeface="+mn-ea"/>
                <a:cs typeface="+mn-cs"/>
              </a:rPr>
              <a:t>sưởi</a:t>
            </a:r>
            <a:r>
              <a:rPr kumimoji="0" lang="en-US" sz="4400" b="1" i="0" u="none" strike="noStrike" kern="1200" cap="none" spc="0" normalizeH="0" noProof="0" dirty="0">
                <a:ln>
                  <a:solidFill>
                    <a:prstClr val="black"/>
                  </a:solidFill>
                </a:ln>
                <a:solidFill>
                  <a:srgbClr val="0070C0"/>
                </a:solidFill>
                <a:effectLst/>
                <a:uLnTx/>
                <a:uFillTx/>
                <a:latin typeface="Arial" panose="020B0604020202020204" pitchFamily="34" charset="0"/>
                <a:ea typeface="+mn-ea"/>
                <a:cs typeface="+mn-cs"/>
              </a:rPr>
              <a:t> </a:t>
            </a:r>
            <a:r>
              <a:rPr kumimoji="0" lang="en-US" sz="4400" b="1" i="0" u="none" strike="noStrike" kern="1200" cap="none" spc="0" normalizeH="0" noProof="0" dirty="0" err="1">
                <a:ln>
                  <a:solidFill>
                    <a:prstClr val="black"/>
                  </a:solidFill>
                </a:ln>
                <a:solidFill>
                  <a:srgbClr val="0070C0"/>
                </a:solidFill>
                <a:effectLst/>
                <a:uLnTx/>
                <a:uFillTx/>
                <a:latin typeface="Arial" panose="020B0604020202020204" pitchFamily="34" charset="0"/>
                <a:ea typeface="+mn-ea"/>
                <a:cs typeface="+mn-cs"/>
              </a:rPr>
              <a:t>nắng</a:t>
            </a:r>
            <a:endParaRPr kumimoji="0" lang="vi-VN" sz="4400" b="1" i="0" u="none" strike="noStrike" kern="1200" cap="none" spc="0" normalizeH="0" baseline="0" noProof="0" dirty="0">
              <a:ln>
                <a:solidFill>
                  <a:prstClr val="black"/>
                </a:solidFill>
              </a:ln>
              <a:solidFill>
                <a:srgbClr val="0070C0"/>
              </a:solidFill>
              <a:effectLst/>
              <a:uLnTx/>
              <a:uFillTx/>
              <a:latin typeface="Arial" panose="020B0604020202020204" pitchFamily="34" charset="0"/>
              <a:ea typeface="+mn-ea"/>
              <a:cs typeface="+mn-cs"/>
            </a:endParaRPr>
          </a:p>
        </p:txBody>
      </p:sp>
      <p:pic>
        <p:nvPicPr>
          <p:cNvPr id="15" name="Picture 14" descr="A round pink circle with white text and a black background&#10;&#10;Description automatically generated">
            <a:extLst>
              <a:ext uri="{FF2B5EF4-FFF2-40B4-BE49-F238E27FC236}">
                <a16:creationId xmlns:a16="http://schemas.microsoft.com/office/drawing/2014/main" id="{5A790A1F-B501-FF43-0A07-EB4B231118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8290" y="0"/>
            <a:ext cx="1529614" cy="1529614"/>
          </a:xfrm>
          <a:prstGeom prst="rect">
            <a:avLst/>
          </a:prstGeom>
        </p:spPr>
      </p:pic>
    </p:spTree>
    <p:extLst>
      <p:ext uri="{BB962C8B-B14F-4D97-AF65-F5344CB8AC3E}">
        <p14:creationId xmlns:p14="http://schemas.microsoft.com/office/powerpoint/2010/main" val="2119670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A893C-5406-38A3-8927-65EA0B0671A4}"/>
            </a:ext>
          </a:extLst>
        </p:cNvPr>
        <p:cNvGrpSpPr/>
        <p:nvPr/>
      </p:nvGrpSpPr>
      <p:grpSpPr>
        <a:xfrm>
          <a:off x="0" y="0"/>
          <a:ext cx="0" cy="0"/>
          <a:chOff x="0" y="0"/>
          <a:chExt cx="0" cy="0"/>
        </a:xfrm>
      </p:grpSpPr>
      <p:sp>
        <p:nvSpPr>
          <p:cNvPr id="2" name="Rectangle: Rounded Corners 21">
            <a:extLst>
              <a:ext uri="{FF2B5EF4-FFF2-40B4-BE49-F238E27FC236}">
                <a16:creationId xmlns:a16="http://schemas.microsoft.com/office/drawing/2014/main" id="{4DD71DC1-94ED-195F-B6D4-39588A040676}"/>
              </a:ext>
            </a:extLst>
          </p:cNvPr>
          <p:cNvSpPr/>
          <p:nvPr/>
        </p:nvSpPr>
        <p:spPr>
          <a:xfrm>
            <a:off x="300111" y="204716"/>
            <a:ext cx="11591778" cy="6455391"/>
          </a:xfrm>
          <a:prstGeom prst="roundRect">
            <a:avLst>
              <a:gd name="adj" fmla="val 11589"/>
            </a:avLst>
          </a:prstGeom>
          <a:solidFill>
            <a:schemeClr val="bg1">
              <a:alpha val="79000"/>
            </a:schemeClr>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6A34D27E-8C4D-186C-E12C-A2BA4E5D86E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6850" b="87300" l="6050" r="57300">
                        <a14:foregroundMark x1="23300" y1="16850" x2="24450" y2="20650"/>
                        <a14:foregroundMark x1="24450" y1="23350" x2="19800" y2="44650"/>
                        <a14:foregroundMark x1="27600" y1="28850" x2="22300" y2="53850"/>
                        <a14:foregroundMark x1="21450" y1="25150" x2="31800" y2="43350"/>
                        <a14:foregroundMark x1="32600" y1="25150" x2="26100" y2="48650"/>
                        <a14:foregroundMark x1="26100" y1="48650" x2="26100" y2="48650"/>
                        <a14:foregroundMark x1="17600" y1="30850" x2="16700" y2="41250"/>
                        <a14:foregroundMark x1="16700" y1="41250" x2="17800" y2="47500"/>
                        <a14:foregroundMark x1="23450" y1="32000" x2="22850" y2="43850"/>
                        <a14:foregroundMark x1="22850" y1="43850" x2="22450" y2="45000"/>
                        <a14:foregroundMark x1="32950" y1="30850" x2="29800" y2="47350"/>
                        <a14:foregroundMark x1="14950" y1="31000" x2="14950" y2="43350"/>
                        <a14:foregroundMark x1="22450" y1="54350" x2="26950" y2="67850"/>
                        <a14:foregroundMark x1="25100" y1="53650" x2="25450" y2="70850"/>
                        <a14:foregroundMark x1="26950" y1="25150" x2="21450" y2="47150"/>
                        <a14:foregroundMark x1="21450" y1="47150" x2="21450" y2="47150"/>
                        <a14:foregroundMark x1="19950" y1="29150" x2="23800" y2="45000"/>
                        <a14:foregroundMark x1="23300" y1="53000" x2="24800" y2="67850"/>
                        <a14:foregroundMark x1="18450" y1="59850" x2="28600" y2="63350"/>
                        <a14:foregroundMark x1="28600" y1="63350" x2="29450" y2="63350"/>
                        <a14:foregroundMark x1="19800" y1="46350" x2="24800" y2="52850"/>
                        <a14:foregroundMark x1="19950" y1="60850" x2="30600" y2="59850"/>
                        <a14:foregroundMark x1="24600" y1="56850" x2="22300" y2="63450"/>
                        <a14:foregroundMark x1="22300" y1="63450" x2="24600" y2="69150"/>
                        <a14:foregroundMark x1="57300" y1="47850" x2="54100" y2="53350"/>
                        <a14:foregroundMark x1="52800" y1="50500" x2="52800" y2="50500"/>
                        <a14:foregroundMark x1="50800" y1="56350" x2="53300" y2="52350"/>
                        <a14:foregroundMark x1="53800" y1="51500" x2="53300" y2="50150"/>
                        <a14:foregroundMark x1="57300" y1="46000" x2="54600" y2="51150"/>
                        <a14:foregroundMark x1="53300" y1="55350" x2="51300" y2="57850"/>
                        <a14:foregroundMark x1="21600" y1="72150" x2="25800" y2="74350"/>
                        <a14:foregroundMark x1="18100" y1="70150" x2="23300" y2="77650"/>
                        <a14:foregroundMark x1="23300" y1="77650" x2="23300" y2="77650"/>
                        <a14:foregroundMark x1="27950" y1="69850" x2="29100" y2="81000"/>
                        <a14:foregroundMark x1="31800" y1="73350" x2="32300" y2="80500"/>
                        <a14:foregroundMark x1="32300" y1="80500" x2="32300" y2="80500"/>
                        <a14:foregroundMark x1="29450" y1="67000" x2="31600" y2="76500"/>
                        <a14:foregroundMark x1="31600" y1="76500" x2="31600" y2="76500"/>
                        <a14:foregroundMark x1="32300" y1="70350" x2="32950" y2="77650"/>
                        <a14:foregroundMark x1="17450" y1="73000" x2="15950" y2="77000"/>
                        <a14:foregroundMark x1="21100" y1="71500" x2="18600" y2="77500"/>
                        <a14:foregroundMark x1="18950" y1="76000" x2="33600" y2="77150"/>
                        <a14:foregroundMark x1="34100" y1="75850" x2="34300" y2="78350"/>
                        <a14:foregroundMark x1="53450" y1="55650" x2="50600" y2="60000"/>
                        <a14:foregroundMark x1="16150" y1="78750" x2="24350" y2="84400"/>
                        <a14:foregroundMark x1="21500" y1="77000" x2="29500" y2="84850"/>
                        <a14:foregroundMark x1="30950" y1="76200" x2="33050" y2="85350"/>
                        <a14:foregroundMark x1="34350" y1="78900" x2="34350" y2="87300"/>
                        <a14:foregroundMark x1="34350" y1="87300" x2="34350" y2="87300"/>
                        <a14:backgroundMark x1="50450" y1="67350" x2="49150" y2="77300"/>
                      </a14:backgroundRemoval>
                    </a14:imgEffect>
                  </a14:imgLayer>
                </a14:imgProps>
              </a:ext>
              <a:ext uri="{28A0092B-C50C-407E-A947-70E740481C1C}">
                <a14:useLocalDpi xmlns:a14="http://schemas.microsoft.com/office/drawing/2010/main" val="0"/>
              </a:ext>
            </a:extLst>
          </a:blip>
          <a:srcRect t="11915" r="39315" b="14645"/>
          <a:stretch/>
        </p:blipFill>
        <p:spPr>
          <a:xfrm>
            <a:off x="-520142" y="1285755"/>
            <a:ext cx="4604512" cy="5572245"/>
          </a:xfrm>
          <a:prstGeom prst="rect">
            <a:avLst/>
          </a:prstGeom>
          <a:effectLst>
            <a:outerShdw blurRad="63500" sx="102000" sy="102000" algn="ctr" rotWithShape="0">
              <a:prstClr val="black">
                <a:alpha val="40000"/>
              </a:prstClr>
            </a:outerShdw>
          </a:effectLst>
        </p:spPr>
      </p:pic>
      <p:grpSp>
        <p:nvGrpSpPr>
          <p:cNvPr id="6" name="Group 5">
            <a:extLst>
              <a:ext uri="{FF2B5EF4-FFF2-40B4-BE49-F238E27FC236}">
                <a16:creationId xmlns:a16="http://schemas.microsoft.com/office/drawing/2014/main" id="{FA0AD8FD-4CE2-4451-C656-60F12CEAA744}"/>
              </a:ext>
            </a:extLst>
          </p:cNvPr>
          <p:cNvGrpSpPr/>
          <p:nvPr/>
        </p:nvGrpSpPr>
        <p:grpSpPr>
          <a:xfrm>
            <a:off x="2055155" y="401692"/>
            <a:ext cx="6974545" cy="1479503"/>
            <a:chOff x="-1348506" y="186909"/>
            <a:chExt cx="11766079" cy="1342591"/>
          </a:xfrm>
        </p:grpSpPr>
        <p:pic>
          <p:nvPicPr>
            <p:cNvPr id="7" name="Picture 6">
              <a:extLst>
                <a:ext uri="{FF2B5EF4-FFF2-40B4-BE49-F238E27FC236}">
                  <a16:creationId xmlns:a16="http://schemas.microsoft.com/office/drawing/2014/main" id="{9A49E88F-03A8-AF52-4CDC-C6FC0E1FAC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348506" y="186909"/>
              <a:ext cx="11381711" cy="1342591"/>
            </a:xfrm>
            <a:prstGeom prst="rect">
              <a:avLst/>
            </a:prstGeom>
          </p:spPr>
        </p:pic>
        <p:sp>
          <p:nvSpPr>
            <p:cNvPr id="8" name="TextBox 7">
              <a:extLst>
                <a:ext uri="{FF2B5EF4-FFF2-40B4-BE49-F238E27FC236}">
                  <a16:creationId xmlns:a16="http://schemas.microsoft.com/office/drawing/2014/main" id="{1113C37D-2860-51BB-E2CD-2624F52BE51A}"/>
                </a:ext>
              </a:extLst>
            </p:cNvPr>
            <p:cNvSpPr txBox="1"/>
            <p:nvPr/>
          </p:nvSpPr>
          <p:spPr>
            <a:xfrm flipH="1">
              <a:off x="-527843" y="542674"/>
              <a:ext cx="10945416" cy="6423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a:ln w="12700">
                    <a:solidFill>
                      <a:srgbClr val="C00000"/>
                    </a:solidFill>
                  </a:ln>
                  <a:solidFill>
                    <a:srgbClr val="C00000"/>
                  </a:solidFill>
                  <a:effectLst/>
                  <a:uLnTx/>
                  <a:uFillTx/>
                  <a:latin typeface="Arial" panose="020B0604020202020204" pitchFamily="34" charset="0"/>
                  <a:ea typeface="+mn-ea"/>
                  <a:cs typeface="Pattaya" panose="00000500000000000000" pitchFamily="2" charset="-34"/>
                </a:rPr>
                <a:t>Luyện đọc câu dài</a:t>
              </a:r>
              <a:endParaRPr kumimoji="0" lang="en-US" sz="4000" b="1" i="0" u="none" strike="noStrike" kern="1200" cap="none" spc="-150" normalizeH="0" baseline="0" noProof="0" dirty="0">
                <a:ln w="12700">
                  <a:solidFill>
                    <a:srgbClr val="C00000"/>
                  </a:solidFill>
                </a:ln>
                <a:solidFill>
                  <a:srgbClr val="C00000"/>
                </a:solidFill>
                <a:effectLst/>
                <a:uLnTx/>
                <a:uFillTx/>
                <a:latin typeface="Aptos" panose="02110004020202020204"/>
                <a:ea typeface="+mn-ea"/>
                <a:cs typeface="Pattaya" panose="00000500000000000000" pitchFamily="2" charset="-34"/>
              </a:endParaRPr>
            </a:p>
          </p:txBody>
        </p:sp>
      </p:grpSp>
      <p:sp>
        <p:nvSpPr>
          <p:cNvPr id="9" name="Rectangle: Rounded Corners 8">
            <a:extLst>
              <a:ext uri="{FF2B5EF4-FFF2-40B4-BE49-F238E27FC236}">
                <a16:creationId xmlns:a16="http://schemas.microsoft.com/office/drawing/2014/main" id="{9D094591-645C-30BC-1303-B29739EEF87B}"/>
              </a:ext>
            </a:extLst>
          </p:cNvPr>
          <p:cNvSpPr/>
          <p:nvPr/>
        </p:nvSpPr>
        <p:spPr>
          <a:xfrm>
            <a:off x="3028950" y="2842054"/>
            <a:ext cx="9163049" cy="3638030"/>
          </a:xfrm>
          <a:prstGeom prst="roundRect">
            <a:avLst/>
          </a:prstGeom>
          <a:solidFill>
            <a:schemeClr val="bg1"/>
          </a:solidFill>
          <a:ln w="762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4000" b="1" dirty="0">
                <a:ln w="13462">
                  <a:solidFill>
                    <a:srgbClr val="00B050"/>
                  </a:solidFill>
                  <a:prstDash val="solid"/>
                </a:ln>
                <a:solidFill>
                  <a:srgbClr val="00B050"/>
                </a:solidFill>
              </a:rPr>
              <a:t>   </a:t>
            </a:r>
            <a:r>
              <a:rPr lang="vi-VN" sz="4000" b="1" dirty="0">
                <a:ln w="13462">
                  <a:solidFill>
                    <a:srgbClr val="00B050"/>
                  </a:solidFill>
                  <a:prstDash val="solid"/>
                </a:ln>
                <a:solidFill>
                  <a:srgbClr val="00B050"/>
                </a:solidFill>
              </a:rPr>
              <a:t>Cụ đỗ cao / nhưng không làm cao/ xới đất,/ mà mở trường dạy học ở quê nhà/ nhằm truyền bá đạo lí/ và đào tạo nhân tài cho đất nước../</a:t>
            </a:r>
            <a:endParaRPr lang="en-US" sz="4000" b="1" dirty="0">
              <a:ln w="13462">
                <a:solidFill>
                  <a:srgbClr val="00B050"/>
                </a:solidFill>
                <a:prstDash val="solid"/>
              </a:ln>
              <a:solidFill>
                <a:srgbClr val="FF0000"/>
              </a:solidFill>
            </a:endParaRPr>
          </a:p>
        </p:txBody>
      </p:sp>
    </p:spTree>
    <p:extLst>
      <p:ext uri="{BB962C8B-B14F-4D97-AF65-F5344CB8AC3E}">
        <p14:creationId xmlns:p14="http://schemas.microsoft.com/office/powerpoint/2010/main" val="1528824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F1D12-C48D-4BFD-B0B5-0F8D02A19781}"/>
            </a:ext>
          </a:extLst>
        </p:cNvPr>
        <p:cNvGrpSpPr/>
        <p:nvPr/>
      </p:nvGrpSpPr>
      <p:grpSpPr>
        <a:xfrm>
          <a:off x="0" y="0"/>
          <a:ext cx="0" cy="0"/>
          <a:chOff x="0" y="0"/>
          <a:chExt cx="0" cy="0"/>
        </a:xfrm>
      </p:grpSpPr>
    </p:spTree>
    <p:extLst>
      <p:ext uri="{BB962C8B-B14F-4D97-AF65-F5344CB8AC3E}">
        <p14:creationId xmlns:p14="http://schemas.microsoft.com/office/powerpoint/2010/main" val="4220397579"/>
      </p:ext>
    </p:extLst>
  </p:cSld>
  <p:clrMapOvr>
    <a:masterClrMapping/>
  </p:clrMapOvr>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1152</Words>
  <Application>Microsoft Office PowerPoint</Application>
  <PresentationFormat>Màn hình rộng</PresentationFormat>
  <Paragraphs>62</Paragraphs>
  <Slides>17</Slides>
  <Notes>3</Notes>
  <HiddenSlides>0</HiddenSlides>
  <MMClips>0</MMClips>
  <ScaleCrop>false</ScaleCrop>
  <HeadingPairs>
    <vt:vector size="6" baseType="variant">
      <vt:variant>
        <vt:lpstr>Phông được Dùng</vt:lpstr>
      </vt:variant>
      <vt:variant>
        <vt:i4>10</vt:i4>
      </vt:variant>
      <vt:variant>
        <vt:lpstr>Chủ đề</vt:lpstr>
      </vt:variant>
      <vt:variant>
        <vt:i4>1</vt:i4>
      </vt:variant>
      <vt:variant>
        <vt:lpstr>Tiêu đề Bản chiếu</vt:lpstr>
      </vt:variant>
      <vt:variant>
        <vt:i4>17</vt:i4>
      </vt:variant>
    </vt:vector>
  </HeadingPairs>
  <TitlesOfParts>
    <vt:vector size="28" baseType="lpstr">
      <vt:lpstr>.VnArabia</vt:lpstr>
      <vt:lpstr>.VnCentury Schoolbook</vt:lpstr>
      <vt:lpstr>Aptos</vt:lpstr>
      <vt:lpstr>Arial</vt:lpstr>
      <vt:lpstr>Calibri</vt:lpstr>
      <vt:lpstr>Calibri Light</vt:lpstr>
      <vt:lpstr>Cambria</vt:lpstr>
      <vt:lpstr>Handyman</vt:lpstr>
      <vt:lpstr>Roboto</vt:lpstr>
      <vt:lpstr>Times New Roman</vt:lpstr>
      <vt:lpstr>Chủ đề 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4</cp:revision>
  <dcterms:created xsi:type="dcterms:W3CDTF">2025-04-08T23:27:46Z</dcterms:created>
  <dcterms:modified xsi:type="dcterms:W3CDTF">2025-04-08T23:36:27Z</dcterms:modified>
</cp:coreProperties>
</file>