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4" r:id="rId2"/>
    <p:sldId id="256" r:id="rId3"/>
    <p:sldId id="257" r:id="rId4"/>
    <p:sldId id="258" r:id="rId5"/>
    <p:sldId id="259" r:id="rId6"/>
    <p:sldId id="260" r:id="rId7"/>
    <p:sldId id="261" r:id="rId8"/>
    <p:sldId id="263" r:id="rId9"/>
    <p:sldId id="262" r:id="rId10"/>
    <p:sldId id="264" r:id="rId11"/>
    <p:sldId id="266" r:id="rId12"/>
    <p:sldId id="267" r:id="rId13"/>
    <p:sldId id="268" r:id="rId14"/>
    <p:sldId id="269" r:id="rId15"/>
    <p:sldId id="270" r:id="rId16"/>
    <p:sldId id="271" r:id="rId17"/>
    <p:sldId id="272" r:id="rId18"/>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BEE395"/>
    <a:srgbClr val="A9DA74"/>
    <a:srgbClr val="00863D"/>
    <a:srgbClr val="009E47"/>
    <a:srgbClr val="9CD45E"/>
    <a:srgbClr val="0DF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678" y="3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nói</a:t>
            </a:r>
            <a:r>
              <a:rPr lang="en-US" baseline="0" smtClean="0"/>
              <a:t> về bản thân, nói về những thay đổi, những tiến bộ của bản thân sau 1 học kì vào lớp 1, từ đó giúp các em hiểu đi học mang lại nhiều ý nghĩa cho bản thân.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hướng</a:t>
            </a:r>
            <a:r>
              <a:rPr lang="en-US" baseline="0" smtClean="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gif"/><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oa1">
            <a:extLst>
              <a:ext uri="{FF2B5EF4-FFF2-40B4-BE49-F238E27FC236}">
                <a16:creationId xmlns:a16="http://schemas.microsoft.com/office/drawing/2014/main" id="{BBFC5173-B683-48D2-BB57-8D2743ED665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74498" y="1265039"/>
            <a:ext cx="2022475" cy="30337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icture3">
            <a:extLst>
              <a:ext uri="{FF2B5EF4-FFF2-40B4-BE49-F238E27FC236}">
                <a16:creationId xmlns:a16="http://schemas.microsoft.com/office/drawing/2014/main" id="{23094F17-A91A-4FEC-91F8-9B66B996F8C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99286" y="1573312"/>
            <a:ext cx="392113" cy="1176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Hoa1">
            <a:extLst>
              <a:ext uri="{FF2B5EF4-FFF2-40B4-BE49-F238E27FC236}">
                <a16:creationId xmlns:a16="http://schemas.microsoft.com/office/drawing/2014/main" id="{02992285-56CD-430C-BA56-0A5BC968A96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599214" y="1450777"/>
            <a:ext cx="1774825" cy="26622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icture3">
            <a:extLst>
              <a:ext uri="{FF2B5EF4-FFF2-40B4-BE49-F238E27FC236}">
                <a16:creationId xmlns:a16="http://schemas.microsoft.com/office/drawing/2014/main" id="{E6E8C9D1-DA1F-46FC-BA9E-B62CA411634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5160" y="1698427"/>
            <a:ext cx="392113" cy="1176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012">
            <a:extLst>
              <a:ext uri="{FF2B5EF4-FFF2-40B4-BE49-F238E27FC236}">
                <a16:creationId xmlns:a16="http://schemas.microsoft.com/office/drawing/2014/main" id="{EA3770E8-3377-4F75-B04B-26047812E6F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312" y="0"/>
            <a:ext cx="1403350" cy="93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012">
            <a:extLst>
              <a:ext uri="{FF2B5EF4-FFF2-40B4-BE49-F238E27FC236}">
                <a16:creationId xmlns:a16="http://schemas.microsoft.com/office/drawing/2014/main" id="{AF856C1F-0174-447E-BB82-7098CD574C1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16899" y="3879883"/>
            <a:ext cx="1158280" cy="136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012">
            <a:extLst>
              <a:ext uri="{FF2B5EF4-FFF2-40B4-BE49-F238E27FC236}">
                <a16:creationId xmlns:a16="http://schemas.microsoft.com/office/drawing/2014/main" id="{2EDABED8-14BB-4135-8809-D16BB21269E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831207" y="4084788"/>
            <a:ext cx="1403350" cy="93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012">
            <a:extLst>
              <a:ext uri="{FF2B5EF4-FFF2-40B4-BE49-F238E27FC236}">
                <a16:creationId xmlns:a16="http://schemas.microsoft.com/office/drawing/2014/main" id="{C2D9987F-D313-4C63-9AD1-C7763404A1F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961910" y="-35966"/>
            <a:ext cx="1403350" cy="93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7" descr="11_204">
            <a:extLst>
              <a:ext uri="{FF2B5EF4-FFF2-40B4-BE49-F238E27FC236}">
                <a16:creationId xmlns:a16="http://schemas.microsoft.com/office/drawing/2014/main" id="{F869C4D2-DD9C-4E35-881B-8F48BD0FAB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9984" y="1040013"/>
            <a:ext cx="3542727" cy="132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9">
            <a:extLst>
              <a:ext uri="{FF2B5EF4-FFF2-40B4-BE49-F238E27FC236}">
                <a16:creationId xmlns:a16="http://schemas.microsoft.com/office/drawing/2014/main" id="{09C232D3-ACAD-4FC6-BCA1-FFA90C66CC94}"/>
              </a:ext>
            </a:extLst>
          </p:cNvPr>
          <p:cNvSpPr>
            <a:spLocks noChangeArrowheads="1" noChangeShapeType="1" noTextEdit="1"/>
          </p:cNvSpPr>
          <p:nvPr/>
        </p:nvSpPr>
        <p:spPr bwMode="auto">
          <a:xfrm>
            <a:off x="1546490" y="616227"/>
            <a:ext cx="6267188" cy="3090509"/>
          </a:xfrm>
          <a:prstGeom prst="rect">
            <a:avLst/>
          </a:prstGeom>
        </p:spPr>
        <p:txBody>
          <a:bodyPr spcFirstLastPara="1" wrap="none" fromWordArt="1">
            <a:prstTxWarp prst="textArchUp">
              <a:avLst>
                <a:gd name="adj" fmla="val 10800004"/>
              </a:avLst>
            </a:prstTxWarp>
          </a:bodyPr>
          <a:lstStyle/>
          <a:p>
            <a:pPr algn="ctr"/>
            <a:r>
              <a:rPr lang="en-US" sz="2100" i="1" kern="10" dirty="0" err="1">
                <a:ln w="9525">
                  <a:solidFill>
                    <a:srgbClr val="FF0000"/>
                  </a:solidFill>
                  <a:round/>
                  <a:headEnd/>
                  <a:tailEnd/>
                </a:ln>
                <a:solidFill>
                  <a:srgbClr val="0000FF"/>
                </a:solidFill>
                <a:latin typeface="Times New Roman"/>
                <a:cs typeface="Times New Roman"/>
              </a:rPr>
              <a:t>Nhiệt</a:t>
            </a:r>
            <a:r>
              <a:rPr lang="en-US" sz="2100" i="1" kern="10" dirty="0">
                <a:ln w="9525">
                  <a:solidFill>
                    <a:srgbClr val="FF0000"/>
                  </a:solidFill>
                  <a:round/>
                  <a:headEnd/>
                  <a:tailEnd/>
                </a:ln>
                <a:solidFill>
                  <a:srgbClr val="0000FF"/>
                </a:solidFill>
                <a:latin typeface="Times New Roman"/>
                <a:cs typeface="Times New Roman"/>
              </a:rPr>
              <a:t> </a:t>
            </a:r>
            <a:r>
              <a:rPr lang="en-US" sz="2100" i="1" kern="10" dirty="0" err="1">
                <a:ln w="9525">
                  <a:solidFill>
                    <a:srgbClr val="FF0000"/>
                  </a:solidFill>
                  <a:round/>
                  <a:headEnd/>
                  <a:tailEnd/>
                </a:ln>
                <a:solidFill>
                  <a:srgbClr val="0000FF"/>
                </a:solidFill>
                <a:latin typeface="Times New Roman"/>
                <a:cs typeface="Times New Roman"/>
              </a:rPr>
              <a:t>liệt</a:t>
            </a:r>
            <a:r>
              <a:rPr lang="en-US" sz="2100" i="1" kern="10" dirty="0">
                <a:ln w="9525">
                  <a:solidFill>
                    <a:srgbClr val="FF0000"/>
                  </a:solidFill>
                  <a:round/>
                  <a:headEnd/>
                  <a:tailEnd/>
                </a:ln>
                <a:solidFill>
                  <a:srgbClr val="0000FF"/>
                </a:solidFill>
                <a:latin typeface="Times New Roman"/>
                <a:cs typeface="Times New Roman"/>
              </a:rPr>
              <a:t> </a:t>
            </a:r>
            <a:r>
              <a:rPr lang="en-US" sz="2100" i="1" kern="10" dirty="0" err="1">
                <a:ln w="9525">
                  <a:solidFill>
                    <a:srgbClr val="FF0000"/>
                  </a:solidFill>
                  <a:round/>
                  <a:headEnd/>
                  <a:tailEnd/>
                </a:ln>
                <a:solidFill>
                  <a:srgbClr val="0000FF"/>
                </a:solidFill>
                <a:latin typeface="Times New Roman"/>
                <a:cs typeface="Times New Roman"/>
              </a:rPr>
              <a:t>chào</a:t>
            </a:r>
            <a:r>
              <a:rPr lang="en-US" sz="2100" i="1" kern="10" dirty="0">
                <a:ln w="9525">
                  <a:solidFill>
                    <a:srgbClr val="FF0000"/>
                  </a:solidFill>
                  <a:round/>
                  <a:headEnd/>
                  <a:tailEnd/>
                </a:ln>
                <a:solidFill>
                  <a:srgbClr val="0000FF"/>
                </a:solidFill>
                <a:latin typeface="Times New Roman"/>
                <a:cs typeface="Times New Roman"/>
              </a:rPr>
              <a:t> </a:t>
            </a:r>
            <a:r>
              <a:rPr lang="en-US" sz="2100" i="1" kern="10" dirty="0" err="1">
                <a:ln w="9525">
                  <a:solidFill>
                    <a:srgbClr val="FF0000"/>
                  </a:solidFill>
                  <a:round/>
                  <a:headEnd/>
                  <a:tailEnd/>
                </a:ln>
                <a:solidFill>
                  <a:srgbClr val="0000FF"/>
                </a:solidFill>
                <a:latin typeface="Times New Roman"/>
                <a:cs typeface="Times New Roman"/>
              </a:rPr>
              <a:t>mừng</a:t>
            </a:r>
            <a:endParaRPr lang="en-US" sz="2100" i="1" kern="10" dirty="0">
              <a:ln w="9525">
                <a:solidFill>
                  <a:srgbClr val="FF0000"/>
                </a:solidFill>
                <a:round/>
                <a:headEnd/>
                <a:tailEnd/>
              </a:ln>
              <a:solidFill>
                <a:srgbClr val="0000FF"/>
              </a:solidFill>
              <a:latin typeface="Times New Roman"/>
              <a:cs typeface="Times New Roman"/>
            </a:endParaRPr>
          </a:p>
        </p:txBody>
      </p:sp>
      <p:sp>
        <p:nvSpPr>
          <p:cNvPr id="12" name="WordArt 14">
            <a:extLst>
              <a:ext uri="{FF2B5EF4-FFF2-40B4-BE49-F238E27FC236}">
                <a16:creationId xmlns:a16="http://schemas.microsoft.com/office/drawing/2014/main" id="{21271A00-2B83-43BB-9FE9-7DC01D5F60D6}"/>
              </a:ext>
            </a:extLst>
          </p:cNvPr>
          <p:cNvSpPr>
            <a:spLocks noChangeArrowheads="1" noChangeShapeType="1" noTextEdit="1"/>
          </p:cNvSpPr>
          <p:nvPr/>
        </p:nvSpPr>
        <p:spPr bwMode="auto">
          <a:xfrm>
            <a:off x="1027709" y="2379466"/>
            <a:ext cx="7800975" cy="897731"/>
          </a:xfrm>
          <a:prstGeom prst="rect">
            <a:avLst/>
          </a:prstGeom>
        </p:spPr>
        <p:txBody>
          <a:bodyPr wrap="none" fromWordArt="1">
            <a:prstTxWarp prst="textPlain">
              <a:avLst>
                <a:gd name="adj" fmla="val 49323"/>
              </a:avLst>
            </a:prstTxWarp>
          </a:bodyPr>
          <a:lstStyle/>
          <a:p>
            <a:pPr algn="ctr"/>
            <a:r>
              <a:rPr lang="en-US" sz="2275" b="1" i="1" kern="10" dirty="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 </a:t>
            </a:r>
            <a:r>
              <a:rPr lang="en-US" sz="2275" b="1" i="1" kern="10" dirty="0" err="1">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Các</a:t>
            </a:r>
            <a:r>
              <a:rPr lang="en-US" sz="2275" b="1" i="1" kern="10" dirty="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 </a:t>
            </a:r>
            <a:r>
              <a:rPr lang="en-US" sz="2275" b="1" i="1" kern="10" dirty="0" err="1">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thầy</a:t>
            </a:r>
            <a:r>
              <a:rPr lang="en-US" sz="2275" b="1" i="1" kern="10" dirty="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 </a:t>
            </a:r>
            <a:r>
              <a:rPr lang="en-US" sz="2275" b="1" i="1" kern="10" dirty="0" err="1">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cô</a:t>
            </a:r>
            <a:r>
              <a:rPr lang="en-US" sz="2275" b="1" i="1" kern="10" dirty="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 </a:t>
            </a:r>
            <a:r>
              <a:rPr lang="en-US" sz="2275" b="1" i="1" kern="10" dirty="0" err="1">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giáo</a:t>
            </a:r>
            <a:r>
              <a:rPr lang="en-US" sz="2275" b="1" i="1" kern="10" dirty="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 </a:t>
            </a:r>
            <a:r>
              <a:rPr lang="en-US" sz="2275" b="1" i="1" kern="10" dirty="0" err="1">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về</a:t>
            </a:r>
            <a:r>
              <a:rPr lang="en-US" sz="2275" b="1" i="1" kern="10" dirty="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 </a:t>
            </a:r>
            <a:r>
              <a:rPr lang="en-US" sz="2275" b="1" i="1" kern="10" dirty="0" err="1">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dự</a:t>
            </a:r>
            <a:r>
              <a:rPr lang="en-US" sz="2275" b="1" i="1" kern="10" dirty="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 </a:t>
            </a:r>
            <a:r>
              <a:rPr lang="en-US" sz="2275" b="1" i="1" kern="10" dirty="0" err="1"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chuyên</a:t>
            </a:r>
            <a:r>
              <a:rPr lang="en-US" sz="2275" b="1" i="1" kern="10" dirty="0"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 </a:t>
            </a:r>
            <a:r>
              <a:rPr lang="en-US" sz="2275" b="1" i="1" kern="10" dirty="0" err="1"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đề</a:t>
            </a:r>
            <a:endParaRPr lang="en-US" sz="2275" b="1" i="1" kern="10" dirty="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endParaRPr>
          </a:p>
          <a:p>
            <a:pPr algn="ctr"/>
            <a:r>
              <a:rPr lang="en-US" sz="2275" b="1" kern="10" dirty="0" err="1"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Tiếng</a:t>
            </a:r>
            <a:r>
              <a:rPr lang="en-US" sz="2275" b="1" kern="10" dirty="0"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 </a:t>
            </a:r>
            <a:r>
              <a:rPr lang="en-US" sz="2275" b="1" kern="10" dirty="0" err="1"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Việt</a:t>
            </a:r>
            <a:r>
              <a:rPr lang="en-US" sz="2275" b="1" kern="10" dirty="0"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 </a:t>
            </a:r>
            <a:r>
              <a:rPr lang="en-US" sz="2275" b="1" kern="10" dirty="0" err="1"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lớp</a:t>
            </a:r>
            <a:r>
              <a:rPr lang="en-US" sz="2275" b="1" kern="10" dirty="0"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 1 CT </a:t>
            </a:r>
            <a:r>
              <a:rPr lang="en-US" sz="2275" b="1" kern="10" dirty="0" err="1"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GDPT</a:t>
            </a:r>
            <a:r>
              <a:rPr lang="en-US" sz="2275" b="1" kern="10" dirty="0"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rPr>
              <a:t> 2018</a:t>
            </a:r>
            <a:endParaRPr lang="en-US" sz="2275" b="1" kern="10" dirty="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Arial"/>
              <a:cs typeface="Arial"/>
            </a:endParaRPr>
          </a:p>
        </p:txBody>
      </p:sp>
      <p:sp>
        <p:nvSpPr>
          <p:cNvPr id="13" name="Text Box 15">
            <a:extLst>
              <a:ext uri="{FF2B5EF4-FFF2-40B4-BE49-F238E27FC236}">
                <a16:creationId xmlns:a16="http://schemas.microsoft.com/office/drawing/2014/main" id="{737BBD74-5DF7-49FA-8B95-F9BC33732426}"/>
              </a:ext>
            </a:extLst>
          </p:cNvPr>
          <p:cNvSpPr txBox="1">
            <a:spLocks noChangeArrowheads="1"/>
          </p:cNvSpPr>
          <p:nvPr/>
        </p:nvSpPr>
        <p:spPr bwMode="auto">
          <a:xfrm>
            <a:off x="1624212" y="3381318"/>
            <a:ext cx="7759700" cy="11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275" b="1" dirty="0" err="1" smtClean="0">
                <a:solidFill>
                  <a:srgbClr val="FF0000"/>
                </a:solidFill>
                <a:latin typeface="Times New Roman" pitchFamily="18" charset="0"/>
                <a:cs typeface="Times New Roman" pitchFamily="18" charset="0"/>
              </a:rPr>
              <a:t>Bài</a:t>
            </a:r>
            <a:r>
              <a:rPr lang="en-US" sz="2275" b="1" dirty="0" smtClean="0">
                <a:solidFill>
                  <a:srgbClr val="FF0000"/>
                </a:solidFill>
                <a:latin typeface="Times New Roman" pitchFamily="18" charset="0"/>
                <a:cs typeface="Times New Roman" pitchFamily="18" charset="0"/>
              </a:rPr>
              <a:t> 1:  </a:t>
            </a:r>
            <a:r>
              <a:rPr lang="en-US" sz="2275" b="1" dirty="0" err="1" smtClean="0">
                <a:solidFill>
                  <a:srgbClr val="FF0000"/>
                </a:solidFill>
                <a:latin typeface="Times New Roman" pitchFamily="18" charset="0"/>
                <a:cs typeface="Times New Roman" pitchFamily="18" charset="0"/>
              </a:rPr>
              <a:t>Tôi</a:t>
            </a:r>
            <a:r>
              <a:rPr lang="en-US" sz="2275" b="1" dirty="0" smtClean="0">
                <a:solidFill>
                  <a:srgbClr val="FF0000"/>
                </a:solidFill>
                <a:latin typeface="Times New Roman" pitchFamily="18" charset="0"/>
                <a:cs typeface="Times New Roman" pitchFamily="18" charset="0"/>
              </a:rPr>
              <a:t> </a:t>
            </a:r>
            <a:r>
              <a:rPr lang="en-US" sz="2275" b="1" dirty="0" err="1" smtClean="0">
                <a:solidFill>
                  <a:srgbClr val="FF0000"/>
                </a:solidFill>
                <a:latin typeface="Times New Roman" pitchFamily="18" charset="0"/>
                <a:cs typeface="Times New Roman" pitchFamily="18" charset="0"/>
              </a:rPr>
              <a:t>là</a:t>
            </a:r>
            <a:r>
              <a:rPr lang="en-US" sz="2275" b="1" dirty="0" smtClean="0">
                <a:solidFill>
                  <a:srgbClr val="FF0000"/>
                </a:solidFill>
                <a:latin typeface="Times New Roman" pitchFamily="18" charset="0"/>
                <a:cs typeface="Times New Roman" pitchFamily="18" charset="0"/>
              </a:rPr>
              <a:t> </a:t>
            </a:r>
            <a:r>
              <a:rPr lang="en-US" sz="2275" b="1" dirty="0" err="1" smtClean="0">
                <a:solidFill>
                  <a:srgbClr val="FF0000"/>
                </a:solidFill>
                <a:latin typeface="Times New Roman" pitchFamily="18" charset="0"/>
                <a:cs typeface="Times New Roman" pitchFamily="18" charset="0"/>
              </a:rPr>
              <a:t>học</a:t>
            </a:r>
            <a:r>
              <a:rPr lang="en-US" sz="2275" b="1" dirty="0" smtClean="0">
                <a:solidFill>
                  <a:srgbClr val="FF0000"/>
                </a:solidFill>
                <a:latin typeface="Times New Roman" pitchFamily="18" charset="0"/>
                <a:cs typeface="Times New Roman" pitchFamily="18" charset="0"/>
              </a:rPr>
              <a:t> </a:t>
            </a:r>
            <a:r>
              <a:rPr lang="en-US" sz="2275" b="1" dirty="0" err="1" smtClean="0">
                <a:solidFill>
                  <a:srgbClr val="FF0000"/>
                </a:solidFill>
                <a:latin typeface="Times New Roman" pitchFamily="18" charset="0"/>
                <a:cs typeface="Times New Roman" pitchFamily="18" charset="0"/>
              </a:rPr>
              <a:t>sinh</a:t>
            </a:r>
            <a:r>
              <a:rPr lang="en-US" sz="2275" b="1" dirty="0" smtClean="0">
                <a:solidFill>
                  <a:srgbClr val="FF0000"/>
                </a:solidFill>
                <a:latin typeface="Times New Roman" pitchFamily="18" charset="0"/>
                <a:cs typeface="Times New Roman" pitchFamily="18" charset="0"/>
              </a:rPr>
              <a:t> </a:t>
            </a:r>
            <a:r>
              <a:rPr lang="en-US" sz="2275" b="1" dirty="0" err="1" smtClean="0">
                <a:solidFill>
                  <a:srgbClr val="FF0000"/>
                </a:solidFill>
                <a:latin typeface="Times New Roman" pitchFamily="18" charset="0"/>
                <a:cs typeface="Times New Roman" pitchFamily="18" charset="0"/>
              </a:rPr>
              <a:t>lớp</a:t>
            </a:r>
            <a:r>
              <a:rPr lang="en-US" sz="2275" b="1" dirty="0" smtClean="0">
                <a:solidFill>
                  <a:srgbClr val="FF0000"/>
                </a:solidFill>
                <a:latin typeface="Times New Roman" pitchFamily="18" charset="0"/>
                <a:cs typeface="Times New Roman" pitchFamily="18" charset="0"/>
              </a:rPr>
              <a:t> 1( </a:t>
            </a:r>
            <a:r>
              <a:rPr lang="en-US" sz="2275" b="1" dirty="0" err="1">
                <a:solidFill>
                  <a:srgbClr val="FF0000"/>
                </a:solidFill>
                <a:latin typeface="Times New Roman" pitchFamily="18" charset="0"/>
                <a:cs typeface="Times New Roman" pitchFamily="18" charset="0"/>
              </a:rPr>
              <a:t>tiết</a:t>
            </a:r>
            <a:r>
              <a:rPr lang="en-US" sz="2275" b="1" dirty="0">
                <a:solidFill>
                  <a:srgbClr val="FF0000"/>
                </a:solidFill>
                <a:latin typeface="Times New Roman" pitchFamily="18" charset="0"/>
                <a:cs typeface="Times New Roman" pitchFamily="18" charset="0"/>
              </a:rPr>
              <a:t> 1)</a:t>
            </a:r>
          </a:p>
          <a:p>
            <a:r>
              <a:rPr lang="en-US" sz="2275" b="1" dirty="0" err="1">
                <a:solidFill>
                  <a:srgbClr val="0000FF"/>
                </a:solidFill>
                <a:latin typeface="Times New Roman" pitchFamily="18" charset="0"/>
                <a:cs typeface="Times New Roman" pitchFamily="18" charset="0"/>
              </a:rPr>
              <a:t>Giáo</a:t>
            </a:r>
            <a:r>
              <a:rPr lang="en-US" sz="2275" b="1" dirty="0">
                <a:solidFill>
                  <a:srgbClr val="0000FF"/>
                </a:solidFill>
                <a:latin typeface="Times New Roman" pitchFamily="18" charset="0"/>
                <a:cs typeface="Times New Roman" pitchFamily="18" charset="0"/>
              </a:rPr>
              <a:t> </a:t>
            </a:r>
            <a:r>
              <a:rPr lang="en-US" sz="2275" b="1" dirty="0" err="1">
                <a:solidFill>
                  <a:srgbClr val="0000FF"/>
                </a:solidFill>
                <a:latin typeface="Times New Roman" pitchFamily="18" charset="0"/>
                <a:cs typeface="Times New Roman" pitchFamily="18" charset="0"/>
              </a:rPr>
              <a:t>viên</a:t>
            </a:r>
            <a:r>
              <a:rPr lang="en-US" sz="2275" b="1" dirty="0">
                <a:solidFill>
                  <a:srgbClr val="0000FF"/>
                </a:solidFill>
                <a:latin typeface="Times New Roman" pitchFamily="18" charset="0"/>
                <a:cs typeface="Times New Roman" pitchFamily="18" charset="0"/>
              </a:rPr>
              <a:t> : </a:t>
            </a:r>
            <a:r>
              <a:rPr lang="en-US" sz="2275" b="1" dirty="0" err="1" smtClean="0">
                <a:solidFill>
                  <a:srgbClr val="0000FF"/>
                </a:solidFill>
                <a:latin typeface="Times New Roman" pitchFamily="18" charset="0"/>
                <a:cs typeface="Times New Roman" pitchFamily="18" charset="0"/>
              </a:rPr>
              <a:t>Nguyễn</a:t>
            </a:r>
            <a:r>
              <a:rPr lang="en-US" sz="2275" b="1" dirty="0" smtClean="0">
                <a:solidFill>
                  <a:srgbClr val="0000FF"/>
                </a:solidFill>
                <a:latin typeface="Times New Roman" pitchFamily="18" charset="0"/>
                <a:cs typeface="Times New Roman" pitchFamily="18" charset="0"/>
              </a:rPr>
              <a:t> </a:t>
            </a:r>
            <a:r>
              <a:rPr lang="en-US" sz="2275" b="1" dirty="0" err="1" smtClean="0">
                <a:solidFill>
                  <a:srgbClr val="0000FF"/>
                </a:solidFill>
                <a:latin typeface="Times New Roman" pitchFamily="18" charset="0"/>
                <a:cs typeface="Times New Roman" pitchFamily="18" charset="0"/>
              </a:rPr>
              <a:t>Thị</a:t>
            </a:r>
            <a:r>
              <a:rPr lang="en-US" sz="2275" b="1" dirty="0" smtClean="0">
                <a:solidFill>
                  <a:srgbClr val="0000FF"/>
                </a:solidFill>
                <a:latin typeface="Times New Roman" pitchFamily="18" charset="0"/>
                <a:cs typeface="Times New Roman" pitchFamily="18" charset="0"/>
              </a:rPr>
              <a:t> </a:t>
            </a:r>
            <a:r>
              <a:rPr lang="en-US" sz="2275" b="1" dirty="0" err="1" smtClean="0">
                <a:solidFill>
                  <a:srgbClr val="0000FF"/>
                </a:solidFill>
                <a:latin typeface="Times New Roman" pitchFamily="18" charset="0"/>
                <a:cs typeface="Times New Roman" pitchFamily="18" charset="0"/>
              </a:rPr>
              <a:t>Với</a:t>
            </a:r>
            <a:endParaRPr lang="en-US" sz="2275" b="1" dirty="0">
              <a:solidFill>
                <a:srgbClr val="0000FF"/>
              </a:solidFill>
              <a:latin typeface="Times New Roman" pitchFamily="18" charset="0"/>
              <a:cs typeface="Times New Roman" pitchFamily="18" charset="0"/>
            </a:endParaRPr>
          </a:p>
          <a:p>
            <a:r>
              <a:rPr lang="en-US" sz="2275" b="1" dirty="0" err="1">
                <a:solidFill>
                  <a:srgbClr val="0000FF"/>
                </a:solidFill>
                <a:latin typeface="Times New Roman" pitchFamily="18" charset="0"/>
                <a:cs typeface="Times New Roman" pitchFamily="18" charset="0"/>
              </a:rPr>
              <a:t>Trường</a:t>
            </a:r>
            <a:r>
              <a:rPr lang="en-US" sz="2275" b="1" dirty="0">
                <a:solidFill>
                  <a:srgbClr val="0000FF"/>
                </a:solidFill>
                <a:latin typeface="Times New Roman" pitchFamily="18" charset="0"/>
                <a:cs typeface="Times New Roman" pitchFamily="18" charset="0"/>
              </a:rPr>
              <a:t> </a:t>
            </a:r>
            <a:r>
              <a:rPr lang="en-US" sz="2275" b="1" dirty="0" err="1">
                <a:solidFill>
                  <a:srgbClr val="0000FF"/>
                </a:solidFill>
                <a:latin typeface="Times New Roman" pitchFamily="18" charset="0"/>
                <a:cs typeface="Times New Roman" pitchFamily="18" charset="0"/>
              </a:rPr>
              <a:t>Tiểu</a:t>
            </a:r>
            <a:r>
              <a:rPr lang="en-US" sz="2275" b="1" dirty="0">
                <a:solidFill>
                  <a:srgbClr val="0000FF"/>
                </a:solidFill>
                <a:latin typeface="Times New Roman" pitchFamily="18" charset="0"/>
                <a:cs typeface="Times New Roman" pitchFamily="18" charset="0"/>
              </a:rPr>
              <a:t> </a:t>
            </a:r>
            <a:r>
              <a:rPr lang="en-US" sz="2275" b="1" dirty="0" err="1">
                <a:solidFill>
                  <a:srgbClr val="0000FF"/>
                </a:solidFill>
                <a:latin typeface="Times New Roman" pitchFamily="18" charset="0"/>
                <a:cs typeface="Times New Roman" pitchFamily="18" charset="0"/>
              </a:rPr>
              <a:t>học</a:t>
            </a:r>
            <a:r>
              <a:rPr lang="en-US" sz="2275" b="1" dirty="0">
                <a:solidFill>
                  <a:srgbClr val="0000FF"/>
                </a:solidFill>
                <a:latin typeface="Times New Roman" pitchFamily="18" charset="0"/>
                <a:cs typeface="Times New Roman" pitchFamily="18" charset="0"/>
              </a:rPr>
              <a:t> </a:t>
            </a:r>
            <a:r>
              <a:rPr lang="en-US" sz="2275" b="1" dirty="0" err="1">
                <a:solidFill>
                  <a:srgbClr val="0000FF"/>
                </a:solidFill>
                <a:latin typeface="Times New Roman" pitchFamily="18" charset="0"/>
                <a:cs typeface="Times New Roman" pitchFamily="18" charset="0"/>
              </a:rPr>
              <a:t>Quang</a:t>
            </a:r>
            <a:r>
              <a:rPr lang="en-US" sz="2275" b="1" dirty="0">
                <a:solidFill>
                  <a:srgbClr val="0000FF"/>
                </a:solidFill>
                <a:latin typeface="Times New Roman" pitchFamily="18" charset="0"/>
                <a:cs typeface="Times New Roman" pitchFamily="18" charset="0"/>
              </a:rPr>
              <a:t> </a:t>
            </a:r>
            <a:r>
              <a:rPr lang="en-US" sz="2275" b="1" dirty="0" err="1">
                <a:solidFill>
                  <a:srgbClr val="0000FF"/>
                </a:solidFill>
                <a:latin typeface="Times New Roman" pitchFamily="18" charset="0"/>
                <a:cs typeface="Times New Roman" pitchFamily="18" charset="0"/>
              </a:rPr>
              <a:t>Phục</a:t>
            </a:r>
            <a:endParaRPr lang="en-US" sz="2275" b="1" dirty="0">
              <a:solidFill>
                <a:srgbClr val="0000FF"/>
              </a:solidFill>
              <a:latin typeface="Times New Roman" pitchFamily="18" charset="0"/>
              <a:cs typeface="Times New Roman" pitchFamily="18" charset="0"/>
            </a:endParaRPr>
          </a:p>
        </p:txBody>
      </p:sp>
      <p:pic>
        <p:nvPicPr>
          <p:cNvPr id="14" name="Picture 16" descr="N3">
            <a:extLst>
              <a:ext uri="{FF2B5EF4-FFF2-40B4-BE49-F238E27FC236}">
                <a16:creationId xmlns:a16="http://schemas.microsoft.com/office/drawing/2014/main" id="{A43B7862-9B1C-4773-BA4D-778C752081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195196" y="-231702"/>
            <a:ext cx="9579107" cy="2681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7" descr="N3">
            <a:extLst>
              <a:ext uri="{FF2B5EF4-FFF2-40B4-BE49-F238E27FC236}">
                <a16:creationId xmlns:a16="http://schemas.microsoft.com/office/drawing/2014/main" id="{97256CCA-D860-4501-9266-419C837D59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2774753" y="2510566"/>
            <a:ext cx="5572125" cy="2545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N3">
            <a:extLst>
              <a:ext uri="{FF2B5EF4-FFF2-40B4-BE49-F238E27FC236}">
                <a16:creationId xmlns:a16="http://schemas.microsoft.com/office/drawing/2014/main" id="{A363FE93-9B08-457C-AECF-1AC3C82157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6468688" y="2294314"/>
            <a:ext cx="5504844" cy="2482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9" descr="N3">
            <a:extLst>
              <a:ext uri="{FF2B5EF4-FFF2-40B4-BE49-F238E27FC236}">
                <a16:creationId xmlns:a16="http://schemas.microsoft.com/office/drawing/2014/main" id="{A397CD9E-537A-4951-8CAB-330B887F7B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237" y="5085935"/>
            <a:ext cx="9319208" cy="169882"/>
          </a:xfrm>
          <a:prstGeom prst="rect">
            <a:avLst/>
          </a:prstGeom>
          <a:noFill/>
          <a:extLst>
            <a:ext uri="{909E8E84-426E-40DD-AFC4-6F175D3DCCD1}">
              <a14:hiddenFill xmlns:a14="http://schemas.microsoft.com/office/drawing/2010/main">
                <a:solidFill>
                  <a:srgbClr val="FFFFFF"/>
                </a:solidFill>
              </a14:hiddenFill>
            </a:ext>
          </a:extLst>
        </p:spPr>
      </p:pic>
      <p:pic>
        <p:nvPicPr>
          <p:cNvPr id="18" name="YeuLamLopMotOi-ThuyDuong-6802113 00_00_00-00_01_49.mp3">
            <a:hlinkClick r:id="" action="ppaction://media"/>
            <a:extLst>
              <a:ext uri="{FF2B5EF4-FFF2-40B4-BE49-F238E27FC236}">
                <a16:creationId xmlns:a16="http://schemas.microsoft.com/office/drawing/2014/main" id="{6E362CC5-79BC-4E88-AFD1-7499717D0E4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356478" y="4564361"/>
            <a:ext cx="457200" cy="457200"/>
          </a:xfrm>
          <a:prstGeom prst="rect">
            <a:avLst/>
          </a:prstGeom>
        </p:spPr>
      </p:pic>
    </p:spTree>
    <p:extLst>
      <p:ext uri="{BB962C8B-B14F-4D97-AF65-F5344CB8AC3E}">
        <p14:creationId xmlns:p14="http://schemas.microsoft.com/office/powerpoint/2010/main" val="36373645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8669" fill="hold"/>
                                        <p:tgtEl>
                                          <p:spTgt spid="18"/>
                                        </p:tgtEl>
                                      </p:cBhvr>
                                    </p:cmd>
                                  </p:childTnLst>
                                </p:cTn>
                              </p:par>
                              <p:par>
                                <p:cTn id="7" presetID="53" presetClass="entr" presetSubtype="16"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animEffect transition="in" filter="fade">
                                      <p:cBhvr>
                                        <p:cTn id="11" dur="500"/>
                                        <p:tgtEl>
                                          <p:spTgt spid="11"/>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ox(in)">
                                      <p:cBhvr>
                                        <p:cTn id="14" dur="500"/>
                                        <p:tgtEl>
                                          <p:spTgt spid="12"/>
                                        </p:tgtEl>
                                      </p:cBhvr>
                                    </p:animEffect>
                                  </p:childTnLst>
                                </p:cTn>
                              </p:par>
                              <p:par>
                                <p:cTn id="15" presetID="21" presetClass="emph" presetSubtype="0" repeatCount="indefinite" fill="hold" grpId="1" nodeType="withEffect">
                                  <p:stCondLst>
                                    <p:cond delay="0"/>
                                  </p:stCondLst>
                                  <p:childTnLst>
                                    <p:animClr clrSpc="hsl" dir="cw">
                                      <p:cBhvr override="childStyle">
                                        <p:cTn id="16" dur="500" fill="hold"/>
                                        <p:tgtEl>
                                          <p:spTgt spid="12"/>
                                        </p:tgtEl>
                                        <p:attrNameLst>
                                          <p:attrName>style.color</p:attrName>
                                        </p:attrNameLst>
                                      </p:cBhvr>
                                      <p:by>
                                        <p:hsl h="7200000" s="0" l="0"/>
                                      </p:by>
                                    </p:animClr>
                                    <p:animClr clrSpc="hsl" dir="cw">
                                      <p:cBhvr>
                                        <p:cTn id="17" dur="500" fill="hold"/>
                                        <p:tgtEl>
                                          <p:spTgt spid="12"/>
                                        </p:tgtEl>
                                        <p:attrNameLst>
                                          <p:attrName>fillcolor</p:attrName>
                                        </p:attrNameLst>
                                      </p:cBhvr>
                                      <p:by>
                                        <p:hsl h="7200000" s="0" l="0"/>
                                      </p:by>
                                    </p:animClr>
                                    <p:animClr clrSpc="hsl" dir="cw">
                                      <p:cBhvr>
                                        <p:cTn id="18" dur="500" fill="hold"/>
                                        <p:tgtEl>
                                          <p:spTgt spid="12"/>
                                        </p:tgtEl>
                                        <p:attrNameLst>
                                          <p:attrName>stroke.color</p:attrName>
                                        </p:attrNameLst>
                                      </p:cBhvr>
                                      <p:by>
                                        <p:hsl h="7200000" s="0" l="0"/>
                                      </p:by>
                                    </p:animClr>
                                    <p:set>
                                      <p:cBhvr>
                                        <p:cTn id="19" dur="500" fill="hold"/>
                                        <p:tgtEl>
                                          <p:spTgt spid="12"/>
                                        </p:tgtEl>
                                        <p:attrNameLst>
                                          <p:attrName>fill.type</p:attrName>
                                        </p:attrNameLst>
                                      </p:cBhvr>
                                      <p:to>
                                        <p:strVal val="solid"/>
                                      </p:to>
                                    </p:se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3"/>
                                        </p:tgtEl>
                                        <p:attrNameLst>
                                          <p:attrName>ppt_y</p:attrName>
                                        </p:attrNameLst>
                                      </p:cBhvr>
                                      <p:tavLst>
                                        <p:tav tm="0">
                                          <p:val>
                                            <p:strVal val="#ppt_y"/>
                                          </p:val>
                                        </p:tav>
                                        <p:tav tm="100000">
                                          <p:val>
                                            <p:strVal val="#ppt_y"/>
                                          </p:val>
                                        </p:tav>
                                      </p:tavLst>
                                    </p:anim>
                                    <p:anim calcmode="lin" valueType="num">
                                      <p:cBhvr>
                                        <p:cTn id="2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8"/>
                </p:tgtEl>
              </p:cMediaNode>
            </p:audio>
          </p:childTnLst>
        </p:cTn>
      </p:par>
    </p:tnLst>
    <p:bldLst>
      <p:bldP spid="11" grpId="0"/>
      <p:bldP spid="12" grpId="0" animBg="1"/>
      <p:bldP spid="12" grpId="1"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19034"/>
            <a:ext cx="4942724" cy="309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9134" y="3527643"/>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13839"/>
            <a:ext cx="3810000" cy="23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695835"/>
            <a:ext cx="6858000" cy="430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6934200" y="238635"/>
            <a:ext cx="2209800" cy="914400"/>
          </a:xfrm>
          <a:prstGeom prst="clou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smtClean="0">
                <a:latin typeface="Arial-Rounded" pitchFamily="34" charset="0"/>
                <a:ea typeface="Arial-Rounded" pitchFamily="34" charset="0"/>
                <a:cs typeface="Arial-Rounded" pitchFamily="34" charset="0"/>
              </a:rPr>
              <a:t>	Tôi </a:t>
            </a:r>
            <a:r>
              <a:rPr lang="en-US" sz="2800">
                <a:latin typeface="Arial-Rounded" pitchFamily="34" charset="0"/>
                <a:ea typeface="Arial-Rounded" pitchFamily="34" charset="0"/>
                <a:cs typeface="Arial-Rounded" pitchFamily="34" charset="0"/>
              </a:rPr>
              <a:t>tên là Nam, học sinh lớp </a:t>
            </a:r>
            <a:r>
              <a:rPr lang="en-US" sz="2800">
                <a:latin typeface="Arial Rounded MT Bold" pitchFamily="34" charset="0"/>
                <a:ea typeface="Arial-Rounded" pitchFamily="34" charset="0"/>
                <a:cs typeface="Arial-Rounded" pitchFamily="34" charset="0"/>
              </a:rPr>
              <a:t>1</a:t>
            </a:r>
            <a:r>
              <a:rPr lang="en-US" sz="280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1:</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Bạn Nam học lớp mấy?</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2:</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Hồi đầu năm, Nam học gì?</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Bây giờ, Nam biết làm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1733550"/>
            <a:ext cx="7467600" cy="1077218"/>
          </a:xfrm>
          <a:prstGeom prst="rect">
            <a:avLst/>
          </a:prstGeom>
        </p:spPr>
        <p:txBody>
          <a:bodyPr wrap="square">
            <a:spAutoFit/>
          </a:bodyPr>
          <a:lstStyle/>
          <a:p>
            <a:pPr algn="just"/>
            <a:r>
              <a:rPr lang="en-US" sz="3200" smtClean="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 Ai cũng bảo từ khi đi học, tôi chững chạc hẳn lên.</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3:</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Mọi người nhận xét gì về Nam?</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47203"/>
            <a:ext cx="7453746" cy="1077218"/>
          </a:xfrm>
          <a:prstGeom prst="rect">
            <a:avLst/>
          </a:prstGeom>
          <a:solidFill>
            <a:srgbClr val="BEE395"/>
          </a:solidFill>
        </p:spPr>
        <p:txBody>
          <a:bodyPr wrap="square" rtlCol="0">
            <a:spAutoFit/>
          </a:bodyPr>
          <a:lstStyle/>
          <a:p>
            <a:pPr algn="just"/>
            <a:r>
              <a:rPr lang="en-US" sz="3200" smtClean="0">
                <a:latin typeface="Arial-Rounded" pitchFamily="34" charset="0"/>
                <a:ea typeface="Arial-Rounded" pitchFamily="34" charset="0"/>
                <a:cs typeface="Arial-Rounded" pitchFamily="34" charset="0"/>
              </a:rPr>
              <a:t>Em cũng là học sinh lớp 1, vậy em thấy mình có điểm gì giống Nam không?</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a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5153976" cy="646331"/>
          </a:xfrm>
          <a:prstGeom prst="rect">
            <a:avLst/>
          </a:prstGeom>
        </p:spPr>
        <p:txBody>
          <a:bodyPr wrap="none">
            <a:spAutoFit/>
          </a:bodyPr>
          <a:lstStyle/>
          <a:p>
            <a:pPr algn="ctr"/>
            <a:r>
              <a:rPr lang="en-US" sz="3600" smtClean="0">
                <a:latin typeface="Arial-Rounded" pitchFamily="34" charset="0"/>
                <a:ea typeface="Arial-Rounded" pitchFamily="34" charset="0"/>
                <a:cs typeface="Arial-Rounded" pitchFamily="34" charset="0"/>
              </a:rPr>
              <a:t>a. Bạn </a:t>
            </a:r>
            <a:r>
              <a:rPr lang="en-US" sz="3600">
                <a:latin typeface="Arial-Rounded" pitchFamily="34" charset="0"/>
                <a:ea typeface="Arial-Rounded" pitchFamily="34" charset="0"/>
                <a:cs typeface="Arial-Rounded" pitchFamily="34" charset="0"/>
              </a:rPr>
              <a:t>Nam học lớp mấy?</a:t>
            </a:r>
          </a:p>
        </p:txBody>
      </p:sp>
      <p:grpSp>
        <p:nvGrpSpPr>
          <p:cNvPr id="7" name="Group 6"/>
          <p:cNvGrpSpPr/>
          <p:nvPr/>
        </p:nvGrpSpPr>
        <p:grpSpPr>
          <a:xfrm>
            <a:off x="228600" y="2309532"/>
            <a:ext cx="8773936" cy="2436452"/>
            <a:chOff x="94950" y="2342926"/>
            <a:chExt cx="8773936" cy="2436452"/>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0" y="2343150"/>
              <a:ext cx="583723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82" r="33125"/>
            <a:stretch/>
          </p:blipFill>
          <p:spPr bwMode="auto">
            <a:xfrm>
              <a:off x="5921429" y="2342926"/>
              <a:ext cx="294745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1087986" y="2768076"/>
            <a:ext cx="7013202" cy="846386"/>
          </a:xfrm>
          <a:prstGeom prst="rect">
            <a:avLst/>
          </a:prstGeom>
        </p:spPr>
        <p:txBody>
          <a:bodyPr wrap="none">
            <a:spAutoFit/>
          </a:bodyPr>
          <a:lstStyle/>
          <a:p>
            <a:pPr algn="ctr"/>
            <a:r>
              <a:rPr lang="en-US" sz="4900" b="1">
                <a:solidFill>
                  <a:srgbClr val="7030A0"/>
                </a:solidFill>
                <a:latin typeface="HP001 4 hàng" pitchFamily="34" charset="0"/>
                <a:ea typeface="Arial-Rounded" pitchFamily="34" charset="0"/>
                <a:cs typeface="Arial-Rounded" pitchFamily="34" charset="0"/>
              </a:rPr>
              <a:t> </a:t>
            </a:r>
            <a:r>
              <a:rPr lang="en-US" sz="4900" b="1" smtClean="0">
                <a:solidFill>
                  <a:srgbClr val="7030A0"/>
                </a:solidFill>
                <a:latin typeface="HP001 4 hàng" pitchFamily="34" charset="0"/>
                <a:ea typeface="Arial-Rounded" pitchFamily="34" charset="0"/>
                <a:cs typeface="Arial-Rounded" pitchFamily="34" charset="0"/>
              </a:rPr>
              <a:t>        Nam </a:t>
            </a:r>
            <a:r>
              <a:rPr lang="en-US" sz="4900" b="1">
                <a:solidFill>
                  <a:srgbClr val="7030A0"/>
                </a:solidFill>
                <a:latin typeface="HP001 4 hàng" pitchFamily="34" charset="0"/>
                <a:ea typeface="Arial-Rounded" pitchFamily="34" charset="0"/>
                <a:cs typeface="Arial-Rounded" pitchFamily="34" charset="0"/>
              </a:rPr>
              <a:t>hǌ lġ </a:t>
            </a:r>
            <a:r>
              <a:rPr lang="en-US" sz="4900" b="1" smtClean="0">
                <a:solidFill>
                  <a:srgbClr val="7030A0"/>
                </a:solidFill>
                <a:latin typeface="HP001 4 hàng" pitchFamily="34" charset="0"/>
                <a:ea typeface="Arial-Rounded" pitchFamily="34" charset="0"/>
                <a:cs typeface="Arial-Rounded" pitchFamily="34" charset="0"/>
              </a:rPr>
              <a:t>1. </a:t>
            </a:r>
            <a:endParaRPr lang="en-US" sz="4900" b="1">
              <a:solidFill>
                <a:srgbClr val="7030A0"/>
              </a:solidFill>
              <a:latin typeface="HP001 4 hàng" pitchFamily="34" charset="0"/>
              <a:ea typeface="Arial-Rounded" pitchFamily="34" charset="0"/>
              <a:cs typeface="Arial-Rounded" pitchFamily="34" charset="0"/>
            </a:endParaRPr>
          </a:p>
        </p:txBody>
      </p:sp>
      <p:cxnSp>
        <p:nvCxnSpPr>
          <p:cNvPr id="11" name="Straight Arrow Connector 10"/>
          <p:cNvCxnSpPr/>
          <p:nvPr/>
        </p:nvCxnSpPr>
        <p:spPr>
          <a:xfrm>
            <a:off x="716972" y="2497173"/>
            <a:ext cx="3810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504361" y="2426168"/>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29388" y="320543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51563" y="3227637"/>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53000" y="3187333"/>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par>
                          <p:cTn id="34" fill="hold">
                            <p:stCondLst>
                              <p:cond delay="2000"/>
                            </p:stCondLst>
                            <p:childTnLst>
                              <p:par>
                                <p:cTn id="35" presetID="32" presetClass="emph" presetSubtype="0" fill="hold" nodeType="afterEffect">
                                  <p:stCondLst>
                                    <p:cond delay="0"/>
                                  </p:stCondLst>
                                  <p:childTnLst>
                                    <p:animRot by="120000">
                                      <p:cBhvr>
                                        <p:cTn id="36" dur="125" fill="hold">
                                          <p:stCondLst>
                                            <p:cond delay="0"/>
                                          </p:stCondLst>
                                        </p:cTn>
                                        <p:tgtEl>
                                          <p:spTgt spid="11"/>
                                        </p:tgtEl>
                                        <p:attrNameLst>
                                          <p:attrName>r</p:attrName>
                                        </p:attrNameLst>
                                      </p:cBhvr>
                                    </p:animRot>
                                    <p:animRot by="-240000">
                                      <p:cBhvr>
                                        <p:cTn id="37" dur="250" fill="hold">
                                          <p:stCondLst>
                                            <p:cond delay="250"/>
                                          </p:stCondLst>
                                        </p:cTn>
                                        <p:tgtEl>
                                          <p:spTgt spid="11"/>
                                        </p:tgtEl>
                                        <p:attrNameLst>
                                          <p:attrName>r</p:attrName>
                                        </p:attrNameLst>
                                      </p:cBhvr>
                                    </p:animRot>
                                    <p:animRot by="240000">
                                      <p:cBhvr>
                                        <p:cTn id="38" dur="250" fill="hold">
                                          <p:stCondLst>
                                            <p:cond delay="500"/>
                                          </p:stCondLst>
                                        </p:cTn>
                                        <p:tgtEl>
                                          <p:spTgt spid="11"/>
                                        </p:tgtEl>
                                        <p:attrNameLst>
                                          <p:attrName>r</p:attrName>
                                        </p:attrNameLst>
                                      </p:cBhvr>
                                    </p:animRot>
                                    <p:animRot by="-240000">
                                      <p:cBhvr>
                                        <p:cTn id="39" dur="250" fill="hold">
                                          <p:stCondLst>
                                            <p:cond delay="750"/>
                                          </p:stCondLst>
                                        </p:cTn>
                                        <p:tgtEl>
                                          <p:spTgt spid="11"/>
                                        </p:tgtEl>
                                        <p:attrNameLst>
                                          <p:attrName>r</p:attrName>
                                        </p:attrNameLst>
                                      </p:cBhvr>
                                    </p:animRot>
                                    <p:animRot by="120000">
                                      <p:cBhvr>
                                        <p:cTn id="40" dur="250" fill="hold">
                                          <p:stCondLst>
                                            <p:cond delay="1000"/>
                                          </p:stCondLst>
                                        </p:cTn>
                                        <p:tgtEl>
                                          <p:spTgt spid="1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80">
                                          <p:stCondLst>
                                            <p:cond delay="0"/>
                                          </p:stCondLst>
                                        </p:cTn>
                                        <p:tgtEl>
                                          <p:spTgt spid="13"/>
                                        </p:tgtEl>
                                      </p:cBhvr>
                                    </p:animEffect>
                                    <p:anim calcmode="lin" valueType="num">
                                      <p:cBhvr>
                                        <p:cTn id="4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1" dur="26">
                                          <p:stCondLst>
                                            <p:cond delay="650"/>
                                          </p:stCondLst>
                                        </p:cTn>
                                        <p:tgtEl>
                                          <p:spTgt spid="13"/>
                                        </p:tgtEl>
                                      </p:cBhvr>
                                      <p:to x="100000" y="60000"/>
                                    </p:animScale>
                                    <p:animScale>
                                      <p:cBhvr>
                                        <p:cTn id="52" dur="166" decel="50000">
                                          <p:stCondLst>
                                            <p:cond delay="676"/>
                                          </p:stCondLst>
                                        </p:cTn>
                                        <p:tgtEl>
                                          <p:spTgt spid="13"/>
                                        </p:tgtEl>
                                      </p:cBhvr>
                                      <p:to x="100000" y="100000"/>
                                    </p:animScale>
                                    <p:animScale>
                                      <p:cBhvr>
                                        <p:cTn id="53" dur="26">
                                          <p:stCondLst>
                                            <p:cond delay="1312"/>
                                          </p:stCondLst>
                                        </p:cTn>
                                        <p:tgtEl>
                                          <p:spTgt spid="13"/>
                                        </p:tgtEl>
                                      </p:cBhvr>
                                      <p:to x="100000" y="80000"/>
                                    </p:animScale>
                                    <p:animScale>
                                      <p:cBhvr>
                                        <p:cTn id="54" dur="166" decel="50000">
                                          <p:stCondLst>
                                            <p:cond delay="1338"/>
                                          </p:stCondLst>
                                        </p:cTn>
                                        <p:tgtEl>
                                          <p:spTgt spid="13"/>
                                        </p:tgtEl>
                                      </p:cBhvr>
                                      <p:to x="100000" y="100000"/>
                                    </p:animScale>
                                    <p:animScale>
                                      <p:cBhvr>
                                        <p:cTn id="55" dur="26">
                                          <p:stCondLst>
                                            <p:cond delay="1642"/>
                                          </p:stCondLst>
                                        </p:cTn>
                                        <p:tgtEl>
                                          <p:spTgt spid="13"/>
                                        </p:tgtEl>
                                      </p:cBhvr>
                                      <p:to x="100000" y="90000"/>
                                    </p:animScale>
                                    <p:animScale>
                                      <p:cBhvr>
                                        <p:cTn id="56" dur="166" decel="50000">
                                          <p:stCondLst>
                                            <p:cond delay="1668"/>
                                          </p:stCondLst>
                                        </p:cTn>
                                        <p:tgtEl>
                                          <p:spTgt spid="13"/>
                                        </p:tgtEl>
                                      </p:cBhvr>
                                      <p:to x="100000" y="100000"/>
                                    </p:animScale>
                                    <p:animScale>
                                      <p:cBhvr>
                                        <p:cTn id="57" dur="26">
                                          <p:stCondLst>
                                            <p:cond delay="1808"/>
                                          </p:stCondLst>
                                        </p:cTn>
                                        <p:tgtEl>
                                          <p:spTgt spid="13"/>
                                        </p:tgtEl>
                                      </p:cBhvr>
                                      <p:to x="100000" y="95000"/>
                                    </p:animScale>
                                    <p:animScale>
                                      <p:cBhvr>
                                        <p:cTn id="58" dur="166" decel="50000">
                                          <p:stCondLst>
                                            <p:cond delay="1834"/>
                                          </p:stCondLst>
                                        </p:cTn>
                                        <p:tgtEl>
                                          <p:spTgt spid="13"/>
                                        </p:tgtEl>
                                      </p:cBhvr>
                                      <p:to x="100000" y="100000"/>
                                    </p:animScale>
                                  </p:childTnLst>
                                </p:cTn>
                              </p:par>
                            </p:childTnLst>
                          </p:cTn>
                        </p:par>
                        <p:par>
                          <p:cTn id="59" fill="hold">
                            <p:stCondLst>
                              <p:cond delay="2000"/>
                            </p:stCondLst>
                            <p:childTnLst>
                              <p:par>
                                <p:cTn id="60" presetID="32" presetClass="emph" presetSubtype="0" fill="hold" nodeType="afterEffect">
                                  <p:stCondLst>
                                    <p:cond delay="0"/>
                                  </p:stCondLst>
                                  <p:childTnLst>
                                    <p:animRot by="120000">
                                      <p:cBhvr>
                                        <p:cTn id="61" dur="125" fill="hold">
                                          <p:stCondLst>
                                            <p:cond delay="0"/>
                                          </p:stCondLst>
                                        </p:cTn>
                                        <p:tgtEl>
                                          <p:spTgt spid="13"/>
                                        </p:tgtEl>
                                        <p:attrNameLst>
                                          <p:attrName>r</p:attrName>
                                        </p:attrNameLst>
                                      </p:cBhvr>
                                    </p:animRot>
                                    <p:animRot by="-240000">
                                      <p:cBhvr>
                                        <p:cTn id="62" dur="250" fill="hold">
                                          <p:stCondLst>
                                            <p:cond delay="250"/>
                                          </p:stCondLst>
                                        </p:cTn>
                                        <p:tgtEl>
                                          <p:spTgt spid="13"/>
                                        </p:tgtEl>
                                        <p:attrNameLst>
                                          <p:attrName>r</p:attrName>
                                        </p:attrNameLst>
                                      </p:cBhvr>
                                    </p:animRot>
                                    <p:animRot by="240000">
                                      <p:cBhvr>
                                        <p:cTn id="63" dur="250" fill="hold">
                                          <p:stCondLst>
                                            <p:cond delay="500"/>
                                          </p:stCondLst>
                                        </p:cTn>
                                        <p:tgtEl>
                                          <p:spTgt spid="13"/>
                                        </p:tgtEl>
                                        <p:attrNameLst>
                                          <p:attrName>r</p:attrName>
                                        </p:attrNameLst>
                                      </p:cBhvr>
                                    </p:animRot>
                                    <p:animRot by="-240000">
                                      <p:cBhvr>
                                        <p:cTn id="64" dur="250" fill="hold">
                                          <p:stCondLst>
                                            <p:cond delay="750"/>
                                          </p:stCondLst>
                                        </p:cTn>
                                        <p:tgtEl>
                                          <p:spTgt spid="13"/>
                                        </p:tgtEl>
                                        <p:attrNameLst>
                                          <p:attrName>r</p:attrName>
                                        </p:attrNameLst>
                                      </p:cBhvr>
                                    </p:animRot>
                                    <p:animRot by="120000">
                                      <p:cBhvr>
                                        <p:cTn id="65" dur="250" fill="hold">
                                          <p:stCondLst>
                                            <p:cond delay="1000"/>
                                          </p:stCondLst>
                                        </p:cTn>
                                        <p:tgtEl>
                                          <p:spTgt spid="13"/>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down)">
                                      <p:cBhvr>
                                        <p:cTn id="70" dur="580">
                                          <p:stCondLst>
                                            <p:cond delay="0"/>
                                          </p:stCondLst>
                                        </p:cTn>
                                        <p:tgtEl>
                                          <p:spTgt spid="15"/>
                                        </p:tgtEl>
                                      </p:cBhvr>
                                    </p:animEffect>
                                    <p:anim calcmode="lin" valueType="num">
                                      <p:cBhvr>
                                        <p:cTn id="7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6" dur="26">
                                          <p:stCondLst>
                                            <p:cond delay="650"/>
                                          </p:stCondLst>
                                        </p:cTn>
                                        <p:tgtEl>
                                          <p:spTgt spid="15"/>
                                        </p:tgtEl>
                                      </p:cBhvr>
                                      <p:to x="100000" y="60000"/>
                                    </p:animScale>
                                    <p:animScale>
                                      <p:cBhvr>
                                        <p:cTn id="77" dur="166" decel="50000">
                                          <p:stCondLst>
                                            <p:cond delay="676"/>
                                          </p:stCondLst>
                                        </p:cTn>
                                        <p:tgtEl>
                                          <p:spTgt spid="15"/>
                                        </p:tgtEl>
                                      </p:cBhvr>
                                      <p:to x="100000" y="100000"/>
                                    </p:animScale>
                                    <p:animScale>
                                      <p:cBhvr>
                                        <p:cTn id="78" dur="26">
                                          <p:stCondLst>
                                            <p:cond delay="1312"/>
                                          </p:stCondLst>
                                        </p:cTn>
                                        <p:tgtEl>
                                          <p:spTgt spid="15"/>
                                        </p:tgtEl>
                                      </p:cBhvr>
                                      <p:to x="100000" y="80000"/>
                                    </p:animScale>
                                    <p:animScale>
                                      <p:cBhvr>
                                        <p:cTn id="79" dur="166" decel="50000">
                                          <p:stCondLst>
                                            <p:cond delay="1338"/>
                                          </p:stCondLst>
                                        </p:cTn>
                                        <p:tgtEl>
                                          <p:spTgt spid="15"/>
                                        </p:tgtEl>
                                      </p:cBhvr>
                                      <p:to x="100000" y="100000"/>
                                    </p:animScale>
                                    <p:animScale>
                                      <p:cBhvr>
                                        <p:cTn id="80" dur="26">
                                          <p:stCondLst>
                                            <p:cond delay="1642"/>
                                          </p:stCondLst>
                                        </p:cTn>
                                        <p:tgtEl>
                                          <p:spTgt spid="15"/>
                                        </p:tgtEl>
                                      </p:cBhvr>
                                      <p:to x="100000" y="90000"/>
                                    </p:animScale>
                                    <p:animScale>
                                      <p:cBhvr>
                                        <p:cTn id="81" dur="166" decel="50000">
                                          <p:stCondLst>
                                            <p:cond delay="1668"/>
                                          </p:stCondLst>
                                        </p:cTn>
                                        <p:tgtEl>
                                          <p:spTgt spid="15"/>
                                        </p:tgtEl>
                                      </p:cBhvr>
                                      <p:to x="100000" y="100000"/>
                                    </p:animScale>
                                    <p:animScale>
                                      <p:cBhvr>
                                        <p:cTn id="82" dur="26">
                                          <p:stCondLst>
                                            <p:cond delay="1808"/>
                                          </p:stCondLst>
                                        </p:cTn>
                                        <p:tgtEl>
                                          <p:spTgt spid="15"/>
                                        </p:tgtEl>
                                      </p:cBhvr>
                                      <p:to x="100000" y="95000"/>
                                    </p:animScale>
                                    <p:animScale>
                                      <p:cBhvr>
                                        <p:cTn id="83" dur="166" decel="50000">
                                          <p:stCondLst>
                                            <p:cond delay="1834"/>
                                          </p:stCondLst>
                                        </p:cTn>
                                        <p:tgtEl>
                                          <p:spTgt spid="15"/>
                                        </p:tgtEl>
                                      </p:cBhvr>
                                      <p:to x="100000" y="100000"/>
                                    </p:animScale>
                                  </p:childTnLst>
                                </p:cTn>
                              </p:par>
                            </p:childTnLst>
                          </p:cTn>
                        </p:par>
                        <p:par>
                          <p:cTn id="84" fill="hold">
                            <p:stCondLst>
                              <p:cond delay="2000"/>
                            </p:stCondLst>
                            <p:childTnLst>
                              <p:par>
                                <p:cTn id="85" presetID="8" presetClass="emph" presetSubtype="0" fill="hold" nodeType="afterEffect">
                                  <p:stCondLst>
                                    <p:cond delay="0"/>
                                  </p:stCondLst>
                                  <p:childTnLst>
                                    <p:animRot by="21600000">
                                      <p:cBhvr>
                                        <p:cTn id="86" dur="2000" fill="hold"/>
                                        <p:tgtEl>
                                          <p:spTgt spid="15"/>
                                        </p:tgtEl>
                                        <p:attrNameLst>
                                          <p:attrName>r</p:attrName>
                                        </p:attrNameLst>
                                      </p:cBhvr>
                                    </p:animRot>
                                  </p:childTnLst>
                                </p:cTn>
                              </p:par>
                              <p:par>
                                <p:cTn id="87" presetID="26" presetClass="entr" presetSubtype="0"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80">
                                          <p:stCondLst>
                                            <p:cond delay="0"/>
                                          </p:stCondLst>
                                        </p:cTn>
                                        <p:tgtEl>
                                          <p:spTgt spid="17"/>
                                        </p:tgtEl>
                                      </p:cBhvr>
                                    </p:animEffect>
                                    <p:anim calcmode="lin" valueType="num">
                                      <p:cBhvr>
                                        <p:cTn id="9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5" dur="26">
                                          <p:stCondLst>
                                            <p:cond delay="650"/>
                                          </p:stCondLst>
                                        </p:cTn>
                                        <p:tgtEl>
                                          <p:spTgt spid="17"/>
                                        </p:tgtEl>
                                      </p:cBhvr>
                                      <p:to x="100000" y="60000"/>
                                    </p:animScale>
                                    <p:animScale>
                                      <p:cBhvr>
                                        <p:cTn id="96" dur="166" decel="50000">
                                          <p:stCondLst>
                                            <p:cond delay="676"/>
                                          </p:stCondLst>
                                        </p:cTn>
                                        <p:tgtEl>
                                          <p:spTgt spid="17"/>
                                        </p:tgtEl>
                                      </p:cBhvr>
                                      <p:to x="100000" y="100000"/>
                                    </p:animScale>
                                    <p:animScale>
                                      <p:cBhvr>
                                        <p:cTn id="97" dur="26">
                                          <p:stCondLst>
                                            <p:cond delay="1312"/>
                                          </p:stCondLst>
                                        </p:cTn>
                                        <p:tgtEl>
                                          <p:spTgt spid="17"/>
                                        </p:tgtEl>
                                      </p:cBhvr>
                                      <p:to x="100000" y="80000"/>
                                    </p:animScale>
                                    <p:animScale>
                                      <p:cBhvr>
                                        <p:cTn id="98" dur="166" decel="50000">
                                          <p:stCondLst>
                                            <p:cond delay="1338"/>
                                          </p:stCondLst>
                                        </p:cTn>
                                        <p:tgtEl>
                                          <p:spTgt spid="17"/>
                                        </p:tgtEl>
                                      </p:cBhvr>
                                      <p:to x="100000" y="100000"/>
                                    </p:animScale>
                                    <p:animScale>
                                      <p:cBhvr>
                                        <p:cTn id="99" dur="26">
                                          <p:stCondLst>
                                            <p:cond delay="1642"/>
                                          </p:stCondLst>
                                        </p:cTn>
                                        <p:tgtEl>
                                          <p:spTgt spid="17"/>
                                        </p:tgtEl>
                                      </p:cBhvr>
                                      <p:to x="100000" y="90000"/>
                                    </p:animScale>
                                    <p:animScale>
                                      <p:cBhvr>
                                        <p:cTn id="100" dur="166" decel="50000">
                                          <p:stCondLst>
                                            <p:cond delay="1668"/>
                                          </p:stCondLst>
                                        </p:cTn>
                                        <p:tgtEl>
                                          <p:spTgt spid="17"/>
                                        </p:tgtEl>
                                      </p:cBhvr>
                                      <p:to x="100000" y="100000"/>
                                    </p:animScale>
                                    <p:animScale>
                                      <p:cBhvr>
                                        <p:cTn id="101" dur="26">
                                          <p:stCondLst>
                                            <p:cond delay="1808"/>
                                          </p:stCondLst>
                                        </p:cTn>
                                        <p:tgtEl>
                                          <p:spTgt spid="17"/>
                                        </p:tgtEl>
                                      </p:cBhvr>
                                      <p:to x="100000" y="95000"/>
                                    </p:animScale>
                                    <p:animScale>
                                      <p:cBhvr>
                                        <p:cTn id="102" dur="166" decel="50000">
                                          <p:stCondLst>
                                            <p:cond delay="1834"/>
                                          </p:stCondLst>
                                        </p:cTn>
                                        <p:tgtEl>
                                          <p:spTgt spid="17"/>
                                        </p:tgtEl>
                                      </p:cBhvr>
                                      <p:to x="100000" y="100000"/>
                                    </p:animScale>
                                  </p:childTnLst>
                                </p:cTn>
                              </p:par>
                            </p:childTnLst>
                          </p:cTn>
                        </p:par>
                        <p:par>
                          <p:cTn id="103" fill="hold">
                            <p:stCondLst>
                              <p:cond delay="4000"/>
                            </p:stCondLst>
                            <p:childTnLst>
                              <p:par>
                                <p:cTn id="104" presetID="8" presetClass="emph" presetSubtype="0" fill="hold" nodeType="afterEffect">
                                  <p:stCondLst>
                                    <p:cond delay="0"/>
                                  </p:stCondLst>
                                  <p:childTnLst>
                                    <p:animRot by="21600000">
                                      <p:cBhvr>
                                        <p:cTn id="105" dur="2000" fill="hold"/>
                                        <p:tgtEl>
                                          <p:spTgt spid="17"/>
                                        </p:tgtEl>
                                        <p:attrNameLst>
                                          <p:attrName>r</p:attrName>
                                        </p:attrNameLst>
                                      </p:cBhvr>
                                    </p:animRot>
                                  </p:childTnLst>
                                </p:cTn>
                              </p:par>
                              <p:par>
                                <p:cTn id="106" presetID="26"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down)">
                                      <p:cBhvr>
                                        <p:cTn id="108" dur="580">
                                          <p:stCondLst>
                                            <p:cond delay="0"/>
                                          </p:stCondLst>
                                        </p:cTn>
                                        <p:tgtEl>
                                          <p:spTgt spid="18"/>
                                        </p:tgtEl>
                                      </p:cBhvr>
                                    </p:animEffect>
                                    <p:anim calcmode="lin" valueType="num">
                                      <p:cBhvr>
                                        <p:cTn id="10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4" dur="26">
                                          <p:stCondLst>
                                            <p:cond delay="650"/>
                                          </p:stCondLst>
                                        </p:cTn>
                                        <p:tgtEl>
                                          <p:spTgt spid="18"/>
                                        </p:tgtEl>
                                      </p:cBhvr>
                                      <p:to x="100000" y="60000"/>
                                    </p:animScale>
                                    <p:animScale>
                                      <p:cBhvr>
                                        <p:cTn id="115" dur="166" decel="50000">
                                          <p:stCondLst>
                                            <p:cond delay="676"/>
                                          </p:stCondLst>
                                        </p:cTn>
                                        <p:tgtEl>
                                          <p:spTgt spid="18"/>
                                        </p:tgtEl>
                                      </p:cBhvr>
                                      <p:to x="100000" y="100000"/>
                                    </p:animScale>
                                    <p:animScale>
                                      <p:cBhvr>
                                        <p:cTn id="116" dur="26">
                                          <p:stCondLst>
                                            <p:cond delay="1312"/>
                                          </p:stCondLst>
                                        </p:cTn>
                                        <p:tgtEl>
                                          <p:spTgt spid="18"/>
                                        </p:tgtEl>
                                      </p:cBhvr>
                                      <p:to x="100000" y="80000"/>
                                    </p:animScale>
                                    <p:animScale>
                                      <p:cBhvr>
                                        <p:cTn id="117" dur="166" decel="50000">
                                          <p:stCondLst>
                                            <p:cond delay="1338"/>
                                          </p:stCondLst>
                                        </p:cTn>
                                        <p:tgtEl>
                                          <p:spTgt spid="18"/>
                                        </p:tgtEl>
                                      </p:cBhvr>
                                      <p:to x="100000" y="100000"/>
                                    </p:animScale>
                                    <p:animScale>
                                      <p:cBhvr>
                                        <p:cTn id="118" dur="26">
                                          <p:stCondLst>
                                            <p:cond delay="1642"/>
                                          </p:stCondLst>
                                        </p:cTn>
                                        <p:tgtEl>
                                          <p:spTgt spid="18"/>
                                        </p:tgtEl>
                                      </p:cBhvr>
                                      <p:to x="100000" y="90000"/>
                                    </p:animScale>
                                    <p:animScale>
                                      <p:cBhvr>
                                        <p:cTn id="119" dur="166" decel="50000">
                                          <p:stCondLst>
                                            <p:cond delay="1668"/>
                                          </p:stCondLst>
                                        </p:cTn>
                                        <p:tgtEl>
                                          <p:spTgt spid="18"/>
                                        </p:tgtEl>
                                      </p:cBhvr>
                                      <p:to x="100000" y="100000"/>
                                    </p:animScale>
                                    <p:animScale>
                                      <p:cBhvr>
                                        <p:cTn id="120" dur="26">
                                          <p:stCondLst>
                                            <p:cond delay="1808"/>
                                          </p:stCondLst>
                                        </p:cTn>
                                        <p:tgtEl>
                                          <p:spTgt spid="18"/>
                                        </p:tgtEl>
                                      </p:cBhvr>
                                      <p:to x="100000" y="95000"/>
                                    </p:animScale>
                                    <p:animScale>
                                      <p:cBhvr>
                                        <p:cTn id="121" dur="166" decel="50000">
                                          <p:stCondLst>
                                            <p:cond delay="1834"/>
                                          </p:stCondLst>
                                        </p:cTn>
                                        <p:tgtEl>
                                          <p:spTgt spid="18"/>
                                        </p:tgtEl>
                                      </p:cBhvr>
                                      <p:to x="100000" y="100000"/>
                                    </p:animScale>
                                  </p:childTnLst>
                                </p:cTn>
                              </p:par>
                            </p:childTnLst>
                          </p:cTn>
                        </p:par>
                        <p:par>
                          <p:cTn id="122" fill="hold">
                            <p:stCondLst>
                              <p:cond delay="6000"/>
                            </p:stCondLst>
                            <p:childTnLst>
                              <p:par>
                                <p:cTn id="123" presetID="8" presetClass="emph" presetSubtype="0" fill="hold" nodeType="afterEffect">
                                  <p:stCondLst>
                                    <p:cond delay="0"/>
                                  </p:stCondLst>
                                  <p:childTnLst>
                                    <p:animRot by="21600000">
                                      <p:cBhvr>
                                        <p:cTn id="124"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 Tôi là học sinh lớp 1</a:t>
            </a:r>
          </a:p>
          <a:p>
            <a:pPr algn="ctr"/>
            <a:r>
              <a:rPr lang="en-US" sz="2800" b="1" smtClean="0">
                <a:latin typeface="Arial-Rounded" pitchFamily="34" charset="0"/>
                <a:ea typeface="Arial-Rounded" pitchFamily="34" charset="0"/>
                <a:cs typeface="Arial-Rounded" pitchFamily="34" charset="0"/>
              </a:rPr>
              <a:t>      + Xem bài trang 6, trang 7.</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TÔI LÀ HỌC SINH LỚP 1</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81831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907612"/>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Từ khi đi học, em thích và không thích những gì?</a:t>
            </a:r>
            <a:endParaRPr lang="en-US" sz="2400" b="1">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556"/>
          <a:stretch/>
        </p:blipFill>
        <p:spPr>
          <a:xfrm>
            <a:off x="2438400" y="1485066"/>
            <a:ext cx="3505200" cy="3196742"/>
          </a:xfrm>
          <a:prstGeom prst="rect">
            <a:avLst/>
          </a:prstGeom>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2</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Đọc</a:t>
            </a:r>
            <a:endParaRPr lang="en-US" sz="2800" b="1">
              <a:latin typeface="Arial-Rounded" pitchFamily="34" charset="0"/>
              <a:ea typeface="Arial-Rounded" pitchFamily="34" charset="0"/>
              <a:cs typeface="Arial-Rounded" pitchFamily="34" charset="0"/>
            </a:endParaRPr>
          </a:p>
        </p:txBody>
      </p:sp>
      <p:sp>
        <p:nvSpPr>
          <p:cNvPr id="4" name="TextBox 3"/>
          <p:cNvSpPr txBox="1"/>
          <p:nvPr/>
        </p:nvSpPr>
        <p:spPr>
          <a:xfrm>
            <a:off x="798368" y="577402"/>
            <a:ext cx="5947064" cy="523208"/>
          </a:xfrm>
          <a:prstGeom prst="rect">
            <a:avLst/>
          </a:prstGeom>
          <a:no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Tôi là học sinh lớp </a:t>
            </a:r>
            <a:r>
              <a:rPr lang="en-US" sz="2800" b="1" smtClean="0">
                <a:latin typeface="Arial Rounded MT Bold" pitchFamily="34" charset="0"/>
                <a:ea typeface="Arial-Rounded" pitchFamily="34" charset="0"/>
                <a:cs typeface="Arial-Rounded" pitchFamily="34" charset="0"/>
              </a:rPr>
              <a:t>1</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52400" y="1047750"/>
            <a:ext cx="7239000" cy="4031861"/>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Tôi tên là Nam, học sinh lớp </a:t>
            </a:r>
            <a:r>
              <a:rPr lang="en-US" sz="2800" smtClean="0">
                <a:latin typeface="Arial Rounded MT Bold" pitchFamily="34" charset="0"/>
                <a:ea typeface="Arial-Rounded" pitchFamily="34" charset="0"/>
                <a:cs typeface="Arial-Rounded" pitchFamily="34" charset="0"/>
              </a:rPr>
              <a:t>1</a:t>
            </a:r>
            <a:r>
              <a:rPr lang="en-US" sz="2800" smtClean="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a:p>
            <a:pPr algn="just"/>
            <a:r>
              <a:rPr lang="en-US" sz="2800" smtClean="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a:p>
            <a:pPr algn="just"/>
            <a:r>
              <a:rPr lang="en-US" sz="2800" smtClean="0">
                <a:latin typeface="Arial-Rounded" pitchFamily="34" charset="0"/>
                <a:ea typeface="Arial-Rounded" pitchFamily="34" charset="0"/>
                <a:cs typeface="Arial-Rounded" pitchFamily="34" charset="0"/>
              </a:rPr>
              <a:t>	Ai cũng bảo từ khi đi học, tôi chững chạc hẳn lên.</a:t>
            </a:r>
            <a:endParaRPr lang="en-US" sz="2800">
              <a:latin typeface="Arial Rounded MT Bol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9" y="1014845"/>
            <a:ext cx="2268537"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61950"/>
            <a:ext cx="510419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71700" y="3790950"/>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cxnSp>
        <p:nvCxnSpPr>
          <p:cNvPr id="4" name="Straight Connector 3"/>
          <p:cNvCxnSpPr/>
          <p:nvPr/>
        </p:nvCxnSpPr>
        <p:spPr>
          <a:xfrm flipH="1">
            <a:off x="4298373" y="108969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324600" y="138829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954982" y="1669763"/>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989619" y="19917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63391" y="226075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82636" y="25039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971800" y="316056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452255" y="5905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4284518" y="9162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2457450" y="168067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1780309" y="184603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1780309" y="22607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4972050" y="24131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2452255" y="28703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09550"/>
            <a:ext cx="5715000" cy="358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29469" y="4140487"/>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1929249" y="1678132"/>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901046" y="1667741"/>
            <a:ext cx="11187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867400" y="2332759"/>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78236" y="3312968"/>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745538" y="42481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5750"/>
            <a:ext cx="631704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1733550"/>
            <a:ext cx="8382000" cy="1077218"/>
          </a:xfrm>
          <a:prstGeom prst="rect">
            <a:avLst/>
          </a:prstGeom>
          <a:noFill/>
        </p:spPr>
        <p:txBody>
          <a:bodyPr wrap="square" rtlCol="0">
            <a:spAutoFit/>
          </a:bodyPr>
          <a:lstStyle/>
          <a:p>
            <a:pPr algn="just"/>
            <a:r>
              <a:rPr lang="en-US" sz="3200" smtClean="0">
                <a:latin typeface="Arial-Rounded" pitchFamily="34" charset="0"/>
                <a:ea typeface="Arial-Rounded" pitchFamily="34" charset="0"/>
                <a:cs typeface="Arial-Rounded" pitchFamily="34" charset="0"/>
              </a:rPr>
              <a:t>Tôi </a:t>
            </a:r>
            <a:r>
              <a:rPr lang="en-US" sz="3200">
                <a:latin typeface="Arial-Rounded" pitchFamily="34" charset="0"/>
                <a:ea typeface="Arial-Rounded" pitchFamily="34" charset="0"/>
                <a:cs typeface="Arial-Rounded" pitchFamily="34" charset="0"/>
              </a:rPr>
              <a:t>tên là Nam, học sinh lớp </a:t>
            </a:r>
            <a:r>
              <a:rPr lang="en-US" sz="3200">
                <a:latin typeface="Arial Rounded MT Bold" pitchFamily="34" charset="0"/>
                <a:ea typeface="Arial-Rounded" pitchFamily="34" charset="0"/>
                <a:cs typeface="Arial-Rounded" pitchFamily="34" charset="0"/>
              </a:rPr>
              <a:t>1</a:t>
            </a:r>
            <a:r>
              <a:rPr lang="en-US" sz="3200">
                <a:latin typeface="Arial-Rounded" pitchFamily="34" charset="0"/>
                <a:ea typeface="Arial-Rounded" pitchFamily="34" charset="0"/>
                <a:cs typeface="Arial-Rounded" pitchFamily="34" charset="0"/>
              </a:rPr>
              <a:t>A, Trường Tiểu học Lê Quý Đôn.</a:t>
            </a:r>
          </a:p>
        </p:txBody>
      </p:sp>
      <p:cxnSp>
        <p:nvCxnSpPr>
          <p:cNvPr id="5" name="Straight Connector 4"/>
          <p:cNvCxnSpPr/>
          <p:nvPr/>
        </p:nvCxnSpPr>
        <p:spPr>
          <a:xfrm flipH="1">
            <a:off x="3120736" y="18244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9817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284724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Ngày đầu đi học, mặc bộ đồng phục của trường, tôi hãnh diện lắm.</a:t>
            </a:r>
          </a:p>
        </p:txBody>
      </p:sp>
      <p:cxnSp>
        <p:nvCxnSpPr>
          <p:cNvPr id="10" name="Straight Connector 9"/>
          <p:cNvCxnSpPr/>
          <p:nvPr/>
        </p:nvCxnSpPr>
        <p:spPr>
          <a:xfrm flipH="1">
            <a:off x="3962400" y="296062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52600" y="342741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112368" y="4244395"/>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105441" y="424439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91586" y="424439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280555"/>
            <a:ext cx="6553199" cy="411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414</Words>
  <Application>Microsoft Office PowerPoint</Application>
  <PresentationFormat>On-screen Show (16:9)</PresentationFormat>
  <Paragraphs>65</Paragraphs>
  <Slides>17</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Rounded MT Bold</vt:lpstr>
      <vt:lpstr>Arial-Rounded</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User</cp:lastModifiedBy>
  <cp:revision>58</cp:revision>
  <dcterms:created xsi:type="dcterms:W3CDTF">2020-12-08T15:48:47Z</dcterms:created>
  <dcterms:modified xsi:type="dcterms:W3CDTF">2025-02-16T12:05:53Z</dcterms:modified>
</cp:coreProperties>
</file>