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007577436" r:id="rId3"/>
    <p:sldId id="413" r:id="rId4"/>
    <p:sldId id="2007577440" r:id="rId5"/>
    <p:sldId id="3444" r:id="rId6"/>
    <p:sldId id="403" r:id="rId7"/>
    <p:sldId id="2007577383" r:id="rId8"/>
    <p:sldId id="404" r:id="rId9"/>
    <p:sldId id="2007577437" r:id="rId10"/>
    <p:sldId id="264" r:id="rId11"/>
    <p:sldId id="265" r:id="rId12"/>
    <p:sldId id="274" r:id="rId13"/>
    <p:sldId id="2007577390" r:id="rId14"/>
    <p:sldId id="405" r:id="rId15"/>
    <p:sldId id="2007577438" r:id="rId16"/>
    <p:sldId id="2007577392" r:id="rId17"/>
    <p:sldId id="2007577422" r:id="rId18"/>
    <p:sldId id="2007577424" r:id="rId19"/>
    <p:sldId id="2007577419" r:id="rId20"/>
    <p:sldId id="2007577404" r:id="rId21"/>
    <p:sldId id="2007577420" r:id="rId22"/>
    <p:sldId id="2007577421" r:id="rId23"/>
    <p:sldId id="334" r:id="rId24"/>
    <p:sldId id="200757743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28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4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55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059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815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0269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2654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9526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1274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51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292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88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135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8412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748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5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6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6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6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4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513CE9F-DDC3-40FE-AAC7-1B225489CAC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036D304-D29D-4326-99B8-228766A6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374CC98-2E26-40ED-97B0-7D113EBC525C}" type="datetimeFigureOut">
              <a:rPr lang="en-US" smtClean="0"/>
              <a:t>04/05/2025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sv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slide" Target="slide19.xml"/><Relationship Id="rId4" Type="http://schemas.openxmlformats.org/officeDocument/2006/relationships/slide" Target="slide18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3.png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4.svg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3.png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4.svg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3.png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4.svg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white flowers&#10;&#10;Description automatically generated">
            <a:extLst>
              <a:ext uri="{FF2B5EF4-FFF2-40B4-BE49-F238E27FC236}">
                <a16:creationId xmlns:a16="http://schemas.microsoft.com/office/drawing/2014/main" id="{9B7DA710-1610-814E-B457-DAEF3AC76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7101" b="-1"/>
          <a:stretch/>
        </p:blipFill>
        <p:spPr>
          <a:xfrm>
            <a:off x="2665289" y="1500194"/>
            <a:ext cx="6857999" cy="38576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3416EE-73EF-F60F-6B60-94C920472270}"/>
              </a:ext>
            </a:extLst>
          </p:cNvPr>
          <p:cNvSpPr/>
          <p:nvPr/>
        </p:nvSpPr>
        <p:spPr>
          <a:xfrm>
            <a:off x="2858398" y="2637810"/>
            <a:ext cx="6372225" cy="661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1435" tIns="25717" rIns="51435" bIns="25717" rtlCol="0" anchor="b">
            <a:normAutofit fontScale="92500"/>
          </a:bodyPr>
          <a:lstStyle/>
          <a:p>
            <a:pPr algn="ctr" defTabSz="342891">
              <a:lnSpc>
                <a:spcPct val="90000"/>
              </a:lnSpc>
              <a:spcBef>
                <a:spcPct val="0"/>
              </a:spcBef>
              <a:spcAft>
                <a:spcPts val="337"/>
              </a:spcAft>
              <a:defRPr/>
            </a:pPr>
            <a:r>
              <a:rPr lang="en-US" sz="2700" b="1" dirty="0">
                <a:ln w="22225">
                  <a:solidFill>
                    <a:srgbClr val="DF5327"/>
                  </a:solidFill>
                  <a:prstDash val="solid"/>
                </a:ln>
                <a:solidFill>
                  <a:srgbClr val="FF0000"/>
                </a:solidFill>
                <a:latin typeface="Corbel" panose="020B0503020204020204"/>
              </a:rPr>
              <a:t>CHÀO MỪNG THẦY CÔ ĐẾN DỰ TIẾT HỌC</a:t>
            </a:r>
          </a:p>
        </p:txBody>
      </p:sp>
      <p:pic>
        <p:nvPicPr>
          <p:cNvPr id="7" name="Picture 2" descr="Hình nền mầm non đẹp nhất">
            <a:extLst>
              <a:ext uri="{FF2B5EF4-FFF2-40B4-BE49-F238E27FC236}">
                <a16:creationId xmlns:a16="http://schemas.microsoft.com/office/drawing/2014/main" id="{53433765-9DFD-52F3-4621-06D403AA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55C2C-412C-2093-8D4D-D0A462E08B78}"/>
              </a:ext>
            </a:extLst>
          </p:cNvPr>
          <p:cNvSpPr txBox="1"/>
          <p:nvPr/>
        </p:nvSpPr>
        <p:spPr>
          <a:xfrm>
            <a:off x="3062243" y="196906"/>
            <a:ext cx="6168380" cy="802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</a:p>
          <a:p>
            <a:pPr algn="ctr" defTabSz="342891">
              <a:defRPr/>
            </a:pP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HỌC SINH ĐẾN VỚI TIẾT HỌC</a:t>
            </a:r>
          </a:p>
          <a:p>
            <a:pPr defTabSz="342891">
              <a:defRPr/>
            </a:pPr>
            <a:endParaRPr lang="vi-VN" sz="1012" dirty="0">
              <a:latin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E6604-B4FE-7FF4-27DD-DAB22E75DA65}"/>
              </a:ext>
            </a:extLst>
          </p:cNvPr>
          <p:cNvSpPr txBox="1"/>
          <p:nvPr/>
        </p:nvSpPr>
        <p:spPr>
          <a:xfrm>
            <a:off x="1524001" y="1693317"/>
            <a:ext cx="9252247" cy="262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1">
              <a:defRPr/>
            </a:pPr>
            <a:r>
              <a:rPr lang="vi-VN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</a:t>
            </a:r>
            <a:r>
              <a:rPr 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 </a:t>
            </a:r>
            <a:r>
              <a:rPr lang="vi-VN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891"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 defTabSz="685783">
              <a:defRPr/>
            </a:pPr>
            <a:r>
              <a:rPr 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</a:t>
            </a:r>
            <a:r>
              <a:rPr lang="en-US" sz="3733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 phẩm truyền thống </a:t>
            </a:r>
          </a:p>
          <a:p>
            <a:pPr algn="ctr" defTabSz="685783">
              <a:defRPr/>
            </a:pPr>
            <a:r>
              <a:rPr lang="en-US" sz="3733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 đất nước</a:t>
            </a:r>
            <a:r>
              <a:rPr 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Câu giới thiệu.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0C3F7-467B-8DDC-E1E2-C1298FECDAE3}"/>
              </a:ext>
            </a:extLst>
          </p:cNvPr>
          <p:cNvSpPr txBox="1"/>
          <p:nvPr/>
        </p:nvSpPr>
        <p:spPr>
          <a:xfrm>
            <a:off x="3358498" y="5294438"/>
            <a:ext cx="6380860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342891">
              <a:defRPr/>
            </a:pP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Phạm Thị </a:t>
            </a:r>
            <a:r>
              <a:rPr lang="vi-V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Phương</a:t>
            </a:r>
          </a:p>
          <a:p>
            <a:pPr algn="just" defTabSz="342891">
              <a:defRPr/>
            </a:pPr>
            <a:r>
              <a:rPr lang="vi-V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Lớp: 2D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891">
              <a:defRPr/>
            </a:pP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Tiểu học Quang Phục         </a:t>
            </a:r>
          </a:p>
        </p:txBody>
      </p:sp>
    </p:spTree>
    <p:extLst>
      <p:ext uri="{BB962C8B-B14F-4D97-AF65-F5344CB8AC3E}">
        <p14:creationId xmlns:p14="http://schemas.microsoft.com/office/powerpoint/2010/main" val="399566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8" y="380999"/>
            <a:ext cx="5803617" cy="5550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182" y="304800"/>
            <a:ext cx="6171817" cy="5626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2" y="6112043"/>
            <a:ext cx="441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b="1" dirty="0" err="1">
                <a:solidFill>
                  <a:srgbClr val="213054"/>
                </a:solidFill>
                <a:latin typeface="UTM Avo"/>
              </a:rPr>
              <a:t>Bánh</a:t>
            </a:r>
            <a:r>
              <a:rPr lang="en-US" sz="2400" b="1" dirty="0">
                <a:solidFill>
                  <a:srgbClr val="213054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UTM Avo"/>
              </a:rPr>
              <a:t>đậu</a:t>
            </a:r>
            <a:r>
              <a:rPr lang="en-US" sz="2400" b="1" dirty="0">
                <a:solidFill>
                  <a:srgbClr val="213054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UTM Avo"/>
              </a:rPr>
              <a:t>xanh</a:t>
            </a:r>
            <a:r>
              <a:rPr lang="en-US" sz="2400" b="1" dirty="0">
                <a:solidFill>
                  <a:srgbClr val="213054"/>
                </a:solidFill>
                <a:latin typeface="UTM Avo"/>
              </a:rPr>
              <a:t> – </a:t>
            </a:r>
            <a:r>
              <a:rPr lang="en-US" sz="2400" b="1" dirty="0" err="1">
                <a:solidFill>
                  <a:srgbClr val="213054"/>
                </a:solidFill>
                <a:latin typeface="UTM Avo"/>
              </a:rPr>
              <a:t>Hải</a:t>
            </a:r>
            <a:r>
              <a:rPr lang="en-US" sz="2400" b="1" dirty="0">
                <a:solidFill>
                  <a:srgbClr val="213054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UTM Avo"/>
              </a:rPr>
              <a:t>Dương</a:t>
            </a:r>
            <a:endParaRPr lang="en-US" sz="2400" b="1" dirty="0">
              <a:solidFill>
                <a:srgbClr val="213054"/>
              </a:solidFill>
              <a:latin typeface="UTM Av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6079964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400" b="1" dirty="0" err="1">
                <a:solidFill>
                  <a:srgbClr val="213054"/>
                </a:solidFill>
                <a:latin typeface="UTM Avo"/>
              </a:rPr>
              <a:t>Gốm</a:t>
            </a:r>
            <a:r>
              <a:rPr lang="en-US" sz="2400" b="1" dirty="0">
                <a:solidFill>
                  <a:srgbClr val="213054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UTM Avo"/>
              </a:rPr>
              <a:t>sứ</a:t>
            </a:r>
            <a:r>
              <a:rPr lang="en-US" sz="2400" b="1" dirty="0">
                <a:solidFill>
                  <a:srgbClr val="213054"/>
                </a:solidFill>
                <a:latin typeface="UTM Avo"/>
              </a:rPr>
              <a:t> - Chu </a:t>
            </a:r>
            <a:r>
              <a:rPr lang="en-US" sz="2400" b="1" dirty="0" err="1">
                <a:solidFill>
                  <a:srgbClr val="213054"/>
                </a:solidFill>
                <a:latin typeface="UTM Avo"/>
              </a:rPr>
              <a:t>Đậu</a:t>
            </a:r>
            <a:endParaRPr lang="en-US" sz="2400" b="1" dirty="0">
              <a:solidFill>
                <a:srgbClr val="213054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545559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25458"/>
            <a:ext cx="12192000" cy="1470025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DC4F0-B302-8941-4DC4-C70DD0DA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44567"/>
            <a:ext cx="12191999" cy="56134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94EB72-6D97-55CB-BA48-0138634B6BA8}"/>
              </a:ext>
            </a:extLst>
          </p:cNvPr>
          <p:cNvCxnSpPr>
            <a:cxnSpLocks/>
          </p:cNvCxnSpPr>
          <p:nvPr/>
        </p:nvCxnSpPr>
        <p:spPr>
          <a:xfrm>
            <a:off x="755963" y="772269"/>
            <a:ext cx="3016667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1A56B5-C15B-5576-BA1E-A7325C32F878}"/>
              </a:ext>
            </a:extLst>
          </p:cNvPr>
          <p:cNvCxnSpPr>
            <a:cxnSpLocks/>
          </p:cNvCxnSpPr>
          <p:nvPr/>
        </p:nvCxnSpPr>
        <p:spPr>
          <a:xfrm>
            <a:off x="4765369" y="772269"/>
            <a:ext cx="10368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228CBF-B31D-D70D-EF93-EA4266314F4A}"/>
              </a:ext>
            </a:extLst>
          </p:cNvPr>
          <p:cNvCxnSpPr>
            <a:cxnSpLocks/>
          </p:cNvCxnSpPr>
          <p:nvPr/>
        </p:nvCxnSpPr>
        <p:spPr>
          <a:xfrm>
            <a:off x="9317690" y="772269"/>
            <a:ext cx="10141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06823E-25AF-FA70-2A24-DECCAF184C6F}"/>
              </a:ext>
            </a:extLst>
          </p:cNvPr>
          <p:cNvCxnSpPr>
            <a:cxnSpLocks/>
          </p:cNvCxnSpPr>
          <p:nvPr/>
        </p:nvCxnSpPr>
        <p:spPr>
          <a:xfrm>
            <a:off x="339244" y="1244567"/>
            <a:ext cx="276490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4074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715388" y="1160279"/>
            <a:ext cx="8747937" cy="469693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zh-CN" altLang="en-US" sz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253" y="2758648"/>
            <a:ext cx="2795131" cy="2907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364" y="1780160"/>
            <a:ext cx="5322269" cy="7270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D8B1C4-A775-140F-B2CD-53B3DCF2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443" y="1780162"/>
            <a:ext cx="2206821" cy="978487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DC1C57"/>
                </a:solidFill>
                <a:latin typeface="Times New Roman" pitchFamily="18" charset="0"/>
              </a:rPr>
              <a:t>(</a:t>
            </a:r>
            <a:r>
              <a:rPr lang="vi-VN" sz="3600" b="1">
                <a:solidFill>
                  <a:srgbClr val="DC1C57"/>
                </a:solidFill>
                <a:latin typeface="Times New Roman" pitchFamily="18" charset="0"/>
              </a:rPr>
              <a:t>3</a:t>
            </a:r>
            <a:r>
              <a:rPr lang="en-US" sz="3600" b="1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C1C57"/>
                </a:solidFill>
                <a:latin typeface="Times New Roman" pitchFamily="18" charset="0"/>
              </a:rPr>
              <a:t>phút</a:t>
            </a:r>
            <a:r>
              <a:rPr lang="en-US" sz="3600" b="1" dirty="0">
                <a:solidFill>
                  <a:srgbClr val="DC1C57"/>
                </a:solidFill>
                <a:latin typeface="Times New Roman" pitchFamily="18" charset="0"/>
              </a:rPr>
              <a:t>)</a:t>
            </a:r>
            <a:br>
              <a:rPr lang="en-US" sz="3600" b="1" dirty="0">
                <a:solidFill>
                  <a:srgbClr val="DC1C57"/>
                </a:solidFill>
                <a:latin typeface="Times New Roman" pitchFamily="18" charset="0"/>
              </a:rPr>
            </a:br>
            <a:endParaRPr lang="en-US" sz="3600" dirty="0"/>
          </a:p>
        </p:txBody>
      </p:sp>
      <p:pic>
        <p:nvPicPr>
          <p:cNvPr id="8" name="1001 (1)">
            <a:hlinkClick r:id="" action="ppaction://media"/>
            <a:extLst>
              <a:ext uri="{FF2B5EF4-FFF2-40B4-BE49-F238E27FC236}">
                <a16:creationId xmlns:a16="http://schemas.microsoft.com/office/drawing/2014/main" id="{8F7CCC7D-7370-9951-1A39-75345C7B5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4399" y="54374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9C95E66-3777-4707-889B-02F02B56B076}"/>
              </a:ext>
            </a:extLst>
          </p:cNvPr>
          <p:cNvSpPr/>
          <p:nvPr/>
        </p:nvSpPr>
        <p:spPr>
          <a:xfrm>
            <a:off x="2054755" y="4296225"/>
            <a:ext cx="8039736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33" b="1" dirty="0">
                <a:solidFill>
                  <a:schemeClr val="bg1">
                    <a:lumMod val="50000"/>
                  </a:schemeClr>
                </a:solidFill>
              </a:rPr>
              <a:t>3. Đặt một câu giới thiệu về quê em hoặc nơi em ở.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60452-33A4-4373-8374-738B1A710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79" y="1361937"/>
            <a:ext cx="11550316" cy="42753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DD5639-D3A2-4E87-B1A1-94C2BC85C122}"/>
              </a:ext>
            </a:extLst>
          </p:cNvPr>
          <p:cNvSpPr/>
          <p:nvPr/>
        </p:nvSpPr>
        <p:spPr>
          <a:xfrm>
            <a:off x="372979" y="587725"/>
            <a:ext cx="11550316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33" b="1" dirty="0">
                <a:solidFill>
                  <a:schemeClr val="bg1">
                    <a:lumMod val="50000"/>
                  </a:schemeClr>
                </a:solidFill>
              </a:rPr>
              <a:t>2. Kết hợp từ ngữ ở cột A với từ ngữ ở cột B để tạo câu giới thiệu.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614ACE-45D4-43D9-B94C-B40597319862}"/>
              </a:ext>
            </a:extLst>
          </p:cNvPr>
          <p:cNvCxnSpPr>
            <a:cxnSpLocks/>
          </p:cNvCxnSpPr>
          <p:nvPr/>
        </p:nvCxnSpPr>
        <p:spPr>
          <a:xfrm>
            <a:off x="4247147" y="2973402"/>
            <a:ext cx="1975487" cy="886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7F42B8-C418-466B-8A85-47F05AABBBBB}"/>
              </a:ext>
            </a:extLst>
          </p:cNvPr>
          <p:cNvCxnSpPr>
            <a:cxnSpLocks/>
          </p:cNvCxnSpPr>
          <p:nvPr/>
        </p:nvCxnSpPr>
        <p:spPr>
          <a:xfrm>
            <a:off x="4247147" y="3990968"/>
            <a:ext cx="2227942" cy="1161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F31E26-DA78-4DC4-82DB-29682FDBF832}"/>
              </a:ext>
            </a:extLst>
          </p:cNvPr>
          <p:cNvCxnSpPr>
            <a:cxnSpLocks/>
          </p:cNvCxnSpPr>
          <p:nvPr/>
        </p:nvCxnSpPr>
        <p:spPr>
          <a:xfrm flipV="1">
            <a:off x="4625464" y="3105824"/>
            <a:ext cx="1686340" cy="1824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ồ Ba Bể: Điểm đến hấp dẫn trên cung đường Đông Bắc">
            <a:extLst>
              <a:ext uri="{FF2B5EF4-FFF2-40B4-BE49-F238E27FC236}">
                <a16:creationId xmlns:a16="http://schemas.microsoft.com/office/drawing/2014/main" id="{7F25EA15-81D4-4214-AC66-5041836E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1"/>
            <a:ext cx="12192000" cy="59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our thám hiểm hang sơn Đoòng 6 ngày 5 đêm hấp dẫn Du lịch mạo hiểm">
            <a:extLst>
              <a:ext uri="{FF2B5EF4-FFF2-40B4-BE49-F238E27FC236}">
                <a16:creationId xmlns:a16="http://schemas.microsoft.com/office/drawing/2014/main" id="{3D9477D0-1637-4B5D-975C-EEB59238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Đà Lạt - Thành Phố Ngàn Hoa Hút Hồn Du Khách">
            <a:extLst>
              <a:ext uri="{FF2B5EF4-FFF2-40B4-BE49-F238E27FC236}">
                <a16:creationId xmlns:a16="http://schemas.microsoft.com/office/drawing/2014/main" id="{B2EB0B3C-923E-4EC8-9DD4-EBC112AE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9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C95E66-3777-4707-889B-02F02B56B076}"/>
              </a:ext>
            </a:extLst>
          </p:cNvPr>
          <p:cNvSpPr/>
          <p:nvPr/>
        </p:nvSpPr>
        <p:spPr>
          <a:xfrm>
            <a:off x="360948" y="307734"/>
            <a:ext cx="112014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/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Đặt một </a:t>
            </a:r>
            <a:r>
              <a:rPr lang="vi-VN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câu giới thiệu 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quê em hoặc nơi em </a:t>
            </a:r>
            <a:r>
              <a:rPr lang="vi-VN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ở.</a:t>
            </a:r>
            <a:endParaRPr lang="vi-VN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DC1DF6-1A74-6A1D-BF1F-5CD3863794AB}"/>
              </a:ext>
            </a:extLst>
          </p:cNvPr>
          <p:cNvCxnSpPr>
            <a:cxnSpLocks/>
          </p:cNvCxnSpPr>
          <p:nvPr/>
        </p:nvCxnSpPr>
        <p:spPr>
          <a:xfrm>
            <a:off x="1621077" y="938388"/>
            <a:ext cx="3905429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E20575-484D-20A0-982A-9A6F8D59F473}"/>
              </a:ext>
            </a:extLst>
          </p:cNvPr>
          <p:cNvCxnSpPr>
            <a:cxnSpLocks/>
          </p:cNvCxnSpPr>
          <p:nvPr/>
        </p:nvCxnSpPr>
        <p:spPr>
          <a:xfrm>
            <a:off x="5853364" y="938350"/>
            <a:ext cx="1666373" cy="3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743449-9464-9CAB-DB0F-3CFEA027CB85}"/>
              </a:ext>
            </a:extLst>
          </p:cNvPr>
          <p:cNvCxnSpPr>
            <a:cxnSpLocks/>
          </p:cNvCxnSpPr>
          <p:nvPr/>
        </p:nvCxnSpPr>
        <p:spPr>
          <a:xfrm>
            <a:off x="8688237" y="938350"/>
            <a:ext cx="182215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97684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3428" y="1371601"/>
            <a:ext cx="8090221" cy="4130569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122" y="2077337"/>
            <a:ext cx="8546503" cy="2217627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656565" y="703730"/>
            <a:ext cx="1775359" cy="2045439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43120" y="4158680"/>
            <a:ext cx="1804811" cy="1851088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4001" y="3951628"/>
            <a:ext cx="1618807" cy="204912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61079" y="857251"/>
            <a:ext cx="1913247" cy="18654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5805E5-10CA-69B2-45D0-CF2162B87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362" y="683665"/>
            <a:ext cx="6649279" cy="5243065"/>
          </a:xfrm>
          <a:prstGeom prst="rect">
            <a:avLst/>
          </a:prstGeom>
        </p:spPr>
      </p:pic>
      <p:pic>
        <p:nvPicPr>
          <p:cNvPr id="3" name="CHUẨN LUẠT">
            <a:hlinkClick r:id="" action="ppaction://media"/>
            <a:extLst>
              <a:ext uri="{FF2B5EF4-FFF2-40B4-BE49-F238E27FC236}">
                <a16:creationId xmlns:a16="http://schemas.microsoft.com/office/drawing/2014/main" id="{B604FE0F-2A58-8766-EEF8-9CA1A01A6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721" y="55435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3"/>
    </mc:Choice>
    <mc:Fallback xmlns="">
      <p:transition spd="slow" advTm="15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B73E3560-5C5A-31B8-1106-423F5A3B1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73" y="831793"/>
            <a:ext cx="7269623" cy="483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AEE5564-6C42-04A1-9384-7A03AA4A3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971" y="831789"/>
            <a:ext cx="3908279" cy="3275739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39C26172-54EA-86DF-73B4-832B72E47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942" y="831791"/>
            <a:ext cx="4261653" cy="2347244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ACE47D2-EDE0-4C19-4DF5-5644AFF62C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9970" y="3087880"/>
            <a:ext cx="4694645" cy="257513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269B5473-326B-2CDA-6503-359EAD8A4F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1279" y="2085174"/>
            <a:ext cx="3475288" cy="35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0890" y="1374901"/>
            <a:ext cx="8090221" cy="4130569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622630" y="1120406"/>
            <a:ext cx="1775359" cy="2045439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34589" y="4149663"/>
            <a:ext cx="1804811" cy="1851088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4001" y="3951628"/>
            <a:ext cx="1618807" cy="204912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61079" y="857251"/>
            <a:ext cx="1913247" cy="18654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BAF6AE-CE6A-3088-8E6D-814925F06A4E}"/>
              </a:ext>
            </a:extLst>
          </p:cNvPr>
          <p:cNvSpPr txBox="1"/>
          <p:nvPr/>
        </p:nvSpPr>
        <p:spPr>
          <a:xfrm>
            <a:off x="3257201" y="1942727"/>
            <a:ext cx="822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vi-VN" sz="3200">
                <a:latin typeface="Times New Roman" panose="02020603050405020304" pitchFamily="18" charset="0"/>
                <a:ea typeface="Calibri" panose="020F0502020204030204" pitchFamily="34" charset="0"/>
              </a:rPr>
              <a:t>Phở là món ăn truyền thống của miền nào?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5AFBD0-B547-8275-143A-86C867158D83}"/>
              </a:ext>
            </a:extLst>
          </p:cNvPr>
          <p:cNvSpPr txBox="1"/>
          <p:nvPr/>
        </p:nvSpPr>
        <p:spPr>
          <a:xfrm>
            <a:off x="3142807" y="3440185"/>
            <a:ext cx="6436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Miền Bắc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Go Home 1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579010B-0FD4-675A-C7A6-5064CE3B8E81}"/>
              </a:ext>
            </a:extLst>
          </p:cNvPr>
          <p:cNvSpPr/>
          <p:nvPr/>
        </p:nvSpPr>
        <p:spPr>
          <a:xfrm>
            <a:off x="10244920" y="5505468"/>
            <a:ext cx="357067" cy="495283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54876E-56A6-AE04-91B0-626B533C0EE1}"/>
              </a:ext>
            </a:extLst>
          </p:cNvPr>
          <p:cNvSpPr txBox="1"/>
          <p:nvPr/>
        </p:nvSpPr>
        <p:spPr>
          <a:xfrm>
            <a:off x="3492197" y="1489336"/>
            <a:ext cx="2430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0890" y="1374901"/>
            <a:ext cx="8090221" cy="4130569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622630" y="1120407"/>
            <a:ext cx="1775359" cy="1692669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04621" y="4529183"/>
            <a:ext cx="1434779" cy="1471568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4000" y="4241615"/>
            <a:ext cx="1389717" cy="1759136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61079" y="857251"/>
            <a:ext cx="1913247" cy="1865416"/>
          </a:xfrm>
          <a:prstGeom prst="rect">
            <a:avLst/>
          </a:prstGeom>
        </p:spPr>
      </p:pic>
      <p:sp>
        <p:nvSpPr>
          <p:cNvPr id="15" name="Action Button: Go Home 1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579010B-0FD4-675A-C7A6-5064CE3B8E81}"/>
              </a:ext>
            </a:extLst>
          </p:cNvPr>
          <p:cNvSpPr/>
          <p:nvPr/>
        </p:nvSpPr>
        <p:spPr>
          <a:xfrm>
            <a:off x="10244920" y="5505468"/>
            <a:ext cx="357067" cy="495283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54876E-56A6-AE04-91B0-626B533C0EE1}"/>
              </a:ext>
            </a:extLst>
          </p:cNvPr>
          <p:cNvSpPr txBox="1"/>
          <p:nvPr/>
        </p:nvSpPr>
        <p:spPr>
          <a:xfrm>
            <a:off x="3397989" y="1352531"/>
            <a:ext cx="2902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93A6B-0EF3-0297-15CF-370B6375825C}"/>
              </a:ext>
            </a:extLst>
          </p:cNvPr>
          <p:cNvSpPr txBox="1"/>
          <p:nvPr/>
        </p:nvSpPr>
        <p:spPr>
          <a:xfrm>
            <a:off x="2528208" y="1874019"/>
            <a:ext cx="7742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vi-VN" sz="3200">
                <a:latin typeface="Times New Roman" panose="02020603050405020304" pitchFamily="18" charset="0"/>
                <a:ea typeface="Calibri" panose="020F0502020204030204" pitchFamily="34" charset="0"/>
              </a:rPr>
              <a:t>Câu nào dưới đây là câu giới thiệu?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20B1D7-73D6-0321-8CD8-80437829086B}"/>
              </a:ext>
            </a:extLst>
          </p:cNvPr>
          <p:cNvSpPr/>
          <p:nvPr/>
        </p:nvSpPr>
        <p:spPr>
          <a:xfrm>
            <a:off x="3180460" y="2844494"/>
            <a:ext cx="6419379" cy="4671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Bạn Hà rất chăm học.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383A3B-AA47-C76F-76F3-8D30685F7878}"/>
              </a:ext>
            </a:extLst>
          </p:cNvPr>
          <p:cNvSpPr/>
          <p:nvPr/>
        </p:nvSpPr>
        <p:spPr>
          <a:xfrm>
            <a:off x="3142807" y="3527641"/>
            <a:ext cx="6457032" cy="4671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Bạn là học sinh lớp mấy ?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3F9A0C-53EF-AF74-B0B8-5DA95A1310AB}"/>
              </a:ext>
            </a:extLst>
          </p:cNvPr>
          <p:cNvSpPr/>
          <p:nvPr/>
        </p:nvSpPr>
        <p:spPr>
          <a:xfrm>
            <a:off x="3108702" y="4317743"/>
            <a:ext cx="6676233" cy="80040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293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Tiên Lãng là một miền que giàu truyền thống anh dũng phá càn.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17A9C1-F40B-838B-9C8F-C9EA5F6B6558}"/>
              </a:ext>
            </a:extLst>
          </p:cNvPr>
          <p:cNvSpPr/>
          <p:nvPr/>
        </p:nvSpPr>
        <p:spPr>
          <a:xfrm rot="10800000" flipV="1">
            <a:off x="3108700" y="4303498"/>
            <a:ext cx="6676232" cy="846069"/>
          </a:xfrm>
          <a:prstGeom prst="roundRect">
            <a:avLst/>
          </a:prstGeom>
          <a:solidFill>
            <a:srgbClr val="29B95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67">
                <a:latin typeface="Times New Roman" panose="02020603050405020304" pitchFamily="18" charset="0"/>
                <a:ea typeface="Calibri" panose="020F0502020204030204" pitchFamily="34" charset="0"/>
              </a:rPr>
              <a:t>Tiên Lãng là một miền quê giàu truyền thống anh dũng phá càn.</a:t>
            </a:r>
            <a:endParaRPr 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3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BCC267-D1DB-4DC3-A9FE-B6A6D3DF95F5}"/>
              </a:ext>
            </a:extLst>
          </p:cNvPr>
          <p:cNvSpPr txBox="1"/>
          <p:nvPr/>
        </p:nvSpPr>
        <p:spPr>
          <a:xfrm>
            <a:off x="3392558" y="1335380"/>
            <a:ext cx="5883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sz="7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5579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Nền Ngôi Sao May Mắn, Ngôi Sao May Mắn Vector Nền Và Tập Tin Tải  về Miễn Phí | Pngtree">
            <a:extLst>
              <a:ext uri="{FF2B5EF4-FFF2-40B4-BE49-F238E27FC236}">
                <a16:creationId xmlns:a16="http://schemas.microsoft.com/office/drawing/2014/main" id="{04D87532-2DE3-088E-CB1E-C84CDCCD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0"/>
            <a:ext cx="119593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Home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9ED0FD5-3967-344F-5F0C-572701F2A8EA}"/>
              </a:ext>
            </a:extLst>
          </p:cNvPr>
          <p:cNvSpPr/>
          <p:nvPr/>
        </p:nvSpPr>
        <p:spPr>
          <a:xfrm>
            <a:off x="10111408" y="5518703"/>
            <a:ext cx="556592" cy="482048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369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0890" y="1374901"/>
            <a:ext cx="8090221" cy="4130569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622630" y="1120407"/>
            <a:ext cx="1775359" cy="1692669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04621" y="4529183"/>
            <a:ext cx="1434779" cy="1471568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4000" y="4241615"/>
            <a:ext cx="1389717" cy="1759136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61079" y="857251"/>
            <a:ext cx="1913247" cy="18654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54876E-56A6-AE04-91B0-626B533C0EE1}"/>
              </a:ext>
            </a:extLst>
          </p:cNvPr>
          <p:cNvSpPr txBox="1"/>
          <p:nvPr/>
        </p:nvSpPr>
        <p:spPr>
          <a:xfrm>
            <a:off x="3492198" y="1489337"/>
            <a:ext cx="1573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BF0CFD-7D8C-66E0-3806-8028D2547695}"/>
              </a:ext>
            </a:extLst>
          </p:cNvPr>
          <p:cNvSpPr txBox="1"/>
          <p:nvPr/>
        </p:nvSpPr>
        <p:spPr>
          <a:xfrm>
            <a:off x="2424158" y="1973177"/>
            <a:ext cx="8243841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vi-VN" sz="3067">
                <a:latin typeface="Times New Roman" panose="02020603050405020304" pitchFamily="18" charset="0"/>
                <a:ea typeface="Calibri" panose="020F0502020204030204" pitchFamily="34" charset="0"/>
              </a:rPr>
              <a:t>Trang phục truyền thống của người Việt Nam là:</a:t>
            </a:r>
            <a:endParaRPr lang="en-US" sz="30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5804464-B5EC-3E2E-B445-7564F5A34CA4}"/>
              </a:ext>
            </a:extLst>
          </p:cNvPr>
          <p:cNvSpPr/>
          <p:nvPr/>
        </p:nvSpPr>
        <p:spPr>
          <a:xfrm>
            <a:off x="3294467" y="2908751"/>
            <a:ext cx="2912628" cy="4671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latin typeface="Times New Roman" panose="02020603050405020304" pitchFamily="18" charset="0"/>
                <a:ea typeface="Calibri" panose="020F0502020204030204" pitchFamily="34" charset="0"/>
              </a:rPr>
              <a:t>Áo tứ thân 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9654FE-7C00-DFA0-7A12-C5232894C387}"/>
              </a:ext>
            </a:extLst>
          </p:cNvPr>
          <p:cNvSpPr/>
          <p:nvPr/>
        </p:nvSpPr>
        <p:spPr>
          <a:xfrm>
            <a:off x="4287426" y="4244618"/>
            <a:ext cx="2557853" cy="4671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latin typeface="Times New Roman" panose="02020603050405020304" pitchFamily="18" charset="0"/>
                <a:ea typeface="Calibri" panose="020F0502020204030204" pitchFamily="34" charset="0"/>
              </a:rPr>
              <a:t>Áo the 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9791DCE-44E9-E687-8E8C-633530524E63}"/>
              </a:ext>
            </a:extLst>
          </p:cNvPr>
          <p:cNvSpPr/>
          <p:nvPr/>
        </p:nvSpPr>
        <p:spPr>
          <a:xfrm>
            <a:off x="3664643" y="3560066"/>
            <a:ext cx="2879928" cy="4671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Áo dài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A03CF0-21D8-1476-3099-1C6BC41B1E83}"/>
              </a:ext>
            </a:extLst>
          </p:cNvPr>
          <p:cNvSpPr/>
          <p:nvPr/>
        </p:nvSpPr>
        <p:spPr>
          <a:xfrm>
            <a:off x="3653129" y="3567090"/>
            <a:ext cx="2879928" cy="467140"/>
          </a:xfrm>
          <a:prstGeom prst="roundRect">
            <a:avLst/>
          </a:prstGeom>
          <a:solidFill>
            <a:srgbClr val="29B95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latin typeface="Times New Roman" panose="02020603050405020304" pitchFamily="18" charset="0"/>
                <a:ea typeface="Calibri" panose="020F0502020204030204" pitchFamily="34" charset="0"/>
              </a:rPr>
              <a:t>Áo dài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ction Button: Go Home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15B63BC-AD3D-6945-374F-933C68435E8D}"/>
              </a:ext>
            </a:extLst>
          </p:cNvPr>
          <p:cNvSpPr/>
          <p:nvPr/>
        </p:nvSpPr>
        <p:spPr>
          <a:xfrm>
            <a:off x="10290314" y="5505468"/>
            <a:ext cx="377685" cy="495283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9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1D9D3E-BC80-67B2-A484-F344495A84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50" y="284861"/>
            <a:ext cx="8488821" cy="63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E3E611C-D99F-BAF3-ACED-C1D7BDAC9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3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511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3082" y="-39"/>
            <a:ext cx="8962675" cy="914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ĐẾN ĐÂY ĐÃ KẾT THÚC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59702"/>
            <a:ext cx="3581442" cy="3962446"/>
          </a:xfrm>
          <a:prstGeom prst="rect">
            <a:avLst/>
          </a:prstGeom>
        </p:spPr>
      </p:pic>
      <p:sp>
        <p:nvSpPr>
          <p:cNvPr id="5" name="WordArt 4"/>
          <p:cNvSpPr>
            <a:spLocks noChangeArrowheads="1" noChangeShapeType="1"/>
          </p:cNvSpPr>
          <p:nvPr/>
        </p:nvSpPr>
        <p:spPr bwMode="auto">
          <a:xfrm>
            <a:off x="2514665" y="5257821"/>
            <a:ext cx="7086681" cy="17526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CHĂM NGOAN ,HỌC GIỎI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ê hương tươi đẹp - Lớp 1 (Có lời bài hát) Nhạc thiếu nhi">
            <a:hlinkClick r:id="" action="ppaction://media"/>
            <a:extLst>
              <a:ext uri="{FF2B5EF4-FFF2-40B4-BE49-F238E27FC236}">
                <a16:creationId xmlns:a16="http://schemas.microsoft.com/office/drawing/2014/main" id="{518CCCFC-8B3F-4770-B05C-A752112FA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083" y="225083"/>
            <a:ext cx="11774659" cy="64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8551" y="418121"/>
            <a:ext cx="76594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Mở rộng vốn từ về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sản phẩm truyền thống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của đất nước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; Câu giới thiệu.</a:t>
            </a:r>
          </a:p>
        </p:txBody>
      </p:sp>
    </p:spTree>
    <p:extLst>
      <p:ext uri="{BB962C8B-B14F-4D97-AF65-F5344CB8AC3E}">
        <p14:creationId xmlns:p14="http://schemas.microsoft.com/office/powerpoint/2010/main" val="20530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A954C5-5006-4882-A1AA-F02E07E33228}"/>
              </a:ext>
            </a:extLst>
          </p:cNvPr>
          <p:cNvSpPr/>
          <p:nvPr/>
        </p:nvSpPr>
        <p:spPr>
          <a:xfrm>
            <a:off x="324853" y="200448"/>
            <a:ext cx="114901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Tìm từ ngữ chỉ sự vật tương ứng với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lời giải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 dưới đây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189" marR="0" lvl="0" indent="-457189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lphaLcPeriod"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 ăn gồm bánh phở và thịt, chan nước dùng.</a:t>
            </a:r>
          </a:p>
          <a:p>
            <a:pPr marL="457189" marR="0" lvl="0" indent="-457189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lphaLcPeriod"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 dùng để đội đầu, che mưa nắng, thường làm bằng lá có hình chóp.</a:t>
            </a:r>
          </a:p>
          <a:p>
            <a:pPr marL="457189" marR="0" lvl="0" indent="-457189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lphaLcPeriod"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 phục truyền thống của người Việt Nam.</a:t>
            </a:r>
          </a:p>
          <a:p>
            <a:pPr marL="457189" marR="0" lvl="0" indent="-457189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lphaLcPeriod"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 chơi dân gian được nặn bằng bột màu hấp chín, thường có hình con vật.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033B-27A5-44E1-BF3E-2397431F8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674" y="3369896"/>
            <a:ext cx="10912641" cy="30549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9FAE8B-81F5-7135-8812-ECD39FA33E05}"/>
              </a:ext>
            </a:extLst>
          </p:cNvPr>
          <p:cNvCxnSpPr>
            <a:cxnSpLocks/>
          </p:cNvCxnSpPr>
          <p:nvPr/>
        </p:nvCxnSpPr>
        <p:spPr>
          <a:xfrm>
            <a:off x="1524001" y="676988"/>
            <a:ext cx="24825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FB972E-1F39-D701-7913-5004B7910A84}"/>
              </a:ext>
            </a:extLst>
          </p:cNvPr>
          <p:cNvCxnSpPr>
            <a:cxnSpLocks/>
          </p:cNvCxnSpPr>
          <p:nvPr/>
        </p:nvCxnSpPr>
        <p:spPr>
          <a:xfrm>
            <a:off x="4124771" y="692239"/>
            <a:ext cx="16263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F3737F-0B6E-F7D1-C9FA-F5FB04C7734C}"/>
              </a:ext>
            </a:extLst>
          </p:cNvPr>
          <p:cNvCxnSpPr>
            <a:cxnSpLocks/>
          </p:cNvCxnSpPr>
          <p:nvPr/>
        </p:nvCxnSpPr>
        <p:spPr>
          <a:xfrm>
            <a:off x="6316192" y="676988"/>
            <a:ext cx="2575145" cy="152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5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20063" y="1303818"/>
            <a:ext cx="8380189" cy="428380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zh-CN" altLang="en-US" sz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A94BD-D310-8616-E28C-DF764DCCE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319" y="1153861"/>
            <a:ext cx="5147019" cy="839631"/>
          </a:xfrm>
          <a:prstGeom prst="rect">
            <a:avLst/>
          </a:prstGeom>
        </p:spPr>
      </p:pic>
      <p:pic>
        <p:nvPicPr>
          <p:cNvPr id="2050" name="Picture 2" descr="Tổng hợp kiến thức về từ và cấu tạo từ (trang 166) - Bài học Tiếng Việt 5  tập 1">
            <a:extLst>
              <a:ext uri="{FF2B5EF4-FFF2-40B4-BE49-F238E27FC236}">
                <a16:creationId xmlns:a16="http://schemas.microsoft.com/office/drawing/2014/main" id="{EE85E2AA-78A2-BC09-9AD1-CB520137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32" y="3351883"/>
            <a:ext cx="3539805" cy="18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E0851B-68E5-D329-A529-2DBB73FD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891" y="1351679"/>
            <a:ext cx="2206821" cy="978487"/>
          </a:xfrm>
        </p:spPr>
        <p:txBody>
          <a:bodyPr>
            <a:noAutofit/>
          </a:bodyPr>
          <a:lstStyle/>
          <a:p>
            <a:r>
              <a:rPr lang="en-US" sz="4500" b="1">
                <a:solidFill>
                  <a:srgbClr val="DC1C57"/>
                </a:solidFill>
                <a:latin typeface="Times New Roman" pitchFamily="18" charset="0"/>
              </a:rPr>
              <a:t>2</a:t>
            </a:r>
            <a:r>
              <a:rPr lang="en-US" sz="3600" b="1">
                <a:solidFill>
                  <a:srgbClr val="DC1C57"/>
                </a:solidFill>
                <a:latin typeface="Times New Roman" pitchFamily="18" charset="0"/>
              </a:rPr>
              <a:t> (</a:t>
            </a:r>
            <a:r>
              <a:rPr lang="vi-VN" sz="3600" b="1">
                <a:solidFill>
                  <a:srgbClr val="DC1C57"/>
                </a:solidFill>
                <a:latin typeface="Times New Roman" pitchFamily="18" charset="0"/>
              </a:rPr>
              <a:t>2</a:t>
            </a:r>
            <a:r>
              <a:rPr lang="en-US" sz="3600" b="1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C1C57"/>
                </a:solidFill>
                <a:latin typeface="Times New Roman" pitchFamily="18" charset="0"/>
              </a:rPr>
              <a:t>phút</a:t>
            </a:r>
            <a:r>
              <a:rPr lang="en-US" sz="3600" b="1" dirty="0">
                <a:solidFill>
                  <a:srgbClr val="DC1C57"/>
                </a:solidFill>
                <a:latin typeface="Times New Roman" pitchFamily="18" charset="0"/>
              </a:rPr>
              <a:t>)</a:t>
            </a:r>
            <a:br>
              <a:rPr lang="en-US" sz="3600" b="1" dirty="0">
                <a:solidFill>
                  <a:srgbClr val="DC1C57"/>
                </a:solidFill>
                <a:latin typeface="Times New Roman" pitchFamily="18" charset="0"/>
              </a:rPr>
            </a:br>
            <a:endParaRPr lang="en-US" sz="3600" dirty="0"/>
          </a:p>
        </p:txBody>
      </p:sp>
      <p:pic>
        <p:nvPicPr>
          <p:cNvPr id="9" name="1001">
            <a:hlinkClick r:id="" action="ppaction://media"/>
            <a:extLst>
              <a:ext uri="{FF2B5EF4-FFF2-40B4-BE49-F238E27FC236}">
                <a16:creationId xmlns:a16="http://schemas.microsoft.com/office/drawing/2014/main" id="{1FA57963-294B-49B3-9A56-1C6230789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3283" y="498033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F6E48-E3B7-419F-BDAD-1FCBDDE02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5130"/>
          <a:stretch/>
        </p:blipFill>
        <p:spPr>
          <a:xfrm>
            <a:off x="890337" y="696873"/>
            <a:ext cx="4819971" cy="2671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204537" y="154733"/>
            <a:ext cx="11766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Tìm từ ngữ chỉ sự vật tương ứng với mỗi lời giải thích dưới đây: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265A7-39E9-485E-9AF1-5FF772B7D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315" r="49815"/>
          <a:stretch/>
        </p:blipFill>
        <p:spPr>
          <a:xfrm>
            <a:off x="6487616" y="757847"/>
            <a:ext cx="4376899" cy="267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17DA9-B616-447F-9F4E-C5D431CB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25130"/>
          <a:stretch/>
        </p:blipFill>
        <p:spPr>
          <a:xfrm>
            <a:off x="890338" y="3958050"/>
            <a:ext cx="4734920" cy="2331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2A72C8-774F-4653-B58C-CF5170329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30"/>
          <a:stretch/>
        </p:blipFill>
        <p:spPr>
          <a:xfrm>
            <a:off x="6566744" y="3958050"/>
            <a:ext cx="4466213" cy="21421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59612-4BCD-44C8-81BC-F23A2F63D865}"/>
              </a:ext>
            </a:extLst>
          </p:cNvPr>
          <p:cNvSpPr/>
          <p:nvPr/>
        </p:nvSpPr>
        <p:spPr>
          <a:xfrm>
            <a:off x="529389" y="3036687"/>
            <a:ext cx="5566611" cy="83099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Vật dùng để đội đầu, che mưa nắng, thường làm bằng lá có hình chóp.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4A6296-CC59-4ABE-A4B3-BB1869A18545}"/>
              </a:ext>
            </a:extLst>
          </p:cNvPr>
          <p:cNvSpPr/>
          <p:nvPr/>
        </p:nvSpPr>
        <p:spPr>
          <a:xfrm>
            <a:off x="6586600" y="2968036"/>
            <a:ext cx="4669531" cy="83099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Trang phục truyền thống của người Việt Nam.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7F8AC2-1BD6-407F-8F51-211AC7F37285}"/>
              </a:ext>
            </a:extLst>
          </p:cNvPr>
          <p:cNvSpPr/>
          <p:nvPr/>
        </p:nvSpPr>
        <p:spPr>
          <a:xfrm>
            <a:off x="661737" y="5990809"/>
            <a:ext cx="5355134" cy="83099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Đồ chơi dân gian được nặn bằng bột màu hấp chín, thường có hình con vật.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7FA579-CC8D-48D6-8A6A-B779CEF4AD40}"/>
              </a:ext>
            </a:extLst>
          </p:cNvPr>
          <p:cNvSpPr/>
          <p:nvPr/>
        </p:nvSpPr>
        <p:spPr>
          <a:xfrm>
            <a:off x="6487615" y="5986410"/>
            <a:ext cx="5042647" cy="83099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Món ăn gồm bánh phở và thịt, chan nước dùng.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F34CB-A882-4E1F-8957-3249B6907D0A}"/>
              </a:ext>
            </a:extLst>
          </p:cNvPr>
          <p:cNvSpPr txBox="1"/>
          <p:nvPr/>
        </p:nvSpPr>
        <p:spPr>
          <a:xfrm>
            <a:off x="3521315" y="909938"/>
            <a:ext cx="1176924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Nón lá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99D2D-C581-4531-8921-D141761D78C8}"/>
              </a:ext>
            </a:extLst>
          </p:cNvPr>
          <p:cNvSpPr txBox="1"/>
          <p:nvPr/>
        </p:nvSpPr>
        <p:spPr>
          <a:xfrm>
            <a:off x="7412002" y="989766"/>
            <a:ext cx="1152880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Áo dài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286835-3525-4D99-8C0B-FB76EFB0F4E3}"/>
              </a:ext>
            </a:extLst>
          </p:cNvPr>
          <p:cNvSpPr txBox="1"/>
          <p:nvPr/>
        </p:nvSpPr>
        <p:spPr>
          <a:xfrm>
            <a:off x="3629367" y="4146914"/>
            <a:ext cx="1048684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Tò 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677B3C-D387-4073-86C3-893C22D681E7}"/>
              </a:ext>
            </a:extLst>
          </p:cNvPr>
          <p:cNvSpPr txBox="1"/>
          <p:nvPr/>
        </p:nvSpPr>
        <p:spPr>
          <a:xfrm>
            <a:off x="7416971" y="4020528"/>
            <a:ext cx="1242648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70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"/>
            <a:ext cx="5715000" cy="3505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52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29718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Gốm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Lâm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97180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Lụa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563880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4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2"/>
            <a:ext cx="6043863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"/>
            <a:ext cx="5791200" cy="2819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3505199"/>
            <a:ext cx="6043863" cy="2819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505200"/>
            <a:ext cx="5867400" cy="2819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6747" y="2819401"/>
            <a:ext cx="443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solidFill>
                <a:srgbClr val="213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819400"/>
            <a:ext cx="5594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2400" b="1" dirty="0">
              <a:solidFill>
                <a:srgbClr val="213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5925" y="6248401"/>
            <a:ext cx="837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213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2400" b="1" dirty="0">
              <a:solidFill>
                <a:srgbClr val="213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600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</TotalTime>
  <Words>524</Words>
  <Application>Microsoft Office PowerPoint</Application>
  <PresentationFormat>Widescreen</PresentationFormat>
  <Paragraphs>61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Arial</vt:lpstr>
      <vt:lpstr>Calibri</vt:lpstr>
      <vt:lpstr>Corbel</vt:lpstr>
      <vt:lpstr>Times New Roman</vt:lpstr>
      <vt:lpstr>UTM Avo</vt:lpstr>
      <vt:lpstr>Verdana</vt:lpstr>
      <vt:lpstr>Basis</vt:lpstr>
      <vt:lpstr>1_Basis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(2 phút) </vt:lpstr>
      <vt:lpstr>PowerPoint Presentation</vt:lpstr>
      <vt:lpstr>PowerPoint Presentation</vt:lpstr>
      <vt:lpstr>PowerPoint Presentation</vt:lpstr>
      <vt:lpstr>PowerPoint Presentation</vt:lpstr>
      <vt:lpstr>2. Kết hợp từ ngữ ở cột A với từ ngữ ở cột B để tạo  câu giới thiệu.</vt:lpstr>
      <vt:lpstr>(3 phút)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Phương</dc:creator>
  <cp:lastModifiedBy>Phạm Thị Phương</cp:lastModifiedBy>
  <cp:revision>8</cp:revision>
  <dcterms:created xsi:type="dcterms:W3CDTF">2025-04-30T03:17:56Z</dcterms:created>
  <dcterms:modified xsi:type="dcterms:W3CDTF">2025-05-04T02:31:28Z</dcterms:modified>
</cp:coreProperties>
</file>