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7"/>
  </p:notesMasterIdLst>
  <p:sldIdLst>
    <p:sldId id="621" r:id="rId3"/>
    <p:sldId id="271" r:id="rId4"/>
    <p:sldId id="265" r:id="rId5"/>
    <p:sldId id="265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88BB5-AE7E-4F35-9C62-6FE32A84CE36}"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8A4E-753A-42B3-A194-16A1A94C7020}" type="slidenum">
              <a:rPr lang="en-US" smtClean="0"/>
              <a:t>‹#›</a:t>
            </a:fld>
            <a:endParaRPr lang="en-US"/>
          </a:p>
        </p:txBody>
      </p:sp>
    </p:spTree>
    <p:extLst>
      <p:ext uri="{BB962C8B-B14F-4D97-AF65-F5344CB8AC3E}">
        <p14:creationId xmlns:p14="http://schemas.microsoft.com/office/powerpoint/2010/main" val="2245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9853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958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91101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038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3265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1963539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90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577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173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200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6866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9004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73524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2532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4862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4318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42404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13298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50823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9495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8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065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594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87431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85611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2293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439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9979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937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916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1/1/2025</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04498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11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852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2"/>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3"/>
          <a:stretch>
            <a:fillRect/>
          </a:stretch>
        </p:blipFill>
        <p:spPr>
          <a:xfrm>
            <a:off x="2568597" y="1382190"/>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60" y="2753501"/>
            <a:ext cx="9824483" cy="2431435"/>
          </a:xfrm>
          <a:prstGeom prst="rect">
            <a:avLst/>
          </a:prstGeom>
          <a:noFill/>
        </p:spPr>
        <p:txBody>
          <a:bodyPr wrap="square">
            <a:spAutoFit/>
          </a:bodyPr>
          <a:lstStyle/>
          <a:p>
            <a:pPr algn="ctr" defTabSz="914492">
              <a:defRPr/>
            </a:pPr>
            <a:r>
              <a:rPr lang="en-US" sz="4000" b="1" dirty="0">
                <a:solidFill>
                  <a:srgbClr val="002060"/>
                </a:solidFill>
                <a:latin typeface="Times New Roman" panose="02020603050405020304" pitchFamily="18" charset="0"/>
                <a:cs typeface="Times New Roman" panose="02020603050405020304" pitchFamily="18" charset="0"/>
              </a:rPr>
              <a:t>MÔN:</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lang="vi-VN"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5 : </a:t>
            </a:r>
            <a:r>
              <a:rPr lang="en-US" sz="4000" b="1" dirty="0" err="1">
                <a:solidFill>
                  <a:srgbClr val="002060"/>
                </a:solidFill>
                <a:latin typeface="Times New Roman" panose="02020603050405020304" pitchFamily="18" charset="0"/>
                <a:cs typeface="Times New Roman" panose="02020603050405020304" pitchFamily="18" charset="0"/>
              </a:rPr>
              <a:t>Bảo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môi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trường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2)</a:t>
            </a:r>
          </a:p>
          <a:p>
            <a:pPr algn="ctr" defTabSz="914492">
              <a:defRPr/>
            </a:pPr>
            <a:endParaRPr lang="en-US"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vi-VN" sz="3200" b="1" i="1" dirty="0">
                <a:latin typeface="Times New Roman" panose="02020603050405020304" pitchFamily="18" charset="0"/>
                <a:cs typeface="Times New Roman" panose="02020603050405020304" pitchFamily="18" charset="0"/>
              </a:rPr>
              <a:t>Giáo viên: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a:t>
            </a:r>
            <a:r>
              <a:rPr lang="en-US" sz="3200" b="1" i="1" dirty="0">
                <a:latin typeface="Times New Roman" panose="02020603050405020304" pitchFamily="18" charset="0"/>
                <a:cs typeface="Times New Roman" panose="02020603050405020304" pitchFamily="18" charset="0"/>
              </a:rPr>
              <a:t> Lan </a:t>
            </a:r>
            <a:r>
              <a:rPr lang="en-US" sz="3200" b="1" i="1" dirty="0" err="1">
                <a:latin typeface="Times New Roman" panose="02020603050405020304" pitchFamily="18" charset="0"/>
                <a:cs typeface="Times New Roman" panose="02020603050405020304" pitchFamily="18" charset="0"/>
              </a:rPr>
              <a:t>Hương</a:t>
            </a:r>
            <a:endParaRPr lang="vi-VN"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68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9C3DC2-DFAD-34D9-2DAC-9B15EB78E2B4}"/>
              </a:ext>
            </a:extLst>
          </p:cNvPr>
          <p:cNvGrpSpPr/>
          <p:nvPr/>
        </p:nvGrpSpPr>
        <p:grpSpPr>
          <a:xfrm>
            <a:off x="366712" y="394273"/>
            <a:ext cx="11458575" cy="770708"/>
            <a:chOff x="0" y="394273"/>
            <a:chExt cx="11458575" cy="770708"/>
          </a:xfrm>
        </p:grpSpPr>
        <p:sp>
          <p:nvSpPr>
            <p:cNvPr id="3" name="Oval 2">
              <a:extLst>
                <a:ext uri="{FF2B5EF4-FFF2-40B4-BE49-F238E27FC236}">
                  <a16:creationId xmlns:a16="http://schemas.microsoft.com/office/drawing/2014/main" id="{1B641B26-E5A3-7DA3-4963-C67603931064}"/>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1</a:t>
              </a:r>
            </a:p>
          </p:txBody>
        </p:sp>
        <p:sp>
          <p:nvSpPr>
            <p:cNvPr id="11" name="TextBox 10">
              <a:extLst>
                <a:ext uri="{FF2B5EF4-FFF2-40B4-BE49-F238E27FC236}">
                  <a16:creationId xmlns:a16="http://schemas.microsoft.com/office/drawing/2014/main" id="{1CD48B9C-9939-9FDB-71B2-4CFAD60BEA16}"/>
                </a:ext>
              </a:extLst>
            </p:cNvPr>
            <p:cNvSpPr txBox="1"/>
            <p:nvPr/>
          </p:nvSpPr>
          <p:spPr>
            <a:xfrm>
              <a:off x="924560" y="511748"/>
              <a:ext cx="105340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Tham gia trò chơi “Nếu…thì” về chủ đề “ Bảo vệ môi trường”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8" name="Picture 7">
            <a:extLst>
              <a:ext uri="{FF2B5EF4-FFF2-40B4-BE49-F238E27FC236}">
                <a16:creationId xmlns:a16="http://schemas.microsoft.com/office/drawing/2014/main" id="{47FA4748-4C68-D038-9C5B-047B8C6CC3E9}"/>
              </a:ext>
            </a:extLst>
          </p:cNvPr>
          <p:cNvPicPr>
            <a:picLocks noChangeAspect="1"/>
          </p:cNvPicPr>
          <p:nvPr/>
        </p:nvPicPr>
        <p:blipFill>
          <a:blip r:embed="rId2"/>
          <a:stretch>
            <a:fillRect/>
          </a:stretch>
        </p:blipFill>
        <p:spPr>
          <a:xfrm>
            <a:off x="1570174" y="1337466"/>
            <a:ext cx="8414314" cy="4994593"/>
          </a:xfrm>
          <a:prstGeom prst="rect">
            <a:avLst/>
          </a:prstGeom>
        </p:spPr>
      </p:pic>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68C2287-620E-25F8-3BB2-A6691A4EA5D4}"/>
              </a:ext>
            </a:extLst>
          </p:cNvPr>
          <p:cNvGrpSpPr/>
          <p:nvPr/>
        </p:nvGrpSpPr>
        <p:grpSpPr>
          <a:xfrm>
            <a:off x="0" y="213298"/>
            <a:ext cx="11448415" cy="1093093"/>
            <a:chOff x="0" y="394273"/>
            <a:chExt cx="11448415" cy="1093093"/>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cùng các bạn trong nhóm tìm hiểu và giải thích tác dụng của những việc làm dưới đây: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6" name="Picture 15">
            <a:extLst>
              <a:ext uri="{FF2B5EF4-FFF2-40B4-BE49-F238E27FC236}">
                <a16:creationId xmlns:a16="http://schemas.microsoft.com/office/drawing/2014/main" id="{6008AA58-DA81-4A7F-5ABD-27D503176571}"/>
              </a:ext>
            </a:extLst>
          </p:cNvPr>
          <p:cNvPicPr>
            <a:picLocks noChangeAspect="1"/>
          </p:cNvPicPr>
          <p:nvPr/>
        </p:nvPicPr>
        <p:blipFill>
          <a:blip r:embed="rId2"/>
          <a:stretch>
            <a:fillRect/>
          </a:stretch>
        </p:blipFill>
        <p:spPr>
          <a:xfrm>
            <a:off x="2011680" y="1487366"/>
            <a:ext cx="7523480" cy="5172393"/>
          </a:xfrm>
          <a:prstGeom prst="rect">
            <a:avLst/>
          </a:prstGeom>
        </p:spPr>
      </p:pic>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43DC2-1D94-A32C-A6E8-AEFFFB03EAB9}"/>
              </a:ext>
            </a:extLst>
          </p:cNvPr>
          <p:cNvSpPr/>
          <p:nvPr/>
        </p:nvSpPr>
        <p:spPr>
          <a:xfrm>
            <a:off x="1410138" y="1383453"/>
            <a:ext cx="9276911" cy="3139321"/>
          </a:xfrm>
          <a:prstGeom prst="rect">
            <a:avLst/>
          </a:prstGeom>
          <a:noFill/>
        </p:spPr>
        <p:txBody>
          <a:bodyPr wrap="square" lIns="60960" tIns="30480" rIns="60960" bIns="30480">
            <a:spAutoFit/>
          </a:bodyPr>
          <a:lstStyle/>
          <a:p>
            <a:pPr algn="just" defTabSz="609630"/>
            <a:r>
              <a:rPr lang="en-GB" sz="4000" b="1" dirty="0" smtClean="0">
                <a:ln w="0"/>
                <a:solidFill>
                  <a:srgbClr val="FF0000"/>
                </a:solidFill>
                <a:latin typeface="Cambria" panose="02040503050406030204" pitchFamily="18" charset="0"/>
                <a:ea typeface="Cambria" panose="02040503050406030204" pitchFamily="18" charset="0"/>
              </a:rPr>
              <a:t>	</a:t>
            </a:r>
            <a:r>
              <a:rPr lang="vi-VN" sz="4000" b="1" dirty="0" smtClean="0">
                <a:ln w="0"/>
                <a:solidFill>
                  <a:srgbClr val="FF0000"/>
                </a:solidFill>
                <a:latin typeface="Cambria" panose="02040503050406030204" pitchFamily="18" charset="0"/>
                <a:ea typeface="Cambria" panose="02040503050406030204" pitchFamily="18" charset="0"/>
              </a:rPr>
              <a:t>Nếu </a:t>
            </a:r>
            <a:r>
              <a:rPr lang="vi-VN" sz="4000" b="1" dirty="0">
                <a:ln w="0"/>
                <a:solidFill>
                  <a:srgbClr val="FF0000"/>
                </a:solidFill>
                <a:latin typeface="Cambria" panose="02040503050406030204" pitchFamily="18" charset="0"/>
                <a:ea typeface="Cambria" panose="02040503050406030204" pitchFamily="18" charset="0"/>
              </a:rPr>
              <a:t>người thân hoặc bạn bè của em làm những việc gây tổn hại đến môi trường em sẽ khuyên ngăn họ và nói cho họ hiểu về tầm quan trọng của môi trường đối với cuộc sống.</a:t>
            </a:r>
            <a:endParaRPr lang="en-US" sz="4000" b="1" dirty="0">
              <a:ln w="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0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62</Words>
  <Application>Microsoft Office PowerPoint</Application>
  <PresentationFormat>Widescreen</PresentationFormat>
  <Paragraphs>9</Paragraphs>
  <Slides>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vt:i4>
      </vt:variant>
    </vt:vector>
  </HeadingPairs>
  <TitlesOfParts>
    <vt:vector size="14" baseType="lpstr">
      <vt:lpstr>#9Slide07 HoneyCream</vt:lpstr>
      <vt:lpstr>Arial</vt:lpstr>
      <vt:lpstr>Calibri</vt:lpstr>
      <vt:lpstr>Calibri Light</vt:lpstr>
      <vt:lpstr>Cambria</vt:lpstr>
      <vt:lpstr>等线</vt:lpstr>
      <vt:lpstr>iCiel Pony</vt:lpstr>
      <vt:lpstr>Times New Roman</vt:lpstr>
      <vt:lpstr>Custom Design</vt:lpstr>
      <vt:lpstr>1_Custom Design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37</cp:revision>
  <dcterms:created xsi:type="dcterms:W3CDTF">2024-04-07T07:32:42Z</dcterms:created>
  <dcterms:modified xsi:type="dcterms:W3CDTF">2025-01-01T04:15:56Z</dcterms:modified>
</cp:coreProperties>
</file>