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17"/>
  </p:notesMasterIdLst>
  <p:sldIdLst>
    <p:sldId id="465" r:id="rId4"/>
    <p:sldId id="338" r:id="rId5"/>
    <p:sldId id="261" r:id="rId6"/>
    <p:sldId id="449" r:id="rId7"/>
    <p:sldId id="318" r:id="rId8"/>
    <p:sldId id="268" r:id="rId9"/>
    <p:sldId id="272" r:id="rId10"/>
    <p:sldId id="447" r:id="rId11"/>
    <p:sldId id="456" r:id="rId12"/>
    <p:sldId id="459" r:id="rId13"/>
    <p:sldId id="462" r:id="rId14"/>
    <p:sldId id="464" r:id="rId15"/>
    <p:sldId id="46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D0149-E782-497A-98E7-0311270BE31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68896-D435-4C2B-B81F-C2D8E23EA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99899-4AC4-414D-A496-B9FFE39AD2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2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F0D95-921D-463A-BB3B-26EB82F48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43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F0D95-921D-463A-BB3B-26EB82F48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27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8896-D435-4C2B-B81F-C2D8E23EAC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2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F2340-3370-1CD1-CC50-0685CEC0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9007FF-26E4-CE76-20B3-40F78F29F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 userDrawn="1"/>
          </p:nvSpPr>
          <p:spPr>
            <a:xfrm>
              <a:off x="11353800" y="5987018"/>
              <a:ext cx="781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75000"/>
                    </a:schemeClr>
                  </a:solidFill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6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A388B-3FC2-26AA-9A84-6F0B3ED04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798C8C87-65AC-42CA-BB7C-A12726A9E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0A802-5444-40C5-A3FE-45B9D7809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0311EE-D749-8A9D-E718-CD93FF4F69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68" y="316230"/>
            <a:ext cx="1101090" cy="11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3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5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3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70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"/>
            <a:ext cx="12192000" cy="6858387"/>
          </a:xfrm>
        </p:spPr>
      </p:pic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0" y="1526284"/>
            <a:ext cx="3026562" cy="3255266"/>
          </a:xfrm>
          <a:prstGeom prst="rect">
            <a:avLst/>
          </a:prstGeom>
        </p:spPr>
      </p:pic>
      <p:grpSp>
        <p:nvGrpSpPr>
          <p:cNvPr id="7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/>
        </p:nvGrpSpPr>
        <p:grpSpPr>
          <a:xfrm>
            <a:off x="9293812" y="4946580"/>
            <a:ext cx="2717157" cy="1873569"/>
            <a:chOff x="6689597" y="4026978"/>
            <a:chExt cx="1992915" cy="994886"/>
          </a:xfrm>
        </p:grpSpPr>
        <p:sp>
          <p:nvSpPr>
            <p:cNvPr id="8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/>
        </p:nvGrpSpPr>
        <p:grpSpPr>
          <a:xfrm>
            <a:off x="9399618" y="5732512"/>
            <a:ext cx="1773983" cy="1138235"/>
            <a:chOff x="10301233" y="5703249"/>
            <a:chExt cx="1773983" cy="1138235"/>
          </a:xfrm>
        </p:grpSpPr>
        <p:grpSp>
          <p:nvGrpSpPr>
            <p:cNvPr id="13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45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22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24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40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41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42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6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52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9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3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5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361">
            <a:off x="6898106" y="2785893"/>
            <a:ext cx="1157855" cy="1504518"/>
          </a:xfrm>
          <a:prstGeom prst="rect">
            <a:avLst/>
          </a:prstGeom>
        </p:spPr>
      </p:pic>
      <p:pic>
        <p:nvPicPr>
          <p:cNvPr id="76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37">
            <a:off x="11130145" y="3101137"/>
            <a:ext cx="668358" cy="868466"/>
          </a:xfrm>
          <a:prstGeom prst="rect">
            <a:avLst/>
          </a:prstGeom>
        </p:spPr>
      </p:pic>
      <p:pic>
        <p:nvPicPr>
          <p:cNvPr id="78" name="Picture 2" descr="Happy boy swimming with green inflatable buoy, kid having fun in the pool or the sea colorful character vector illustration on a white background Premium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6550" y1="46965" x2="56550" y2="46965"/>
                        <a14:foregroundMark x1="74281" y1="45847" x2="74281" y2="45847"/>
                        <a14:foregroundMark x1="84185" y1="48243" x2="84185" y2="48243"/>
                        <a14:foregroundMark x1="24121" y1="40575" x2="24121" y2="40575"/>
                        <a14:foregroundMark x1="16613" y1="49681" x2="16613" y2="4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50" y="3611705"/>
            <a:ext cx="2000538" cy="20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artoon boy surfing in big wave Premium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23" b="95545" l="6390" r="64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38" y="3497611"/>
            <a:ext cx="2061267" cy="13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Cartoon little boy with glasses carrying surfboard Premium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12" l="9585" r="60064">
                        <a14:backgroundMark x1="42492" y1="42574" x2="39617" y2="55198"/>
                        <a14:backgroundMark x1="30831" y1="83168" x2="27636" y2="95545"/>
                        <a14:backgroundMark x1="22204" y1="45050" x2="24760" y2="5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118" y="3248983"/>
            <a:ext cx="3946162" cy="286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F04229A-C1CB-3FE5-EE10-DFC01D7F2E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2077" y="278541"/>
            <a:ext cx="4694327" cy="144487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7B473D4-3424-BA97-4B6C-7BF4AC0B46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710" y="1490374"/>
            <a:ext cx="1737511" cy="859611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4852138" y="4631355"/>
            <a:ext cx="321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A4607F4-E8CD-B5D8-9E92-5738FA5523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1415" y="1079111"/>
            <a:ext cx="10906689" cy="324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7039" y="5591262"/>
            <a:ext cx="573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GB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GB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1661795" y="1161288"/>
            <a:ext cx="9187815" cy="3982847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859559" y="1760440"/>
            <a:ext cx="72355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sát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 2: K</a:t>
            </a: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ể tên và chỉ trên lược đồ một số sông ở vùng Duyên hải miền Trung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88" y="4376868"/>
            <a:ext cx="2889503" cy="2426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73B9B-6CE4-5B9B-981C-ACBE4C160F6A}"/>
              </a:ext>
            </a:extLst>
          </p:cNvPr>
          <p:cNvGrpSpPr/>
          <p:nvPr/>
        </p:nvGrpSpPr>
        <p:grpSpPr>
          <a:xfrm>
            <a:off x="4259179" y="102741"/>
            <a:ext cx="3045753" cy="1234659"/>
            <a:chOff x="1317502" y="35831"/>
            <a:chExt cx="9626115" cy="17945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D3BF7-ED59-7574-C0DD-C4BC85A4CFFC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C18937A7-AD05-DB95-7A89-D661FE9EAD3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0227938F-8973-A79A-D9EC-6B4165D663C8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846B9-E954-F4A2-5825-1650D6E067D4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174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ngòi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91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1DE93-2227-200A-7AAD-B9265429410D}"/>
              </a:ext>
            </a:extLst>
          </p:cNvPr>
          <p:cNvSpPr txBox="1"/>
          <p:nvPr/>
        </p:nvSpPr>
        <p:spPr>
          <a:xfrm>
            <a:off x="1673482" y="658344"/>
            <a:ext cx="10115738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 có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 sông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phần lớn là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 ngắn và dốc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Mùa mưa thường có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 lụt, lũ quét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mùa khô có tình trạng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 nước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132584D5-508F-FFAD-7CB5-1E363CBBA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9425" y="2878129"/>
            <a:ext cx="2662230" cy="3725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8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ông Gianh: Dòng sông trữ tình, thơ mộng bậc nhất Quảng Bình">
            <a:extLst>
              <a:ext uri="{FF2B5EF4-FFF2-40B4-BE49-F238E27FC236}">
                <a16:creationId xmlns:a16="http://schemas.microsoft.com/office/drawing/2014/main" id="{01FE2F7E-7B77-78E0-DD6C-36FE885A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9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A312F-D112-0CD6-ADDF-8EDED3A0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12" y="910829"/>
            <a:ext cx="6419644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75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ông Thu Bồn năm 2023">
            <a:extLst>
              <a:ext uri="{FF2B5EF4-FFF2-40B4-BE49-F238E27FC236}">
                <a16:creationId xmlns:a16="http://schemas.microsoft.com/office/drawing/2014/main" id="{D6212ED6-1D48-8683-5FD4-8AFB79CD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E779E-8CE9-7CA0-467C-2349C5F57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63" y="5077814"/>
            <a:ext cx="6419644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4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4368" y="4416492"/>
            <a:ext cx="985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8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9973" y="1955798"/>
            <a:ext cx="69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4CC3D"/>
                </a:solidFill>
                <a:effectLst/>
                <a:uLnTx/>
                <a:uFillTx/>
                <a:latin typeface="UVN Gia Dinh Hep" panose="020206060705060203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10" name="Picture 9" descr="A picture containing doll, toy, clipart&#10;&#10;Description automatically generated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47" y="1817882"/>
            <a:ext cx="5037252" cy="29070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5D0242-1476-57F1-3588-60FC12DEE3F1}"/>
              </a:ext>
            </a:extLst>
          </p:cNvPr>
          <p:cNvGrpSpPr/>
          <p:nvPr/>
        </p:nvGrpSpPr>
        <p:grpSpPr>
          <a:xfrm>
            <a:off x="6801493" y="0"/>
            <a:ext cx="2517174" cy="783468"/>
            <a:chOff x="1317502" y="35831"/>
            <a:chExt cx="9626115" cy="11387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617511-84FC-CE14-4CAF-0625F17FF078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1E49666-87EC-C3F0-0509-6436D13132B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Diagonal Corners Rounded 39">
                <a:extLst>
                  <a:ext uri="{FF2B5EF4-FFF2-40B4-BE49-F238E27FC236}">
                    <a16:creationId xmlns:a16="http://schemas.microsoft.com/office/drawing/2014/main" id="{1543D88F-FDC0-6E47-5352-9848C2B0963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21C1D-CAC7-0473-C2D7-948BE28F7078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60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a) </a:t>
              </a:r>
              <a:r>
                <a:rPr lang="en-US" sz="3600" b="1" dirty="0" err="1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Địa</a:t>
              </a:r>
              <a:r>
                <a:rPr lang="en-US" sz="36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 </a:t>
              </a:r>
              <a:r>
                <a:rPr lang="en-US" sz="3600" b="1" dirty="0" err="1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hình</a:t>
              </a:r>
              <a:endPara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965FD8-9247-8C12-55C8-74D554A78A48}"/>
              </a:ext>
            </a:extLst>
          </p:cNvPr>
          <p:cNvSpPr txBox="1"/>
          <p:nvPr/>
        </p:nvSpPr>
        <p:spPr>
          <a:xfrm>
            <a:off x="6478988" y="2365126"/>
            <a:ext cx="43432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Xác định trên lược đồ: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núi Trường Sơn, dãy núi Bạch Mã, đèo Hải Vân</a:t>
            </a:r>
            <a:endParaRPr 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9A29946-6620-B7F9-B950-DAF5B27A1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910"/>
            <a:ext cx="6164537" cy="468993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21FCCCB-8225-B4BC-BEB5-55EB712655ED}"/>
              </a:ext>
            </a:extLst>
          </p:cNvPr>
          <p:cNvSpPr/>
          <p:nvPr/>
        </p:nvSpPr>
        <p:spPr>
          <a:xfrm rot="18946820">
            <a:off x="3152787" y="1326880"/>
            <a:ext cx="400489" cy="34253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E8D5D2-3166-B5EC-8D0C-FF8145269C1A}"/>
              </a:ext>
            </a:extLst>
          </p:cNvPr>
          <p:cNvSpPr/>
          <p:nvPr/>
        </p:nvSpPr>
        <p:spPr>
          <a:xfrm rot="15339137">
            <a:off x="3726728" y="2835245"/>
            <a:ext cx="344916" cy="52332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04DEEFA-C3D2-FD4C-5E0F-2B690800A203}"/>
              </a:ext>
            </a:extLst>
          </p:cNvPr>
          <p:cNvSpPr/>
          <p:nvPr/>
        </p:nvSpPr>
        <p:spPr>
          <a:xfrm rot="15339137">
            <a:off x="4268869" y="2760484"/>
            <a:ext cx="418047" cy="61759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9461" y="34330"/>
            <a:ext cx="5635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 animBg="1"/>
      <p:bldP spid="40" grpId="0" animBg="1"/>
      <p:bldP spid="4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5D0242-1476-57F1-3588-60FC12DEE3F1}"/>
              </a:ext>
            </a:extLst>
          </p:cNvPr>
          <p:cNvGrpSpPr/>
          <p:nvPr/>
        </p:nvGrpSpPr>
        <p:grpSpPr>
          <a:xfrm>
            <a:off x="6205591" y="89837"/>
            <a:ext cx="2517174" cy="783468"/>
            <a:chOff x="1317502" y="35831"/>
            <a:chExt cx="9626115" cy="11387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617511-84FC-CE14-4CAF-0625F17FF078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1E49666-87EC-C3F0-0509-6436D13132B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9">
                <a:extLst>
                  <a:ext uri="{FF2B5EF4-FFF2-40B4-BE49-F238E27FC236}">
                    <a16:creationId xmlns:a16="http://schemas.microsoft.com/office/drawing/2014/main" id="{1543D88F-FDC0-6E47-5352-9848C2B0963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21C1D-CAC7-0473-C2D7-948BE28F7078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60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965FD8-9247-8C12-55C8-74D554A78A48}"/>
              </a:ext>
            </a:extLst>
          </p:cNvPr>
          <p:cNvSpPr txBox="1"/>
          <p:nvPr/>
        </p:nvSpPr>
        <p:spPr>
          <a:xfrm>
            <a:off x="6222133" y="2324029"/>
            <a:ext cx="45862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Xác định trên lược đồ: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 quốc gia Phong Nha - Kẻ Bàng, quần đảo Hoàng Sa - Trường Sa.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91639-8316-0FF1-BC2A-262AB66E5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5" y="867686"/>
            <a:ext cx="5744395" cy="54406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E9B358B-8EE0-AA4C-5625-E3CCA9954872}"/>
              </a:ext>
            </a:extLst>
          </p:cNvPr>
          <p:cNvSpPr/>
          <p:nvPr/>
        </p:nvSpPr>
        <p:spPr>
          <a:xfrm rot="16200000">
            <a:off x="2397010" y="3311408"/>
            <a:ext cx="431514" cy="6718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D44226-B414-1F80-3770-9AD54D8E0FB8}"/>
              </a:ext>
            </a:extLst>
          </p:cNvPr>
          <p:cNvSpPr/>
          <p:nvPr/>
        </p:nvSpPr>
        <p:spPr>
          <a:xfrm rot="14748875">
            <a:off x="5001527" y="1369982"/>
            <a:ext cx="437306" cy="63505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D740DB-C325-A70E-5635-BF2F58805AB0}"/>
              </a:ext>
            </a:extLst>
          </p:cNvPr>
          <p:cNvSpPr/>
          <p:nvPr/>
        </p:nvSpPr>
        <p:spPr>
          <a:xfrm rot="14748875">
            <a:off x="5193538" y="2173481"/>
            <a:ext cx="561219" cy="63932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4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eech Bubble: Rectangle with Corners Rounded 4"/>
          <p:cNvSpPr/>
          <p:nvPr/>
        </p:nvSpPr>
        <p:spPr>
          <a:xfrm>
            <a:off x="1663506" y="1175322"/>
            <a:ext cx="8880669" cy="2316300"/>
          </a:xfrm>
          <a:prstGeom prst="wedgeRoundRectCallout">
            <a:avLst>
              <a:gd name="adj1" fmla="val 39259"/>
              <a:gd name="adj2" fmla="val 6455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Calibri"/>
              </a:rPr>
              <a:t>Nêu đặc điểm của đồng bằng ở vùng Duyên hải miền Trung.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2" name="Picture 31" descr="A picture containing 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665" y="4421505"/>
            <a:ext cx="2319020" cy="2289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4B6838-4CA2-43C7-834A-3FAA2821B009}"/>
              </a:ext>
            </a:extLst>
          </p:cNvPr>
          <p:cNvSpPr/>
          <p:nvPr/>
        </p:nvSpPr>
        <p:spPr>
          <a:xfrm>
            <a:off x="7657255" y="1436471"/>
            <a:ext cx="3946482" cy="2778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vùng thấp trũng ở cửa sông, nơi có </a:t>
            </a:r>
            <a:r>
              <a:rPr lang="en-US" sz="2800" b="1" noProof="0" dirty="0" err="1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</a:rPr>
              <a:t>đồ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cát dài chắn phía biển thường tạo nên các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đầm, phá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203FDB95-205C-46E7-A155-E998A962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706" y="3880535"/>
            <a:ext cx="2144778" cy="300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823FD-2AB8-44A1-883B-139CB7B2F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09" y="1286042"/>
            <a:ext cx="6576630" cy="5235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2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1">
            <a:extLst>
              <a:ext uri="{FF2B5EF4-FFF2-40B4-BE49-F238E27FC236}">
                <a16:creationId xmlns:a16="http://schemas.microsoft.com/office/drawing/2014/main" id="{9B80F021-2C04-AB9E-5222-69BAD80D3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45498" y="307461"/>
            <a:ext cx="8086928" cy="4816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84D049-1B3A-1362-82B7-0C041FC52889}"/>
              </a:ext>
            </a:extLst>
          </p:cNvPr>
          <p:cNvSpPr txBox="1"/>
          <p:nvPr/>
        </p:nvSpPr>
        <p:spPr>
          <a:xfrm>
            <a:off x="3029926" y="798844"/>
            <a:ext cx="715176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Địa hình của vùng có sự khác biệt từ Tây sang Đông: </a:t>
            </a:r>
          </a:p>
          <a:p>
            <a:pPr marL="571500" lvl="0" indent="-57150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30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Phía tây là địa hình đồi núi.</a:t>
            </a:r>
          </a:p>
          <a:p>
            <a:pPr marL="571500" lvl="0" indent="-57150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30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Phía đông là các dãy đồng bằng nhỏ, hẹp .</a:t>
            </a:r>
          </a:p>
          <a:p>
            <a:pPr marL="571500" lvl="0" indent="-57150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vi-VN" sz="30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Ven biển thường có các cồn cát, đầm phá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AAECD-E1C0-128E-6910-7FF50A366B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2" y="3428999"/>
            <a:ext cx="3681958" cy="31174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1661795" y="1161288"/>
            <a:ext cx="9187815" cy="3982847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915315" y="2072675"/>
            <a:ext cx="72355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tin,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hãy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chính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khí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hậu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vùng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Duyên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hải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miền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Trung.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B73B9B-6CE4-5B9B-981C-ACBE4C160F6A}"/>
              </a:ext>
            </a:extLst>
          </p:cNvPr>
          <p:cNvGrpSpPr/>
          <p:nvPr/>
        </p:nvGrpSpPr>
        <p:grpSpPr>
          <a:xfrm>
            <a:off x="4787758" y="102741"/>
            <a:ext cx="2517174" cy="783468"/>
            <a:chOff x="1317502" y="35831"/>
            <a:chExt cx="9626115" cy="11387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D3BF7-ED59-7574-C0DD-C4BC85A4CFFC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C18937A7-AD05-DB95-7A89-D661FE9EAD3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9">
                <a:extLst>
                  <a:ext uri="{FF2B5EF4-FFF2-40B4-BE49-F238E27FC236}">
                    <a16:creationId xmlns:a16="http://schemas.microsoft.com/office/drawing/2014/main" id="{0227938F-8973-A79A-D9EC-6B4165D663C8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6846B9-E954-F4A2-5825-1650D6E067D4}"/>
                </a:ext>
              </a:extLst>
            </p:cNvPr>
            <p:cNvSpPr txBox="1"/>
            <p:nvPr/>
          </p:nvSpPr>
          <p:spPr>
            <a:xfrm>
              <a:off x="1608090" y="85729"/>
              <a:ext cx="9321799" cy="939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hậu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30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1DE93-2227-200A-7AAD-B9265429410D}"/>
              </a:ext>
            </a:extLst>
          </p:cNvPr>
          <p:cNvSpPr txBox="1"/>
          <p:nvPr/>
        </p:nvSpPr>
        <p:spPr>
          <a:xfrm>
            <a:off x="1874204" y="669496"/>
            <a:ext cx="10115738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 vực phía bắc và phía nam dãy núi Bạch Mã có sự khác nhau về nhiệt độ: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 phía bắc có một đến hai tháng nhiệt độ dưới 20 độ C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 chịu ảnh hưởng của gió mùa Đông Bắc,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 phía Nam có nhiệt độ cao quanh năm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 ít chịu ảnh hưởng của gió mùa Đông Bắc 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99002-926A-319A-C053-71C19A101FEC}"/>
              </a:ext>
            </a:extLst>
          </p:cNvPr>
          <p:cNvSpPr txBox="1"/>
          <p:nvPr/>
        </p:nvSpPr>
        <p:spPr>
          <a:xfrm>
            <a:off x="2747507" y="3340776"/>
            <a:ext cx="9170515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 có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mưa lớn và bão vào mùa thu – đông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hạ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 bắc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chịu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hưởng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 Nam khô nóng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phía 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 tượng hạn hán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5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01AC0A-24D3-47EE-97B4-2FB21520D4E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\uFFFDL{2C649A88-6D6F-4586-9FBE-8FA70EC2B046}&quot;,&quot;C:\\Users\\ad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5 - Thiên nhiên vùng Duyên hải miền Trung (Tiết 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3486B-E919-4DC8-8416-45B0E3ECE2FA}:4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D22ADE-5058-46B0-9344-666DC3F19D80}:4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91EDE6-0325-47B5-A81B-AF487007267D}:4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5CE9B9-2293-46DF-8C15-A45EC2D102CF}:4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829AF1-FD9B-4314-A3C1-69350DE36FAD}:4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73C5A-D3A7-46B6-A28E-798CA358D965}:4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C076B-C48A-43D0-A5DF-3D2F9326E548}:3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  <p:tag name="GENSWF_SLIDE_UID" val="{32DB7248-3D97-4D58-8178-44D122FB6E7E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  <p:tag name="GENSWF_SLIDE_UID" val="{A8D1DE39-751A-4A81-92E8-32FC1DE3CD72}:4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  <p:tag name="GENSWF_SLIDE_UID" val="{F666C30A-3A3E-4C42-BFDA-52C6AA0D74A6}: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  <p:tag name="GENSWF_SLIDE_UID" val="{17A70FB8-4837-4B00-80EC-DAFD535AECE5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092FF6-0DA7-495B-A2D9-4261B22AF897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8FEE3-56DF-47B9-8B63-563B449FD90D}:44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368</Words>
  <Application>Microsoft Office PowerPoint</Application>
  <PresentationFormat>Widescreen</PresentationFormat>
  <Paragraphs>29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Cambria</vt:lpstr>
      <vt:lpstr>Times New Roman</vt:lpstr>
      <vt:lpstr>UTM Showcard</vt:lpstr>
      <vt:lpstr>UVN Gia Dinh Hep</vt:lpstr>
      <vt:lpstr>Wingdings</vt:lpstr>
      <vt:lpstr>1_Office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15 - Thiên nhiên vùng Duyên hải miền Trung (Tiết 2)</dc:title>
  <dc:creator>Thao Tran</dc:creator>
  <cp:lastModifiedBy>STD_DELL</cp:lastModifiedBy>
  <cp:revision>61</cp:revision>
  <dcterms:created xsi:type="dcterms:W3CDTF">2023-09-28T05:40:43Z</dcterms:created>
  <dcterms:modified xsi:type="dcterms:W3CDTF">2025-01-02T15:25:18Z</dcterms:modified>
</cp:coreProperties>
</file>