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00" r:id="rId2"/>
  </p:sldMasterIdLst>
  <p:notesMasterIdLst>
    <p:notesMasterId r:id="rId20"/>
  </p:notesMasterIdLst>
  <p:sldIdLst>
    <p:sldId id="361" r:id="rId3"/>
    <p:sldId id="362" r:id="rId4"/>
    <p:sldId id="363"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60"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677" y="58"/>
      </p:cViewPr>
      <p:guideLst/>
    </p:cSldViewPr>
  </p:slideViewPr>
  <p:notesTextViewPr>
    <p:cViewPr>
      <p:scale>
        <a:sx n="1" d="1"/>
        <a:sy n="1" d="1"/>
      </p:scale>
      <p:origin x="0" y="0"/>
    </p:cViewPr>
  </p:notesTextViewPr>
  <p:notesViewPr>
    <p:cSldViewPr snapToGrid="0">
      <p:cViewPr varScale="1">
        <p:scale>
          <a:sx n="65" d="100"/>
          <a:sy n="65" d="100"/>
        </p:scale>
        <p:origin x="308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4E7A1-F770-403A-B44F-ABE2628A000E}"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4FFD4-C49B-4DE4-BDB2-D4736871B2C6}" type="slidenum">
              <a:rPr lang="en-US" smtClean="0"/>
              <a:t>‹#›</a:t>
            </a:fld>
            <a:endParaRPr lang="en-US"/>
          </a:p>
        </p:txBody>
      </p:sp>
    </p:spTree>
    <p:extLst>
      <p:ext uri="{BB962C8B-B14F-4D97-AF65-F5344CB8AC3E}">
        <p14:creationId xmlns:p14="http://schemas.microsoft.com/office/powerpoint/2010/main" val="125183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94FFD4-C49B-4DE4-BDB2-D4736871B2C6}" type="slidenum">
              <a:rPr lang="en-US" smtClean="0"/>
              <a:t>1</a:t>
            </a:fld>
            <a:endParaRPr lang="en-US"/>
          </a:p>
        </p:txBody>
      </p:sp>
    </p:spTree>
    <p:extLst>
      <p:ext uri="{BB962C8B-B14F-4D97-AF65-F5344CB8AC3E}">
        <p14:creationId xmlns:p14="http://schemas.microsoft.com/office/powerpoint/2010/main" val="323483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94FFD4-C49B-4DE4-BDB2-D4736871B2C6}" type="slidenum">
              <a:rPr lang="en-US" smtClean="0"/>
              <a:t>17</a:t>
            </a:fld>
            <a:endParaRPr lang="en-US"/>
          </a:p>
        </p:txBody>
      </p:sp>
    </p:spTree>
    <p:extLst>
      <p:ext uri="{BB962C8B-B14F-4D97-AF65-F5344CB8AC3E}">
        <p14:creationId xmlns:p14="http://schemas.microsoft.com/office/powerpoint/2010/main" val="201388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496021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50550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5336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25753587"/>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7491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t>1/20/2025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163523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1537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56001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33160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3261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069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106006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629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7995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5084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08388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0902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4345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474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32903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663294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62595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67336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1556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2316406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3783834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图片 7" descr="444"/>
          <p:cNvPicPr>
            <a:picLocks noChangeAspect="1"/>
          </p:cNvPicPr>
          <p:nvPr userDrawn="1"/>
        </p:nvPicPr>
        <p:blipFill>
          <a:blip r:embed="rId16"/>
          <a:stretch>
            <a:fillRect/>
          </a:stretch>
        </p:blipFill>
        <p:spPr>
          <a:xfrm>
            <a:off x="-8255" y="3492"/>
            <a:ext cx="12208511" cy="6851015"/>
          </a:xfrm>
          <a:prstGeom prst="rect">
            <a:avLst/>
          </a:prstGeom>
        </p:spPr>
      </p:pic>
    </p:spTree>
    <p:extLst>
      <p:ext uri="{BB962C8B-B14F-4D97-AF65-F5344CB8AC3E}">
        <p14:creationId xmlns:p14="http://schemas.microsoft.com/office/powerpoint/2010/main" val="31308973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896" r:id="rId12"/>
    <p:sldLayoutId id="2147483898" r:id="rId13"/>
    <p:sldLayoutId id="2147483899" r:id="rId14"/>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图片 7" descr="444"/>
          <p:cNvPicPr>
            <a:picLocks noChangeAspect="1"/>
          </p:cNvPicPr>
          <p:nvPr userDrawn="1"/>
        </p:nvPicPr>
        <p:blipFill>
          <a:blip r:embed="rId14"/>
          <a:stretch>
            <a:fillRect/>
          </a:stretch>
        </p:blipFill>
        <p:spPr>
          <a:xfrm>
            <a:off x="-8255" y="3492"/>
            <a:ext cx="12208511" cy="6851015"/>
          </a:xfrm>
          <a:prstGeom prst="rect">
            <a:avLst/>
          </a:prstGeom>
        </p:spPr>
      </p:pic>
    </p:spTree>
    <p:extLst>
      <p:ext uri="{BB962C8B-B14F-4D97-AF65-F5344CB8AC3E}">
        <p14:creationId xmlns:p14="http://schemas.microsoft.com/office/powerpoint/2010/main" val="360268880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4" Type="http://schemas.openxmlformats.org/officeDocument/2006/relationships/image" Target="../media/image36.gif"/></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3.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3.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Layout" Target="../slideLayouts/slideLayout16.xml"/><Relationship Id="rId5" Type="http://schemas.microsoft.com/office/2007/relationships/hdphoto" Target="../media/hdphoto4.wdp"/><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3.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3.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2057" y="476176"/>
            <a:ext cx="6096000" cy="646331"/>
          </a:xfrm>
          <a:prstGeom prst="rect">
            <a:avLst/>
          </a:prstGeom>
        </p:spPr>
        <p:txBody>
          <a:bodyPr>
            <a:spAutoFit/>
          </a:bodyPr>
          <a:lstStyle/>
          <a:p>
            <a:pPr algn="ctr"/>
            <a:r>
              <a:rPr lang="en-US" altLang="vi-VN" b="1" dirty="0">
                <a:solidFill>
                  <a:srgbClr val="FF0000"/>
                </a:solidFill>
                <a:latin typeface="Times New Roman" panose="02020603050405020304" pitchFamily="18" charset="0"/>
                <a:cs typeface="Times New Roman" panose="02020603050405020304" pitchFamily="18" charset="0"/>
                <a:sym typeface="+mn-ea"/>
              </a:rPr>
              <a:t>ỦY BAN NHÂN DÂN HUYỆN AN LÃO</a:t>
            </a:r>
          </a:p>
          <a:p>
            <a:pPr algn="ctr"/>
            <a:r>
              <a:rPr lang="en-US" altLang="vi-VN" b="1" u="sng" dirty="0">
                <a:solidFill>
                  <a:srgbClr val="FF0000"/>
                </a:solidFill>
                <a:latin typeface="Times New Roman" panose="02020603050405020304" pitchFamily="18" charset="0"/>
                <a:cs typeface="Times New Roman" panose="02020603050405020304" pitchFamily="18" charset="0"/>
                <a:sym typeface="+mn-ea"/>
              </a:rPr>
              <a:t>TRƯỜNG TIỂU HỌC QUANG TRUNG</a:t>
            </a:r>
          </a:p>
        </p:txBody>
      </p:sp>
      <p:sp>
        <p:nvSpPr>
          <p:cNvPr id="3" name="Rectangle 2"/>
          <p:cNvSpPr/>
          <p:nvPr/>
        </p:nvSpPr>
        <p:spPr>
          <a:xfrm>
            <a:off x="437603" y="1870649"/>
            <a:ext cx="9577136" cy="1815882"/>
          </a:xfrm>
          <a:prstGeom prst="rect">
            <a:avLst/>
          </a:prstGeom>
        </p:spPr>
        <p:txBody>
          <a:bodyPr wrap="square">
            <a:spAutoFit/>
          </a:bodyPr>
          <a:lstStyle/>
          <a:p>
            <a:pPr algn="ctr"/>
            <a:r>
              <a:rPr lang="en-US" sz="2800" b="1" dirty="0" smtClean="0">
                <a:solidFill>
                  <a:srgbClr val="FF0000"/>
                </a:solidFill>
              </a:rPr>
              <a:t>            </a:t>
            </a:r>
            <a:r>
              <a:rPr lang="en-US" sz="2800" b="1" dirty="0" smtClean="0">
                <a:solidFill>
                  <a:srgbClr val="FF0000"/>
                </a:solidFill>
                <a:latin typeface="Times New Roman" panose="02020603050405020304" pitchFamily="18" charset="0"/>
                <a:cs typeface="Times New Roman" panose="02020603050405020304" pitchFamily="18" charset="0"/>
              </a:rPr>
              <a:t>SÁCH </a:t>
            </a:r>
            <a:r>
              <a:rPr lang="en-US" sz="2800" b="1" dirty="0">
                <a:solidFill>
                  <a:srgbClr val="FF0000"/>
                </a:solidFill>
                <a:latin typeface="Times New Roman" panose="02020603050405020304" pitchFamily="18" charset="0"/>
                <a:cs typeface="Times New Roman" panose="02020603050405020304" pitchFamily="18" charset="0"/>
              </a:rPr>
              <a:t>KẾT NỐI TRI THỨC VỚI CUỘC SỐNG</a:t>
            </a:r>
          </a:p>
          <a:p>
            <a:pPr algn="ctr"/>
            <a:r>
              <a:rPr lang="en-US" sz="2800">
                <a:solidFill>
                  <a:srgbClr val="FF0000"/>
                </a:solidFill>
                <a:latin typeface="Times New Roman" panose="02020603050405020304" pitchFamily="18" charset="0"/>
                <a:cs typeface="Times New Roman" panose="02020603050405020304" pitchFamily="18" charset="0"/>
              </a:rPr>
              <a:t> </a:t>
            </a:r>
            <a:r>
              <a:rPr lang="en-US" sz="2800" smtClean="0">
                <a:solidFill>
                  <a:srgbClr val="FF0000"/>
                </a:solidFill>
                <a:latin typeface="Times New Roman" panose="02020603050405020304" pitchFamily="18" charset="0"/>
                <a:cs typeface="Times New Roman" panose="02020603050405020304" pitchFamily="18" charset="0"/>
              </a:rPr>
              <a:t>            </a:t>
            </a:r>
            <a:r>
              <a:rPr lang="en-US" sz="2800" smtClean="0">
                <a:solidFill>
                  <a:srgbClr val="FF0000"/>
                </a:solidFill>
                <a:latin typeface="Times New Roman" panose="02020603050405020304" pitchFamily="18" charset="0"/>
                <a:cs typeface="Times New Roman" panose="02020603050405020304" pitchFamily="18" charset="0"/>
              </a:rPr>
              <a:t>Tiếng </a:t>
            </a:r>
            <a:r>
              <a:rPr lang="en-US" sz="2800" dirty="0" err="1" smtClean="0">
                <a:solidFill>
                  <a:srgbClr val="FF0000"/>
                </a:solidFill>
                <a:latin typeface="Times New Roman" panose="02020603050405020304" pitchFamily="18" charset="0"/>
                <a:cs typeface="Times New Roman" panose="02020603050405020304" pitchFamily="18" charset="0"/>
              </a:rPr>
              <a:t>Việt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Đọc</a:t>
            </a:r>
            <a:r>
              <a:rPr lang="en-US" sz="2800" dirty="0" smtClean="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algn="ctr"/>
            <a:endParaRPr lang="en-US" sz="2800" dirty="0">
              <a:solidFill>
                <a:srgbClr val="FF0000"/>
              </a:solidFill>
              <a:latin typeface="Times New Roman" panose="02020603050405020304" pitchFamily="18" charset="0"/>
              <a:cs typeface="Times New Roman" panose="02020603050405020304" pitchFamily="18" charset="0"/>
            </a:endParaRPr>
          </a:p>
          <a:p>
            <a:pPr algn="ctr"/>
            <a:r>
              <a:rPr lang="en-US" sz="2800" dirty="0" smtClean="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793066" y="5554133"/>
            <a:ext cx="5588002" cy="646331"/>
          </a:xfrm>
          <a:prstGeom prst="rect">
            <a:avLst/>
          </a:prstGeom>
          <a:noFill/>
        </p:spPr>
        <p:txBody>
          <a:bodyPr wrap="square" rtlCol="0">
            <a:spAutoFit/>
          </a:bodyPr>
          <a:lstStyle/>
          <a:p>
            <a:r>
              <a:rPr lang="en-US" sz="3600" i="1" dirty="0" err="1" smtClean="0">
                <a:solidFill>
                  <a:srgbClr val="0070C0"/>
                </a:solidFill>
                <a:latin typeface="Times New Roman" panose="02020603050405020304" pitchFamily="18" charset="0"/>
                <a:cs typeface="Times New Roman" panose="02020603050405020304" pitchFamily="18" charset="0"/>
              </a:rPr>
              <a:t>Giáo</a:t>
            </a:r>
            <a:r>
              <a:rPr lang="en-US" sz="3600" i="1" dirty="0" smtClean="0">
                <a:solidFill>
                  <a:srgbClr val="0070C0"/>
                </a:solidFill>
                <a:latin typeface="Times New Roman" panose="02020603050405020304" pitchFamily="18" charset="0"/>
                <a:cs typeface="Times New Roman" panose="02020603050405020304" pitchFamily="18" charset="0"/>
              </a:rPr>
              <a:t> </a:t>
            </a:r>
            <a:r>
              <a:rPr lang="en-US" sz="3600" i="1" dirty="0" err="1" smtClean="0">
                <a:solidFill>
                  <a:srgbClr val="0070C0"/>
                </a:solidFill>
                <a:latin typeface="Times New Roman" panose="02020603050405020304" pitchFamily="18" charset="0"/>
                <a:cs typeface="Times New Roman" panose="02020603050405020304" pitchFamily="18" charset="0"/>
              </a:rPr>
              <a:t>Viên</a:t>
            </a:r>
            <a:r>
              <a:rPr lang="en-US" sz="3600" i="1" dirty="0" smtClean="0">
                <a:solidFill>
                  <a:srgbClr val="0070C0"/>
                </a:solidFill>
                <a:latin typeface="Times New Roman" panose="02020603050405020304" pitchFamily="18" charset="0"/>
                <a:cs typeface="Times New Roman" panose="02020603050405020304" pitchFamily="18" charset="0"/>
              </a:rPr>
              <a:t>: </a:t>
            </a:r>
            <a:r>
              <a:rPr lang="en-US" sz="3600" i="1" dirty="0" err="1" smtClean="0">
                <a:solidFill>
                  <a:srgbClr val="0070C0"/>
                </a:solidFill>
                <a:latin typeface="Times New Roman" panose="02020603050405020304" pitchFamily="18" charset="0"/>
                <a:cs typeface="Times New Roman" panose="02020603050405020304" pitchFamily="18" charset="0"/>
              </a:rPr>
              <a:t>Đỗ</a:t>
            </a:r>
            <a:r>
              <a:rPr lang="en-US" sz="3600" i="1" dirty="0" smtClean="0">
                <a:solidFill>
                  <a:srgbClr val="0070C0"/>
                </a:solidFill>
                <a:latin typeface="Times New Roman" panose="02020603050405020304" pitchFamily="18" charset="0"/>
                <a:cs typeface="Times New Roman" panose="02020603050405020304" pitchFamily="18" charset="0"/>
              </a:rPr>
              <a:t> </a:t>
            </a:r>
            <a:r>
              <a:rPr lang="en-US" sz="3600" i="1" dirty="0" err="1" smtClean="0">
                <a:solidFill>
                  <a:srgbClr val="0070C0"/>
                </a:solidFill>
                <a:latin typeface="Times New Roman" panose="02020603050405020304" pitchFamily="18" charset="0"/>
                <a:cs typeface="Times New Roman" panose="02020603050405020304" pitchFamily="18" charset="0"/>
              </a:rPr>
              <a:t>Thanh</a:t>
            </a:r>
            <a:r>
              <a:rPr lang="en-US" sz="3600" i="1" dirty="0" smtClean="0">
                <a:solidFill>
                  <a:srgbClr val="0070C0"/>
                </a:solidFill>
                <a:latin typeface="Times New Roman" panose="02020603050405020304" pitchFamily="18" charset="0"/>
                <a:cs typeface="Times New Roman" panose="02020603050405020304" pitchFamily="18" charset="0"/>
              </a:rPr>
              <a:t> </a:t>
            </a:r>
            <a:r>
              <a:rPr lang="en-US" sz="3600" i="1" dirty="0" err="1" smtClean="0">
                <a:solidFill>
                  <a:srgbClr val="0070C0"/>
                </a:solidFill>
                <a:latin typeface="Times New Roman" panose="02020603050405020304" pitchFamily="18" charset="0"/>
                <a:cs typeface="Times New Roman" panose="02020603050405020304" pitchFamily="18" charset="0"/>
              </a:rPr>
              <a:t>Huyền</a:t>
            </a:r>
            <a:endParaRPr lang="en-US" sz="3600" i="1" dirty="0">
              <a:solidFill>
                <a:srgbClr val="0070C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B02159CF-4103-4BB3-8ACC-8620386BE786}"/>
              </a:ext>
            </a:extLst>
          </p:cNvPr>
          <p:cNvSpPr/>
          <p:nvPr/>
        </p:nvSpPr>
        <p:spPr>
          <a:xfrm>
            <a:off x="4237270" y="2961829"/>
            <a:ext cx="2948244" cy="646331"/>
          </a:xfrm>
          <a:prstGeom prst="rect">
            <a:avLst/>
          </a:prstGeom>
          <a:noFill/>
        </p:spPr>
        <p:txBody>
          <a:bodyPr wrap="none" lIns="91440" tIns="45720" rIns="91440" bIns="45720">
            <a:spAutoFit/>
          </a:bodyPr>
          <a:lstStyle/>
          <a:p>
            <a:pPr algn="ctr"/>
            <a:r>
              <a:rPr lang="en-US" sz="36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Mùa</a:t>
            </a:r>
            <a:r>
              <a:rPr lang="en-US" sz="36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nước</a:t>
            </a:r>
            <a:r>
              <a:rPr lang="en-US" sz="36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nổi</a:t>
            </a:r>
            <a:endParaRPr lang="en-US" sz="3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124949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6661" y="161499"/>
            <a:ext cx="9668224" cy="2554545"/>
          </a:xfrm>
          <a:prstGeom prst="rect">
            <a:avLst/>
          </a:prstGeom>
        </p:spPr>
        <p:txBody>
          <a:bodyPr wrap="non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Cảnh vật trong mùa nước nổi thế nào</a:t>
            </a:r>
            <a:r>
              <a:rPr lang="en-US" sz="4000" smtClean="0">
                <a:solidFill>
                  <a:srgbClr val="181717"/>
                </a:solidFill>
                <a:latin typeface="Times New Roman" panose="02020603050405020304" pitchFamily="18" charset="0"/>
                <a:ea typeface="Times New Roman" panose="02020603050405020304" pitchFamily="18" charset="0"/>
              </a:rPr>
              <a:t>?</a:t>
            </a:r>
          </a:p>
          <a:p>
            <a:r>
              <a:rPr lang="en-US" sz="4000" smtClean="0">
                <a:solidFill>
                  <a:srgbClr val="181717"/>
                </a:solidFill>
                <a:latin typeface="Times New Roman" panose="02020603050405020304" pitchFamily="18" charset="0"/>
              </a:rPr>
              <a:t>- Sông nước</a:t>
            </a:r>
          </a:p>
          <a:p>
            <a:r>
              <a:rPr lang="en-US" sz="4000" smtClean="0">
                <a:solidFill>
                  <a:srgbClr val="181717"/>
                </a:solidFill>
                <a:latin typeface="Times New Roman" panose="02020603050405020304" pitchFamily="18" charset="0"/>
              </a:rPr>
              <a:t>- Đồng ruộng, vườn tược, cây cỏ</a:t>
            </a:r>
          </a:p>
          <a:p>
            <a:r>
              <a:rPr lang="en-US" sz="4000" smtClean="0">
                <a:solidFill>
                  <a:srgbClr val="181717"/>
                </a:solidFill>
                <a:latin typeface="Times New Roman" panose="02020603050405020304" pitchFamily="18" charset="0"/>
              </a:rPr>
              <a:t>- Cá</a:t>
            </a:r>
            <a:endParaRPr lang="en-US" sz="4000"/>
          </a:p>
        </p:txBody>
      </p:sp>
      <p:sp>
        <p:nvSpPr>
          <p:cNvPr id="6" name="Rectangle 5"/>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7" name="Picture 4"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cartoons-desi-glitters-1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901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a:solidFill>
                  <a:srgbClr val="181717"/>
                </a:solidFill>
                <a:latin typeface="Times New Roman" panose="02020603050405020304" pitchFamily="18" charset="0"/>
                <a:ea typeface="Times New Roman" panose="02020603050405020304" pitchFamily="18" charset="0"/>
              </a:rPr>
              <a:t>Câu 3</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vào mùa nước nổi, người ta phải làm cầu từ cửa trước vào đến tận bếp?</a:t>
            </a:r>
            <a:endParaRPr lang="en-US" sz="4000">
              <a:solidFill>
                <a:srgbClr val="181717"/>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extLst>
      <p:ext uri="{BB962C8B-B14F-4D97-AF65-F5344CB8AC3E}">
        <p14:creationId xmlns:p14="http://schemas.microsoft.com/office/powerpoint/2010/main" val="645369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4091"/>
            <a:ext cx="12192000" cy="3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769" y="1193466"/>
            <a:ext cx="10946928"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4.</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Em thích nhất hình ảnh nào trong bài</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Tree>
    <p:extLst>
      <p:ext uri="{BB962C8B-B14F-4D97-AF65-F5344CB8AC3E}">
        <p14:creationId xmlns:p14="http://schemas.microsoft.com/office/powerpoint/2010/main" val="3797198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lại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042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331030" y="2142309"/>
            <a:ext cx="6493294"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tập theo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đọc</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790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466" y="1554104"/>
            <a:ext cx="11674682" cy="1371976"/>
          </a:xfrm>
          <a:prstGeom prst="rect">
            <a:avLst/>
          </a:prstGeom>
        </p:spPr>
      </p:pic>
      <p:sp>
        <p:nvSpPr>
          <p:cNvPr id="4" name="Rectangle 3"/>
          <p:cNvSpPr/>
          <p:nvPr/>
        </p:nvSpPr>
        <p:spPr>
          <a:xfrm>
            <a:off x="285466" y="620668"/>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55818" y="1300055"/>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68937" y="1255742"/>
            <a:ext cx="905691" cy="8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526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6" name="Rectangle 5"/>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extLst>
      <p:ext uri="{BB962C8B-B14F-4D97-AF65-F5344CB8AC3E}">
        <p14:creationId xmlns:p14="http://schemas.microsoft.com/office/powerpoint/2010/main" val="502805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9"/>
          <p:cNvSpPr txBox="1">
            <a:spLocks noChangeArrowheads="1"/>
          </p:cNvSpPr>
          <p:nvPr/>
        </p:nvSpPr>
        <p:spPr bwMode="auto">
          <a:xfrm>
            <a:off x="3517105" y="3886886"/>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dirty="0" err="1">
                <a:solidFill>
                  <a:schemeClr val="bg1"/>
                </a:solidFill>
                <a:latin typeface="UTM Avo" charset="0"/>
              </a:rPr>
              <a:t>HẸN</a:t>
            </a:r>
            <a:r>
              <a:rPr lang="en-US" sz="6600" dirty="0">
                <a:solidFill>
                  <a:schemeClr val="bg1"/>
                </a:solidFill>
                <a:latin typeface="UTM Avo" charset="0"/>
              </a:rPr>
              <a:t> </a:t>
            </a:r>
            <a:r>
              <a:rPr lang="en-US" sz="6600" dirty="0" err="1">
                <a:solidFill>
                  <a:schemeClr val="bg1"/>
                </a:solidFill>
                <a:latin typeface="UTM Avo" charset="0"/>
              </a:rPr>
              <a:t>GẶP</a:t>
            </a:r>
            <a:r>
              <a:rPr lang="en-US" sz="6600" dirty="0">
                <a:solidFill>
                  <a:schemeClr val="bg1"/>
                </a:solidFill>
                <a:latin typeface="UTM Avo" charset="0"/>
              </a:rPr>
              <a:t> </a:t>
            </a:r>
            <a:r>
              <a:rPr lang="en-US" sz="6600" dirty="0" err="1">
                <a:solidFill>
                  <a:schemeClr val="bg1"/>
                </a:solidFill>
                <a:latin typeface="UTM Avo" charset="0"/>
              </a:rPr>
              <a:t>LẠI</a:t>
            </a:r>
            <a:endParaRPr lang="en-US" sz="6600" dirty="0">
              <a:solidFill>
                <a:schemeClr val="bg1"/>
              </a:solidFill>
              <a:latin typeface="UTM Avo" charset="0"/>
            </a:endParaRPr>
          </a:p>
        </p:txBody>
      </p:sp>
      <p:pic>
        <p:nvPicPr>
          <p:cNvPr id="4" name="Picture 2" descr="Kết nối tri thức với cuộc số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9528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8" name="Rectangle 7"/>
          <p:cNvSpPr/>
          <p:nvPr/>
        </p:nvSpPr>
        <p:spPr>
          <a:xfrm>
            <a:off x="4622463" y="3910540"/>
            <a:ext cx="435171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a:t>
            </a:r>
            <a:r>
              <a:rPr lang="en-US" sz="8000" b="1" smtClean="0">
                <a:solidFill>
                  <a:srgbClr val="FF0000"/>
                </a:solidFill>
                <a:latin typeface="Times New Roman" pitchFamily="18" charset="0"/>
                <a:cs typeface="Times New Roman" pitchFamily="18" charset="0"/>
              </a:rPr>
              <a:t>1,2</a:t>
            </a:r>
            <a:endParaRPr lang="en-US" sz="8000" b="1" dirty="0">
              <a:solidFill>
                <a:srgbClr val="FF0000"/>
              </a:solidFill>
              <a:latin typeface="Times New Roman" pitchFamily="18" charset="0"/>
              <a:cs typeface="Times New Roman" pitchFamily="18" charset="0"/>
            </a:endParaRPr>
          </a:p>
        </p:txBody>
      </p:sp>
      <p:pic>
        <p:nvPicPr>
          <p:cNvPr id="9"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445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084" y="0"/>
            <a:ext cx="5707516" cy="1023417"/>
          </a:xfrm>
          <a:prstGeom prst="rect">
            <a:avLst/>
          </a:prstGeom>
        </p:spPr>
      </p:pic>
      <p:pic>
        <p:nvPicPr>
          <p:cNvPr id="3" name="Picture 2"/>
          <p:cNvPicPr>
            <a:picLocks noChangeAspect="1"/>
          </p:cNvPicPr>
          <p:nvPr/>
        </p:nvPicPr>
        <p:blipFill>
          <a:blip r:embed="rId3"/>
          <a:stretch>
            <a:fillRect/>
          </a:stretch>
        </p:blipFill>
        <p:spPr>
          <a:xfrm>
            <a:off x="527297" y="945039"/>
            <a:ext cx="10994143" cy="5756400"/>
          </a:xfrm>
          <a:prstGeom prst="rect">
            <a:avLst/>
          </a:prstGeom>
        </p:spPr>
      </p:pic>
    </p:spTree>
    <p:extLst>
      <p:ext uri="{BB962C8B-B14F-4D97-AF65-F5344CB8AC3E}">
        <p14:creationId xmlns:p14="http://schemas.microsoft.com/office/powerpoint/2010/main" val="4223009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p:spPr>
      </p:pic>
      <p:pic>
        <p:nvPicPr>
          <p:cNvPr id="4" name="Picture 3"/>
          <p:cNvPicPr>
            <a:picLocks noChangeAspect="1"/>
          </p:cNvPicPr>
          <p:nvPr/>
        </p:nvPicPr>
        <p:blipFill>
          <a:blip r:embed="rId6"/>
          <a:stretch>
            <a:fillRect/>
          </a:stretch>
        </p:blipFill>
        <p:spPr>
          <a:xfrm>
            <a:off x="160786" y="3749312"/>
            <a:ext cx="11910275" cy="3017247"/>
          </a:xfrm>
          <a:prstGeom prst="rect">
            <a:avLst/>
          </a:prstGeom>
        </p:spPr>
      </p:pic>
      <p:sp>
        <p:nvSpPr>
          <p:cNvPr id="5" name="TextBox 4">
            <a:hlinkClick r:id="" action="ppaction://noaction"/>
          </p:cNvPr>
          <p:cNvSpPr txBox="1">
            <a:spLocks noChangeArrowheads="1"/>
          </p:cNvSpPr>
          <p:nvPr/>
        </p:nvSpPr>
        <p:spPr bwMode="auto">
          <a:xfrm>
            <a:off x="213039" y="522366"/>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1</a:t>
            </a:r>
          </a:p>
        </p:txBody>
      </p:sp>
      <p:sp>
        <p:nvSpPr>
          <p:cNvPr id="6" name="TextBox 5">
            <a:hlinkClick r:id="" action="ppaction://noaction"/>
          </p:cNvPr>
          <p:cNvSpPr txBox="1">
            <a:spLocks noChangeArrowheads="1"/>
          </p:cNvSpPr>
          <p:nvPr/>
        </p:nvSpPr>
        <p:spPr bwMode="auto">
          <a:xfrm>
            <a:off x="160787" y="2135839"/>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2</a:t>
            </a:r>
          </a:p>
        </p:txBody>
      </p:sp>
      <p:sp>
        <p:nvSpPr>
          <p:cNvPr id="7" name="TextBox 6">
            <a:hlinkClick r:id="" action="ppaction://noaction"/>
          </p:cNvPr>
          <p:cNvSpPr txBox="1">
            <a:spLocks noChangeArrowheads="1"/>
          </p:cNvSpPr>
          <p:nvPr/>
        </p:nvSpPr>
        <p:spPr bwMode="auto">
          <a:xfrm>
            <a:off x="101123" y="3586881"/>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3</a:t>
            </a:r>
          </a:p>
        </p:txBody>
      </p:sp>
      <p:sp>
        <p:nvSpPr>
          <p:cNvPr id="8" name="TextBox 7">
            <a:hlinkClick r:id="" action="ppaction://noaction"/>
          </p:cNvPr>
          <p:cNvSpPr txBox="1">
            <a:spLocks noChangeArrowheads="1"/>
          </p:cNvSpPr>
          <p:nvPr/>
        </p:nvSpPr>
        <p:spPr bwMode="auto">
          <a:xfrm>
            <a:off x="199976" y="5176720"/>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4</a:t>
            </a:r>
          </a:p>
        </p:txBody>
      </p:sp>
    </p:spTree>
    <p:extLst>
      <p:ext uri="{BB962C8B-B14F-4D97-AF65-F5344CB8AC3E}">
        <p14:creationId xmlns:p14="http://schemas.microsoft.com/office/powerpoint/2010/main" val="233087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
        <p:nvSpPr>
          <p:cNvPr id="148" name="Rectangle 147"/>
          <p:cNvSpPr/>
          <p:nvPr/>
        </p:nvSpPr>
        <p:spPr>
          <a:xfrm>
            <a:off x="1655724" y="1755617"/>
            <a:ext cx="2606033" cy="707886"/>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sướt mướt</a:t>
            </a:r>
          </a:p>
        </p:txBody>
      </p:sp>
      <p:sp>
        <p:nvSpPr>
          <p:cNvPr id="149" name="Rectangle 148"/>
          <p:cNvSpPr/>
          <p:nvPr/>
        </p:nvSpPr>
        <p:spPr>
          <a:xfrm>
            <a:off x="1566721" y="2695237"/>
            <a:ext cx="3488638" cy="707886"/>
          </a:xfrm>
          <a:prstGeom prst="rect">
            <a:avLst/>
          </a:prstGeom>
        </p:spPr>
        <p:txBody>
          <a:bodyPr wrap="square">
            <a:spAutoFit/>
          </a:bodyPr>
          <a:lstStyle/>
          <a:p>
            <a:r>
              <a:rPr lang="en-US" sz="4000" b="1">
                <a:latin typeface="Times New Roman" panose="02020603050405020304" pitchFamily="18" charset="0"/>
                <a:ea typeface="Calibri" panose="020F0502020204030204" pitchFamily="34" charset="0"/>
              </a:rPr>
              <a:t>r</a:t>
            </a:r>
            <a:r>
              <a:rPr lang="en-US" sz="4000" b="1" smtClean="0">
                <a:latin typeface="Times New Roman" panose="02020603050405020304" pitchFamily="18" charset="0"/>
                <a:ea typeface="Calibri" panose="020F0502020204030204" pitchFamily="34" charset="0"/>
              </a:rPr>
              <a:t>òng ròng </a:t>
            </a:r>
            <a:endParaRPr lang="en-US" sz="4000" b="1"/>
          </a:p>
        </p:txBody>
      </p:sp>
      <p:sp>
        <p:nvSpPr>
          <p:cNvPr id="150" name="Rectangle 149"/>
          <p:cNvSpPr/>
          <p:nvPr/>
        </p:nvSpPr>
        <p:spPr>
          <a:xfrm>
            <a:off x="7063247" y="1801037"/>
            <a:ext cx="4236987" cy="707886"/>
          </a:xfrm>
          <a:prstGeom prst="rect">
            <a:avLst/>
          </a:prstGeom>
        </p:spPr>
        <p:txBody>
          <a:bodyPr wrap="square">
            <a:spAutoFit/>
          </a:bodyPr>
          <a:lstStyle/>
          <a:p>
            <a:r>
              <a:rPr lang="en-US" sz="4000" b="1" smtClean="0">
                <a:latin typeface="Times New Roman" panose="02020603050405020304" pitchFamily="18" charset="0"/>
              </a:rPr>
              <a:t>đồng sâu</a:t>
            </a:r>
            <a:endParaRPr lang="en-US" sz="4000" b="1"/>
          </a:p>
        </p:txBody>
      </p:sp>
      <p:sp>
        <p:nvSpPr>
          <p:cNvPr id="151" name="Rectangle 150"/>
          <p:cNvSpPr/>
          <p:nvPr/>
        </p:nvSpPr>
        <p:spPr>
          <a:xfrm>
            <a:off x="7063248" y="2799435"/>
            <a:ext cx="2782672" cy="707886"/>
          </a:xfrm>
          <a:prstGeom prst="rect">
            <a:avLst/>
          </a:prstGeom>
        </p:spPr>
        <p:txBody>
          <a:bodyPr wrap="square">
            <a:spAutoFit/>
          </a:bodyPr>
          <a:lstStyle/>
          <a:p>
            <a:r>
              <a:rPr lang="en-US" sz="4000" b="1">
                <a:latin typeface="Times New Roman" panose="02020603050405020304" pitchFamily="18" charset="0"/>
              </a:rPr>
              <a:t>l</a:t>
            </a:r>
            <a:r>
              <a:rPr lang="en-US" sz="4000" b="1" smtClean="0">
                <a:latin typeface="Times New Roman" panose="02020603050405020304" pitchFamily="18" charset="0"/>
              </a:rPr>
              <a:t>ắt léo</a:t>
            </a:r>
            <a:endParaRPr lang="en-US" sz="4000" b="1"/>
          </a:p>
        </p:txBody>
      </p:sp>
    </p:spTree>
    <p:extLst>
      <p:ext uri="{BB962C8B-B14F-4D97-AF65-F5344CB8AC3E}">
        <p14:creationId xmlns:p14="http://schemas.microsoft.com/office/powerpoint/2010/main" val="1426643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8" grpId="0"/>
      <p:bldP spid="149" grpId="0"/>
      <p:bldP spid="150" grpId="0"/>
      <p:bldP spid="1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4508" y="1407661"/>
            <a:ext cx="6096000"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dầm dề</a:t>
            </a:r>
            <a:r>
              <a:rPr lang="en-US" sz="4000" smtClean="0">
                <a:solidFill>
                  <a:srgbClr val="181717"/>
                </a:solidFill>
                <a:latin typeface="Times New Roman" panose="02020603050405020304" pitchFamily="18" charset="0"/>
                <a:ea typeface="Times New Roman" panose="02020603050405020304" pitchFamily="18" charset="0"/>
              </a:rPr>
              <a:t>: ý nói mưa kéo dài</a:t>
            </a:r>
            <a:endParaRPr lang="en-US" sz="4000"/>
          </a:p>
        </p:txBody>
      </p:sp>
      <p:sp>
        <p:nvSpPr>
          <p:cNvPr id="5" name="Rectangle 4"/>
          <p:cNvSpPr/>
          <p:nvPr/>
        </p:nvSpPr>
        <p:spPr>
          <a:xfrm>
            <a:off x="4300842" y="256198"/>
            <a:ext cx="3308272" cy="1015663"/>
          </a:xfrm>
          <a:prstGeom prst="rect">
            <a:avLst/>
          </a:prstGeom>
          <a:solidFill>
            <a:srgbClr val="33CC33"/>
          </a:solidFill>
        </p:spPr>
        <p:txBody>
          <a:bodyPr wrap="square">
            <a:spAutoFit/>
          </a:bodyPr>
          <a:lstStyle/>
          <a:p>
            <a:pPr algn="ctr"/>
            <a:r>
              <a:rPr lang="en-US" sz="6000" b="1">
                <a:ln w="22225">
                  <a:solidFill>
                    <a:srgbClr val="FFC000"/>
                  </a:solidFill>
                  <a:prstDash val="solid"/>
                </a:ln>
                <a:solidFill>
                  <a:srgbClr val="FF0000"/>
                </a:solidFill>
                <a:latin typeface="Times New Roman" panose="02020603050405020304" pitchFamily="18" charset="0"/>
                <a:ea typeface="Times New Roman" panose="02020603050405020304" pitchFamily="18" charset="0"/>
              </a:rPr>
              <a:t>Từ ngữ </a:t>
            </a:r>
            <a:endParaRPr lang="en-US" sz="6000" b="1">
              <a:ln w="22225">
                <a:solidFill>
                  <a:srgbClr val="FFC000"/>
                </a:solidFill>
                <a:prstDash val="solid"/>
              </a:ln>
              <a:solidFill>
                <a:srgbClr val="FF0000"/>
              </a:solidFill>
            </a:endParaRPr>
          </a:p>
        </p:txBody>
      </p:sp>
      <p:sp>
        <p:nvSpPr>
          <p:cNvPr id="6" name="Rectangle 5"/>
          <p:cNvSpPr/>
          <p:nvPr/>
        </p:nvSpPr>
        <p:spPr>
          <a:xfrm>
            <a:off x="1251850" y="2202354"/>
            <a:ext cx="10678886"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sướt mướt</a:t>
            </a:r>
            <a:r>
              <a:rPr lang="en-US" sz="4000" smtClean="0">
                <a:solidFill>
                  <a:srgbClr val="181717"/>
                </a:solidFill>
                <a:latin typeface="Times New Roman" panose="02020603050405020304" pitchFamily="18" charset="0"/>
                <a:ea typeface="Times New Roman" panose="02020603050405020304" pitchFamily="18" charset="0"/>
              </a:rPr>
              <a:t>: ý nói mưa buồn</a:t>
            </a:r>
            <a:endParaRPr lang="en-US" sz="4000"/>
          </a:p>
        </p:txBody>
      </p:sp>
      <p:sp>
        <p:nvSpPr>
          <p:cNvPr id="7" name="Rectangle 6"/>
          <p:cNvSpPr/>
          <p:nvPr/>
        </p:nvSpPr>
        <p:spPr>
          <a:xfrm>
            <a:off x="1159322" y="2964389"/>
            <a:ext cx="10058407" cy="1323439"/>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lắt lẻo</a:t>
            </a:r>
            <a:r>
              <a:rPr lang="en-US" sz="4000" smtClean="0">
                <a:solidFill>
                  <a:srgbClr val="181717"/>
                </a:solidFill>
                <a:latin typeface="Times New Roman" panose="02020603050405020304" pitchFamily="18" charset="0"/>
                <a:ea typeface="Times New Roman" panose="02020603050405020304" pitchFamily="18" charset="0"/>
              </a:rPr>
              <a:t>: ý nói chông chênh, không vững chắc ở </a:t>
            </a:r>
          </a:p>
          <a:p>
            <a:r>
              <a:rPr lang="en-US" sz="4000" smtClean="0">
                <a:solidFill>
                  <a:srgbClr val="181717"/>
                </a:solidFill>
                <a:latin typeface="Times New Roman" panose="02020603050405020304" pitchFamily="18" charset="0"/>
                <a:ea typeface="Times New Roman" panose="02020603050405020304" pitchFamily="18" charset="0"/>
              </a:rPr>
              <a:t>trên cao.</a:t>
            </a:r>
            <a:endParaRPr lang="en-US" sz="4000"/>
          </a:p>
        </p:txBody>
      </p:sp>
      <p:grpSp>
        <p:nvGrpSpPr>
          <p:cNvPr id="8" name="组合 5"/>
          <p:cNvGrpSpPr>
            <a:grpSpLocks/>
          </p:cNvGrpSpPr>
          <p:nvPr/>
        </p:nvGrpSpPr>
        <p:grpSpPr bwMode="auto">
          <a:xfrm>
            <a:off x="81828" y="4350367"/>
            <a:ext cx="12110172" cy="2527300"/>
            <a:chOff x="-6350" y="6061075"/>
            <a:chExt cx="12204701" cy="2527300"/>
          </a:xfrm>
        </p:grpSpPr>
        <p:sp>
          <p:nvSpPr>
            <p:cNvPr id="9" name="Freeform 8"/>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4" name="Freeform 13"/>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Freeform 23"/>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Freeform 33"/>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Freeform 43"/>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Freeform 53"/>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Oval 62"/>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0" name="Freeform 79"/>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Freeform 90"/>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Freeform 100"/>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Oval 109"/>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2" name="Freeform 121"/>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2" name="Rectangle 131"/>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50" name="Freeform 149"/>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2140753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610" y="2008039"/>
            <a:ext cx="10730362" cy="1365182"/>
          </a:xfrm>
          <a:prstGeom prst="rect">
            <a:avLst/>
          </a:prstGeom>
        </p:spPr>
        <p:txBody>
          <a:bodyPr wrap="square">
            <a:spAutoFit/>
          </a:bodyPr>
          <a:lstStyle/>
          <a:p>
            <a:pPr algn="just">
              <a:lnSpc>
                <a:spcPct val="107000"/>
              </a:lnSpc>
              <a:spcAft>
                <a:spcPts val="0"/>
              </a:spcAft>
            </a:pPr>
            <a:r>
              <a:rPr lang="en-US" sz="4000">
                <a:latin typeface="Times New Roman" panose="02020603050405020304" pitchFamily="18" charset="0"/>
                <a:cs typeface="Times New Roman" panose="02020603050405020304" pitchFamily="18" charset="0"/>
              </a:rPr>
              <a:t>Nước trong ao hồ,/ trong đồng ruộng của mùa mưa/ hoà lẫn với nước dòng sông Cửu </a:t>
            </a:r>
            <a:r>
              <a:rPr lang="en-US" sz="4000" smtClean="0">
                <a:latin typeface="Times New Roman" panose="02020603050405020304" pitchFamily="18" charset="0"/>
                <a:cs typeface="Times New Roman" panose="02020603050405020304" pitchFamily="18" charset="0"/>
              </a:rPr>
              <a:t>Long.</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941" y="324167"/>
            <a:ext cx="6191118" cy="1015663"/>
          </a:xfrm>
          <a:prstGeom prst="rect">
            <a:avLst/>
          </a:prstGeom>
          <a:solidFill>
            <a:srgbClr val="33CC33"/>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 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2050065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8823" y="-785517"/>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8292" y="1511484"/>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972127" y="2665036"/>
            <a:ext cx="5669224" cy="1224772"/>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58983" y="2679350"/>
            <a:ext cx="5397710"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Trả lời câu hỏi: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9005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679" y="667731"/>
            <a:ext cx="11216641" cy="1323439"/>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1</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người ta gọi là mùa nước nổi mà không gọi là mùa nước lũ</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
        <p:nvSpPr>
          <p:cNvPr id="7" name="Rectangle 6"/>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extLst>
      <p:ext uri="{BB962C8B-B14F-4D97-AF65-F5344CB8AC3E}">
        <p14:creationId xmlns:p14="http://schemas.microsoft.com/office/powerpoint/2010/main" val="3314617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88950E9-B7E8-45E0-8BA9-13E18372DCE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03\uFFFD|\uFFFD{BF48BDE6-1FD9-472A-B729-C94DBDF64573}&quot;,&quot;C:\\Users\\Huye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5 - Vui tết trung thu"/>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8A1666D4-59FF-4C9A-826F-DADA294F7A2D}:361"/>
</p:tagLst>
</file>

<file path=ppt/tags/tag3.xml><?xml version="1.0" encoding="utf-8"?>
<p:tagLst xmlns:a="http://schemas.openxmlformats.org/drawingml/2006/main" xmlns:r="http://schemas.openxmlformats.org/officeDocument/2006/relationships" xmlns:p="http://schemas.openxmlformats.org/presentationml/2006/main">
  <p:tag name="GENSWF_SLIDE_UID" val="{5190595E-DA3F-432B-B9E4-7A30CAB02DD1}:36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TotalTime>
  <Words>351</Words>
  <Application>Microsoft Office PowerPoint</Application>
  <PresentationFormat>Widescreen</PresentationFormat>
  <Paragraphs>45</Paragraphs>
  <Slides>17</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SimSun</vt:lpstr>
      <vt:lpstr>SimSun</vt:lpstr>
      <vt:lpstr>Arial</vt:lpstr>
      <vt:lpstr>Calibri</vt:lpstr>
      <vt:lpstr>Calibri Light</vt:lpstr>
      <vt:lpstr>Times New Roman</vt:lpstr>
      <vt:lpstr>UTM Avo</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 Vui tết trung thu</dc:title>
  <dc:creator>tran thao</dc:creator>
  <cp:lastModifiedBy>STD_NHA</cp:lastModifiedBy>
  <cp:revision>20</cp:revision>
  <dcterms:created xsi:type="dcterms:W3CDTF">2021-06-09T04:20:56Z</dcterms:created>
  <dcterms:modified xsi:type="dcterms:W3CDTF">2025-01-20T09:24:49Z</dcterms:modified>
</cp:coreProperties>
</file>