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85" r:id="rId2"/>
    <p:sldId id="286" r:id="rId3"/>
    <p:sldId id="311" r:id="rId4"/>
    <p:sldId id="294" r:id="rId5"/>
    <p:sldId id="312" r:id="rId6"/>
    <p:sldId id="313" r:id="rId7"/>
    <p:sldId id="291" r:id="rId8"/>
    <p:sldId id="309" r:id="rId9"/>
    <p:sldId id="295" r:id="rId10"/>
    <p:sldId id="304" r:id="rId11"/>
    <p:sldId id="31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83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01570-D6B9-4668-B6EB-9735E0FC6D0B}" type="datetimeFigureOut">
              <a:rPr lang="en-US" smtClean="0"/>
              <a:t>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E5FD9-297C-41DC-A830-7FC6AE69E8A3}" type="slidenum">
              <a:rPr lang="en-US" smtClean="0"/>
              <a:t>‹#›</a:t>
            </a:fld>
            <a:endParaRPr lang="en-US"/>
          </a:p>
        </p:txBody>
      </p:sp>
    </p:spTree>
    <p:extLst>
      <p:ext uri="{BB962C8B-B14F-4D97-AF65-F5344CB8AC3E}">
        <p14:creationId xmlns:p14="http://schemas.microsoft.com/office/powerpoint/2010/main" val="186842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7</a:t>
            </a:fld>
            <a:endParaRPr lang="en-US"/>
          </a:p>
        </p:txBody>
      </p:sp>
    </p:spTree>
    <p:extLst>
      <p:ext uri="{BB962C8B-B14F-4D97-AF65-F5344CB8AC3E}">
        <p14:creationId xmlns:p14="http://schemas.microsoft.com/office/powerpoint/2010/main" val="405439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3A6E5FD9-297C-41DC-A830-7FC6AE69E8A3}" type="slidenum">
              <a:rPr lang="en-US" smtClean="0"/>
              <a:t>11</a:t>
            </a:fld>
            <a:endParaRPr lang="en-US"/>
          </a:p>
        </p:txBody>
      </p:sp>
    </p:spTree>
    <p:extLst>
      <p:ext uri="{BB962C8B-B14F-4D97-AF65-F5344CB8AC3E}">
        <p14:creationId xmlns:p14="http://schemas.microsoft.com/office/powerpoint/2010/main" val="192527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22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AFD778DC-BC3A-4230-B1EE-A2FED20159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3050" y="342900"/>
            <a:ext cx="1257002" cy="1257002"/>
          </a:xfrm>
          <a:prstGeom prst="rect">
            <a:avLst/>
          </a:prstGeom>
        </p:spPr>
      </p:pic>
    </p:spTree>
    <p:extLst>
      <p:ext uri="{BB962C8B-B14F-4D97-AF65-F5344CB8AC3E}">
        <p14:creationId xmlns:p14="http://schemas.microsoft.com/office/powerpoint/2010/main" val="227759897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gLB6mXX28V0?si=0rE8tBN95rdK3I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9F1134F-68A6-46DA-AA10-C327ACE95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74F17991-CFA6-4E8E-A724-9846AC08B61F}"/>
              </a:ext>
            </a:extLst>
          </p:cNvPr>
          <p:cNvPicPr>
            <a:picLocks noChangeAspect="1"/>
          </p:cNvPicPr>
          <p:nvPr/>
        </p:nvPicPr>
        <p:blipFill rotWithShape="1">
          <a:blip r:embed="rId3">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xmlns="" id="{BF7012FD-D768-4CBB-B701-17DD569AE167}"/>
              </a:ext>
            </a:extLst>
          </p:cNvPr>
          <p:cNvPicPr>
            <a:picLocks noChangeAspect="1"/>
          </p:cNvPicPr>
          <p:nvPr/>
        </p:nvPicPr>
        <p:blipFill rotWithShape="1">
          <a:blip r:embed="rId3">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xmlns="" id="{98C63F03-F1D4-461F-8685-005F72CB1A47}"/>
              </a:ext>
            </a:extLst>
          </p:cNvPr>
          <p:cNvPicPr>
            <a:picLocks noChangeAspect="1"/>
          </p:cNvPicPr>
          <p:nvPr/>
        </p:nvPicPr>
        <p:blipFill rotWithShape="1">
          <a:blip r:embed="rId3">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sp>
        <p:nvSpPr>
          <p:cNvPr id="10" name="TextBox 9">
            <a:extLst>
              <a:ext uri="{FF2B5EF4-FFF2-40B4-BE49-F238E27FC236}">
                <a16:creationId xmlns:a16="http://schemas.microsoft.com/office/drawing/2014/main" xmlns="" id="{BB782CF4-5EAC-4291-9109-D7B1D327120E}"/>
              </a:ext>
            </a:extLst>
          </p:cNvPr>
          <p:cNvSpPr txBox="1"/>
          <p:nvPr/>
        </p:nvSpPr>
        <p:spPr>
          <a:xfrm>
            <a:off x="2747961" y="2101972"/>
            <a:ext cx="6696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a:ea typeface="+mn-ea"/>
                <a:cs typeface="+mn-cs"/>
              </a:rPr>
              <a:t>TRƯỜNG TIỂU HỌC QUANG TRUNG</a:t>
            </a:r>
          </a:p>
        </p:txBody>
      </p:sp>
      <p:pic>
        <p:nvPicPr>
          <p:cNvPr id="11" name="Picture 10">
            <a:extLst>
              <a:ext uri="{FF2B5EF4-FFF2-40B4-BE49-F238E27FC236}">
                <a16:creationId xmlns:a16="http://schemas.microsoft.com/office/drawing/2014/main" xmlns="" id="{ABA06ECB-1CA7-4B82-8682-9F8E6DA42245}"/>
              </a:ext>
            </a:extLst>
          </p:cNvPr>
          <p:cNvPicPr>
            <a:picLocks noChangeAspect="1"/>
          </p:cNvPicPr>
          <p:nvPr/>
        </p:nvPicPr>
        <p:blipFill>
          <a:blip r:embed="rId4"/>
          <a:stretch>
            <a:fillRect/>
          </a:stretch>
        </p:blipFill>
        <p:spPr>
          <a:xfrm>
            <a:off x="1727837" y="3166281"/>
            <a:ext cx="8736325" cy="1646063"/>
          </a:xfrm>
          <a:prstGeom prst="rect">
            <a:avLst/>
          </a:prstGeom>
        </p:spPr>
      </p:pic>
      <p:sp>
        <p:nvSpPr>
          <p:cNvPr id="2" name="TextBox 1">
            <a:extLst>
              <a:ext uri="{FF2B5EF4-FFF2-40B4-BE49-F238E27FC236}">
                <a16:creationId xmlns:a16="http://schemas.microsoft.com/office/drawing/2014/main" xmlns="" id="{6690BC2C-5F57-4D98-956F-84DBA072C6EF}"/>
              </a:ext>
            </a:extLst>
          </p:cNvPr>
          <p:cNvSpPr txBox="1"/>
          <p:nvPr/>
        </p:nvSpPr>
        <p:spPr>
          <a:xfrm>
            <a:off x="5741628" y="4606821"/>
            <a:ext cx="2133600" cy="707886"/>
          </a:xfrm>
          <a:prstGeom prst="rect">
            <a:avLst/>
          </a:prstGeom>
          <a:noFill/>
        </p:spPr>
        <p:txBody>
          <a:bodyPr wrap="square" rtlCol="0">
            <a:spAutoFit/>
          </a:bodyPr>
          <a:lstStyle/>
          <a:p>
            <a:r>
              <a:rPr lang="en-US" sz="4000" b="1" dirty="0"/>
              <a:t>(</a:t>
            </a:r>
            <a:r>
              <a:rPr lang="en-US" sz="4000" b="1" dirty="0" err="1"/>
              <a:t>Tiết</a:t>
            </a:r>
            <a:r>
              <a:rPr lang="en-US" sz="4000" b="1" dirty="0"/>
              <a:t> 3)</a:t>
            </a:r>
          </a:p>
        </p:txBody>
      </p:sp>
      <p:sp>
        <p:nvSpPr>
          <p:cNvPr id="9" name="TextBox 8">
            <a:extLst>
              <a:ext uri="{FF2B5EF4-FFF2-40B4-BE49-F238E27FC236}">
                <a16:creationId xmlns:a16="http://schemas.microsoft.com/office/drawing/2014/main" xmlns="" id="{21D06709-6284-454E-B0B8-D25AE7133D6B}"/>
              </a:ext>
            </a:extLst>
          </p:cNvPr>
          <p:cNvSpPr txBox="1"/>
          <p:nvPr/>
        </p:nvSpPr>
        <p:spPr>
          <a:xfrm>
            <a:off x="7500203" y="6345864"/>
            <a:ext cx="4691797" cy="523220"/>
          </a:xfrm>
          <a:prstGeom prst="rect">
            <a:avLst/>
          </a:prstGeom>
          <a:noFill/>
        </p:spPr>
        <p:txBody>
          <a:bodyPr wrap="none" rtlCol="0">
            <a:spAutoFit/>
          </a:bodyPr>
          <a:lstStyle/>
          <a:p>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Thị</a:t>
            </a:r>
            <a:r>
              <a:rPr lang="en-US" sz="2800" b="1" i="1" dirty="0">
                <a:latin typeface="Times New Roman" panose="02020603050405020304" pitchFamily="18" charset="0"/>
                <a:cs typeface="Times New Roman" panose="02020603050405020304" pitchFamily="18" charset="0"/>
              </a:rPr>
              <a:t> Thu </a:t>
            </a:r>
            <a:r>
              <a:rPr lang="en-US" sz="2800" b="1" i="1" dirty="0" err="1">
                <a:latin typeface="Times New Roman" panose="02020603050405020304" pitchFamily="18" charset="0"/>
                <a:cs typeface="Times New Roman" panose="02020603050405020304" pitchFamily="18" charset="0"/>
              </a:rPr>
              <a:t>Hiền</a:t>
            </a:r>
            <a:endParaRPr lang="en-US" sz="2800" b="1" i="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E68E09CF-8C2B-419C-BCB4-F0715516A368}"/>
              </a:ext>
            </a:extLst>
          </p:cNvPr>
          <p:cNvSpPr txBox="1"/>
          <p:nvPr/>
        </p:nvSpPr>
        <p:spPr>
          <a:xfrm>
            <a:off x="3921877" y="2667140"/>
            <a:ext cx="4348242"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TỰ NHIÊN VÀ XÃ HỘI</a:t>
            </a: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xmlns=""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15" name="Picture 14">
            <a:extLst>
              <a:ext uri="{FF2B5EF4-FFF2-40B4-BE49-F238E27FC236}">
                <a16:creationId xmlns:a16="http://schemas.microsoft.com/office/drawing/2014/main" xmlns="" id="{1E637D75-C96D-49DA-8A4F-B8957616680D}"/>
              </a:ext>
            </a:extLst>
          </p:cNvPr>
          <p:cNvPicPr>
            <a:picLocks noChangeAspect="1"/>
          </p:cNvPicPr>
          <p:nvPr/>
        </p:nvPicPr>
        <p:blipFill>
          <a:blip r:embed="rId4"/>
          <a:stretch>
            <a:fillRect/>
          </a:stretch>
        </p:blipFill>
        <p:spPr>
          <a:xfrm>
            <a:off x="1652587" y="1285874"/>
            <a:ext cx="9223830" cy="4391025"/>
          </a:xfrm>
          <a:prstGeom prst="rect">
            <a:avLst/>
          </a:prstGeom>
        </p:spPr>
      </p:pic>
    </p:spTree>
    <p:extLst>
      <p:ext uri="{BB962C8B-B14F-4D97-AF65-F5344CB8AC3E}">
        <p14:creationId xmlns:p14="http://schemas.microsoft.com/office/powerpoint/2010/main" val="55377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9F1134F-68A6-46DA-AA10-C327ACE954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74F17991-CFA6-4E8E-A724-9846AC08B61F}"/>
              </a:ext>
            </a:extLst>
          </p:cNvPr>
          <p:cNvPicPr>
            <a:picLocks noChangeAspect="1"/>
          </p:cNvPicPr>
          <p:nvPr/>
        </p:nvPicPr>
        <p:blipFill rotWithShape="1">
          <a:blip r:embed="rId4">
            <a:extLst>
              <a:ext uri="{28A0092B-C50C-407E-A947-70E740481C1C}">
                <a14:useLocalDpi xmlns:a14="http://schemas.microsoft.com/office/drawing/2010/main" val="0"/>
              </a:ext>
            </a:extLst>
          </a:blip>
          <a:srcRect l="11382" t="65334" r="64270" b="-1"/>
          <a:stretch/>
        </p:blipFill>
        <p:spPr>
          <a:xfrm>
            <a:off x="9886950" y="3226789"/>
            <a:ext cx="2019297" cy="2028688"/>
          </a:xfrm>
          <a:prstGeom prst="rect">
            <a:avLst/>
          </a:prstGeom>
        </p:spPr>
      </p:pic>
      <p:pic>
        <p:nvPicPr>
          <p:cNvPr id="5" name="图片 4">
            <a:extLst>
              <a:ext uri="{FF2B5EF4-FFF2-40B4-BE49-F238E27FC236}">
                <a16:creationId xmlns:a16="http://schemas.microsoft.com/office/drawing/2014/main" xmlns="" id="{BF7012FD-D768-4CBB-B701-17DD569AE167}"/>
              </a:ext>
            </a:extLst>
          </p:cNvPr>
          <p:cNvPicPr>
            <a:picLocks noChangeAspect="1"/>
          </p:cNvPicPr>
          <p:nvPr/>
        </p:nvPicPr>
        <p:blipFill rotWithShape="1">
          <a:blip r:embed="rId4">
            <a:extLst>
              <a:ext uri="{28A0092B-C50C-407E-A947-70E740481C1C}">
                <a14:useLocalDpi xmlns:a14="http://schemas.microsoft.com/office/drawing/2010/main" val="0"/>
              </a:ext>
            </a:extLst>
          </a:blip>
          <a:srcRect l="40373" t="30025" r="35279" b="35308"/>
          <a:stretch/>
        </p:blipFill>
        <p:spPr>
          <a:xfrm>
            <a:off x="882015" y="4419600"/>
            <a:ext cx="2427112" cy="2438400"/>
          </a:xfrm>
          <a:prstGeom prst="rect">
            <a:avLst/>
          </a:prstGeom>
        </p:spPr>
      </p:pic>
      <p:pic>
        <p:nvPicPr>
          <p:cNvPr id="6" name="图片 5">
            <a:extLst>
              <a:ext uri="{FF2B5EF4-FFF2-40B4-BE49-F238E27FC236}">
                <a16:creationId xmlns:a16="http://schemas.microsoft.com/office/drawing/2014/main" xmlns="" id="{98C63F03-F1D4-461F-8685-005F72CB1A47}"/>
              </a:ext>
            </a:extLst>
          </p:cNvPr>
          <p:cNvPicPr>
            <a:picLocks noChangeAspect="1"/>
          </p:cNvPicPr>
          <p:nvPr/>
        </p:nvPicPr>
        <p:blipFill rotWithShape="1">
          <a:blip r:embed="rId4">
            <a:extLst>
              <a:ext uri="{28A0092B-C50C-407E-A947-70E740481C1C}">
                <a14:useLocalDpi xmlns:a14="http://schemas.microsoft.com/office/drawing/2010/main" val="0"/>
              </a:ext>
            </a:extLst>
          </a:blip>
          <a:srcRect l="68345" t="32667" r="7307" b="32667"/>
          <a:stretch/>
        </p:blipFill>
        <p:spPr>
          <a:xfrm>
            <a:off x="5676420" y="150331"/>
            <a:ext cx="1838806" cy="1847358"/>
          </a:xfrm>
          <a:prstGeom prst="rect">
            <a:avLst/>
          </a:prstGeom>
        </p:spPr>
      </p:pic>
      <p:pic>
        <p:nvPicPr>
          <p:cNvPr id="9" name="Picture 8">
            <a:extLst>
              <a:ext uri="{FF2B5EF4-FFF2-40B4-BE49-F238E27FC236}">
                <a16:creationId xmlns:a16="http://schemas.microsoft.com/office/drawing/2014/main" xmlns="" id="{3386BE19-E825-4CE1-A7DC-AD4DC65614CE}"/>
              </a:ext>
            </a:extLst>
          </p:cNvPr>
          <p:cNvPicPr>
            <a:picLocks noChangeAspect="1"/>
          </p:cNvPicPr>
          <p:nvPr/>
        </p:nvPicPr>
        <p:blipFill>
          <a:blip r:embed="rId5"/>
          <a:stretch>
            <a:fillRect/>
          </a:stretch>
        </p:blipFill>
        <p:spPr>
          <a:xfrm>
            <a:off x="2103481" y="2824677"/>
            <a:ext cx="8347597" cy="1194874"/>
          </a:xfrm>
          <a:prstGeom prst="rect">
            <a:avLst/>
          </a:prstGeom>
        </p:spPr>
      </p:pic>
    </p:spTree>
    <p:extLst>
      <p:ext uri="{BB962C8B-B14F-4D97-AF65-F5344CB8AC3E}">
        <p14:creationId xmlns:p14="http://schemas.microsoft.com/office/powerpoint/2010/main" val="103746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xmlns=""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312805" y="2631486"/>
            <a:ext cx="4116319" cy="3999236"/>
          </a:xfrm>
          <a:prstGeom prst="rect">
            <a:avLst/>
          </a:prstGeom>
        </p:spPr>
      </p:pic>
      <p:pic>
        <p:nvPicPr>
          <p:cNvPr id="6" name="Picture 5">
            <a:hlinkClick r:id="rId4"/>
            <a:extLst>
              <a:ext uri="{FF2B5EF4-FFF2-40B4-BE49-F238E27FC236}">
                <a16:creationId xmlns:a16="http://schemas.microsoft.com/office/drawing/2014/main" xmlns="" id="{52B5EDA9-3ADF-4375-81C8-580CC8597FC1}"/>
              </a:ext>
            </a:extLst>
          </p:cNvPr>
          <p:cNvPicPr>
            <a:picLocks noChangeAspect="1"/>
          </p:cNvPicPr>
          <p:nvPr/>
        </p:nvPicPr>
        <p:blipFill>
          <a:blip r:embed="rId5"/>
          <a:stretch>
            <a:fillRect/>
          </a:stretch>
        </p:blipFill>
        <p:spPr>
          <a:xfrm>
            <a:off x="3604414" y="2523692"/>
            <a:ext cx="6398799" cy="1469188"/>
          </a:xfrm>
          <a:prstGeom prst="rect">
            <a:avLst/>
          </a:prstGeom>
        </p:spPr>
      </p:pic>
    </p:spTree>
    <p:extLst>
      <p:ext uri="{BB962C8B-B14F-4D97-AF65-F5344CB8AC3E}">
        <p14:creationId xmlns:p14="http://schemas.microsoft.com/office/powerpoint/2010/main" val="353928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0261C07-C42A-4461-AC00-D0E75B1924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xmlns="" id="{8F7E6103-D4C5-47C3-A6AC-13B86018D4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85" t="8499" r="12098"/>
          <a:stretch/>
        </p:blipFill>
        <p:spPr>
          <a:xfrm flipH="1">
            <a:off x="312805" y="2631486"/>
            <a:ext cx="4116319" cy="3999236"/>
          </a:xfrm>
          <a:prstGeom prst="rect">
            <a:avLst/>
          </a:prstGeom>
        </p:spPr>
      </p:pic>
      <p:pic>
        <p:nvPicPr>
          <p:cNvPr id="7" name="Picture 6">
            <a:extLst>
              <a:ext uri="{FF2B5EF4-FFF2-40B4-BE49-F238E27FC236}">
                <a16:creationId xmlns:a16="http://schemas.microsoft.com/office/drawing/2014/main" xmlns="" id="{10D6E8D5-4DA0-49B3-B457-45BF61105166}"/>
              </a:ext>
            </a:extLst>
          </p:cNvPr>
          <p:cNvPicPr>
            <a:picLocks noChangeAspect="1"/>
          </p:cNvPicPr>
          <p:nvPr/>
        </p:nvPicPr>
        <p:blipFill>
          <a:blip r:embed="rId4"/>
          <a:stretch>
            <a:fillRect/>
          </a:stretch>
        </p:blipFill>
        <p:spPr>
          <a:xfrm>
            <a:off x="2745938" y="2273334"/>
            <a:ext cx="7157324" cy="2139881"/>
          </a:xfrm>
          <a:prstGeom prst="rect">
            <a:avLst/>
          </a:prstGeom>
        </p:spPr>
      </p:pic>
    </p:spTree>
    <p:extLst>
      <p:ext uri="{BB962C8B-B14F-4D97-AF65-F5344CB8AC3E}">
        <p14:creationId xmlns:p14="http://schemas.microsoft.com/office/powerpoint/2010/main" val="218170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xmlns=""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xmlns="" id="{BBE79FD5-0029-4A00-9065-D6548500D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68" y="-937549"/>
            <a:ext cx="9049759" cy="7442522"/>
          </a:xfrm>
          <a:prstGeom prst="rect">
            <a:avLst/>
          </a:prstGeom>
        </p:spPr>
      </p:pic>
      <p:sp>
        <p:nvSpPr>
          <p:cNvPr id="5" name="矩形 4">
            <a:extLst>
              <a:ext uri="{FF2B5EF4-FFF2-40B4-BE49-F238E27FC236}">
                <a16:creationId xmlns:a16="http://schemas.microsoft.com/office/drawing/2014/main" xmlns="" id="{BBDF4662-C7FE-4007-9075-326F3E3B6770}"/>
              </a:ext>
            </a:extLst>
          </p:cNvPr>
          <p:cNvSpPr/>
          <p:nvPr/>
        </p:nvSpPr>
        <p:spPr>
          <a:xfrm>
            <a:off x="2550206" y="2492205"/>
            <a:ext cx="4174444" cy="2123658"/>
          </a:xfrm>
          <a:prstGeom prst="rect">
            <a:avLst/>
          </a:prstGeom>
        </p:spPr>
        <p:txBody>
          <a:bodyPr wrap="square">
            <a:spAutoFit/>
          </a:bodyPr>
          <a:lstStyle/>
          <a:p>
            <a:pPr marL="0" marR="0" lvl="0" indent="0" algn="ctr" defTabSz="412750" rtl="0" eaLnBrk="1" fontAlgn="auto" latinLnBrk="0" hangingPunct="0">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kumimoji="0" lang="vi-VN" altLang="zh-CN"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Sưu</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tầm</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tranh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ảnh</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về</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một</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số</a:t>
            </a:r>
            <a:r>
              <a:rPr kumimoji="0" lang="en-US" altLang="zh-CN" sz="4400" b="1" i="0" u="none" strike="noStrike" kern="0" cap="none" spc="0" normalizeH="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 con </a:t>
            </a:r>
            <a:r>
              <a:rPr kumimoji="0" lang="en-US" altLang="zh-CN" sz="4400" b="1" i="0" u="none" strike="noStrike" kern="0" cap="none" spc="0" normalizeH="0" noProof="0" dirty="0" err="1">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rPr>
              <a:t>vật</a:t>
            </a:r>
            <a:endParaRPr kumimoji="0" lang="zh-CN" altLang="en-US" sz="44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6" name="图片 5">
            <a:extLst>
              <a:ext uri="{FF2B5EF4-FFF2-40B4-BE49-F238E27FC236}">
                <a16:creationId xmlns:a16="http://schemas.microsoft.com/office/drawing/2014/main" xmlns="" id="{264264CA-DD1A-42C4-ADCD-DE6B057E6D62}"/>
              </a:ext>
            </a:extLst>
          </p:cNvPr>
          <p:cNvPicPr>
            <a:picLocks noChangeAspect="1"/>
          </p:cNvPicPr>
          <p:nvPr/>
        </p:nvPicPr>
        <p:blipFill rotWithShape="1">
          <a:blip r:embed="rId5">
            <a:extLst>
              <a:ext uri="{28A0092B-C50C-407E-A947-70E740481C1C}">
                <a14:useLocalDpi xmlns:a14="http://schemas.microsoft.com/office/drawing/2010/main" val="0"/>
              </a:ext>
            </a:extLst>
          </a:blip>
          <a:srcRect l="38660" t="64301" r="35611" b="1638"/>
          <a:stretch/>
        </p:blipFill>
        <p:spPr>
          <a:xfrm>
            <a:off x="6595171" y="1178865"/>
            <a:ext cx="4817599" cy="4500270"/>
          </a:xfrm>
          <a:prstGeom prst="rect">
            <a:avLst/>
          </a:prstGeom>
        </p:spPr>
      </p:pic>
    </p:spTree>
    <p:extLst>
      <p:ext uri="{BB962C8B-B14F-4D97-AF65-F5344CB8AC3E}">
        <p14:creationId xmlns:p14="http://schemas.microsoft.com/office/powerpoint/2010/main" val="127984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8" name="Picture 10" descr="Nằm mơ thấy con tôm đánh con gì? Có điềm báo gì? (Lành hay Dữ) - Tâm Phát  Blog">
            <a:extLst>
              <a:ext uri="{FF2B5EF4-FFF2-40B4-BE49-F238E27FC236}">
                <a16:creationId xmlns:a16="http://schemas.microsoft.com/office/drawing/2014/main" xmlns="" id="{8FEB36F5-8A11-475B-8F5B-39EC174272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30" r="-2" b="6225"/>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13 Sự thật thú vị nhất về loài thiên nga - TOKYOMETRO">
            <a:extLst>
              <a:ext uri="{FF2B5EF4-FFF2-40B4-BE49-F238E27FC236}">
                <a16:creationId xmlns:a16="http://schemas.microsoft.com/office/drawing/2014/main" xmlns="" id="{23632665-B31D-4B94-9F9F-72D5C94FC2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113"/>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Top 1000 hình ảnh con vịt đẹp, dễ thương nhất thế giới">
            <a:extLst>
              <a:ext uri="{FF2B5EF4-FFF2-40B4-BE49-F238E27FC236}">
                <a16:creationId xmlns:a16="http://schemas.microsoft.com/office/drawing/2014/main" xmlns="" id="{FA47B8EA-187D-4BEF-93EA-92C226915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76"/>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CÁ VÀNG BƠI - Bé Mon - Liên Khúc Nhạc Thiếu Nhi Vui Nhộn Sôi Động Hay Nhất  Cho Bé - YouTube">
            <a:extLst>
              <a:ext uri="{FF2B5EF4-FFF2-40B4-BE49-F238E27FC236}">
                <a16:creationId xmlns:a16="http://schemas.microsoft.com/office/drawing/2014/main" xmlns="" id="{85A7F96A-8D47-460A-9C98-A720423AA2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640" r="-2" b="10075"/>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767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5" name="Rectangle 3084">
            <a:extLst>
              <a:ext uri="{FF2B5EF4-FFF2-40B4-BE49-F238E27FC236}">
                <a16:creationId xmlns:a16="http://schemas.microsoft.com/office/drawing/2014/main" xmlns="" id="{B96FC576-AE30-4C09-A12C-0582F2A6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Picture 6" descr="38+Hình ảnh con dê đẹp, dễ thương hiền lành và sống động nhất">
            <a:extLst>
              <a:ext uri="{FF2B5EF4-FFF2-40B4-BE49-F238E27FC236}">
                <a16:creationId xmlns:a16="http://schemas.microsoft.com/office/drawing/2014/main" xmlns="" id="{A692036C-ABD7-4B14-8333-30C38B755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72" r="2" b="2"/>
          <a:stretch/>
        </p:blipFill>
        <p:spPr bwMode="auto">
          <a:xfrm>
            <a:off x="1"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ính cách người tuổi Dần có thực giống con hổ?">
            <a:extLst>
              <a:ext uri="{FF2B5EF4-FFF2-40B4-BE49-F238E27FC236}">
                <a16:creationId xmlns:a16="http://schemas.microsoft.com/office/drawing/2014/main" xmlns="" id="{5657DE44-6713-45C1-8381-D4CA70028C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0" r="2" b="8944"/>
          <a:stretch/>
        </p:blipFill>
        <p:spPr bwMode="auto">
          <a:xfrm>
            <a:off x="6092952" y="10"/>
            <a:ext cx="6099048"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ọc của ngựa vằn có tác dụng gì, sao con người không bao giờ cưỡi ngựa vằn">
            <a:extLst>
              <a:ext uri="{FF2B5EF4-FFF2-40B4-BE49-F238E27FC236}">
                <a16:creationId xmlns:a16="http://schemas.microsoft.com/office/drawing/2014/main" xmlns="" id="{B03ADECA-898D-4E39-941B-E0AC418476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 r="2" b="15394"/>
          <a:stretch/>
        </p:blipFill>
        <p:spPr bwMode="auto">
          <a:xfrm>
            <a:off x="1"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n Khỉ Đầu Chó - Ảnh miễn phí trên Pixabay">
            <a:extLst>
              <a:ext uri="{FF2B5EF4-FFF2-40B4-BE49-F238E27FC236}">
                <a16:creationId xmlns:a16="http://schemas.microsoft.com/office/drawing/2014/main" xmlns="" id="{562B7E13-6B14-46A2-90BE-68A1D7603C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96" r="2" b="8005"/>
          <a:stretch/>
        </p:blipFill>
        <p:spPr bwMode="auto">
          <a:xfrm>
            <a:off x="6092952" y="3429000"/>
            <a:ext cx="609904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9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78D6597-08DA-4B7B-857E-62976F11F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4" name="图片 3">
            <a:extLst>
              <a:ext uri="{FF2B5EF4-FFF2-40B4-BE49-F238E27FC236}">
                <a16:creationId xmlns:a16="http://schemas.microsoft.com/office/drawing/2014/main" xmlns="" id="{59DA6947-00FC-4090-8B13-9240D48213FB}"/>
              </a:ext>
            </a:extLst>
          </p:cNvPr>
          <p:cNvPicPr>
            <a:picLocks noChangeAspect="1"/>
          </p:cNvPicPr>
          <p:nvPr/>
        </p:nvPicPr>
        <p:blipFill rotWithShape="1">
          <a:blip r:embed="rId4">
            <a:extLst>
              <a:ext uri="{28A0092B-C50C-407E-A947-70E740481C1C}">
                <a14:useLocalDpi xmlns:a14="http://schemas.microsoft.com/office/drawing/2010/main" val="0"/>
              </a:ext>
            </a:extLst>
          </a:blip>
          <a:srcRect l="16992" t="-937" r="50159" b="17087"/>
          <a:stretch/>
        </p:blipFill>
        <p:spPr>
          <a:xfrm>
            <a:off x="533400" y="144239"/>
            <a:ext cx="8416531" cy="6713761"/>
          </a:xfrm>
          <a:prstGeom prst="rect">
            <a:avLst/>
          </a:prstGeom>
        </p:spPr>
      </p:pic>
      <p:pic>
        <p:nvPicPr>
          <p:cNvPr id="5" name="图片 4">
            <a:extLst>
              <a:ext uri="{FF2B5EF4-FFF2-40B4-BE49-F238E27FC236}">
                <a16:creationId xmlns:a16="http://schemas.microsoft.com/office/drawing/2014/main" xmlns="" id="{CD9B5E88-7A08-4533-9001-9C548B3D5B75}"/>
              </a:ext>
            </a:extLst>
          </p:cNvPr>
          <p:cNvPicPr>
            <a:picLocks noChangeAspect="1"/>
          </p:cNvPicPr>
          <p:nvPr/>
        </p:nvPicPr>
        <p:blipFill rotWithShape="1">
          <a:blip r:embed="rId4">
            <a:extLst>
              <a:ext uri="{28A0092B-C50C-407E-A947-70E740481C1C}">
                <a14:useLocalDpi xmlns:a14="http://schemas.microsoft.com/office/drawing/2010/main" val="0"/>
              </a:ext>
            </a:extLst>
          </a:blip>
          <a:srcRect l="55253" b="27899"/>
          <a:stretch/>
        </p:blipFill>
        <p:spPr>
          <a:xfrm>
            <a:off x="6203066" y="144239"/>
            <a:ext cx="5455534" cy="2747058"/>
          </a:xfrm>
          <a:prstGeom prst="rect">
            <a:avLst/>
          </a:prstGeom>
        </p:spPr>
      </p:pic>
      <p:pic>
        <p:nvPicPr>
          <p:cNvPr id="6" name="图片 5">
            <a:extLst>
              <a:ext uri="{FF2B5EF4-FFF2-40B4-BE49-F238E27FC236}">
                <a16:creationId xmlns:a16="http://schemas.microsoft.com/office/drawing/2014/main" xmlns="" id="{9CAA9462-3A6E-4266-93BE-29ABA47220C9}"/>
              </a:ext>
            </a:extLst>
          </p:cNvPr>
          <p:cNvPicPr>
            <a:picLocks noChangeAspect="1"/>
          </p:cNvPicPr>
          <p:nvPr/>
        </p:nvPicPr>
        <p:blipFill rotWithShape="1">
          <a:blip r:embed="rId5">
            <a:extLst>
              <a:ext uri="{28A0092B-C50C-407E-A947-70E740481C1C}">
                <a14:useLocalDpi xmlns:a14="http://schemas.microsoft.com/office/drawing/2010/main" val="0"/>
              </a:ext>
            </a:extLst>
          </a:blip>
          <a:srcRect l="12497" t="33149" r="63155" b="32185"/>
          <a:stretch/>
        </p:blipFill>
        <p:spPr>
          <a:xfrm>
            <a:off x="7548089" y="1908939"/>
            <a:ext cx="4643911" cy="4665509"/>
          </a:xfrm>
          <a:prstGeom prst="rect">
            <a:avLst/>
          </a:prstGeom>
        </p:spPr>
      </p:pic>
      <p:sp>
        <p:nvSpPr>
          <p:cNvPr id="11" name="文本框 10">
            <a:extLst>
              <a:ext uri="{FF2B5EF4-FFF2-40B4-BE49-F238E27FC236}">
                <a16:creationId xmlns:a16="http://schemas.microsoft.com/office/drawing/2014/main" xmlns="" id="{0B380F49-3C84-4E64-B501-85287C34C721}"/>
              </a:ext>
            </a:extLst>
          </p:cNvPr>
          <p:cNvSpPr txBox="1"/>
          <p:nvPr/>
        </p:nvSpPr>
        <p:spPr>
          <a:xfrm>
            <a:off x="1543884" y="2800504"/>
            <a:ext cx="6438066" cy="1569660"/>
          </a:xfrm>
          <a:prstGeom prst="rect">
            <a:avLst/>
          </a:prstGeom>
          <a:noFill/>
        </p:spPr>
        <p:txBody>
          <a:bodyPr wrap="square" rtlCol="0">
            <a:spAutoFit/>
          </a:bodyPr>
          <a:lstStyle/>
          <a:p>
            <a:pPr lvl="0" algn="ctr" defTabSz="457200"/>
            <a:r>
              <a:rPr lang="en-US" altLang="zh-CN" sz="4800" b="1" dirty="0">
                <a:solidFill>
                  <a:srgbClr val="D27C15"/>
                </a:solidFill>
                <a:ea typeface="字魂17号-萌趣果冻体" panose="02000000000000000000"/>
              </a:rPr>
              <a:t>2. </a:t>
            </a:r>
            <a:r>
              <a:rPr lang="en-US" altLang="zh-CN" sz="4800" b="1" dirty="0" err="1">
                <a:solidFill>
                  <a:srgbClr val="D27C15"/>
                </a:solidFill>
                <a:ea typeface="字魂17号-萌趣果冻体" panose="02000000000000000000"/>
              </a:rPr>
              <a:t>Giới</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thiệu</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tên</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và</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đặc</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điểm</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của</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các</a:t>
            </a:r>
            <a:r>
              <a:rPr lang="en-US" altLang="zh-CN" sz="4800" b="1" dirty="0">
                <a:solidFill>
                  <a:srgbClr val="D27C15"/>
                </a:solidFill>
                <a:ea typeface="字魂17号-萌趣果冻体" panose="02000000000000000000"/>
              </a:rPr>
              <a:t> con </a:t>
            </a:r>
            <a:r>
              <a:rPr lang="en-US" altLang="zh-CN" sz="4800" b="1" dirty="0" err="1">
                <a:solidFill>
                  <a:srgbClr val="D27C15"/>
                </a:solidFill>
                <a:ea typeface="字魂17号-萌趣果冻体" panose="02000000000000000000"/>
              </a:rPr>
              <a:t>vật</a:t>
            </a:r>
            <a:r>
              <a:rPr lang="en-US" altLang="zh-CN" sz="4800" b="1" dirty="0">
                <a:solidFill>
                  <a:srgbClr val="D27C15"/>
                </a:solidFill>
                <a:ea typeface="字魂17号-萌趣果冻体" panose="02000000000000000000"/>
              </a:rPr>
              <a:t> </a:t>
            </a:r>
            <a:r>
              <a:rPr lang="en-US" altLang="zh-CN" sz="4800" b="1" dirty="0" err="1">
                <a:solidFill>
                  <a:srgbClr val="D27C15"/>
                </a:solidFill>
                <a:ea typeface="字魂17号-萌趣果冻体" panose="02000000000000000000"/>
              </a:rPr>
              <a:t>đó</a:t>
            </a:r>
            <a:r>
              <a:rPr lang="en-US" altLang="zh-CN" sz="4800" b="1" dirty="0">
                <a:solidFill>
                  <a:srgbClr val="D27C15"/>
                </a:solidFill>
                <a:ea typeface="字魂17号-萌趣果冻体" panose="02000000000000000000"/>
              </a:rPr>
              <a:t>.</a:t>
            </a:r>
            <a:endParaRPr kumimoji="0" lang="zh-CN" altLang="en-US" sz="4800" b="1" i="0" u="none" strike="noStrike" kern="1200" cap="none" spc="0" normalizeH="0" baseline="0" noProof="0" dirty="0">
              <a:ln>
                <a:noFill/>
              </a:ln>
              <a:solidFill>
                <a:srgbClr val="D27C15"/>
              </a:solidFill>
              <a:effectLst/>
              <a:uLnTx/>
              <a:uFillTx/>
              <a:ea typeface="字魂17号-萌趣果冻体" panose="02000000000000000000"/>
            </a:endParaRPr>
          </a:p>
        </p:txBody>
      </p:sp>
    </p:spTree>
    <p:extLst>
      <p:ext uri="{BB962C8B-B14F-4D97-AF65-F5344CB8AC3E}">
        <p14:creationId xmlns:p14="http://schemas.microsoft.com/office/powerpoint/2010/main" val="3505908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xmlns=""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 name="图片 3">
            <a:extLst>
              <a:ext uri="{FF2B5EF4-FFF2-40B4-BE49-F238E27FC236}">
                <a16:creationId xmlns:a16="http://schemas.microsoft.com/office/drawing/2014/main" xmlns="" id="{FCAC8DD8-1EE6-4214-A347-CF19DDA1F746}"/>
              </a:ext>
            </a:extLst>
          </p:cNvPr>
          <p:cNvPicPr>
            <a:picLocks noChangeAspect="1"/>
          </p:cNvPicPr>
          <p:nvPr/>
        </p:nvPicPr>
        <p:blipFill>
          <a:blip r:embed="rId4"/>
          <a:stretch>
            <a:fillRect/>
          </a:stretch>
        </p:blipFill>
        <p:spPr>
          <a:xfrm flipH="1">
            <a:off x="1337409" y="1163253"/>
            <a:ext cx="3696985" cy="3023503"/>
          </a:xfrm>
          <a:prstGeom prst="rect">
            <a:avLst/>
          </a:prstGeom>
        </p:spPr>
      </p:pic>
      <p:sp>
        <p:nvSpPr>
          <p:cNvPr id="5" name="Shape 233">
            <a:extLst>
              <a:ext uri="{FF2B5EF4-FFF2-40B4-BE49-F238E27FC236}">
                <a16:creationId xmlns:a16="http://schemas.microsoft.com/office/drawing/2014/main" xmlns="" id="{3B73CFCA-288E-45E6-967D-4796AF1501AE}"/>
              </a:ext>
            </a:extLst>
          </p:cNvPr>
          <p:cNvSpPr/>
          <p:nvPr/>
        </p:nvSpPr>
        <p:spPr>
          <a:xfrm>
            <a:off x="1923660" y="1624715"/>
            <a:ext cx="2739150" cy="1774845"/>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algn="ctr"/>
            <a:r>
              <a:rPr lang="nl-NL" sz="2800" b="1" dirty="0">
                <a:solidFill>
                  <a:srgbClr val="002060"/>
                </a:solidFill>
              </a:rPr>
              <a:t>Thảo luận, giới thiệu tên và đặc điểm của động vật.</a:t>
            </a:r>
            <a:endParaRPr lang="en-US" sz="2800" b="1" dirty="0">
              <a:solidFill>
                <a:srgbClr val="002060"/>
              </a:solidFill>
            </a:endParaRPr>
          </a:p>
        </p:txBody>
      </p:sp>
      <p:pic>
        <p:nvPicPr>
          <p:cNvPr id="6" name="图片 5">
            <a:extLst>
              <a:ext uri="{FF2B5EF4-FFF2-40B4-BE49-F238E27FC236}">
                <a16:creationId xmlns:a16="http://schemas.microsoft.com/office/drawing/2014/main" xmlns="" id="{16C1D499-813C-4582-9565-F8964FF94EAE}"/>
              </a:ext>
            </a:extLst>
          </p:cNvPr>
          <p:cNvPicPr>
            <a:picLocks noChangeAspect="1"/>
          </p:cNvPicPr>
          <p:nvPr/>
        </p:nvPicPr>
        <p:blipFill>
          <a:blip r:embed="rId4"/>
          <a:stretch>
            <a:fillRect/>
          </a:stretch>
        </p:blipFill>
        <p:spPr>
          <a:xfrm flipH="1">
            <a:off x="7038667" y="1514690"/>
            <a:ext cx="3696985" cy="3023503"/>
          </a:xfrm>
          <a:prstGeom prst="rect">
            <a:avLst/>
          </a:prstGeom>
        </p:spPr>
      </p:pic>
      <p:sp>
        <p:nvSpPr>
          <p:cNvPr id="7" name="Shape 233">
            <a:extLst>
              <a:ext uri="{FF2B5EF4-FFF2-40B4-BE49-F238E27FC236}">
                <a16:creationId xmlns:a16="http://schemas.microsoft.com/office/drawing/2014/main" xmlns="" id="{102EC2E1-FCE5-40DA-B923-7F11FA820452}"/>
              </a:ext>
            </a:extLst>
          </p:cNvPr>
          <p:cNvSpPr/>
          <p:nvPr/>
        </p:nvSpPr>
        <p:spPr>
          <a:xfrm>
            <a:off x="7624918" y="1911006"/>
            <a:ext cx="2739150" cy="190513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p>
            <a:pPr marL="0" marR="0" lvl="0" indent="0" algn="ctr" defTabSz="412750" rtl="0" eaLnBrk="1" fontAlgn="auto" latinLnBrk="0" hangingPunct="0">
              <a:lnSpc>
                <a:spcPct val="150000"/>
              </a:lnSpc>
              <a:spcBef>
                <a:spcPts val="0"/>
              </a:spcBef>
              <a:spcAft>
                <a:spcPts val="0"/>
              </a:spcAft>
              <a:buClrTx/>
              <a:buSzTx/>
              <a:buFontTx/>
              <a:buNone/>
              <a:tabLst/>
              <a:defRPr sz="2600" cap="none">
                <a:solidFill>
                  <a:srgbClr val="717172"/>
                </a:solidFill>
                <a:latin typeface="Lato Regular"/>
                <a:ea typeface="Lato Regular"/>
                <a:cs typeface="Lato Regular"/>
                <a:sym typeface="Lato Regular"/>
              </a:defRPr>
            </a:pP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Thống</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nhất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kết</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quả</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và</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chia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sẻ</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trước</a:t>
            </a:r>
            <a:r>
              <a:rPr lang="en-US" altLang="zh-CN" sz="2800" b="1" kern="0" dirty="0">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 </a:t>
            </a:r>
            <a:r>
              <a:rPr lang="en-US" altLang="zh-CN" sz="2800" b="1" kern="0" dirty="0" err="1">
                <a:solidFill>
                  <a:srgbClr val="002060"/>
                </a:solidFill>
                <a:latin typeface="Calibri" panose="020F0502020204030204" pitchFamily="34" charset="0"/>
                <a:ea typeface="字魂7号-温暖童稚体" panose="00000500000000000000" pitchFamily="2" charset="-122"/>
                <a:cs typeface="Calibri" panose="020F0502020204030204" pitchFamily="34" charset="0"/>
                <a:sym typeface="Lato Regular"/>
              </a:rPr>
              <a:t>lớp</a:t>
            </a:r>
            <a:endParaRPr kumimoji="0" lang="zh-CN" altLang="en-US" sz="2800" b="1" i="0" u="none" strike="noStrike" kern="0" cap="none" spc="0" normalizeH="0" baseline="0" noProof="0" dirty="0">
              <a:ln>
                <a:noFill/>
              </a:ln>
              <a:solidFill>
                <a:srgbClr val="002060"/>
              </a:solidFill>
              <a:effectLst/>
              <a:uLnTx/>
              <a:uFillTx/>
              <a:latin typeface="Calibri" panose="020F0502020204030204" pitchFamily="34" charset="0"/>
              <a:ea typeface="字魂7号-温暖童稚体" panose="00000500000000000000" pitchFamily="2" charset="-122"/>
              <a:cs typeface="Calibri" panose="020F0502020204030204" pitchFamily="34" charset="0"/>
              <a:sym typeface="Lato Regular"/>
            </a:endParaRPr>
          </a:p>
        </p:txBody>
      </p:sp>
      <p:pic>
        <p:nvPicPr>
          <p:cNvPr id="9" name="Picture 8" descr="A picture containing doll, toy, vector graphics&#10;&#10;Description automatically generated">
            <a:extLst>
              <a:ext uri="{FF2B5EF4-FFF2-40B4-BE49-F238E27FC236}">
                <a16:creationId xmlns:a16="http://schemas.microsoft.com/office/drawing/2014/main" xmlns="" id="{22E1D2E6-F0C7-49D5-A545-734B80D0D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650" y="3981124"/>
            <a:ext cx="3785980" cy="2200601"/>
          </a:xfrm>
          <a:prstGeom prst="rect">
            <a:avLst/>
          </a:prstGeom>
        </p:spPr>
      </p:pic>
    </p:spTree>
    <p:extLst>
      <p:ext uri="{BB962C8B-B14F-4D97-AF65-F5344CB8AC3E}">
        <p14:creationId xmlns:p14="http://schemas.microsoft.com/office/powerpoint/2010/main" val="400020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8A5E4DBC-ED20-409C-9000-5AA467B254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9" r="5531"/>
          <a:stretch/>
        </p:blipFill>
        <p:spPr>
          <a:xfrm>
            <a:off x="0" y="0"/>
            <a:ext cx="12192000" cy="6858000"/>
          </a:xfrm>
          <a:prstGeom prst="rect">
            <a:avLst/>
          </a:prstGeom>
        </p:spPr>
      </p:pic>
      <p:pic>
        <p:nvPicPr>
          <p:cNvPr id="3" name="图片 2">
            <a:extLst>
              <a:ext uri="{FF2B5EF4-FFF2-40B4-BE49-F238E27FC236}">
                <a16:creationId xmlns:a16="http://schemas.microsoft.com/office/drawing/2014/main" xmlns="" id="{10A9D71C-97CB-4FAA-AE45-FA3D95EE83E9}"/>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293469" y="-296698"/>
            <a:ext cx="14110309" cy="7451396"/>
          </a:xfrm>
          <a:prstGeom prst="rect">
            <a:avLst/>
          </a:prstGeom>
        </p:spPr>
      </p:pic>
      <p:pic>
        <p:nvPicPr>
          <p:cNvPr id="4098" name="Picture 2" descr="Giải bài 15 Một số bộ phận của động vật và chức năng của chúng">
            <a:extLst>
              <a:ext uri="{FF2B5EF4-FFF2-40B4-BE49-F238E27FC236}">
                <a16:creationId xmlns:a16="http://schemas.microsoft.com/office/drawing/2014/main" xmlns="" id="{2DFD6EFE-5DA0-44BD-8925-A47F5930A3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01" y="1987826"/>
            <a:ext cx="4619625" cy="28765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xmlns="" id="{97C740E9-E018-452C-91DD-5E85C7B2785F}"/>
              </a:ext>
            </a:extLst>
          </p:cNvPr>
          <p:cNvGrpSpPr/>
          <p:nvPr/>
        </p:nvGrpSpPr>
        <p:grpSpPr>
          <a:xfrm>
            <a:off x="5269230" y="966559"/>
            <a:ext cx="6579870" cy="2138591"/>
            <a:chOff x="5173980" y="1404709"/>
            <a:chExt cx="6579870" cy="2138591"/>
          </a:xfrm>
        </p:grpSpPr>
        <p:pic>
          <p:nvPicPr>
            <p:cNvPr id="14" name="图片 3">
              <a:extLst>
                <a:ext uri="{FF2B5EF4-FFF2-40B4-BE49-F238E27FC236}">
                  <a16:creationId xmlns:a16="http://schemas.microsoft.com/office/drawing/2014/main" xmlns="" id="{0A1E7C10-6B98-4AFB-8034-EF557A538A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065" b="22198"/>
            <a:stretch/>
          </p:blipFill>
          <p:spPr>
            <a:xfrm>
              <a:off x="5173980" y="1404709"/>
              <a:ext cx="6579870" cy="2138591"/>
            </a:xfrm>
            <a:prstGeom prst="rect">
              <a:avLst/>
            </a:prstGeom>
          </p:spPr>
        </p:pic>
        <p:sp>
          <p:nvSpPr>
            <p:cNvPr id="15" name="Shape 887">
              <a:extLst>
                <a:ext uri="{FF2B5EF4-FFF2-40B4-BE49-F238E27FC236}">
                  <a16:creationId xmlns:a16="http://schemas.microsoft.com/office/drawing/2014/main" xmlns="" id="{E7802ED6-54F1-49EA-837D-F4774017E6CB}"/>
                </a:ext>
              </a:extLst>
            </p:cNvPr>
            <p:cNvSpPr/>
            <p:nvPr/>
          </p:nvSpPr>
          <p:spPr>
            <a:xfrm>
              <a:off x="6638925" y="2209622"/>
              <a:ext cx="4244191" cy="789960"/>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r>
                <a:rPr lang="en-US" sz="4800" b="1" dirty="0" err="1">
                  <a:solidFill>
                    <a:srgbClr val="FF0000"/>
                  </a:solidFill>
                </a:rPr>
                <a:t>Tên</a:t>
              </a:r>
              <a:r>
                <a:rPr lang="en-US" sz="4800" b="1" dirty="0">
                  <a:solidFill>
                    <a:srgbClr val="FF0000"/>
                  </a:solidFill>
                </a:rPr>
                <a:t>: con </a:t>
              </a:r>
              <a:r>
                <a:rPr lang="en-US" sz="4800" b="1" dirty="0" err="1">
                  <a:solidFill>
                    <a:srgbClr val="FF0000"/>
                  </a:solidFill>
                </a:rPr>
                <a:t>trâu</a:t>
              </a:r>
              <a:r>
                <a:rPr lang="en-US" sz="4800" b="1" dirty="0">
                  <a:solidFill>
                    <a:srgbClr val="FF0000"/>
                  </a:solidFill>
                </a:rPr>
                <a:t>.</a:t>
              </a:r>
            </a:p>
          </p:txBody>
        </p:sp>
      </p:grpSp>
      <p:grpSp>
        <p:nvGrpSpPr>
          <p:cNvPr id="16" name="Group 15">
            <a:extLst>
              <a:ext uri="{FF2B5EF4-FFF2-40B4-BE49-F238E27FC236}">
                <a16:creationId xmlns:a16="http://schemas.microsoft.com/office/drawing/2014/main" xmlns="" id="{CBA31CEE-F5BD-4F31-97D9-09B2946A65E1}"/>
              </a:ext>
            </a:extLst>
          </p:cNvPr>
          <p:cNvGrpSpPr/>
          <p:nvPr/>
        </p:nvGrpSpPr>
        <p:grpSpPr>
          <a:xfrm>
            <a:off x="5362575" y="1933575"/>
            <a:ext cx="6657975" cy="4629150"/>
            <a:chOff x="5173980" y="1347504"/>
            <a:chExt cx="6579870" cy="2138591"/>
          </a:xfrm>
        </p:grpSpPr>
        <p:pic>
          <p:nvPicPr>
            <p:cNvPr id="17" name="图片 3">
              <a:extLst>
                <a:ext uri="{FF2B5EF4-FFF2-40B4-BE49-F238E27FC236}">
                  <a16:creationId xmlns:a16="http://schemas.microsoft.com/office/drawing/2014/main" xmlns="" id="{B745892F-601F-4D03-A656-C6CE1794E9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065" b="22198"/>
            <a:stretch/>
          </p:blipFill>
          <p:spPr>
            <a:xfrm>
              <a:off x="5173980" y="1347504"/>
              <a:ext cx="6579870" cy="2138591"/>
            </a:xfrm>
            <a:prstGeom prst="rect">
              <a:avLst/>
            </a:prstGeom>
          </p:spPr>
        </p:pic>
        <p:sp>
          <p:nvSpPr>
            <p:cNvPr id="18" name="Shape 887">
              <a:extLst>
                <a:ext uri="{FF2B5EF4-FFF2-40B4-BE49-F238E27FC236}">
                  <a16:creationId xmlns:a16="http://schemas.microsoft.com/office/drawing/2014/main" xmlns="" id="{C95CB4E7-580D-4D52-B256-78BE154DC90D}"/>
                </a:ext>
              </a:extLst>
            </p:cNvPr>
            <p:cNvSpPr/>
            <p:nvPr/>
          </p:nvSpPr>
          <p:spPr>
            <a:xfrm>
              <a:off x="6229351" y="2145403"/>
              <a:ext cx="4653766" cy="918397"/>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algn="just"/>
              <a:r>
                <a:rPr lang="vi-VN" sz="2400" b="1" i="0" dirty="0">
                  <a:solidFill>
                    <a:srgbClr val="002060"/>
                  </a:solidFill>
                  <a:effectLst/>
                  <a:latin typeface="Calibri" panose="020F0502020204030204" pitchFamily="34" charset="0"/>
                  <a:cs typeface="Calibri" panose="020F0502020204030204" pitchFamily="34" charset="0"/>
                </a:rPr>
                <a:t>Đặc điểm: có lớp lông mao màu đen xám, có sừng cong như cái lưỡi liềm. Con trâu thường giúp người nông dân cày cấy ruộng đất và trở thành bạn với người nông dân.</a:t>
              </a:r>
            </a:p>
          </p:txBody>
        </p:sp>
      </p:grpSp>
    </p:spTree>
    <p:extLst>
      <p:ext uri="{BB962C8B-B14F-4D97-AF65-F5344CB8AC3E}">
        <p14:creationId xmlns:p14="http://schemas.microsoft.com/office/powerpoint/2010/main" val="3364655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122</Words>
  <Application>Microsoft Office PowerPoint</Application>
  <PresentationFormat>Widescreen</PresentationFormat>
  <Paragraphs>14</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Lato Regular</vt:lpstr>
      <vt:lpstr>Times New Roman</vt:lpstr>
      <vt:lpstr>字魂17号-萌趣果冻体</vt:lpstr>
      <vt:lpstr>字魂7号-温暖童稚体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STD_NHA</cp:lastModifiedBy>
  <cp:revision>27</cp:revision>
  <dcterms:created xsi:type="dcterms:W3CDTF">2022-10-16T02:13:31Z</dcterms:created>
  <dcterms:modified xsi:type="dcterms:W3CDTF">2025-01-20T15:48:52Z</dcterms:modified>
</cp:coreProperties>
</file>