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8"/>
  </p:notesMasterIdLst>
  <p:sldIdLst>
    <p:sldId id="847" r:id="rId2"/>
    <p:sldId id="287" r:id="rId3"/>
    <p:sldId id="848" r:id="rId4"/>
    <p:sldId id="870" r:id="rId5"/>
    <p:sldId id="319" r:id="rId6"/>
    <p:sldId id="850" r:id="rId7"/>
    <p:sldId id="746" r:id="rId8"/>
    <p:sldId id="851" r:id="rId9"/>
    <p:sldId id="852" r:id="rId10"/>
    <p:sldId id="871" r:id="rId11"/>
    <p:sldId id="853" r:id="rId12"/>
    <p:sldId id="855" r:id="rId13"/>
    <p:sldId id="860" r:id="rId14"/>
    <p:sldId id="856" r:id="rId15"/>
    <p:sldId id="858" r:id="rId16"/>
    <p:sldId id="854" r:id="rId17"/>
  </p:sldIdLst>
  <p:sldSz cx="12161838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89" autoAdjust="0"/>
  </p:normalViewPr>
  <p:slideViewPr>
    <p:cSldViewPr snapToGrid="0">
      <p:cViewPr varScale="1">
        <p:scale>
          <a:sx n="68" d="100"/>
          <a:sy n="68" d="100"/>
        </p:scale>
        <p:origin x="1166" y="3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4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72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cùng HS thực hiện lại trên bảng lớp</a:t>
            </a:r>
          </a:p>
        </p:txBody>
      </p:sp>
    </p:spTree>
    <p:extLst>
      <p:ext uri="{BB962C8B-B14F-4D97-AF65-F5344CB8AC3E}">
        <p14:creationId xmlns:p14="http://schemas.microsoft.com/office/powerpoint/2010/main" val="451441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7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4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90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6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Từ tình huống này, GV dẫn dắt vào bài học hôm nay</a:t>
            </a:r>
          </a:p>
          <a:p>
            <a:r>
              <a:rPr lang="en-US"/>
              <a:t>Các em thấy 2 x 10 = 10 x 2, hai tích này có các thừa số giống nhau, chỉ khác nhau ở vị trí. Vậy chúng ta cùng khám phá bài học hôm nay để tìm hiểu tính chất này của phép nhân là tính chất gì nhé!</a:t>
            </a:r>
          </a:p>
        </p:txBody>
      </p:sp>
    </p:spTree>
    <p:extLst>
      <p:ext uri="{BB962C8B-B14F-4D97-AF65-F5344CB8AC3E}">
        <p14:creationId xmlns:p14="http://schemas.microsoft.com/office/powerpoint/2010/main" val="71591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3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27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Kiến thức này HS cũng có học cơ bản ở lớp dưới rồi ạ (từ lớp 1 HS đã hiểu được vấn đề này)</a:t>
            </a:r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86618" y="4204455"/>
            <a:ext cx="4450429" cy="3546500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0835690" y="723689"/>
            <a:ext cx="663545" cy="714416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73234" y="5702969"/>
            <a:ext cx="461783" cy="680855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5486861" y="451508"/>
            <a:ext cx="454944" cy="557843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9859231" y="4520717"/>
            <a:ext cx="2101101" cy="2210151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321802" y="967199"/>
            <a:ext cx="1576206" cy="2461805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257723" y="281755"/>
            <a:ext cx="620116" cy="67917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11281282" y="3332488"/>
            <a:ext cx="438437" cy="56511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5798089" y="5674356"/>
            <a:ext cx="1031016" cy="919945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11362175" y="1768695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1" name="Google Shape;341;p2"/>
          <p:cNvSpPr/>
          <p:nvPr/>
        </p:nvSpPr>
        <p:spPr>
          <a:xfrm>
            <a:off x="941111" y="5215219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2" name="Google Shape;342;p2"/>
          <p:cNvSpPr/>
          <p:nvPr/>
        </p:nvSpPr>
        <p:spPr>
          <a:xfrm>
            <a:off x="3969120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2"/>
          <p:cNvSpPr/>
          <p:nvPr/>
        </p:nvSpPr>
        <p:spPr>
          <a:xfrm>
            <a:off x="7216384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2"/>
          <p:cNvSpPr/>
          <p:nvPr/>
        </p:nvSpPr>
        <p:spPr>
          <a:xfrm>
            <a:off x="4051990" y="871597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5" name="Google Shape;345;p2"/>
          <p:cNvSpPr/>
          <p:nvPr/>
        </p:nvSpPr>
        <p:spPr>
          <a:xfrm>
            <a:off x="649388" y="3934937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6" name="Google Shape;346;p2"/>
          <p:cNvGrpSpPr/>
          <p:nvPr/>
        </p:nvGrpSpPr>
        <p:grpSpPr>
          <a:xfrm>
            <a:off x="11080101" y="4173096"/>
            <a:ext cx="206799" cy="233467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8997350" y="3396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0" name="Google Shape;350;p2"/>
          <p:cNvSpPr/>
          <p:nvPr/>
        </p:nvSpPr>
        <p:spPr>
          <a:xfrm>
            <a:off x="2281239" y="16136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2"/>
          <p:cNvSpPr/>
          <p:nvPr/>
        </p:nvSpPr>
        <p:spPr>
          <a:xfrm>
            <a:off x="11675525" y="6140954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2" name="Google Shape;352;p2"/>
          <p:cNvSpPr/>
          <p:nvPr/>
        </p:nvSpPr>
        <p:spPr>
          <a:xfrm rot="6568607">
            <a:off x="1306245" y="1602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747466" y="1339517"/>
            <a:ext cx="8666906" cy="3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747466" y="4804084"/>
            <a:ext cx="8666906" cy="7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789733" y="5682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7670" y="9357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01334" y="568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390265" y="8910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46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 rot="-2700000">
            <a:off x="11472784" y="399490"/>
            <a:ext cx="278839" cy="259997"/>
            <a:chOff x="2803325" y="4061175"/>
            <a:chExt cx="209650" cy="195000"/>
          </a:xfrm>
        </p:grpSpPr>
        <p:sp>
          <p:nvSpPr>
            <p:cNvPr id="49" name="Google Shape;49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Google Shape;50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Google Shape;51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4" name="Google Shape;54;p6"/>
          <p:cNvSpPr/>
          <p:nvPr/>
        </p:nvSpPr>
        <p:spPr>
          <a:xfrm>
            <a:off x="4484013" y="6303293"/>
            <a:ext cx="1182263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5" name="Google Shape;55;p6"/>
          <p:cNvGrpSpPr/>
          <p:nvPr/>
        </p:nvGrpSpPr>
        <p:grpSpPr>
          <a:xfrm>
            <a:off x="325692" y="1787267"/>
            <a:ext cx="278842" cy="260000"/>
            <a:chOff x="2803325" y="4061175"/>
            <a:chExt cx="209650" cy="195000"/>
          </a:xfrm>
        </p:grpSpPr>
        <p:sp>
          <p:nvSpPr>
            <p:cNvPr id="56" name="Google Shape;56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" name="Google Shape;59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0583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7"/>
          <p:cNvSpPr/>
          <p:nvPr/>
        </p:nvSpPr>
        <p:spPr>
          <a:xfrm>
            <a:off x="-1067286" y="-1032978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62" name="Google Shape;1262;p7"/>
          <p:cNvSpPr/>
          <p:nvPr/>
        </p:nvSpPr>
        <p:spPr>
          <a:xfrm>
            <a:off x="6645634" y="-13401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263" name="Google Shape;12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4" name="Google Shape;1264;p7"/>
          <p:cNvGrpSpPr/>
          <p:nvPr/>
        </p:nvGrpSpPr>
        <p:grpSpPr>
          <a:xfrm rot="1137128" flipH="1">
            <a:off x="11070555" y="341851"/>
            <a:ext cx="855788" cy="763628"/>
            <a:chOff x="4748225" y="4600750"/>
            <a:chExt cx="332125" cy="295625"/>
          </a:xfrm>
        </p:grpSpPr>
        <p:sp>
          <p:nvSpPr>
            <p:cNvPr id="1265" name="Google Shape;1265;p7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0" name="Google Shape;1330;p7"/>
          <p:cNvGrpSpPr/>
          <p:nvPr/>
        </p:nvGrpSpPr>
        <p:grpSpPr>
          <a:xfrm rot="-1687887">
            <a:off x="369622" y="5650671"/>
            <a:ext cx="602322" cy="738580"/>
            <a:chOff x="2019050" y="1133325"/>
            <a:chExt cx="153525" cy="187750"/>
          </a:xfrm>
        </p:grpSpPr>
        <p:sp>
          <p:nvSpPr>
            <p:cNvPr id="1331" name="Google Shape;1331;p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5" name="Google Shape;1335;p7"/>
          <p:cNvGrpSpPr/>
          <p:nvPr/>
        </p:nvGrpSpPr>
        <p:grpSpPr>
          <a:xfrm rot="4727724">
            <a:off x="11323579" y="4315617"/>
            <a:ext cx="620120" cy="679176"/>
            <a:chOff x="818450" y="719950"/>
            <a:chExt cx="162075" cy="177950"/>
          </a:xfrm>
        </p:grpSpPr>
        <p:sp>
          <p:nvSpPr>
            <p:cNvPr id="1336" name="Google Shape;1336;p7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39" name="Google Shape;1339;p7"/>
          <p:cNvSpPr/>
          <p:nvPr/>
        </p:nvSpPr>
        <p:spPr>
          <a:xfrm>
            <a:off x="317561" y="34044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40" name="Google Shape;1340;p7"/>
          <p:cNvGrpSpPr/>
          <p:nvPr/>
        </p:nvGrpSpPr>
        <p:grpSpPr>
          <a:xfrm rot="-1070470">
            <a:off x="127865" y="302404"/>
            <a:ext cx="1209527" cy="1027077"/>
            <a:chOff x="6536750" y="766975"/>
            <a:chExt cx="776100" cy="657400"/>
          </a:xfrm>
        </p:grpSpPr>
        <p:sp>
          <p:nvSpPr>
            <p:cNvPr id="1341" name="Google Shape;1341;p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20" name="Google Shape;1520;p7"/>
          <p:cNvSpPr/>
          <p:nvPr/>
        </p:nvSpPr>
        <p:spPr>
          <a:xfrm rot="1152610">
            <a:off x="4382171" y="6270098"/>
            <a:ext cx="451576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21" name="Google Shape;1521;p7"/>
          <p:cNvGrpSpPr/>
          <p:nvPr/>
        </p:nvGrpSpPr>
        <p:grpSpPr>
          <a:xfrm rot="2700000">
            <a:off x="11014268" y="5309390"/>
            <a:ext cx="914407" cy="1421113"/>
            <a:chOff x="231900" y="729199"/>
            <a:chExt cx="1185086" cy="1846354"/>
          </a:xfrm>
        </p:grpSpPr>
        <p:sp>
          <p:nvSpPr>
            <p:cNvPr id="1522" name="Google Shape;1522;p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0" name="Google Shape;1690;p7"/>
          <p:cNvSpPr/>
          <p:nvPr/>
        </p:nvSpPr>
        <p:spPr>
          <a:xfrm>
            <a:off x="2405748" y="3799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1" name="Google Shape;1691;p7"/>
          <p:cNvSpPr/>
          <p:nvPr/>
        </p:nvSpPr>
        <p:spPr>
          <a:xfrm>
            <a:off x="6645631" y="6288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2" name="Google Shape;1692;p7"/>
          <p:cNvSpPr txBox="1">
            <a:spLocks noGrp="1"/>
          </p:cNvSpPr>
          <p:nvPr>
            <p:ph type="body" idx="1"/>
          </p:nvPr>
        </p:nvSpPr>
        <p:spPr>
          <a:xfrm>
            <a:off x="957625" y="3143867"/>
            <a:ext cx="485476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6152" lvl="1" indent="-37160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4228" lvl="2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2304" lvl="3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56532" lvl="6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64608" lvl="7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72684" lvl="8" indent="-354711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7"/>
          <p:cNvSpPr txBox="1">
            <a:spLocks noGrp="1"/>
          </p:cNvSpPr>
          <p:nvPr>
            <p:ph type="title"/>
          </p:nvPr>
        </p:nvSpPr>
        <p:spPr>
          <a:xfrm>
            <a:off x="957625" y="1329333"/>
            <a:ext cx="5005187" cy="18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CUSTOM_11_1"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16"/>
          <p:cNvSpPr/>
          <p:nvPr/>
        </p:nvSpPr>
        <p:spPr>
          <a:xfrm>
            <a:off x="6555956" y="-18538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524" name="Google Shape;3524;p16"/>
          <p:cNvSpPr/>
          <p:nvPr/>
        </p:nvSpPr>
        <p:spPr>
          <a:xfrm rot="10800000">
            <a:off x="-1617440" y="22624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525" name="Google Shape;35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9263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6" name="Google Shape;3526;p16"/>
          <p:cNvGrpSpPr/>
          <p:nvPr/>
        </p:nvGrpSpPr>
        <p:grpSpPr>
          <a:xfrm rot="463918" flipH="1">
            <a:off x="10238162" y="1057830"/>
            <a:ext cx="1243722" cy="1441839"/>
            <a:chOff x="5531300" y="3305725"/>
            <a:chExt cx="703625" cy="813750"/>
          </a:xfrm>
        </p:grpSpPr>
        <p:sp>
          <p:nvSpPr>
            <p:cNvPr id="3527" name="Google Shape;3527;p16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6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6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4" name="Google Shape;3604;p16"/>
          <p:cNvGrpSpPr/>
          <p:nvPr/>
        </p:nvGrpSpPr>
        <p:grpSpPr>
          <a:xfrm flipH="1">
            <a:off x="919172" y="4865394"/>
            <a:ext cx="1426017" cy="1500029"/>
            <a:chOff x="-818813" y="1823137"/>
            <a:chExt cx="1579734" cy="1657613"/>
          </a:xfrm>
        </p:grpSpPr>
        <p:sp>
          <p:nvSpPr>
            <p:cNvPr id="3605" name="Google Shape;3605;p1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67" name="Google Shape;3667;p16"/>
          <p:cNvGrpSpPr/>
          <p:nvPr/>
        </p:nvGrpSpPr>
        <p:grpSpPr>
          <a:xfrm rot="5400000">
            <a:off x="11208972" y="297544"/>
            <a:ext cx="521341" cy="570989"/>
            <a:chOff x="818450" y="719950"/>
            <a:chExt cx="162075" cy="177950"/>
          </a:xfrm>
        </p:grpSpPr>
        <p:sp>
          <p:nvSpPr>
            <p:cNvPr id="3668" name="Google Shape;3668;p1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1" name="Google Shape;3671;p16"/>
          <p:cNvGrpSpPr/>
          <p:nvPr/>
        </p:nvGrpSpPr>
        <p:grpSpPr>
          <a:xfrm rot="-350702" flipH="1">
            <a:off x="128218" y="4157246"/>
            <a:ext cx="438430" cy="565111"/>
            <a:chOff x="3526675" y="707075"/>
            <a:chExt cx="187750" cy="241400"/>
          </a:xfrm>
        </p:grpSpPr>
        <p:sp>
          <p:nvSpPr>
            <p:cNvPr id="3672" name="Google Shape;3672;p1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5" name="Google Shape;3675;p16"/>
          <p:cNvSpPr/>
          <p:nvPr/>
        </p:nvSpPr>
        <p:spPr>
          <a:xfrm rot="-1258828" flipH="1">
            <a:off x="8629067" y="64012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16"/>
          <p:cNvSpPr/>
          <p:nvPr/>
        </p:nvSpPr>
        <p:spPr>
          <a:xfrm flipH="1">
            <a:off x="9265251" y="11474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16"/>
          <p:cNvSpPr/>
          <p:nvPr/>
        </p:nvSpPr>
        <p:spPr>
          <a:xfrm flipH="1">
            <a:off x="11366238" y="38271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8" name="Google Shape;3678;p16"/>
          <p:cNvSpPr/>
          <p:nvPr/>
        </p:nvSpPr>
        <p:spPr>
          <a:xfrm rot="690445" flipH="1">
            <a:off x="2797274" y="554167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9" name="Google Shape;3679;p16"/>
          <p:cNvSpPr/>
          <p:nvPr/>
        </p:nvSpPr>
        <p:spPr>
          <a:xfrm flipH="1">
            <a:off x="3258994" y="10865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80" name="Google Shape;3680;p16"/>
          <p:cNvGrpSpPr/>
          <p:nvPr/>
        </p:nvGrpSpPr>
        <p:grpSpPr>
          <a:xfrm rot="-3230776" flipH="1">
            <a:off x="586579" y="549200"/>
            <a:ext cx="665187" cy="712645"/>
            <a:chOff x="539500" y="356300"/>
            <a:chExt cx="347201" cy="372894"/>
          </a:xfrm>
        </p:grpSpPr>
        <p:sp>
          <p:nvSpPr>
            <p:cNvPr id="3681" name="Google Shape;3681;p1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92" name="Google Shape;3692;p16"/>
          <p:cNvGrpSpPr/>
          <p:nvPr/>
        </p:nvGrpSpPr>
        <p:grpSpPr>
          <a:xfrm rot="1687898" flipH="1">
            <a:off x="11065746" y="5855408"/>
            <a:ext cx="454944" cy="557843"/>
            <a:chOff x="2019050" y="1133325"/>
            <a:chExt cx="153525" cy="187750"/>
          </a:xfrm>
        </p:grpSpPr>
        <p:sp>
          <p:nvSpPr>
            <p:cNvPr id="3693" name="Google Shape;3693;p1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7" name="Google Shape;3697;p16"/>
          <p:cNvSpPr/>
          <p:nvPr/>
        </p:nvSpPr>
        <p:spPr>
          <a:xfrm flipH="1">
            <a:off x="5057752" y="64191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98" name="Google Shape;3698;p16"/>
          <p:cNvSpPr/>
          <p:nvPr/>
        </p:nvSpPr>
        <p:spPr>
          <a:xfrm flipH="1">
            <a:off x="569016" y="26438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9720026" y="-790478"/>
            <a:ext cx="2986726" cy="3531300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1472790" y="4771981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56758" y="5365171"/>
            <a:ext cx="268279" cy="417464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-96823" y="5847891"/>
            <a:ext cx="1212504" cy="1024518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11050904" y="91016"/>
            <a:ext cx="973890" cy="1521076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11734254" y="1900885"/>
            <a:ext cx="438429" cy="565108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10973579" y="5951767"/>
            <a:ext cx="665187" cy="712645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73165" y="29530"/>
            <a:ext cx="454944" cy="557843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217524" y="2740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0" name="Google Shape;4080;p17"/>
          <p:cNvSpPr/>
          <p:nvPr/>
        </p:nvSpPr>
        <p:spPr>
          <a:xfrm>
            <a:off x="1970494" y="277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3670633" y="6361761"/>
            <a:ext cx="451576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11563226" y="4438725"/>
            <a:ext cx="451577" cy="14752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3" name="Google Shape;4083;p17"/>
          <p:cNvSpPr/>
          <p:nvPr/>
        </p:nvSpPr>
        <p:spPr>
          <a:xfrm>
            <a:off x="7771508" y="64015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4" name="Google Shape;4084;p17"/>
          <p:cNvSpPr/>
          <p:nvPr/>
        </p:nvSpPr>
        <p:spPr>
          <a:xfrm>
            <a:off x="8052160" y="196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5850423" y="-6745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10344067" y="5820389"/>
            <a:ext cx="663545" cy="714416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10732758" y="1545202"/>
            <a:ext cx="461783" cy="680855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9156532" y="1473132"/>
            <a:ext cx="1576206" cy="2461805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5797038" y="5674356"/>
            <a:ext cx="1031016" cy="919945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397981" y="965428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8" name="Google Shape;6468;p23"/>
          <p:cNvSpPr/>
          <p:nvPr/>
        </p:nvSpPr>
        <p:spPr>
          <a:xfrm flipH="1">
            <a:off x="11566460" y="5791403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9" name="Google Shape;6469;p23"/>
          <p:cNvSpPr/>
          <p:nvPr/>
        </p:nvSpPr>
        <p:spPr>
          <a:xfrm flipH="1">
            <a:off x="8515104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91189" y="6297496"/>
            <a:ext cx="206799" cy="233467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491171" y="3428998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10247916" y="3209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5" name="Google Shape;6475;p23"/>
          <p:cNvSpPr/>
          <p:nvPr/>
        </p:nvSpPr>
        <p:spPr>
          <a:xfrm flipH="1">
            <a:off x="5202983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0" name="Google Shape;6950;p24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1" name="Google Shape;6951;p24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2" name="Google Shape;6952;p24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25"/>
          <p:cNvSpPr/>
          <p:nvPr/>
        </p:nvSpPr>
        <p:spPr>
          <a:xfrm>
            <a:off x="6613065" y="-23016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955" name="Google Shape;6955;p25"/>
          <p:cNvSpPr/>
          <p:nvPr/>
        </p:nvSpPr>
        <p:spPr>
          <a:xfrm rot="10800000">
            <a:off x="-1677706" y="27827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956" name="Google Shape;69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7" name="Google Shape;6957;p25"/>
          <p:cNvGrpSpPr/>
          <p:nvPr/>
        </p:nvGrpSpPr>
        <p:grpSpPr>
          <a:xfrm>
            <a:off x="10413592" y="514996"/>
            <a:ext cx="1487361" cy="1559195"/>
            <a:chOff x="6290250" y="1718800"/>
            <a:chExt cx="911325" cy="952975"/>
          </a:xfrm>
        </p:grpSpPr>
        <p:sp>
          <p:nvSpPr>
            <p:cNvPr id="6958" name="Google Shape;6958;p25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9" name="Google Shape;6959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0" name="Google Shape;6960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1" name="Google Shape;6961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2" name="Google Shape;6962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3" name="Google Shape;6963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4" name="Google Shape;6964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5" name="Google Shape;6965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6" name="Google Shape;6966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7" name="Google Shape;6967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8" name="Google Shape;6968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9" name="Google Shape;6969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0" name="Google Shape;6970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1" name="Google Shape;6971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2" name="Google Shape;6972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3" name="Google Shape;6973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4" name="Google Shape;6974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5" name="Google Shape;6975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6" name="Google Shape;6976;p25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7" name="Google Shape;6977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8" name="Google Shape;6978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9" name="Google Shape;6979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0" name="Google Shape;6980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1" name="Google Shape;6981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2" name="Google Shape;6982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3" name="Google Shape;6983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4" name="Google Shape;6984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5" name="Google Shape;6985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6" name="Google Shape;6986;p25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7" name="Google Shape;6987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8" name="Google Shape;6988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9" name="Google Shape;6989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0" name="Google Shape;6990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1" name="Google Shape;6991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2" name="Google Shape;6992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3" name="Google Shape;6993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4" name="Google Shape;6994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5" name="Google Shape;6995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6" name="Google Shape;6996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7" name="Google Shape;6997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8" name="Google Shape;6998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9" name="Google Shape;6999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0" name="Google Shape;7000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1" name="Google Shape;7001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2" name="Google Shape;7002;p25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3" name="Google Shape;700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4" name="Google Shape;7004;p25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5" name="Google Shape;7005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6" name="Google Shape;7006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7" name="Google Shape;7007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8" name="Google Shape;7008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9" name="Google Shape;7009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0" name="Google Shape;7010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260" name="Google Shape;7260;p25"/>
          <p:cNvGrpSpPr/>
          <p:nvPr/>
        </p:nvGrpSpPr>
        <p:grpSpPr>
          <a:xfrm rot="-3555206">
            <a:off x="11539773" y="1485509"/>
            <a:ext cx="268937" cy="416433"/>
            <a:chOff x="1036425" y="2562175"/>
            <a:chExt cx="119850" cy="186050"/>
          </a:xfrm>
        </p:grpSpPr>
        <p:sp>
          <p:nvSpPr>
            <p:cNvPr id="7261" name="Google Shape;7261;p25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263" name="Google Shape;7263;p25"/>
          <p:cNvGrpSpPr/>
          <p:nvPr/>
        </p:nvGrpSpPr>
        <p:grpSpPr>
          <a:xfrm rot="-4199169">
            <a:off x="519731" y="4806213"/>
            <a:ext cx="1301636" cy="1099831"/>
            <a:chOff x="6536750" y="766975"/>
            <a:chExt cx="776100" cy="657400"/>
          </a:xfrm>
        </p:grpSpPr>
        <p:sp>
          <p:nvSpPr>
            <p:cNvPr id="7264" name="Google Shape;7264;p25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43" name="Google Shape;7443;p25"/>
          <p:cNvSpPr/>
          <p:nvPr/>
        </p:nvSpPr>
        <p:spPr>
          <a:xfrm>
            <a:off x="1694812" y="35692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44" name="Google Shape;7444;p25"/>
          <p:cNvSpPr/>
          <p:nvPr/>
        </p:nvSpPr>
        <p:spPr>
          <a:xfrm>
            <a:off x="10087063" y="26711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45" name="Google Shape;7445;p25"/>
          <p:cNvSpPr/>
          <p:nvPr/>
        </p:nvSpPr>
        <p:spPr>
          <a:xfrm>
            <a:off x="329755" y="235966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446" name="Google Shape;7446;p25"/>
          <p:cNvGrpSpPr/>
          <p:nvPr/>
        </p:nvGrpSpPr>
        <p:grpSpPr>
          <a:xfrm rot="-5400000" flipH="1">
            <a:off x="560700" y="3777911"/>
            <a:ext cx="521341" cy="570989"/>
            <a:chOff x="818450" y="719950"/>
            <a:chExt cx="162075" cy="177950"/>
          </a:xfrm>
        </p:grpSpPr>
        <p:sp>
          <p:nvSpPr>
            <p:cNvPr id="7447" name="Google Shape;7447;p2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50" name="Google Shape;7450;p25"/>
          <p:cNvGrpSpPr/>
          <p:nvPr/>
        </p:nvGrpSpPr>
        <p:grpSpPr>
          <a:xfrm rot="10292201">
            <a:off x="10938055" y="2444386"/>
            <a:ext cx="438427" cy="565108"/>
            <a:chOff x="3526675" y="707075"/>
            <a:chExt cx="187750" cy="241400"/>
          </a:xfrm>
        </p:grpSpPr>
        <p:sp>
          <p:nvSpPr>
            <p:cNvPr id="7451" name="Google Shape;7451;p2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54" name="Google Shape;7454;p25"/>
          <p:cNvGrpSpPr/>
          <p:nvPr/>
        </p:nvGrpSpPr>
        <p:grpSpPr>
          <a:xfrm>
            <a:off x="11009459" y="5285123"/>
            <a:ext cx="663545" cy="714416"/>
            <a:chOff x="539500" y="356300"/>
            <a:chExt cx="347201" cy="372894"/>
          </a:xfrm>
        </p:grpSpPr>
        <p:sp>
          <p:nvSpPr>
            <p:cNvPr id="7455" name="Google Shape;7455;p2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66" name="Google Shape;7466;p25"/>
          <p:cNvGrpSpPr/>
          <p:nvPr/>
        </p:nvGrpSpPr>
        <p:grpSpPr>
          <a:xfrm>
            <a:off x="590470" y="383235"/>
            <a:ext cx="461783" cy="680855"/>
            <a:chOff x="3716700" y="1378700"/>
            <a:chExt cx="135825" cy="199750"/>
          </a:xfrm>
        </p:grpSpPr>
        <p:sp>
          <p:nvSpPr>
            <p:cNvPr id="7467" name="Google Shape;7467;p25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71" name="Google Shape;7471;p25"/>
          <p:cNvSpPr/>
          <p:nvPr/>
        </p:nvSpPr>
        <p:spPr>
          <a:xfrm rot="1257298">
            <a:off x="9753250" y="4293281"/>
            <a:ext cx="451584" cy="147513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2" name="Google Shape;7472;p25"/>
          <p:cNvSpPr/>
          <p:nvPr/>
        </p:nvSpPr>
        <p:spPr>
          <a:xfrm>
            <a:off x="2105857" y="612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3" name="Google Shape;7473;p25"/>
          <p:cNvSpPr/>
          <p:nvPr/>
        </p:nvSpPr>
        <p:spPr>
          <a:xfrm>
            <a:off x="9535101" y="63432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15187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593367"/>
            <a:ext cx="102649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536633"/>
            <a:ext cx="1026494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F42E-5B3F-D1C2-437B-0C70C69E8A4B}"/>
              </a:ext>
            </a:extLst>
          </p:cNvPr>
          <p:cNvSpPr txBox="1"/>
          <p:nvPr userDrawn="1"/>
        </p:nvSpPr>
        <p:spPr>
          <a:xfrm>
            <a:off x="1651819" y="8170606"/>
            <a:ext cx="855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Kho ppt Phan Linh_0916.604.268</a:t>
            </a:r>
          </a:p>
          <a:p>
            <a:pPr algn="ctr"/>
            <a:r>
              <a:rPr lang="en-US" sz="2800"/>
              <a:t>Thầy cô hãy liên  hệ chính chủ sp để được đồng hành và hỗ trợ nhé!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2" r:id="rId4"/>
    <p:sldLayoutId id="2147483663" r:id="rId5"/>
    <p:sldLayoutId id="2147483669" r:id="rId6"/>
    <p:sldLayoutId id="2147483670" r:id="rId7"/>
    <p:sldLayoutId id="2147483671" r:id="rId8"/>
    <p:sldLayoutId id="2147483675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EA4335"/>
          </p15:clr>
        </p15:guide>
        <p15:guide id="2" pos="597" userDrawn="1">
          <p15:clr>
            <a:srgbClr val="EA4335"/>
          </p15:clr>
        </p15:guide>
        <p15:guide id="3" pos="7064" userDrawn="1">
          <p15:clr>
            <a:srgbClr val="EA4335"/>
          </p15:clr>
        </p15:guide>
        <p15:guide id="4" orient="horz" pos="3864" userDrawn="1">
          <p15:clr>
            <a:srgbClr val="EA4335"/>
          </p15:clr>
        </p15:guide>
        <p15:guide id="5" pos="3831" userDrawn="1">
          <p15:clr>
            <a:srgbClr val="EA4335"/>
          </p15:clr>
        </p15:guide>
        <p15:guide id="6" orient="horz" pos="216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/>
          </p:nvPr>
        </p:nvSpPr>
        <p:spPr>
          <a:xfrm>
            <a:off x="4689018" y="1273907"/>
            <a:ext cx="6496289" cy="2549677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8B2C24-65BF-EB29-88F5-B67A6C731D6B}"/>
              </a:ext>
            </a:extLst>
          </p:cNvPr>
          <p:cNvSpPr txBox="1"/>
          <p:nvPr/>
        </p:nvSpPr>
        <p:spPr>
          <a:xfrm>
            <a:off x="350414" y="205785"/>
            <a:ext cx="1157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Nhận thấy giá trị của a x b và của b x a luôn bằng nhau, ta viết: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70B58-5873-E3F3-7AEC-6218736523E9}"/>
              </a:ext>
            </a:extLst>
          </p:cNvPr>
          <p:cNvSpPr txBox="1"/>
          <p:nvPr/>
        </p:nvSpPr>
        <p:spPr>
          <a:xfrm>
            <a:off x="293264" y="901093"/>
            <a:ext cx="11575310" cy="2741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200"/>
          </a:p>
          <a:p>
            <a:pPr algn="ctr">
              <a:spcAft>
                <a:spcPts val="600"/>
              </a:spcAft>
            </a:pPr>
            <a:endParaRPr lang="en-US" sz="3600"/>
          </a:p>
          <a:p>
            <a:pPr algn="ctr">
              <a:spcAft>
                <a:spcPts val="600"/>
              </a:spcAft>
            </a:pPr>
            <a:r>
              <a:rPr lang="en-US" sz="3600"/>
              <a:t>Khi đổi chỗ các thừa số trong một thì tích </a:t>
            </a:r>
          </a:p>
          <a:p>
            <a:pPr algn="ctr">
              <a:spcAft>
                <a:spcPts val="600"/>
              </a:spcAft>
            </a:pPr>
            <a:r>
              <a:rPr lang="en-US" sz="3600"/>
              <a:t>không thay đổi</a:t>
            </a:r>
            <a:r>
              <a:rPr lang="en-US" sz="320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EAD0-B341-D36D-CF67-012C5C499757}"/>
              </a:ext>
            </a:extLst>
          </p:cNvPr>
          <p:cNvSpPr txBox="1"/>
          <p:nvPr/>
        </p:nvSpPr>
        <p:spPr>
          <a:xfrm>
            <a:off x="4894394" y="1207138"/>
            <a:ext cx="3101605" cy="783193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 x b = b x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0B097-EC0E-E438-7242-BBE8EF7F0D93}"/>
              </a:ext>
            </a:extLst>
          </p:cNvPr>
          <p:cNvSpPr txBox="1"/>
          <p:nvPr/>
        </p:nvSpPr>
        <p:spPr>
          <a:xfrm>
            <a:off x="350414" y="3891164"/>
            <a:ext cx="11518160" cy="280928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7200"/>
              <a:t>Phép nhân có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7200" b="1"/>
              <a:t>tính chất giao hoán</a:t>
            </a:r>
            <a:r>
              <a:rPr lang="en-US" sz="720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8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90600" y="139848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Tìm cặp phép tính có cùng kết quả.</a:t>
            </a:r>
            <a:endParaRPr lang="en-US" sz="3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C28951-DDF9-86DF-8137-D17B33DAA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088" y="905466"/>
            <a:ext cx="9667661" cy="573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C7AA0B-68DD-9CA1-7C61-4BB38B138BE8}"/>
              </a:ext>
            </a:extLst>
          </p:cNvPr>
          <p:cNvSpPr/>
          <p:nvPr/>
        </p:nvSpPr>
        <p:spPr>
          <a:xfrm>
            <a:off x="6498974" y="2298566"/>
            <a:ext cx="3182784" cy="3225934"/>
          </a:xfrm>
          <a:custGeom>
            <a:avLst/>
            <a:gdLst>
              <a:gd name="connsiteX0" fmla="*/ 206626 w 3182784"/>
              <a:gd name="connsiteY0" fmla="*/ 44584 h 3225934"/>
              <a:gd name="connsiteX1" fmla="*/ 282826 w 3182784"/>
              <a:gd name="connsiteY1" fmla="*/ 25534 h 3225934"/>
              <a:gd name="connsiteX2" fmla="*/ 2949826 w 3182784"/>
              <a:gd name="connsiteY2" fmla="*/ 349384 h 3225934"/>
              <a:gd name="connsiteX3" fmla="*/ 2873626 w 3182784"/>
              <a:gd name="connsiteY3" fmla="*/ 3225934 h 322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784" h="3225934">
                <a:moveTo>
                  <a:pt x="206626" y="44584"/>
                </a:moveTo>
                <a:cubicBezTo>
                  <a:pt x="16126" y="9659"/>
                  <a:pt x="-174374" y="-25266"/>
                  <a:pt x="282826" y="25534"/>
                </a:cubicBezTo>
                <a:cubicBezTo>
                  <a:pt x="740026" y="76334"/>
                  <a:pt x="2518026" y="-184016"/>
                  <a:pt x="2949826" y="349384"/>
                </a:cubicBezTo>
                <a:cubicBezTo>
                  <a:pt x="3381626" y="882784"/>
                  <a:pt x="3127626" y="2054359"/>
                  <a:pt x="2873626" y="322593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24608B-C6B5-983B-8326-9384401F7B41}"/>
              </a:ext>
            </a:extLst>
          </p:cNvPr>
          <p:cNvCxnSpPr>
            <a:cxnSpLocks/>
          </p:cNvCxnSpPr>
          <p:nvPr/>
        </p:nvCxnSpPr>
        <p:spPr>
          <a:xfrm>
            <a:off x="2266950" y="2050916"/>
            <a:ext cx="457200" cy="1130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487825-66FC-2543-F7FA-C3FA437BD315}"/>
              </a:ext>
            </a:extLst>
          </p:cNvPr>
          <p:cNvSpPr/>
          <p:nvPr/>
        </p:nvSpPr>
        <p:spPr>
          <a:xfrm>
            <a:off x="3371851" y="3581400"/>
            <a:ext cx="4876800" cy="2114550"/>
          </a:xfrm>
          <a:custGeom>
            <a:avLst/>
            <a:gdLst>
              <a:gd name="connsiteX0" fmla="*/ 6496050 w 6652843"/>
              <a:gd name="connsiteY0" fmla="*/ 0 h 3390900"/>
              <a:gd name="connsiteX1" fmla="*/ 6572250 w 6652843"/>
              <a:gd name="connsiteY1" fmla="*/ 476250 h 3390900"/>
              <a:gd name="connsiteX2" fmla="*/ 5505450 w 6652843"/>
              <a:gd name="connsiteY2" fmla="*/ 1962150 h 3390900"/>
              <a:gd name="connsiteX3" fmla="*/ 0 w 6652843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843" h="3390900">
                <a:moveTo>
                  <a:pt x="6496050" y="0"/>
                </a:moveTo>
                <a:cubicBezTo>
                  <a:pt x="6616700" y="74612"/>
                  <a:pt x="6737350" y="149225"/>
                  <a:pt x="6572250" y="476250"/>
                </a:cubicBezTo>
                <a:cubicBezTo>
                  <a:pt x="6407150" y="803275"/>
                  <a:pt x="6600825" y="1476375"/>
                  <a:pt x="5505450" y="1962150"/>
                </a:cubicBezTo>
                <a:cubicBezTo>
                  <a:pt x="4410075" y="2447925"/>
                  <a:pt x="2205037" y="2919412"/>
                  <a:pt x="0" y="33909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DAA9C5D-E41B-7EF7-B3F4-7A74669C80E9}"/>
              </a:ext>
            </a:extLst>
          </p:cNvPr>
          <p:cNvSpPr/>
          <p:nvPr/>
        </p:nvSpPr>
        <p:spPr>
          <a:xfrm>
            <a:off x="5543550" y="1885950"/>
            <a:ext cx="2667000" cy="2114550"/>
          </a:xfrm>
          <a:custGeom>
            <a:avLst/>
            <a:gdLst>
              <a:gd name="connsiteX0" fmla="*/ 2667000 w 2667000"/>
              <a:gd name="connsiteY0" fmla="*/ 0 h 2114550"/>
              <a:gd name="connsiteX1" fmla="*/ 704850 w 2667000"/>
              <a:gd name="connsiteY1" fmla="*/ 1047750 h 2114550"/>
              <a:gd name="connsiteX2" fmla="*/ 0 w 2667000"/>
              <a:gd name="connsiteY2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0" h="2114550">
                <a:moveTo>
                  <a:pt x="2667000" y="0"/>
                </a:moveTo>
                <a:cubicBezTo>
                  <a:pt x="1908175" y="347662"/>
                  <a:pt x="1149350" y="695325"/>
                  <a:pt x="704850" y="1047750"/>
                </a:cubicBezTo>
                <a:cubicBezTo>
                  <a:pt x="260350" y="1400175"/>
                  <a:pt x="130175" y="1757362"/>
                  <a:pt x="0" y="21145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717BB5-219A-B4AF-C165-623A21306070}"/>
              </a:ext>
            </a:extLst>
          </p:cNvPr>
          <p:cNvSpPr txBox="1"/>
          <p:nvPr/>
        </p:nvSpPr>
        <p:spPr>
          <a:xfrm>
            <a:off x="971550" y="311298"/>
            <a:ext cx="1100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000" b="1"/>
              <a:t>2. Số?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D6BFC-8357-4334-BAA1-777F88E01F43}"/>
              </a:ext>
            </a:extLst>
          </p:cNvPr>
          <p:cNvSpPr txBox="1"/>
          <p:nvPr/>
        </p:nvSpPr>
        <p:spPr>
          <a:xfrm>
            <a:off x="1552574" y="1228734"/>
            <a:ext cx="7953375" cy="358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800"/>
              <a:t>a) 4 × 9 = 9 ×  </a:t>
            </a:r>
            <a:r>
              <a:rPr lang="pt-BR" sz="4800">
                <a:solidFill>
                  <a:srgbClr val="FF0000"/>
                </a:solidFill>
              </a:rPr>
              <a:t>4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800"/>
              <a:t>b) 5 × 10 =   </a:t>
            </a:r>
            <a:r>
              <a:rPr lang="pt-BR" sz="4800">
                <a:solidFill>
                  <a:srgbClr val="FF0000"/>
                </a:solidFill>
              </a:rPr>
              <a:t>10</a:t>
            </a:r>
            <a:r>
              <a:rPr lang="pt-BR" sz="4800"/>
              <a:t>  × 5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800"/>
              <a:t>c) 3 112 × 8 =   </a:t>
            </a:r>
            <a:r>
              <a:rPr lang="pt-BR" sz="4800">
                <a:solidFill>
                  <a:srgbClr val="FF0000"/>
                </a:solidFill>
              </a:rPr>
              <a:t>8</a:t>
            </a:r>
            <a:r>
              <a:rPr lang="pt-BR" sz="4800"/>
              <a:t>  × 3 112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D8F682-1000-7EC2-1509-B394F1D91D17}"/>
              </a:ext>
            </a:extLst>
          </p:cNvPr>
          <p:cNvSpPr/>
          <p:nvPr/>
        </p:nvSpPr>
        <p:spPr>
          <a:xfrm>
            <a:off x="5414961" y="1447800"/>
            <a:ext cx="819150" cy="8191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1C5126-4126-F923-B602-728F75889B58}"/>
              </a:ext>
            </a:extLst>
          </p:cNvPr>
          <p:cNvSpPr/>
          <p:nvPr/>
        </p:nvSpPr>
        <p:spPr>
          <a:xfrm>
            <a:off x="5414961" y="1441369"/>
            <a:ext cx="819150" cy="8191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3CA1CA-69F8-0169-A9A4-2F2F6EE0D53D}"/>
              </a:ext>
            </a:extLst>
          </p:cNvPr>
          <p:cNvSpPr/>
          <p:nvPr/>
        </p:nvSpPr>
        <p:spPr>
          <a:xfrm>
            <a:off x="5062536" y="2701754"/>
            <a:ext cx="819150" cy="8191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10017C-C5F2-078F-26BE-C394B417E67B}"/>
              </a:ext>
            </a:extLst>
          </p:cNvPr>
          <p:cNvSpPr/>
          <p:nvPr/>
        </p:nvSpPr>
        <p:spPr>
          <a:xfrm>
            <a:off x="5673963" y="3968570"/>
            <a:ext cx="819150" cy="8191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4D11782-FE3C-8BC5-4EB0-E12F15749483}"/>
              </a:ext>
            </a:extLst>
          </p:cNvPr>
          <p:cNvSpPr/>
          <p:nvPr/>
        </p:nvSpPr>
        <p:spPr>
          <a:xfrm>
            <a:off x="5062536" y="2701754"/>
            <a:ext cx="819150" cy="8191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8BBA63-6848-9567-3659-A6CCEE8D09A1}"/>
              </a:ext>
            </a:extLst>
          </p:cNvPr>
          <p:cNvSpPr/>
          <p:nvPr/>
        </p:nvSpPr>
        <p:spPr>
          <a:xfrm>
            <a:off x="5673963" y="3962139"/>
            <a:ext cx="819150" cy="8191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990600" y="139848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</a:t>
            </a:r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13387-5325-3FBC-C652-E7BEE58FA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41" y="786179"/>
            <a:ext cx="11395355" cy="4732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B6915-CCEB-56C6-AD1E-89C757D00EB0}"/>
              </a:ext>
            </a:extLst>
          </p:cNvPr>
          <p:cNvSpPr txBox="1"/>
          <p:nvPr/>
        </p:nvSpPr>
        <p:spPr>
          <a:xfrm>
            <a:off x="1089818" y="5518777"/>
            <a:ext cx="9982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/>
              <a:t>Dùng tính chất giao hoán để tìm kết quả của phép tính 6 × 15.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5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A1922-6368-F98F-2EAD-5D7810A6E09B}"/>
              </a:ext>
            </a:extLst>
          </p:cNvPr>
          <p:cNvSpPr txBox="1"/>
          <p:nvPr/>
        </p:nvSpPr>
        <p:spPr>
          <a:xfrm>
            <a:off x="895350" y="177947"/>
            <a:ext cx="2076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3. </a:t>
            </a:r>
            <a:endParaRPr lang="en-US" sz="4400" b="1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912B-0EE6-5DD3-500E-7ACCDF7E7770}"/>
              </a:ext>
            </a:extLst>
          </p:cNvPr>
          <p:cNvSpPr txBox="1"/>
          <p:nvPr/>
        </p:nvSpPr>
        <p:spPr>
          <a:xfrm>
            <a:off x="1043861" y="1997839"/>
            <a:ext cx="100741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000"/>
              <a:t>6 × 15 = 15 × 6 = 90</a:t>
            </a:r>
            <a:endParaRPr lang="en-US" sz="6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/>
              <a:t>Vậy b</a:t>
            </a:r>
            <a:r>
              <a:rPr lang="vi-VN" sz="6000"/>
              <a:t>ữa tiệc đó có </a:t>
            </a:r>
            <a:r>
              <a:rPr lang="en-US" sz="6000"/>
              <a:t>90 người.</a:t>
            </a:r>
            <a:endParaRPr lang="vi-VN" sz="6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000"/>
              <a:t> </a:t>
            </a:r>
            <a:r>
              <a:rPr lang="en-US" sz="6000"/>
              <a:t>				</a:t>
            </a:r>
            <a:r>
              <a:rPr lang="vi-VN" sz="6000"/>
              <a:t>Đáp số: 90 người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3F618-53A0-B766-E87B-2590E487ACCD}"/>
              </a:ext>
            </a:extLst>
          </p:cNvPr>
          <p:cNvSpPr txBox="1"/>
          <p:nvPr/>
        </p:nvSpPr>
        <p:spPr>
          <a:xfrm>
            <a:off x="4279503" y="923226"/>
            <a:ext cx="3602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5400" b="1"/>
              <a:t>Bài giải</a:t>
            </a:r>
            <a:endParaRPr lang="en-US" sz="5400" b="1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4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B1674D-180D-5F45-51AD-1B89AA16044D}"/>
              </a:ext>
            </a:extLst>
          </p:cNvPr>
          <p:cNvGrpSpPr/>
          <p:nvPr/>
        </p:nvGrpSpPr>
        <p:grpSpPr>
          <a:xfrm>
            <a:off x="7049999" y="3124616"/>
            <a:ext cx="4327157" cy="3295209"/>
            <a:chOff x="5364185" y="1458232"/>
            <a:chExt cx="5806735" cy="51496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4D2DA9-AE9B-9890-B45A-F46B764C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9280" y="3000417"/>
              <a:ext cx="5501640" cy="3607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88C29D-C023-B611-683A-46709E815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363534">
              <a:off x="5364185" y="1754176"/>
              <a:ext cx="1682825" cy="1682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6F6775-757F-07FF-9485-8EF17DFA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0792" y="1458232"/>
              <a:ext cx="1932151" cy="1932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2318213-20FE-50C6-BE46-07CB4EED37EB}"/>
              </a:ext>
            </a:extLst>
          </p:cNvPr>
          <p:cNvSpPr txBox="1"/>
          <p:nvPr/>
        </p:nvSpPr>
        <p:spPr>
          <a:xfrm>
            <a:off x="2941638" y="214993"/>
            <a:ext cx="5040312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&gt;, &lt;, = ?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04924-DE98-31AA-33A3-BF3041E9C07F}"/>
              </a:ext>
            </a:extLst>
          </p:cNvPr>
          <p:cNvSpPr txBox="1"/>
          <p:nvPr/>
        </p:nvSpPr>
        <p:spPr>
          <a:xfrm>
            <a:off x="1890097" y="2044022"/>
            <a:ext cx="7051674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2 x 10 …. 5 x 2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C98B8-3177-50D7-AA18-5CB47151184A}"/>
              </a:ext>
            </a:extLst>
          </p:cNvPr>
          <p:cNvSpPr txBox="1"/>
          <p:nvPr/>
        </p:nvSpPr>
        <p:spPr>
          <a:xfrm>
            <a:off x="1935957" y="2103060"/>
            <a:ext cx="7051674" cy="1021556"/>
          </a:xfrm>
          <a:prstGeom prst="roundRect">
            <a:avLst/>
          </a:prstGeom>
          <a:solidFill>
            <a:srgbClr val="FAE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2 x 10</a:t>
            </a:r>
            <a:r>
              <a:rPr lang="en-US" sz="5400" b="1">
                <a:solidFill>
                  <a:srgbClr val="FF0000"/>
                </a:solidFill>
              </a:rPr>
              <a:t> &gt;</a:t>
            </a:r>
            <a:r>
              <a:rPr lang="en-US" sz="5400" b="1"/>
              <a:t> 5 x 2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9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3B1674D-180D-5F45-51AD-1B89AA16044D}"/>
              </a:ext>
            </a:extLst>
          </p:cNvPr>
          <p:cNvGrpSpPr/>
          <p:nvPr/>
        </p:nvGrpSpPr>
        <p:grpSpPr>
          <a:xfrm>
            <a:off x="7049999" y="3124616"/>
            <a:ext cx="4327157" cy="3295209"/>
            <a:chOff x="5364185" y="1458232"/>
            <a:chExt cx="5806735" cy="51496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4D2DA9-AE9B-9890-B45A-F46B764C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9280" y="3000417"/>
              <a:ext cx="5501640" cy="3607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88C29D-C023-B611-683A-46709E815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363534">
              <a:off x="5364185" y="1754176"/>
              <a:ext cx="1682825" cy="1682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6F6775-757F-07FF-9485-8EF17DFA9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00792" y="1458232"/>
              <a:ext cx="1932151" cy="19321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2318213-20FE-50C6-BE46-07CB4EED37EB}"/>
              </a:ext>
            </a:extLst>
          </p:cNvPr>
          <p:cNvSpPr txBox="1"/>
          <p:nvPr/>
        </p:nvSpPr>
        <p:spPr>
          <a:xfrm>
            <a:off x="2941638" y="214993"/>
            <a:ext cx="5040312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&gt;, &lt;, = ?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04924-DE98-31AA-33A3-BF3041E9C07F}"/>
              </a:ext>
            </a:extLst>
          </p:cNvPr>
          <p:cNvSpPr txBox="1"/>
          <p:nvPr/>
        </p:nvSpPr>
        <p:spPr>
          <a:xfrm>
            <a:off x="1890097" y="2044022"/>
            <a:ext cx="7051674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2 x 10 …. 10 x 2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C98B8-3177-50D7-AA18-5CB47151184A}"/>
              </a:ext>
            </a:extLst>
          </p:cNvPr>
          <p:cNvSpPr txBox="1"/>
          <p:nvPr/>
        </p:nvSpPr>
        <p:spPr>
          <a:xfrm>
            <a:off x="1890097" y="2044022"/>
            <a:ext cx="7051674" cy="1021556"/>
          </a:xfrm>
          <a:prstGeom prst="roundRect">
            <a:avLst/>
          </a:prstGeom>
          <a:solidFill>
            <a:srgbClr val="FAE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b="1"/>
              <a:t>2 x 10</a:t>
            </a:r>
            <a:r>
              <a:rPr lang="en-US" sz="5400" b="1">
                <a:solidFill>
                  <a:srgbClr val="FF0000"/>
                </a:solidFill>
              </a:rPr>
              <a:t> =</a:t>
            </a:r>
            <a:r>
              <a:rPr lang="en-US" sz="5400" b="1"/>
              <a:t> 10 x 2</a:t>
            </a:r>
            <a:endParaRPr lang="en-US" sz="4800" b="1" i="0">
              <a:solidFill>
                <a:srgbClr val="0F0F0F"/>
              </a:solidFill>
              <a:effectLst/>
              <a:latin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0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55920" y="2377639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40: TÍNH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GIAO HOÁN </a:t>
            </a:r>
          </a:p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KẾT HỢP CỦA PHÉP NHÂN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7722081" y="6084150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Trang 9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36737" y="4340354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F21CD-D3DA-619D-DB84-504D6529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24" y="0"/>
            <a:ext cx="518337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B1CAB-101C-CB58-9274-3550A2226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896" y="0"/>
            <a:ext cx="473298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7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2127" y="2499279"/>
            <a:ext cx="12004064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85122-910D-74A0-3BBA-B4960EA5BA39}"/>
              </a:ext>
            </a:extLst>
          </p:cNvPr>
          <p:cNvGrpSpPr/>
          <p:nvPr/>
        </p:nvGrpSpPr>
        <p:grpSpPr>
          <a:xfrm>
            <a:off x="420646" y="69749"/>
            <a:ext cx="11242774" cy="5988151"/>
            <a:chOff x="420646" y="69749"/>
            <a:chExt cx="11242774" cy="59881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54E973-45B8-8C23-19E5-2F08057E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417" y="69749"/>
              <a:ext cx="11165003" cy="598815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F7F9DFC-E5CC-D292-5B72-FE9AE917494E}"/>
                </a:ext>
              </a:extLst>
            </p:cNvPr>
            <p:cNvGrpSpPr/>
            <p:nvPr/>
          </p:nvGrpSpPr>
          <p:grpSpPr>
            <a:xfrm>
              <a:off x="796213" y="222149"/>
              <a:ext cx="4725146" cy="1626527"/>
              <a:chOff x="796213" y="222149"/>
              <a:chExt cx="4725146" cy="162652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759A64-FA7F-0043-BC52-1257052A7E62}"/>
                  </a:ext>
                </a:extLst>
              </p:cNvPr>
              <p:cNvSpPr/>
              <p:nvPr/>
            </p:nvSpPr>
            <p:spPr>
              <a:xfrm>
                <a:off x="796213" y="222149"/>
                <a:ext cx="1470737" cy="73035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>
                    <a:solidFill>
                      <a:srgbClr val="000000"/>
                    </a:solidFill>
                  </a:rPr>
                  <a:t>a)</a:t>
                </a:r>
              </a:p>
              <a:p>
                <a:pPr algn="just"/>
                <a:endParaRPr lang="en-US" sz="36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FF1B732-D078-8EAF-4E3D-EF2ED9AC8189}"/>
                  </a:ext>
                </a:extLst>
              </p:cNvPr>
              <p:cNvSpPr/>
              <p:nvPr/>
            </p:nvSpPr>
            <p:spPr>
              <a:xfrm>
                <a:off x="2564746" y="356239"/>
                <a:ext cx="2956613" cy="149243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>
                    <a:solidFill>
                      <a:srgbClr val="000000"/>
                    </a:solidFill>
                  </a:rPr>
                  <a:t>Có 4 cột, mỗi cột có 3 mặt cười nên có 3 x 4 mặt cười.</a:t>
                </a: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781921-4E28-E25A-1911-46FB40894618}"/>
                </a:ext>
              </a:extLst>
            </p:cNvPr>
            <p:cNvSpPr/>
            <p:nvPr/>
          </p:nvSpPr>
          <p:spPr>
            <a:xfrm>
              <a:off x="420646" y="1614365"/>
              <a:ext cx="2221870" cy="1019054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rgbClr val="000000"/>
                  </a:solidFill>
                </a:rPr>
                <a:t>Có bao nhiêu mặt cười nhỉ?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5D3FE98-FFF0-AC9F-4EB9-72D9B9BF3E45}"/>
                </a:ext>
              </a:extLst>
            </p:cNvPr>
            <p:cNvSpPr/>
            <p:nvPr/>
          </p:nvSpPr>
          <p:spPr>
            <a:xfrm>
              <a:off x="7302078" y="356239"/>
              <a:ext cx="3194472" cy="1492437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rgbClr val="000000"/>
                  </a:solidFill>
                </a:rPr>
                <a:t>Có 3 hàng, mỗi hàng có 4 mặt cười nên có 4 x 3 mặt cười.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067B69-9569-AA99-6E6D-FEECCBF1A790}"/>
                </a:ext>
              </a:extLst>
            </p:cNvPr>
            <p:cNvSpPr/>
            <p:nvPr/>
          </p:nvSpPr>
          <p:spPr>
            <a:xfrm>
              <a:off x="9334500" y="2615194"/>
              <a:ext cx="1956716" cy="109955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>
                  <a:solidFill>
                    <a:srgbClr val="000000"/>
                  </a:solidFill>
                </a:rPr>
                <a:t>Cả hai bạn đều đúng.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4ED49F-933B-04E8-4F5D-F87AA94E4594}"/>
              </a:ext>
            </a:extLst>
          </p:cNvPr>
          <p:cNvSpPr/>
          <p:nvPr/>
        </p:nvSpPr>
        <p:spPr>
          <a:xfrm>
            <a:off x="3438602" y="5834526"/>
            <a:ext cx="5284633" cy="87923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3 x 4 = 4 x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946EA-0615-30F1-7359-C3C009F82949}"/>
              </a:ext>
            </a:extLst>
          </p:cNvPr>
          <p:cNvSpPr txBox="1"/>
          <p:nvPr/>
        </p:nvSpPr>
        <p:spPr>
          <a:xfrm>
            <a:off x="133350" y="108895"/>
            <a:ext cx="1100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b) Tính giá trị của biểu thức a x b và b x a.</a:t>
            </a:r>
            <a:endParaRPr lang="en-US" sz="32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8CE8CB-3ACC-DB97-465F-1A4277DBA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68635"/>
              </p:ext>
            </p:extLst>
          </p:nvPr>
        </p:nvGraphicFramePr>
        <p:xfrm>
          <a:off x="460262" y="839434"/>
          <a:ext cx="11264054" cy="2627668"/>
        </p:xfrm>
        <a:graphic>
          <a:graphicData uri="http://schemas.openxmlformats.org/drawingml/2006/table">
            <a:tbl>
              <a:tblPr firstRow="1" bandRow="1">
                <a:tableStyleId>{2625C379-8424-4B3C-851D-A5F68EA15CB4}</a:tableStyleId>
              </a:tblPr>
              <a:tblGrid>
                <a:gridCol w="2076721">
                  <a:extLst>
                    <a:ext uri="{9D8B030D-6E8A-4147-A177-3AD203B41FA5}">
                      <a16:colId xmlns:a16="http://schemas.microsoft.com/office/drawing/2014/main" val="2245213132"/>
                    </a:ext>
                  </a:extLst>
                </a:gridCol>
                <a:gridCol w="1870136">
                  <a:extLst>
                    <a:ext uri="{9D8B030D-6E8A-4147-A177-3AD203B41FA5}">
                      <a16:colId xmlns:a16="http://schemas.microsoft.com/office/drawing/2014/main" val="1303426382"/>
                    </a:ext>
                  </a:extLst>
                </a:gridCol>
                <a:gridCol w="4501183">
                  <a:extLst>
                    <a:ext uri="{9D8B030D-6E8A-4147-A177-3AD203B41FA5}">
                      <a16:colId xmlns:a16="http://schemas.microsoft.com/office/drawing/2014/main" val="2742171531"/>
                    </a:ext>
                  </a:extLst>
                </a:gridCol>
                <a:gridCol w="2816014">
                  <a:extLst>
                    <a:ext uri="{9D8B030D-6E8A-4147-A177-3AD203B41FA5}">
                      <a16:colId xmlns:a16="http://schemas.microsoft.com/office/drawing/2014/main" val="1959149790"/>
                    </a:ext>
                  </a:extLst>
                </a:gridCol>
              </a:tblGrid>
              <a:tr h="656917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a x b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 x 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47145"/>
                  </a:ext>
                </a:extLst>
              </a:tr>
              <a:tr h="656917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3 x 5 =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5 x 3 = 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26343"/>
                  </a:ext>
                </a:extLst>
              </a:tr>
              <a:tr h="656917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4 x 6  = 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6 x 4 = 24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4972"/>
                  </a:ext>
                </a:extLst>
              </a:tr>
              <a:tr h="656917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5 x 8 = 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8 x 5 = 40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49322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1837E6-F05C-DF80-46B3-BD603B1B4C3E}"/>
              </a:ext>
            </a:extLst>
          </p:cNvPr>
          <p:cNvSpPr/>
          <p:nvPr/>
        </p:nvSpPr>
        <p:spPr>
          <a:xfrm>
            <a:off x="5297744" y="1562100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D184D9-C843-188F-7922-3EB73C8ADDC1}"/>
              </a:ext>
            </a:extLst>
          </p:cNvPr>
          <p:cNvSpPr/>
          <p:nvPr/>
        </p:nvSpPr>
        <p:spPr>
          <a:xfrm>
            <a:off x="9013773" y="1581150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FE5299-930A-3A50-68C9-8A832CB58BEF}"/>
              </a:ext>
            </a:extLst>
          </p:cNvPr>
          <p:cNvSpPr/>
          <p:nvPr/>
        </p:nvSpPr>
        <p:spPr>
          <a:xfrm>
            <a:off x="5297744" y="2228851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292F0D-BCD5-37EF-BEC2-428E6024E93B}"/>
              </a:ext>
            </a:extLst>
          </p:cNvPr>
          <p:cNvSpPr/>
          <p:nvPr/>
        </p:nvSpPr>
        <p:spPr>
          <a:xfrm>
            <a:off x="9013773" y="2247901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09BC783-E4B4-DA17-CB9B-0113390D5165}"/>
              </a:ext>
            </a:extLst>
          </p:cNvPr>
          <p:cNvSpPr/>
          <p:nvPr/>
        </p:nvSpPr>
        <p:spPr>
          <a:xfrm>
            <a:off x="5278694" y="2857502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434E33-EE33-047C-484E-F44A81C7AF70}"/>
              </a:ext>
            </a:extLst>
          </p:cNvPr>
          <p:cNvSpPr/>
          <p:nvPr/>
        </p:nvSpPr>
        <p:spPr>
          <a:xfrm>
            <a:off x="8994723" y="2876552"/>
            <a:ext cx="2667000" cy="4953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B2C24-65BF-EB29-88F5-B67A6C731D6B}"/>
              </a:ext>
            </a:extLst>
          </p:cNvPr>
          <p:cNvSpPr txBox="1"/>
          <p:nvPr/>
        </p:nvSpPr>
        <p:spPr>
          <a:xfrm>
            <a:off x="344117" y="3425235"/>
            <a:ext cx="1157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Nhận thấy giá trị của a x b và của b x a luôn bằng nhau, ta viết: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170B58-5873-E3F3-7AEC-6218736523E9}"/>
              </a:ext>
            </a:extLst>
          </p:cNvPr>
          <p:cNvSpPr txBox="1"/>
          <p:nvPr/>
        </p:nvSpPr>
        <p:spPr>
          <a:xfrm>
            <a:off x="286967" y="4025293"/>
            <a:ext cx="11575310" cy="2741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92D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200"/>
          </a:p>
          <a:p>
            <a:pPr algn="ctr">
              <a:spcAft>
                <a:spcPts val="600"/>
              </a:spcAft>
            </a:pPr>
            <a:endParaRPr lang="en-US" sz="3600"/>
          </a:p>
          <a:p>
            <a:pPr algn="ctr">
              <a:spcAft>
                <a:spcPts val="600"/>
              </a:spcAft>
            </a:pPr>
            <a:r>
              <a:rPr lang="en-US" sz="3600"/>
              <a:t>Khi đổi chỗ các thừa số trong một thì tích </a:t>
            </a:r>
          </a:p>
          <a:p>
            <a:pPr algn="ctr">
              <a:spcAft>
                <a:spcPts val="600"/>
              </a:spcAft>
            </a:pPr>
            <a:r>
              <a:rPr lang="en-US" sz="3600"/>
              <a:t>không thay đổi</a:t>
            </a:r>
            <a:r>
              <a:rPr lang="en-US" sz="320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EAD0-B341-D36D-CF67-012C5C499757}"/>
              </a:ext>
            </a:extLst>
          </p:cNvPr>
          <p:cNvSpPr txBox="1"/>
          <p:nvPr/>
        </p:nvSpPr>
        <p:spPr>
          <a:xfrm>
            <a:off x="4888097" y="4331338"/>
            <a:ext cx="3101605" cy="783193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000"/>
              <a:t>a x b = b x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6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B24ED7-3720-4715-9643-3D6C4D00CA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19.5_Bào 40_Tính chất giao hoán và kết hợp của phép nhân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26FEC7-5F51-4658-B754-57E86535DB9D}:8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48E2D-0DFF-45D5-8DFD-88A16A0C169D}: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F66729-2F44-44A0-A39D-DAEB97F8A769}:8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BD5EB5-A894-4141-AAB1-00B743375EE0}:85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EFB083-AFE1-49A1-A527-80221677C467}:8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10CE3-B399-434E-BD97-57479B5804C8}:8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406700-90FF-4E29-B5C6-B34928CBAC83}:8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B71F9E-FDF7-42BD-A48D-3B9B54722FCF}: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F4EFE4-85BC-4752-816E-3449628BBFDA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3FC785-8804-4ADD-A563-158FABC542E3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14FB35-8510-401E-87C3-4C04ED5114D3}:8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826924-1648-412F-BF58-68A659E4FB5B}:8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E52F61-8EF2-4A9B-8797-7AC316464BCB}: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B51F1B-0309-418C-83BF-89F8E7BD84B1}:8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635E47-7EC1-4EB9-91EE-D3178165F786}:7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17D71F-D123-4CBF-8C7B-1E5A2D4D16FF}:851"/>
</p:tagLst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490</Words>
  <Application>Microsoft Office PowerPoint</Application>
  <PresentationFormat>Custom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Baloo Tammudu 2</vt:lpstr>
      <vt:lpstr>Bebas Neue</vt:lpstr>
      <vt:lpstr>Kavoon</vt:lpstr>
      <vt:lpstr>Open Sans</vt:lpstr>
      <vt:lpstr>Roboto</vt:lpstr>
      <vt:lpstr>SVN-Billo</vt:lpstr>
      <vt:lpstr>Times New Roman</vt:lpstr>
      <vt:lpstr>Varela Round</vt:lpstr>
      <vt:lpstr>Wingdings</vt:lpstr>
      <vt:lpstr>Basic English for Hispanic Speakers Workshop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19.5_Bào 40_Tính chất giao hoán và kết hợp của phép nhân</dc:title>
  <dc:creator>ADMIN</dc:creator>
  <cp:lastModifiedBy>STD_DELL</cp:lastModifiedBy>
  <cp:revision>91</cp:revision>
  <dcterms:modified xsi:type="dcterms:W3CDTF">2025-01-21T14:54:27Z</dcterms:modified>
</cp:coreProperties>
</file>