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9"/>
  </p:notesMasterIdLst>
  <p:handoutMasterIdLst>
    <p:handoutMasterId r:id="rId20"/>
  </p:handoutMasterIdLst>
  <p:sldIdLst>
    <p:sldId id="260" r:id="rId5"/>
    <p:sldId id="311" r:id="rId6"/>
    <p:sldId id="313" r:id="rId7"/>
    <p:sldId id="314" r:id="rId8"/>
    <p:sldId id="316" r:id="rId9"/>
    <p:sldId id="258" r:id="rId10"/>
    <p:sldId id="265" r:id="rId11"/>
    <p:sldId id="273" r:id="rId12"/>
    <p:sldId id="276" r:id="rId13"/>
    <p:sldId id="306" r:id="rId14"/>
    <p:sldId id="318" r:id="rId15"/>
    <p:sldId id="325" r:id="rId16"/>
    <p:sldId id="326" r:id="rId17"/>
    <p:sldId id="2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77002" autoAdjust="0"/>
  </p:normalViewPr>
  <p:slideViewPr>
    <p:cSldViewPr snapToGrid="0">
      <p:cViewPr varScale="1">
        <p:scale>
          <a:sx n="59" d="100"/>
          <a:sy n="59" d="100"/>
        </p:scale>
        <p:origin x="956" y="48"/>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1/21/2025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6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43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1/21/2025</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1/21/2025</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30.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0.png"/><Relationship Id="rId5" Type="http://schemas.openxmlformats.org/officeDocument/2006/relationships/image" Target="../media/image22.png"/><Relationship Id="rId10"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svg"/><Relationship Id="rId5" Type="http://schemas.openxmlformats.org/officeDocument/2006/relationships/audio" Target="../media/audio1.wav"/><Relationship Id="rId15" Type="http://schemas.openxmlformats.org/officeDocument/2006/relationships/image" Target="../media/image17.svg"/><Relationship Id="rId10" Type="http://schemas.openxmlformats.org/officeDocument/2006/relationships/image" Target="../media/image11.png"/><Relationship Id="rId19"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svg"/><Relationship Id="rId5" Type="http://schemas.openxmlformats.org/officeDocument/2006/relationships/audio" Target="../media/audio1.wav"/><Relationship Id="rId15" Type="http://schemas.openxmlformats.org/officeDocument/2006/relationships/image" Target="../media/image17.svg"/><Relationship Id="rId10" Type="http://schemas.openxmlformats.org/officeDocument/2006/relationships/image" Target="../media/image11.pn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4.png"/><Relationship Id="rId14" Type="http://schemas.openxmlformats.org/officeDocument/2006/relationships/image" Target="../media/image16.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9758D36-0358-2AC5-90F8-F902D863A0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flipH="1">
            <a:off x="-288359" y="3608439"/>
            <a:ext cx="3156242" cy="3571252"/>
          </a:xfrm>
          <a:prstGeom prst="rect">
            <a:avLst/>
          </a:prstGeom>
        </p:spPr>
      </p:pic>
      <p:sp>
        <p:nvSpPr>
          <p:cNvPr id="3" name="Rectangle 2">
            <a:extLst>
              <a:ext uri="{FF2B5EF4-FFF2-40B4-BE49-F238E27FC236}">
                <a16:creationId xmlns:a16="http://schemas.microsoft.com/office/drawing/2014/main" id="{23FD0FFB-55B6-4C92-829A-9C71B79A8BC2}"/>
              </a:ext>
            </a:extLst>
          </p:cNvPr>
          <p:cNvSpPr/>
          <p:nvPr/>
        </p:nvSpPr>
        <p:spPr>
          <a:xfrm>
            <a:off x="-1" y="-2011"/>
            <a:ext cx="12192001" cy="347787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8800" b="1" cap="none" spc="0" dirty="0" err="1">
                <a:ln w="12700" cmpd="sng">
                  <a:solidFill>
                    <a:schemeClr val="accent4"/>
                  </a:solidFill>
                  <a:prstDash val="solid"/>
                </a:ln>
                <a:solidFill>
                  <a:srgbClr val="002060"/>
                </a:solidFill>
                <a:effectLst/>
                <a:latin typeface="Times New Roman" panose="02020603050405020304" pitchFamily="18" charset="0"/>
                <a:cs typeface="Times New Roman" panose="02020603050405020304" pitchFamily="18" charset="0"/>
              </a:rPr>
              <a:t>TOÁN</a:t>
            </a:r>
            <a:endParaRPr lang="en-US" sz="8800" b="1" cap="none" spc="0" dirty="0">
              <a:ln w="12700" cmpd="sng">
                <a:solidFill>
                  <a:schemeClr val="accent4"/>
                </a:solidFill>
                <a:prstDash val="solid"/>
              </a:ln>
              <a:solidFill>
                <a:srgbClr val="002060"/>
              </a:solidFill>
              <a:effectLst/>
              <a:latin typeface="Times New Roman" panose="02020603050405020304" pitchFamily="18" charset="0"/>
              <a:cs typeface="Times New Roman" panose="02020603050405020304" pitchFamily="18" charset="0"/>
            </a:endParaRPr>
          </a:p>
          <a:p>
            <a:pPr algn="ctr"/>
            <a:r>
              <a:rPr lang="en-US" sz="6000" b="1" dirty="0" err="1">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6000" b="1" dirty="0">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36: </a:t>
            </a:r>
            <a:r>
              <a:rPr lang="en-US" sz="6000" b="1" dirty="0" err="1">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Tỉ</a:t>
            </a:r>
            <a:r>
              <a:rPr lang="en-US" sz="6000" b="1" dirty="0">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6000" b="1" dirty="0">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Tỉ</a:t>
            </a:r>
            <a:r>
              <a:rPr lang="en-US" sz="6000" b="1" dirty="0">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6000" b="1" dirty="0">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a:t>
            </a:r>
            <a:r>
              <a:rPr lang="en-US" sz="6000" b="1" dirty="0">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trăm</a:t>
            </a:r>
            <a:r>
              <a:rPr lang="en-US" sz="4800" b="1" dirty="0">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dirty="0" err="1">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4800" b="1" dirty="0">
                <a:ln w="12700" cmpd="sng">
                  <a:solidFill>
                    <a:schemeClr val="accent4"/>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p>
          <a:p>
            <a:pPr algn="ctr"/>
            <a:r>
              <a:rPr lang="en-US" sz="3600" b="1" cap="none" spc="0" dirty="0" err="1">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a:t>
            </a:r>
            <a:r>
              <a:rPr lang="en-US" sz="3600" b="1" dirty="0">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Hoàng</a:t>
            </a:r>
            <a:r>
              <a:rPr lang="en-US" sz="3600" b="1" dirty="0">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600" b="1" dirty="0">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Nga</a:t>
            </a:r>
          </a:p>
          <a:p>
            <a:pPr algn="ctr"/>
            <a:r>
              <a:rPr lang="en-US" sz="3600" b="1" cap="none" spc="0" dirty="0" err="1">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3600" b="1" cap="none" spc="0" dirty="0">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cap="none" spc="0" dirty="0" err="1">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5D</a:t>
            </a:r>
            <a:endParaRPr lang="en-US" sz="3600" b="1" cap="none" spc="0" dirty="0">
              <a:ln w="12700" cmpd="sng">
                <a:solidFill>
                  <a:schemeClr val="accent4"/>
                </a:solidFill>
                <a:prstDash val="solid"/>
              </a:ln>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3A22AF6-D718-457A-A547-9ABA340D4A0C}"/>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3319727"/>
            <a:ext cx="2576353" cy="3818328"/>
          </a:xfrm>
          <a:prstGeom prst="rect">
            <a:avLst/>
          </a:prstGeom>
        </p:spPr>
      </p:pic>
    </p:spTree>
    <p:extLst>
      <p:ext uri="{BB962C8B-B14F-4D97-AF65-F5344CB8AC3E}">
        <p14:creationId xmlns:p14="http://schemas.microsoft.com/office/powerpoint/2010/main" val="4236546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a:off x="-942849" y="338993"/>
            <a:ext cx="4905645" cy="65745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029628" y="2947676"/>
            <a:ext cx="4498314" cy="602866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8768930" y="284277"/>
            <a:ext cx="4436086" cy="6574576"/>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653" b="100000" l="9694" r="92755">
                        <a14:foregroundMark x1="53061" y1="46939" x2="71122" y2="51122"/>
                        <a14:foregroundMark x1="46429" y1="86939" x2="46429" y2="93367"/>
                        <a14:foregroundMark x1="67245" y1="80306" x2="67245" y2="80306"/>
                        <a14:foregroundMark x1="65510" y1="78571" x2="71429" y2="81122"/>
                      </a14:backgroundRemoval>
                    </a14:imgEffect>
                  </a14:imgLayer>
                </a14:imgProps>
              </a:ext>
              <a:ext uri="{28A0092B-C50C-407E-A947-70E740481C1C}">
                <a14:useLocalDpi xmlns:a14="http://schemas.microsoft.com/office/drawing/2010/main" val="0"/>
              </a:ext>
            </a:extLst>
          </a:blip>
          <a:stretch>
            <a:fillRect/>
          </a:stretch>
        </p:blipFill>
        <p:spPr>
          <a:xfrm>
            <a:off x="5670410" y="3309878"/>
            <a:ext cx="6197036" cy="61970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694" l="8980" r="92857">
                        <a14:foregroundMark x1="37551" y1="28061" x2="46224" y2="30204"/>
                        <a14:foregroundMark x1="59796" y1="28061" x2="52245" y2="29694"/>
                        <a14:foregroundMark x1="53980" y1="36633" x2="44286" y2="36633"/>
                      </a14:backgroundRemoval>
                    </a14:imgEffect>
                  </a14:imgLayer>
                </a14:imgProps>
              </a:ext>
              <a:ext uri="{28A0092B-C50C-407E-A947-70E740481C1C}">
                <a14:useLocalDpi xmlns:a14="http://schemas.microsoft.com/office/drawing/2010/main" val="0"/>
              </a:ext>
            </a:extLst>
          </a:blip>
          <a:stretch>
            <a:fillRect/>
          </a:stretch>
        </p:blipFill>
        <p:spPr>
          <a:xfrm>
            <a:off x="3211758" y="3735341"/>
            <a:ext cx="6171212" cy="6171212"/>
          </a:xfrm>
          <a:prstGeom prst="rect">
            <a:avLst/>
          </a:prstGeom>
        </p:spPr>
      </p:pic>
      <p:pic>
        <p:nvPicPr>
          <p:cNvPr id="2" name="Picture 1">
            <a:extLst>
              <a:ext uri="{FF2B5EF4-FFF2-40B4-BE49-F238E27FC236}">
                <a16:creationId xmlns:a16="http://schemas.microsoft.com/office/drawing/2014/main" id="{A4B3E370-6909-FCD4-ED11-81B0265E1B9F}"/>
              </a:ext>
            </a:extLst>
          </p:cNvPr>
          <p:cNvPicPr>
            <a:picLocks noChangeAspect="1"/>
          </p:cNvPicPr>
          <p:nvPr/>
        </p:nvPicPr>
        <p:blipFill>
          <a:blip r:embed="rId11"/>
          <a:stretch>
            <a:fillRect/>
          </a:stretch>
        </p:blipFill>
        <p:spPr>
          <a:xfrm>
            <a:off x="1308120" y="551134"/>
            <a:ext cx="9376461" cy="4005419"/>
          </a:xfrm>
          <a:prstGeom prst="rect">
            <a:avLst/>
          </a:prstGeom>
        </p:spPr>
      </p:pic>
    </p:spTree>
    <p:extLst>
      <p:ext uri="{BB962C8B-B14F-4D97-AF65-F5344CB8AC3E}">
        <p14:creationId xmlns:p14="http://schemas.microsoft.com/office/powerpoint/2010/main" val="253380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3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4891"/>
          <a:stretch/>
        </p:blipFill>
        <p:spPr>
          <a:xfrm>
            <a:off x="0" y="-22671"/>
            <a:ext cx="12192000" cy="6918772"/>
          </a:xfrm>
          <a:prstGeom prst="rect">
            <a:avLst/>
          </a:prstGeom>
        </p:spPr>
      </p:pic>
      <p:pic>
        <p:nvPicPr>
          <p:cNvPr id="3" name="Picture 2">
            <a:extLst>
              <a:ext uri="{FF2B5EF4-FFF2-40B4-BE49-F238E27FC236}">
                <a16:creationId xmlns:a16="http://schemas.microsoft.com/office/drawing/2014/main" id="{B2937EE3-5BB7-42C7-6F33-9C293CD4462D}"/>
              </a:ext>
            </a:extLst>
          </p:cNvPr>
          <p:cNvPicPr>
            <a:picLocks noChangeAspect="1"/>
          </p:cNvPicPr>
          <p:nvPr/>
        </p:nvPicPr>
        <p:blipFill>
          <a:blip r:embed="rId3"/>
          <a:stretch>
            <a:fillRect/>
          </a:stretch>
        </p:blipFill>
        <p:spPr>
          <a:xfrm>
            <a:off x="0" y="849714"/>
            <a:ext cx="12192000" cy="5158571"/>
          </a:xfrm>
          <a:prstGeom prst="rect">
            <a:avLst/>
          </a:prstGeom>
        </p:spPr>
      </p:pic>
    </p:spTree>
    <p:extLst>
      <p:ext uri="{BB962C8B-B14F-4D97-AF65-F5344CB8AC3E}">
        <p14:creationId xmlns:p14="http://schemas.microsoft.com/office/powerpoint/2010/main" val="1693570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43701"/>
            <a:ext cx="11530957" cy="2778294"/>
            <a:chOff x="383136" y="294969"/>
            <a:chExt cx="11530957" cy="2778294"/>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762391" y="415443"/>
                  <a:ext cx="8744681" cy="2657820"/>
                </a:xfrm>
                <a:prstGeom prst="roundRect">
                  <a:avLst/>
                </a:prstGeom>
                <a:noFill/>
                <a:ln>
                  <a:noFill/>
                </a:ln>
              </p:spPr>
              <p:txBody>
                <a:bodyPr wrap="square" rtlCol="0">
                  <a:spAutoFit/>
                </a:bodyPr>
                <a:lstStyle/>
                <a:p>
                  <a:pPr algn="ctr"/>
                  <a:r>
                    <a:rPr lang="en-US" sz="4400" spc="-5" dirty="0">
                      <a:solidFill>
                        <a:prstClr val="black"/>
                      </a:solidFill>
                      <a:latin typeface="Cambria" panose="02040503050406030204" pitchFamily="18" charset="0"/>
                      <a:ea typeface="Cambria" panose="02040503050406030204" pitchFamily="18" charset="0"/>
                    </a:rPr>
                    <a:t>Chọn </a:t>
                  </a:r>
                  <a:r>
                    <a:rPr lang="en-US" sz="4400" spc="-5" dirty="0" err="1">
                      <a:solidFill>
                        <a:prstClr val="black"/>
                      </a:solidFill>
                      <a:latin typeface="Cambria" panose="02040503050406030204" pitchFamily="18" charset="0"/>
                      <a:ea typeface="Cambria" panose="02040503050406030204" pitchFamily="18" charset="0"/>
                    </a:rPr>
                    <a:t>tỉ</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phần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trăm</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tương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ứng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với</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phân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47</m:t>
                          </m:r>
                        </m:num>
                        <m:den>
                          <m:r>
                            <a:rPr lang="en-US" sz="4400" b="0" i="1" smtClean="0">
                              <a:latin typeface="Cambria Math" panose="02040503050406030204" pitchFamily="18" charset="0"/>
                            </a:rPr>
                            <m:t>100</m:t>
                          </m:r>
                        </m:den>
                      </m:f>
                    </m:oMath>
                  </a14:m>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762391" y="415443"/>
                  <a:ext cx="8744681" cy="2657820"/>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42980"/>
            <a:ext cx="4865720" cy="1603590"/>
            <a:chOff x="-983096" y="4306632"/>
            <a:chExt cx="6406490" cy="2078381"/>
          </a:xfrm>
        </p:grpSpPr>
        <p:sp>
          <p:nvSpPr>
            <p:cNvPr id="16" name="a">
              <a:extLst>
                <a:ext uri="{FF2B5EF4-FFF2-40B4-BE49-F238E27FC236}">
                  <a16:creationId xmlns:a16="http://schemas.microsoft.com/office/drawing/2014/main" id="{EF361B2F-4AD3-0677-319F-3460F1CEBEA6}"/>
                </a:ext>
              </a:extLst>
            </p:cNvPr>
            <p:cNvSpPr/>
            <p:nvPr/>
          </p:nvSpPr>
          <p:spPr>
            <a:xfrm>
              <a:off x="655801" y="4546451"/>
              <a:ext cx="4767593"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46 %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493595" y="2653667"/>
            <a:ext cx="5464472" cy="1685579"/>
            <a:chOff x="8804714" y="4447253"/>
            <a:chExt cx="719484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566725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45 %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31204"/>
            <a:ext cx="4865720" cy="1646772"/>
            <a:chOff x="2147103" y="4634992"/>
            <a:chExt cx="6406490" cy="2134345"/>
          </a:xfrm>
        </p:grpSpPr>
        <p:sp>
          <p:nvSpPr>
            <p:cNvPr id="24" name="c">
              <a:extLst>
                <a:ext uri="{FF2B5EF4-FFF2-40B4-BE49-F238E27FC236}">
                  <a16:creationId xmlns:a16="http://schemas.microsoft.com/office/drawing/2014/main" id="{7BBF831F-5501-9367-806D-24D63CE6BB82}"/>
                </a:ext>
              </a:extLst>
            </p:cNvPr>
            <p:cNvSpPr/>
            <p:nvPr/>
          </p:nvSpPr>
          <p:spPr>
            <a:xfrm>
              <a:off x="3626200" y="4759487"/>
              <a:ext cx="4927393"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48 %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605186" y="4731204"/>
            <a:ext cx="5308906" cy="1646772"/>
            <a:chOff x="10324068" y="7196308"/>
            <a:chExt cx="7873646"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636606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rPr>
                <a:t>47 %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5364" y="489346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73123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6"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0"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20"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21"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22"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242012"/>
            <a:ext cx="11530957" cy="2969749"/>
            <a:chOff x="383136" y="193280"/>
            <a:chExt cx="11530957" cy="296974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526827" y="193280"/>
                  <a:ext cx="8744681" cy="2969749"/>
                </a:xfrm>
                <a:prstGeom prst="roundRect">
                  <a:avLst/>
                </a:prstGeom>
                <a:noFill/>
                <a:ln>
                  <a:noFill/>
                </a:ln>
              </p:spPr>
              <p:txBody>
                <a:bodyPr wrap="square" rtlCol="0">
                  <a:spAutoFit/>
                </a:bodyPr>
                <a:lstStyle/>
                <a:p>
                  <a:pPr algn="ctr"/>
                  <a:r>
                    <a:rPr lang="en-US" sz="4800" spc="-5" dirty="0">
                      <a:solidFill>
                        <a:prstClr val="black"/>
                      </a:solidFill>
                      <a:latin typeface="Cambria" panose="02040503050406030204" pitchFamily="18" charset="0"/>
                      <a:ea typeface="Cambria" panose="02040503050406030204" pitchFamily="18" charset="0"/>
                    </a:rPr>
                    <a:t>Chọn </a:t>
                  </a:r>
                  <a:r>
                    <a:rPr lang="en-US" sz="4800" spc="-5" dirty="0" err="1">
                      <a:solidFill>
                        <a:prstClr val="black"/>
                      </a:solidFill>
                      <a:latin typeface="Cambria" panose="02040503050406030204" pitchFamily="18" charset="0"/>
                      <a:ea typeface="Cambria" panose="02040503050406030204" pitchFamily="18" charset="0"/>
                    </a:rPr>
                    <a:t>tỉ</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phần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trăm</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tương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ứng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với</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phân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95</m:t>
                          </m:r>
                        </m:num>
                        <m:den>
                          <m:r>
                            <a:rPr lang="en-US" sz="4800" b="0" i="1" smtClean="0">
                              <a:latin typeface="Cambria Math" panose="02040503050406030204" pitchFamily="18" charset="0"/>
                            </a:rPr>
                            <m:t>100</m:t>
                          </m:r>
                        </m:den>
                      </m:f>
                    </m:oMath>
                  </a14:m>
                  <a:endParaRPr lang="en-US" sz="48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526827" y="193280"/>
                  <a:ext cx="8744681" cy="2969749"/>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91960"/>
            <a:ext cx="5046114" cy="1603590"/>
            <a:chOff x="-983096" y="4306632"/>
            <a:chExt cx="6644007" cy="2078381"/>
          </a:xfrm>
        </p:grpSpPr>
        <p:sp>
          <p:nvSpPr>
            <p:cNvPr id="16" name="a">
              <a:extLst>
                <a:ext uri="{FF2B5EF4-FFF2-40B4-BE49-F238E27FC236}">
                  <a16:creationId xmlns:a16="http://schemas.microsoft.com/office/drawing/2014/main" id="{EF361B2F-4AD3-0677-319F-3460F1CEBEA6}"/>
                </a:ext>
              </a:extLst>
            </p:cNvPr>
            <p:cNvSpPr/>
            <p:nvPr/>
          </p:nvSpPr>
          <p:spPr>
            <a:xfrm>
              <a:off x="655800" y="4546451"/>
              <a:ext cx="5005111"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94 %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5964165" y="2643482"/>
            <a:ext cx="6041304" cy="1685579"/>
            <a:chOff x="8804714" y="4447253"/>
            <a:chExt cx="795433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642674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93 %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80184"/>
            <a:ext cx="5046115" cy="1646772"/>
            <a:chOff x="2147103" y="4634992"/>
            <a:chExt cx="6644008" cy="2134345"/>
          </a:xfrm>
        </p:grpSpPr>
        <p:sp>
          <p:nvSpPr>
            <p:cNvPr id="24" name="c">
              <a:extLst>
                <a:ext uri="{FF2B5EF4-FFF2-40B4-BE49-F238E27FC236}">
                  <a16:creationId xmlns:a16="http://schemas.microsoft.com/office/drawing/2014/main" id="{7BBF831F-5501-9367-806D-24D63CE6BB82}"/>
                </a:ext>
              </a:extLst>
            </p:cNvPr>
            <p:cNvSpPr/>
            <p:nvPr/>
          </p:nvSpPr>
          <p:spPr>
            <a:xfrm>
              <a:off x="3626199" y="4759487"/>
              <a:ext cx="5164912"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95 %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193935" y="4780184"/>
            <a:ext cx="5897210" cy="1646772"/>
            <a:chOff x="10324068" y="7196308"/>
            <a:chExt cx="8746161"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723857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92 %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5376" y="4795487"/>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3445682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5"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1"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22"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20"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20"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01615"/>
            <a:ext cx="11530957" cy="2349579"/>
            <a:chOff x="383136" y="252883"/>
            <a:chExt cx="11530957" cy="234957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843671" y="252883"/>
              <a:ext cx="8744681" cy="2349579"/>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Tỉ số phần trăm của số học sinh giỏi và số học sinh toàn trường là 20%. Tỉ số này cho ta biết gì?</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d">
            <a:extLst>
              <a:ext uri="{FF2B5EF4-FFF2-40B4-BE49-F238E27FC236}">
                <a16:creationId xmlns:a16="http://schemas.microsoft.com/office/drawing/2014/main" id="{FFC752B8-A2D1-61FB-BBA2-3041CE152CFD}"/>
              </a:ext>
            </a:extLst>
          </p:cNvPr>
          <p:cNvSpPr/>
          <p:nvPr/>
        </p:nvSpPr>
        <p:spPr>
          <a:xfrm>
            <a:off x="1292015" y="3455658"/>
            <a:ext cx="10097345" cy="240666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Calibri" panose="020F0502020204030204"/>
                <a:ea typeface="+mn-ea"/>
                <a:cs typeface="+mn-cs"/>
              </a:rPr>
              <a:t>Tỉ số 20% cho ta biết: cứ 100 học sinh toàn trường thì có 20 bạn học sinh giỏi.</a:t>
            </a:r>
            <a:endParaRPr kumimoji="0" lang="en-US" sz="45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164" y="284114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420352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4414" fill="hold"/>
                                        <p:tgtEl>
                                          <p:spTgt spid="37"/>
                                        </p:tgtEl>
                                      </p:cBhvr>
                                    </p:cmd>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7"/>
                </p:tgtEl>
              </p:cMediaNode>
            </p:audio>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73942"/>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778</TotalTime>
  <Words>372</Words>
  <Application>Microsoft Office PowerPoint</Application>
  <PresentationFormat>Widescreen</PresentationFormat>
  <Paragraphs>44</Paragraphs>
  <Slides>14</Slides>
  <Notes>3</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Aptos</vt:lpstr>
      <vt:lpstr>Aptos Display</vt:lpstr>
      <vt:lpstr>Arial</vt:lpstr>
      <vt:lpstr>Calibri</vt:lpstr>
      <vt:lpstr>Cambria</vt:lpstr>
      <vt:lpstr>Cambria Math</vt:lpstr>
      <vt:lpstr>Fredoka One</vt:lpstr>
      <vt:lpstr>Raleway</vt:lpstr>
      <vt:lpstr>Times New Roman</vt:lpstr>
      <vt:lpstr>UTM Cookies</vt:lpstr>
      <vt:lpstr>Wingdings</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Minh Ngọc Bùi</cp:lastModifiedBy>
  <cp:revision>201</cp:revision>
  <dcterms:created xsi:type="dcterms:W3CDTF">2023-07-26T07:54:15Z</dcterms:created>
  <dcterms:modified xsi:type="dcterms:W3CDTF">2025-01-21T01:47:45Z</dcterms:modified>
  <cp:category>9Slide.vn</cp:category>
</cp:coreProperties>
</file>