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90" r:id="rId4"/>
  </p:sldMasterIdLst>
  <p:notesMasterIdLst>
    <p:notesMasterId r:id="rId28"/>
  </p:notesMasterIdLst>
  <p:sldIdLst>
    <p:sldId id="2673" r:id="rId5"/>
    <p:sldId id="259" r:id="rId6"/>
    <p:sldId id="365" r:id="rId7"/>
    <p:sldId id="364" r:id="rId8"/>
    <p:sldId id="367" r:id="rId9"/>
    <p:sldId id="370" r:id="rId10"/>
    <p:sldId id="257" r:id="rId11"/>
    <p:sldId id="265" r:id="rId12"/>
    <p:sldId id="266" r:id="rId13"/>
    <p:sldId id="2645" r:id="rId14"/>
    <p:sldId id="2668" r:id="rId15"/>
    <p:sldId id="2669" r:id="rId16"/>
    <p:sldId id="2643" r:id="rId17"/>
    <p:sldId id="2652" r:id="rId18"/>
    <p:sldId id="2653" r:id="rId19"/>
    <p:sldId id="2667" r:id="rId20"/>
    <p:sldId id="2670" r:id="rId21"/>
    <p:sldId id="2671" r:id="rId22"/>
    <p:sldId id="2672" r:id="rId23"/>
    <p:sldId id="273" r:id="rId24"/>
    <p:sldId id="2646" r:id="rId25"/>
    <p:sldId id="513" r:id="rId26"/>
    <p:sldId id="33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3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F939D-BDD8-4A7B-BA3C-9939FD61E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49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2"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p:cNvPicPr>
            <a:picLocks noChangeAspect="1"/>
          </p:cNvPicPr>
          <p:nvPr userDrawn="1"/>
        </p:nvPicPr>
        <p:blipFill>
          <a:blip r:embed="rId3"/>
          <a:stretch>
            <a:fillRect/>
          </a:stretch>
        </p:blipFill>
        <p:spPr>
          <a:xfrm>
            <a:off x="671512" y="7142162"/>
            <a:ext cx="1704975" cy="96202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9"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p>
        </p:txBody>
      </p:sp>
      <p:sp>
        <p:nvSpPr>
          <p:cNvPr id="12"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800"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2025/1/25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gif"/><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26.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4.png"/><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GI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slide" Target="slide7.xml"/><Relationship Id="rId1" Type="http://schemas.openxmlformats.org/officeDocument/2006/relationships/slideLayout" Target="../slideLayouts/slideLayout40.xml"/><Relationship Id="rId6" Type="http://schemas.openxmlformats.org/officeDocument/2006/relationships/image" Target="../media/image16.png"/><Relationship Id="rId11" Type="http://schemas.microsoft.com/office/2007/relationships/hdphoto" Target="../media/hdphoto1.wdp"/><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40.xml"/><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40.xml"/><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40.xml"/><Relationship Id="rId7"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0"/>
            <a:ext cx="12192000" cy="6858000"/>
          </a:xfrm>
          <a:prstGeom prst="rect">
            <a:avLst/>
          </a:prstGeom>
        </p:spPr>
      </p:pic>
      <p:sp>
        <p:nvSpPr>
          <p:cNvPr id="7" name="Rectangle 5"/>
          <p:cNvSpPr>
            <a:spLocks noChangeArrowheads="1"/>
          </p:cNvSpPr>
          <p:nvPr/>
        </p:nvSpPr>
        <p:spPr bwMode="auto">
          <a:xfrm>
            <a:off x="6398356" y="4441609"/>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53406" y="2299751"/>
            <a:ext cx="107152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MÔN</a:t>
            </a:r>
            <a:r>
              <a:rPr kumimoji="0" lang="en-US"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CÔNG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NGHỆ</a:t>
            </a:r>
            <a:endParaRPr kumimoji="0" lang="en-US"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C00000"/>
                </a:solidFill>
                <a:latin typeface="Times New Roman" pitchFamily="18" charset="0"/>
                <a:cs typeface="Times New Roman" pitchFamily="18" charset="0"/>
              </a:rPr>
              <a:t>Chăm</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sóc</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hoa</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cây</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cảnh</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trong</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chậu</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Tiết</a:t>
            </a:r>
            <a:r>
              <a:rPr lang="en-US" sz="4000" b="1" dirty="0" smtClean="0">
                <a:solidFill>
                  <a:srgbClr val="C00000"/>
                </a:solidFill>
                <a:latin typeface="Times New Roman" pitchFamily="18" charset="0"/>
                <a:cs typeface="Times New Roman" pitchFamily="18" charset="0"/>
              </a:rPr>
              <a:t> 3)</a:t>
            </a:r>
            <a:endParaRPr lang="en-US" sz="4000" b="1" dirty="0" smtClean="0">
              <a:solidFill>
                <a:srgbClr val="C00000"/>
              </a:solidFill>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TRƯỜNG</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TIỂU</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QUANG</a:t>
            </a:r>
            <a:r>
              <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TRUNG</a:t>
            </a:r>
            <a:endParaRPr kumimoji="0" lang="en-US" sz="28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Sách</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kết</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nối</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tri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thức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cuộc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sống</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Lớp</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Năm</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học</a:t>
            </a: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2024-2025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1658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2" name="TextBox 11"/>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panose="020B0604020202020204"/>
            </a:endParaRPr>
          </a:p>
        </p:txBody>
      </p:sp>
      <p:sp>
        <p:nvSpPr>
          <p:cNvPr id="12" name="TextBox 11"/>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panose="020B0604020202020204"/>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7" name="Rectangle: Rounded Corners 6"/>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panose="020B0604020202020204"/>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9" name="Rectangle: Rounded Corners 8"/>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p:cNvGraphicFramePr>
            <a:graphicFrameLocks noGrp="1"/>
          </p:cNvGraphicFramePr>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3381375">
                  <a:extLst>
                    <a:ext uri="{9D8B030D-6E8A-4147-A177-3AD203B41FA5}">
                      <a16:colId xmlns:a16="http://schemas.microsoft.com/office/drawing/2014/main" val="20003"/>
                    </a:ext>
                  </a:extLst>
                </a:gridCol>
                <a:gridCol w="3276600">
                  <a:extLst>
                    <a:ext uri="{9D8B030D-6E8A-4147-A177-3AD203B41FA5}">
                      <a16:colId xmlns:a16="http://schemas.microsoft.com/office/drawing/2014/main" val="20004"/>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panose="020B0604020202020204"/>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panose="020B0604020202020204"/>
            </a:endParaRPr>
          </a:p>
        </p:txBody>
      </p:sp>
      <p:sp>
        <p:nvSpPr>
          <p:cNvPr id="17" name="TextBox 16"/>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8969" y="-424166"/>
            <a:ext cx="8930936" cy="6824966"/>
          </a:xfrm>
          <a:prstGeom prst="rect">
            <a:avLst/>
          </a:prstGeom>
        </p:spPr>
      </p:pic>
      <p:pic>
        <p:nvPicPr>
          <p:cNvPr id="7" name="图片 7"/>
          <p:cNvPicPr>
            <a:picLocks noChangeAspect="1"/>
          </p:cNvPicPr>
          <p:nvPr/>
        </p:nvPicPr>
        <p:blipFill>
          <a:blip r:embed="rId4" cstate="email"/>
          <a:srcRect/>
          <a:stretch>
            <a:fillRect/>
          </a:stretch>
        </p:blipFill>
        <p:spPr>
          <a:xfrm flipH="1">
            <a:off x="6903273" y="2658362"/>
            <a:ext cx="5425252" cy="3945638"/>
          </a:xfrm>
          <a:prstGeom prst="rect">
            <a:avLst/>
          </a:prstGeom>
        </p:spPr>
      </p:pic>
      <p:pic>
        <p:nvPicPr>
          <p:cNvPr id="3" name="Picture 2"/>
          <p:cNvPicPr>
            <a:picLocks noChangeAspect="1"/>
          </p:cNvPicPr>
          <p:nvPr/>
        </p:nvPicPr>
        <p:blipFill>
          <a:blip r:embed="rId5"/>
          <a:stretch>
            <a:fillRect/>
          </a:stretch>
        </p:blipFill>
        <p:spPr>
          <a:xfrm>
            <a:off x="1013188" y="2237148"/>
            <a:ext cx="6279424"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8829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p:cNvSpPr txBox="1"/>
          <p:nvPr/>
        </p:nvSpPr>
        <p:spPr>
          <a:xfrm>
            <a:off x="2924175" y="2362200"/>
            <a:ext cx="7267575" cy="583565"/>
          </a:xfrm>
          <a:prstGeom prst="rect">
            <a:avLst/>
          </a:prstGeom>
          <a:noFill/>
        </p:spPr>
        <p:txBody>
          <a:bodyPr wrap="square" rtlCol="0">
            <a:spAutoFit/>
          </a:bodyPr>
          <a:lstStyle/>
          <a:p>
            <a:r>
              <a:rPr lang="en-US" sz="3200" dirty="0" err="1"/>
              <a:t>Cách</a:t>
            </a:r>
            <a:r>
              <a:rPr lang="en-US" sz="3200" dirty="0"/>
              <a:t> 2: 4 x 3 x 2 =  4 x (3 x 2) = 4 x 6 = 24</a:t>
            </a:r>
          </a:p>
        </p:txBody>
      </p:sp>
      <p:sp>
        <p:nvSpPr>
          <p:cNvPr id="11" name="Rectangle: Rounded Corners 10"/>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2" name="Rectangle: Rounded Corners 11"/>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3" name="Rectangle: Rounded Corners 12"/>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14" name="Rectangle: Rounded Corners 13"/>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7" name="TextBox 6"/>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panose="020B0604020202020204"/>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9" name="TextBox 8"/>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panose="020B0604020202020204"/>
              </a:rPr>
              <a:t>6 x 3 x 3</a:t>
            </a:r>
          </a:p>
        </p:txBody>
      </p:sp>
      <p:sp>
        <p:nvSpPr>
          <p:cNvPr id="7" name="TextBox 6"/>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panose="020B0604020202020204"/>
              </a:rPr>
              <a:t>6 x 2 x 4</a:t>
            </a:r>
          </a:p>
        </p:txBody>
      </p:sp>
      <p:sp>
        <p:nvSpPr>
          <p:cNvPr id="9" name="TextBox 8"/>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6289630" y="3910012"/>
            <a:ext cx="5616620" cy="2576513"/>
          </a:xfrm>
          <a:prstGeom prst="rect">
            <a:avLst/>
          </a:prstGeom>
        </p:spPr>
      </p:pic>
      <p:sp>
        <p:nvSpPr>
          <p:cNvPr id="15" name="TextBox 14"/>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panose="020B0604020202020204"/>
              </a:rPr>
              <a:t>Vậy</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đội</a:t>
            </a:r>
            <a:r>
              <a:rPr lang="en-US" sz="3600" kern="0" dirty="0">
                <a:solidFill>
                  <a:srgbClr val="F7A9BD">
                    <a:lumMod val="10000"/>
                  </a:srgbClr>
                </a:solidFill>
                <a:latin typeface="Cambria" panose="02040503050406030204" pitchFamily="18" charset="0"/>
                <a:sym typeface="Arial" panose="020B0604020202020204"/>
              </a:rPr>
              <a:t> 2 </a:t>
            </a:r>
            <a:r>
              <a:rPr lang="en-US" sz="3600" kern="0" dirty="0" err="1">
                <a:solidFill>
                  <a:srgbClr val="F7A9BD">
                    <a:lumMod val="10000"/>
                  </a:srgbClr>
                </a:solidFill>
                <a:latin typeface="Cambria" panose="02040503050406030204" pitchFamily="18" charset="0"/>
                <a:sym typeface="Arial" panose="020B0604020202020204"/>
              </a:rPr>
              <a:t>cầm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các</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tấm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bìa</a:t>
            </a:r>
            <a:r>
              <a:rPr lang="en-US" sz="3600" kern="0" dirty="0">
                <a:solidFill>
                  <a:srgbClr val="F7A9BD">
                    <a:lumMod val="10000"/>
                  </a:srgbClr>
                </a:solidFill>
                <a:latin typeface="Cambria" panose="02040503050406030204" pitchFamily="18" charset="0"/>
                <a:sym typeface="Arial" panose="020B0604020202020204"/>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
        <p:nvSpPr>
          <p:cNvPr id="23" name="Rectangle: Rounded Corners 22"/>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panose="020B0604020202020204"/>
              </a:rPr>
              <a:t>Đội</a:t>
            </a:r>
            <a:r>
              <a:rPr lang="en-US" sz="3600" kern="0" dirty="0">
                <a:solidFill>
                  <a:srgbClr val="F7A9BD">
                    <a:lumMod val="10000"/>
                  </a:srgbClr>
                </a:solidFill>
                <a:latin typeface="Cambria" panose="02040503050406030204" pitchFamily="18" charset="0"/>
                <a:sym typeface="Arial" panose="020B0604020202020204"/>
              </a:rPr>
              <a:t> 1 </a:t>
            </a:r>
            <a:r>
              <a:rPr lang="en-US" sz="3600" kern="0" dirty="0" err="1">
                <a:solidFill>
                  <a:srgbClr val="F7A9BD">
                    <a:lumMod val="10000"/>
                  </a:srgbClr>
                </a:solidFill>
                <a:latin typeface="Cambria" panose="02040503050406030204" pitchFamily="18" charset="0"/>
                <a:sym typeface="Arial" panose="020B0604020202020204"/>
              </a:rPr>
              <a:t>cầm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các</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tấm</a:t>
            </a:r>
            <a:r>
              <a:rPr lang="en-US" sz="3600" kern="0" dirty="0">
                <a:solidFill>
                  <a:srgbClr val="F7A9BD">
                    <a:lumMod val="10000"/>
                  </a:srgbClr>
                </a:solidFill>
                <a:latin typeface="Cambria" panose="02040503050406030204" pitchFamily="18" charset="0"/>
                <a:sym typeface="Arial" panose="020B0604020202020204"/>
              </a:rPr>
              <a:t> </a:t>
            </a:r>
            <a:r>
              <a:rPr lang="en-US" sz="3600" kern="0" dirty="0" err="1">
                <a:solidFill>
                  <a:srgbClr val="F7A9BD">
                    <a:lumMod val="10000"/>
                  </a:srgbClr>
                </a:solidFill>
                <a:latin typeface="Cambria" panose="02040503050406030204" pitchFamily="18" charset="0"/>
                <a:sym typeface="Arial" panose="020B0604020202020204"/>
              </a:rPr>
              <a:t>bìa</a:t>
            </a:r>
            <a:r>
              <a:rPr lang="en-US" sz="3600" kern="0" dirty="0">
                <a:solidFill>
                  <a:srgbClr val="F7A9BD">
                    <a:lumMod val="10000"/>
                  </a:srgbClr>
                </a:solidFill>
                <a:latin typeface="Cambria" panose="02040503050406030204" pitchFamily="18" charset="0"/>
                <a:sym typeface="Arial" panose="020B0604020202020204"/>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panose="020B0604020202020204"/>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8743950" y="1376362"/>
            <a:ext cx="3000375" cy="2025253"/>
          </a:xfrm>
          <a:prstGeom prst="rect">
            <a:avLst/>
          </a:prstGeom>
        </p:spPr>
      </p:pic>
      <p:sp>
        <p:nvSpPr>
          <p:cNvPr id="8" name="TextBox 7"/>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394311" y="-444486"/>
            <a:ext cx="8070739" cy="616760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8969" y="-424166"/>
            <a:ext cx="8930936" cy="6824966"/>
          </a:xfrm>
          <a:prstGeom prst="rect">
            <a:avLst/>
          </a:prstGeom>
        </p:spPr>
      </p:pic>
      <p:pic>
        <p:nvPicPr>
          <p:cNvPr id="7" name="图片 7"/>
          <p:cNvPicPr>
            <a:picLocks noChangeAspect="1"/>
          </p:cNvPicPr>
          <p:nvPr/>
        </p:nvPicPr>
        <p:blipFill>
          <a:blip r:embed="rId4" cstate="email"/>
          <a:srcRect/>
          <a:stretch>
            <a:fill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a:fillRect/>
          </a:stretch>
        </p:blipFill>
        <p:spPr>
          <a:xfrm>
            <a:off x="0" y="-355600"/>
            <a:ext cx="12484100" cy="7213600"/>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a:fillRect/>
          </a:stretch>
        </p:blipFill>
        <p:spPr>
          <a:xfrm>
            <a:off x="293941" y="2035293"/>
            <a:ext cx="3782830" cy="3782830"/>
          </a:xfrm>
          <a:prstGeom prst="rect">
            <a:avLst/>
          </a:prstGeom>
        </p:spPr>
      </p:pic>
      <p:pic>
        <p:nvPicPr>
          <p:cNvPr id="24"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p:cNvPicPr>
            <a:picLocks noChangeAspect="1"/>
          </p:cNvPicPr>
          <p:nvPr/>
        </p:nvPicPr>
        <p:blipFill>
          <a:blip r:embed="rId6"/>
          <a:stretch>
            <a:fillRect/>
          </a:stretch>
        </p:blipFill>
        <p:spPr>
          <a:xfrm>
            <a:off x="2618141" y="1602547"/>
            <a:ext cx="8614395" cy="3078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81439" y="341306"/>
            <a:ext cx="3913971" cy="1603387"/>
          </a:xfrm>
          <a:prstGeom prst="rect">
            <a:avLst/>
          </a:prstGeom>
        </p:spPr>
      </p:pic>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p:cNvSpPr txBox="1"/>
          <p:nvPr/>
        </p:nvSpPr>
        <p:spPr>
          <a:xfrm>
            <a:off x="486869" y="1351240"/>
            <a:ext cx="2555397" cy="1200016"/>
          </a:xfrm>
          <a:prstGeom prst="rect">
            <a:avLst/>
          </a:prstGeom>
          <a:noFill/>
        </p:spPr>
        <p:txBody>
          <a:bodyPr wrap="square" rtlCol="0">
            <a:spAutoFit/>
          </a:bodyPr>
          <a:lstStyle/>
          <a:p>
            <a:pPr algn="ctr" defTabSz="914400"/>
            <a:r>
              <a:rPr lang="en-US" altLang="zh-CN" sz="3600" b="1" dirty="0" err="1">
                <a:solidFill>
                  <a:srgbClr val="C00000"/>
                </a:solidFill>
                <a:latin typeface="Calibri" panose="020F0502020204030204"/>
                <a:ea typeface="仓耳今楷05-6763 W05" panose="02020400000000000000" pitchFamily="18" charset="-122"/>
                <a:cs typeface="Arima Madurai" panose="00000500000000000000" pitchFamily="2" charset="0"/>
              </a:rPr>
              <a:t>Quả</a:t>
            </a:r>
            <a:r>
              <a:rPr lang="en-US" altLang="zh-CN" sz="3600" b="1" dirty="0">
                <a:solidFill>
                  <a:srgbClr val="C00000"/>
                </a:solidFill>
                <a:latin typeface="Calibri" panose="020F0502020204030204"/>
                <a:ea typeface="仓耳今楷05-6763 W05" panose="02020400000000000000" pitchFamily="18" charset="-122"/>
                <a:cs typeface="Arima Madurai" panose="00000500000000000000" pitchFamily="2" charset="0"/>
              </a:rPr>
              <a:t> </a:t>
            </a:r>
            <a:r>
              <a:rPr lang="en-US" altLang="zh-CN" sz="3600" b="1" dirty="0" err="1">
                <a:solidFill>
                  <a:srgbClr val="C00000"/>
                </a:solidFill>
                <a:latin typeface="Calibri" panose="020F0502020204030204"/>
                <a:ea typeface="仓耳今楷05-6763 W05" panose="02020400000000000000" pitchFamily="18" charset="-122"/>
                <a:cs typeface="Arima Madurai" panose="00000500000000000000" pitchFamily="2" charset="0"/>
              </a:rPr>
              <a:t>trứng</a:t>
            </a:r>
            <a:r>
              <a:rPr lang="en-US" altLang="zh-CN" sz="3600" b="1" dirty="0">
                <a:solidFill>
                  <a:srgbClr val="C00000"/>
                </a:solidFill>
                <a:latin typeface="Calibri" panose="020F0502020204030204"/>
                <a:ea typeface="仓耳今楷05-6763 W05" panose="02020400000000000000" pitchFamily="18" charset="-122"/>
                <a:cs typeface="Arima Madurai" panose="00000500000000000000" pitchFamily="2" charset="0"/>
              </a:rPr>
              <a:t> </a:t>
            </a:r>
            <a:r>
              <a:rPr lang="en-US" altLang="zh-CN" sz="3600" b="1" dirty="0" err="1">
                <a:solidFill>
                  <a:srgbClr val="C00000"/>
                </a:solidFill>
                <a:latin typeface="Calibri" panose="020F0502020204030204"/>
                <a:ea typeface="仓耳今楷05-6763 W05" panose="02020400000000000000" pitchFamily="18" charset="-122"/>
                <a:cs typeface="Arima Madurai" panose="00000500000000000000" pitchFamily="2" charset="0"/>
              </a:rPr>
              <a:t>bí</a:t>
            </a:r>
            <a:r>
              <a:rPr lang="en-US" altLang="zh-CN" sz="3600" b="1" dirty="0">
                <a:solidFill>
                  <a:srgbClr val="C00000"/>
                </a:solidFill>
                <a:latin typeface="Calibri" panose="020F0502020204030204"/>
                <a:ea typeface="仓耳今楷05-6763 W05" panose="02020400000000000000" pitchFamily="18" charset="-122"/>
                <a:cs typeface="Arima Madurai" panose="00000500000000000000" pitchFamily="2" charset="0"/>
              </a:rPr>
              <a:t> </a:t>
            </a:r>
            <a:r>
              <a:rPr lang="en-US" altLang="zh-CN" sz="3600" b="1" dirty="0" err="1">
                <a:solidFill>
                  <a:srgbClr val="C00000"/>
                </a:solidFill>
                <a:latin typeface="Calibri" panose="020F0502020204030204"/>
                <a:ea typeface="仓耳今楷05-6763 W05" panose="02020400000000000000" pitchFamily="18" charset="-122"/>
                <a:cs typeface="Arima Madurai" panose="00000500000000000000" pitchFamily="2" charset="0"/>
              </a:rPr>
              <a:t>ẩn</a:t>
            </a:r>
            <a:endParaRPr lang="zh-CN" altLang="en-US" sz="3600" dirty="0">
              <a:solidFill>
                <a:srgbClr val="C00000"/>
              </a:solidFill>
              <a:latin typeface="Calibri" panose="020F0502020204030204"/>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a:fillRect/>
          </a:stretch>
        </p:blipFill>
        <p:spPr>
          <a:xfrm>
            <a:off x="2520562" y="2115425"/>
            <a:ext cx="3077111" cy="2449129"/>
          </a:xfrm>
          <a:prstGeom prst="rect">
            <a:avLst/>
          </a:prstGeom>
        </p:spPr>
      </p:pic>
      <p:sp>
        <p:nvSpPr>
          <p:cNvPr id="6" name="文本框 18">
            <a:hlinkClick r:id="rId12" action="ppaction://hlinksldjump"/>
          </p:cNvPr>
          <p:cNvSpPr txBox="1"/>
          <p:nvPr/>
        </p:nvSpPr>
        <p:spPr>
          <a:xfrm>
            <a:off x="3744691" y="3449715"/>
            <a:ext cx="647903" cy="923090"/>
          </a:xfrm>
          <a:prstGeom prst="rect">
            <a:avLst/>
          </a:prstGeom>
          <a:noFill/>
        </p:spPr>
        <p:txBody>
          <a:bodyPr wrap="square" rtlCol="0">
            <a:spAutoFit/>
          </a:bodyPr>
          <a:lstStyle/>
          <a:p>
            <a:pPr algn="ctr" defTabSz="914400"/>
            <a:r>
              <a:rPr lang="en-US" altLang="zh-CN" sz="5400" b="1" dirty="0">
                <a:solidFill>
                  <a:srgbClr val="C00000"/>
                </a:solidFill>
                <a:latin typeface="Calibri" panose="020F0502020204030204"/>
                <a:ea typeface="仓耳今楷05-6763 W05" panose="02020400000000000000" pitchFamily="18" charset="-122"/>
                <a:cs typeface="Arima Madurai" panose="00000500000000000000" pitchFamily="2" charset="0"/>
              </a:rPr>
              <a:t>1</a:t>
            </a:r>
            <a:endParaRPr lang="zh-CN" altLang="en-US" sz="5400" dirty="0">
              <a:solidFill>
                <a:srgbClr val="C00000"/>
              </a:solidFill>
              <a:latin typeface="Calibri" panose="020F0502020204030204"/>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p:cNvPicPr>
            <a:picLocks noChangeAspect="1"/>
          </p:cNvPicPr>
          <p:nvPr/>
        </p:nvPicPr>
        <p:blipFill>
          <a:blip r:embed="rId13"/>
          <a:stretch>
            <a:fillRect/>
          </a:stretch>
        </p:blipFill>
        <p:spPr>
          <a:xfrm>
            <a:off x="6419849" y="2962275"/>
            <a:ext cx="1209675" cy="1209675"/>
          </a:xfrm>
          <a:prstGeom prst="rect">
            <a:avLst/>
          </a:prstGeom>
        </p:spPr>
      </p:pic>
      <p:pic>
        <p:nvPicPr>
          <p:cNvPr id="12" name="Picture 11">
            <a:hlinkClick r:id="rId12" action="ppaction://hlinksldjump"/>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a:fillRect/>
          </a:stretch>
        </p:blipFill>
        <p:spPr>
          <a:xfrm>
            <a:off x="5530313" y="2084553"/>
            <a:ext cx="3077111" cy="2449129"/>
          </a:xfrm>
          <a:prstGeom prst="rect">
            <a:avLst/>
          </a:prstGeom>
        </p:spPr>
      </p:pic>
      <p:sp>
        <p:nvSpPr>
          <p:cNvPr id="13" name="文本框 18">
            <a:hlinkClick r:id="rId14" action="ppaction://hlinksldjump"/>
          </p:cNvPr>
          <p:cNvSpPr txBox="1"/>
          <p:nvPr/>
        </p:nvSpPr>
        <p:spPr>
          <a:xfrm>
            <a:off x="6773492" y="3409318"/>
            <a:ext cx="647903" cy="923090"/>
          </a:xfrm>
          <a:prstGeom prst="rect">
            <a:avLst/>
          </a:prstGeom>
          <a:noFill/>
        </p:spPr>
        <p:txBody>
          <a:bodyPr wrap="square" rtlCol="0">
            <a:spAutoFit/>
          </a:bodyPr>
          <a:lstStyle/>
          <a:p>
            <a:pPr algn="ctr" defTabSz="914400"/>
            <a:r>
              <a:rPr lang="en-US" altLang="zh-CN" sz="5400" b="1" dirty="0">
                <a:solidFill>
                  <a:srgbClr val="C00000"/>
                </a:solidFill>
                <a:latin typeface="Calibri" panose="020F0502020204030204"/>
                <a:ea typeface="仓耳今楷05-6763 W05" panose="02020400000000000000" pitchFamily="18" charset="-122"/>
                <a:cs typeface="Arima Madurai" panose="00000500000000000000" pitchFamily="2" charset="0"/>
              </a:rPr>
              <a:t>2</a:t>
            </a:r>
            <a:endParaRPr lang="zh-CN" altLang="en-US" sz="5400" dirty="0">
              <a:solidFill>
                <a:srgbClr val="C00000"/>
              </a:solidFill>
              <a:latin typeface="Calibri" panose="020F0502020204030204"/>
              <a:ea typeface="仓耳今楷05-6763 W05" panose="02020400000000000000" pitchFamily="18" charset="-122"/>
              <a:cs typeface="Arima Madurai" panose="00000500000000000000" pitchFamily="2" charset="0"/>
            </a:endParaRPr>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9534525" y="3028950"/>
            <a:ext cx="1447516" cy="1447516"/>
          </a:xfrm>
          <a:prstGeom prst="rect">
            <a:avLst/>
          </a:prstGeom>
        </p:spPr>
      </p:pic>
      <p:pic>
        <p:nvPicPr>
          <p:cNvPr id="16" name="Picture 15">
            <a:hlinkClick r:id="rId14" action="ppaction://hlinksldjump"/>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a:fillRect/>
          </a:stretch>
        </p:blipFill>
        <p:spPr>
          <a:xfrm>
            <a:off x="8693209" y="2075028"/>
            <a:ext cx="3077111" cy="2449129"/>
          </a:xfrm>
          <a:prstGeom prst="rect">
            <a:avLst/>
          </a:prstGeom>
        </p:spPr>
      </p:pic>
      <p:sp>
        <p:nvSpPr>
          <p:cNvPr id="17" name="文本框 18">
            <a:hlinkClick r:id="rId9" action="ppaction://hlinksldjump"/>
          </p:cNvPr>
          <p:cNvSpPr txBox="1"/>
          <p:nvPr/>
        </p:nvSpPr>
        <p:spPr>
          <a:xfrm>
            <a:off x="9993538" y="3495043"/>
            <a:ext cx="647903" cy="923090"/>
          </a:xfrm>
          <a:prstGeom prst="rect">
            <a:avLst/>
          </a:prstGeom>
          <a:noFill/>
        </p:spPr>
        <p:txBody>
          <a:bodyPr wrap="square" rtlCol="0">
            <a:spAutoFit/>
          </a:bodyPr>
          <a:lstStyle/>
          <a:p>
            <a:pPr algn="ctr" defTabSz="914400"/>
            <a:r>
              <a:rPr lang="en-US" altLang="zh-CN" sz="5400" b="1" dirty="0">
                <a:solidFill>
                  <a:srgbClr val="C00000"/>
                </a:solidFill>
                <a:latin typeface="Calibri" panose="020F0502020204030204"/>
                <a:ea typeface="仓耳今楷05-6763 W05" panose="02020400000000000000" pitchFamily="18" charset="-122"/>
                <a:cs typeface="Arima Madurai" panose="00000500000000000000" pitchFamily="2" charset="0"/>
              </a:rPr>
              <a:t>3</a:t>
            </a:r>
            <a:endParaRPr lang="zh-CN" altLang="en-US" sz="5400" dirty="0">
              <a:solidFill>
                <a:srgbClr val="C00000"/>
              </a:solidFill>
              <a:latin typeface="Calibri" panose="020F0502020204030204"/>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altLang="zh-CN" sz="1800">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800"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496"/>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white"/>
                </a:solidFill>
                <a:latin typeface="Calibri" panose="020F0502020204030204"/>
              </a:rPr>
              <a:t>Quay </a:t>
            </a:r>
            <a:r>
              <a:rPr lang="en-US" sz="2400">
                <a:solidFill>
                  <a:prstClr val="white"/>
                </a:solidFill>
                <a:latin typeface="Calibri" panose="020F0502020204030204"/>
              </a:rPr>
              <a:t>về</a:t>
            </a:r>
            <a:endParaRPr lang="en-US" sz="2400" dirty="0">
              <a:solidFill>
                <a:prstClr val="white"/>
              </a:solidFill>
              <a:latin typeface="Calibri" panose="020F0502020204030204"/>
            </a:endParaRPr>
          </a:p>
        </p:txBody>
      </p:sp>
      <p:sp>
        <p:nvSpPr>
          <p:cNvPr id="15" name="文本框 18"/>
          <p:cNvSpPr txBox="1"/>
          <p:nvPr/>
        </p:nvSpPr>
        <p:spPr>
          <a:xfrm>
            <a:off x="-483584" y="226617"/>
            <a:ext cx="10158742" cy="923330"/>
          </a:xfrm>
          <a:prstGeom prst="rect">
            <a:avLst/>
          </a:prstGeom>
          <a:noFill/>
        </p:spPr>
        <p:txBody>
          <a:bodyPr wrap="square" rtlCol="0">
            <a:spAutoFit/>
          </a:bodyPr>
          <a:lstStyle/>
          <a:p>
            <a:pPr algn="r" defTabSz="914400"/>
            <a:r>
              <a:rPr lang="en-US" altLang="zh-CN" sz="5400" b="1" dirty="0">
                <a:solidFill>
                  <a:prstClr val="black"/>
                </a:solidFill>
                <a:latin typeface="Calibri" panose="020F0502020204030204"/>
                <a:ea typeface="SimSun" panose="02010600030101010101" pitchFamily="2" charset="-122"/>
              </a:rPr>
              <a:t>324  x 9 = 9 x ..?...</a:t>
            </a:r>
            <a:endParaRPr lang="zh-CN" altLang="en-US" sz="5400" dirty="0">
              <a:solidFill>
                <a:prstClr val="black"/>
              </a:solidFill>
              <a:latin typeface="Calibri" panose="020F0502020204030204"/>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altLang="zh-CN" sz="1800">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800"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p:cNvGrpSpPr/>
          <p:nvPr/>
        </p:nvGrpSpPr>
        <p:grpSpPr>
          <a:xfrm>
            <a:off x="264871" y="117496"/>
            <a:ext cx="13102044" cy="1367795"/>
            <a:chOff x="1849115" y="3861048"/>
            <a:chExt cx="3213910" cy="1440160"/>
          </a:xfrm>
        </p:grpSpPr>
        <p:sp>
          <p:nvSpPr>
            <p:cNvPr id="5"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sp>
          <p:nvSpPr>
            <p:cNvPr id="6"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grpSp>
      <p:grpSp>
        <p:nvGrpSpPr>
          <p:cNvPr id="10" name="Group 9"/>
          <p:cNvGrpSpPr/>
          <p:nvPr/>
        </p:nvGrpSpPr>
        <p:grpSpPr>
          <a:xfrm>
            <a:off x="5325390" y="1971529"/>
            <a:ext cx="2770860" cy="1838471"/>
            <a:chOff x="7675497" y="1612359"/>
            <a:chExt cx="2771582" cy="1838950"/>
          </a:xfrm>
        </p:grpSpPr>
        <p:sp>
          <p:nvSpPr>
            <p:cNvPr id="11" name="Rectangle 10"/>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496"/>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white"/>
                </a:solidFill>
                <a:latin typeface="Calibri" panose="020F0502020204030204"/>
              </a:rPr>
              <a:t>Quay </a:t>
            </a:r>
            <a:r>
              <a:rPr lang="en-US" sz="2400">
                <a:solidFill>
                  <a:prstClr val="white"/>
                </a:solidFill>
                <a:latin typeface="Calibri" panose="020F0502020204030204"/>
              </a:rPr>
              <a:t>về</a:t>
            </a:r>
            <a:endParaRPr lang="en-US" sz="2400" dirty="0">
              <a:solidFill>
                <a:prstClr val="white"/>
              </a:solidFill>
              <a:latin typeface="Calibri" panose="020F0502020204030204"/>
            </a:endParaRPr>
          </a:p>
        </p:txBody>
      </p:sp>
      <p:sp>
        <p:nvSpPr>
          <p:cNvPr id="22" name="文本框 18"/>
          <p:cNvSpPr txBox="1"/>
          <p:nvPr/>
        </p:nvSpPr>
        <p:spPr>
          <a:xfrm>
            <a:off x="-483584" y="226617"/>
            <a:ext cx="10158742" cy="923330"/>
          </a:xfrm>
          <a:prstGeom prst="rect">
            <a:avLst/>
          </a:prstGeom>
          <a:noFill/>
        </p:spPr>
        <p:txBody>
          <a:bodyPr wrap="square" rtlCol="0">
            <a:spAutoFit/>
          </a:bodyPr>
          <a:lstStyle/>
          <a:p>
            <a:pPr algn="r" defTabSz="914400"/>
            <a:r>
              <a:rPr lang="en-US" altLang="zh-CN" sz="5400" b="1" dirty="0">
                <a:solidFill>
                  <a:prstClr val="black"/>
                </a:solidFill>
                <a:latin typeface="Calibri" panose="020F0502020204030204"/>
                <a:ea typeface="SimSun" panose="02010600030101010101" pitchFamily="2" charset="-122"/>
              </a:rPr>
              <a:t>7 x 1 400 = …?.. x 7</a:t>
            </a:r>
            <a:endParaRPr lang="zh-CN" altLang="en-US" sz="5400" dirty="0">
              <a:solidFill>
                <a:prstClr val="black"/>
              </a:solidFill>
              <a:latin typeface="Calibri" panose="020F0502020204030204"/>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altLang="zh-CN" sz="1800">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800"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p:cNvGrpSpPr/>
          <p:nvPr/>
        </p:nvGrpSpPr>
        <p:grpSpPr>
          <a:xfrm>
            <a:off x="264871" y="117496"/>
            <a:ext cx="13102044" cy="1367795"/>
            <a:chOff x="1849115" y="3861048"/>
            <a:chExt cx="3213910" cy="1440160"/>
          </a:xfrm>
        </p:grpSpPr>
        <p:sp>
          <p:nvSpPr>
            <p:cNvPr id="5"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sp>
          <p:nvSpPr>
            <p:cNvPr id="6"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400">
                <a:defRPr/>
              </a:pPr>
              <a:endParaRPr lang="zh-CN" altLang="en-US" sz="1800" kern="0" dirty="0">
                <a:solidFill>
                  <a:sysClr val="window" lastClr="FFFFFF"/>
                </a:solidFill>
                <a:latin typeface="Calibri" panose="020F0502020204030204"/>
                <a:ea typeface="Microsoft YaHei" panose="020B0503020204020204" pitchFamily="34" charset="-122"/>
              </a:endParaRPr>
            </a:p>
          </p:txBody>
        </p:sp>
      </p:grpSp>
      <p:grpSp>
        <p:nvGrpSpPr>
          <p:cNvPr id="10" name="Group 9"/>
          <p:cNvGrpSpPr/>
          <p:nvPr/>
        </p:nvGrpSpPr>
        <p:grpSpPr>
          <a:xfrm>
            <a:off x="5325390" y="1971529"/>
            <a:ext cx="2770860" cy="1838471"/>
            <a:chOff x="7675497" y="1612359"/>
            <a:chExt cx="2771582" cy="1838950"/>
          </a:xfrm>
        </p:grpSpPr>
        <p:sp>
          <p:nvSpPr>
            <p:cNvPr id="11" name="Rectangle 10"/>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496"/>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dirty="0">
                <a:solidFill>
                  <a:prstClr val="white"/>
                </a:solidFill>
                <a:latin typeface="Calibri" panose="020F0502020204030204"/>
              </a:rPr>
              <a:t>Quay </a:t>
            </a:r>
            <a:r>
              <a:rPr lang="en-US" sz="2400">
                <a:solidFill>
                  <a:prstClr val="white"/>
                </a:solidFill>
                <a:latin typeface="Calibri" panose="020F0502020204030204"/>
              </a:rPr>
              <a:t>về</a:t>
            </a:r>
            <a:endParaRPr lang="en-US" sz="2400" dirty="0">
              <a:solidFill>
                <a:prstClr val="white"/>
              </a:solidFill>
              <a:latin typeface="Calibri" panose="020F0502020204030204"/>
            </a:endParaRPr>
          </a:p>
        </p:txBody>
      </p:sp>
      <p:sp>
        <p:nvSpPr>
          <p:cNvPr id="22" name="文本框 18"/>
          <p:cNvSpPr txBox="1"/>
          <p:nvPr/>
        </p:nvSpPr>
        <p:spPr>
          <a:xfrm>
            <a:off x="-483584" y="226617"/>
            <a:ext cx="10158742" cy="923330"/>
          </a:xfrm>
          <a:prstGeom prst="rect">
            <a:avLst/>
          </a:prstGeom>
          <a:noFill/>
        </p:spPr>
        <p:txBody>
          <a:bodyPr wrap="square" rtlCol="0">
            <a:spAutoFit/>
          </a:bodyPr>
          <a:lstStyle/>
          <a:p>
            <a:pPr algn="r" defTabSz="914400"/>
            <a:r>
              <a:rPr lang="en-US" altLang="zh-CN" sz="5400" b="1" dirty="0">
                <a:solidFill>
                  <a:prstClr val="black"/>
                </a:solidFill>
                <a:latin typeface="Calibri" panose="020F0502020204030204"/>
                <a:ea typeface="SimSun" panose="02010600030101010101" pitchFamily="2" charset="-122"/>
              </a:rPr>
              <a:t>6 x 10 = …?.. x 6</a:t>
            </a:r>
            <a:endParaRPr lang="zh-CN" altLang="en-US" sz="5400" dirty="0">
              <a:solidFill>
                <a:prstClr val="black"/>
              </a:solidFill>
              <a:latin typeface="Calibri" panose="020F0502020204030204"/>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a:fillRect/>
          </a:stretch>
        </p:blipFill>
        <p:spPr>
          <a:xfrm>
            <a:off x="0" y="-355600"/>
            <a:ext cx="12484100" cy="7213600"/>
          </a:xfrm>
          <a:prstGeom prst="rect">
            <a:avLst/>
          </a:prstGeom>
        </p:spPr>
      </p:pic>
      <p:sp>
        <p:nvSpPr>
          <p:cNvPr id="11" name="椭圆 10"/>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a:fillRect/>
          </a:stretch>
        </p:blipFill>
        <p:spPr>
          <a:xfrm>
            <a:off x="468936" y="1602681"/>
            <a:ext cx="3782830" cy="3782830"/>
          </a:xfrm>
          <a:prstGeom prst="rect">
            <a:avLst/>
          </a:prstGeom>
        </p:spPr>
      </p:pic>
      <p:pic>
        <p:nvPicPr>
          <p:cNvPr id="24"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p:cNvPicPr>
            <a:picLocks noChangeAspect="1"/>
          </p:cNvPicPr>
          <p:nvPr/>
        </p:nvPicPr>
        <p:blipFill>
          <a:blip r:embed="rId6"/>
          <a:stretch>
            <a:fillRect/>
          </a:stretch>
        </p:blipFill>
        <p:spPr>
          <a:xfrm>
            <a:off x="6096000" y="-237348"/>
            <a:ext cx="4496011" cy="2838107"/>
          </a:xfrm>
          <a:prstGeom prst="rect">
            <a:avLst/>
          </a:prstGeom>
        </p:spPr>
      </p:pic>
      <p:sp>
        <p:nvSpPr>
          <p:cNvPr id="8" name="TextBox 7"/>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p:cNvPicPr>
            <a:picLocks noChangeAspect="1"/>
          </p:cNvPicPr>
          <p:nvPr/>
        </p:nvPicPr>
        <p:blipFill>
          <a:blip r:embed="rId8"/>
          <a:stretch>
            <a:fillRect/>
          </a:stretch>
        </p:blipFill>
        <p:spPr>
          <a:xfrm>
            <a:off x="4017169" y="905949"/>
            <a:ext cx="2176461" cy="1579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p:cNvPicPr>
            <a:picLocks noChangeAspect="1"/>
          </p:cNvPicPr>
          <p:nvPr/>
        </p:nvPicPr>
        <p:blipFill>
          <a:blip r:embed="rId3" cstate="email"/>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Lst>
          </a:blip>
          <a:srcRect l="14090" t="10090" r="28920" b="8413"/>
          <a:stretch>
            <a:fillRect/>
          </a:stretch>
        </p:blipFill>
        <p:spPr>
          <a:xfrm>
            <a:off x="104172" y="1940647"/>
            <a:ext cx="3669175" cy="5077232"/>
          </a:xfrm>
          <a:prstGeom prst="rect">
            <a:avLst/>
          </a:prstGeom>
        </p:spPr>
      </p:pic>
      <p:pic>
        <p:nvPicPr>
          <p:cNvPr id="7" name="Picture 6"/>
          <p:cNvPicPr>
            <a:picLocks noChangeAspect="1"/>
          </p:cNvPicPr>
          <p:nvPr/>
        </p:nvPicPr>
        <p:blipFill>
          <a:blip r:embed="rId6"/>
          <a:stretch>
            <a:fillRect/>
          </a:stretch>
        </p:blipFill>
        <p:spPr>
          <a:xfrm>
            <a:off x="3457585" y="1539089"/>
            <a:ext cx="8553429"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p:cNvGrpSpPr/>
          <p:nvPr/>
        </p:nvGrpSpPr>
        <p:grpSpPr>
          <a:xfrm>
            <a:off x="733425" y="4900766"/>
            <a:ext cx="11029949" cy="633259"/>
            <a:chOff x="884903" y="275302"/>
            <a:chExt cx="10422194" cy="1474841"/>
          </a:xfrm>
        </p:grpSpPr>
        <p:sp>
          <p:nvSpPr>
            <p:cNvPr id="20" name="Google Shape;275;p7"/>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TextBox 20"/>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panose="020B0604020202020204"/>
                  <a:sym typeface="Arial" panose="020B0604020202020204"/>
                </a:rPr>
                <a:t>Khối hộp chữ nhật này gồm bao nhiêu khối lập phương nhỏ?</a:t>
              </a:r>
            </a:p>
          </p:txBody>
        </p:sp>
      </p:grpSp>
      <p:grpSp>
        <p:nvGrpSpPr>
          <p:cNvPr id="22" name="Group 21"/>
          <p:cNvGrpSpPr/>
          <p:nvPr/>
        </p:nvGrpSpPr>
        <p:grpSpPr>
          <a:xfrm>
            <a:off x="666750" y="5710391"/>
            <a:ext cx="11029949" cy="1023784"/>
            <a:chOff x="884903" y="275302"/>
            <a:chExt cx="10422194" cy="2384362"/>
          </a:xfrm>
        </p:grpSpPr>
        <p:sp>
          <p:nvSpPr>
            <p:cNvPr id="23" name="Google Shape;275;p7"/>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TextBox 23"/>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panose="020B0604020202020204"/>
                  <a:sym typeface="Arial" panose="020B0604020202020204"/>
                </a:rPr>
                <a:t>Nhận xét của bạn Robot về cách tìm của cả hai bạn đều đúng có chính xác không?</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6A5063D6-E50A-4843-88D9-C12728CF5370}:4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1163</Words>
  <Application>Microsoft Office PowerPoint</Application>
  <PresentationFormat>Widescreen</PresentationFormat>
  <Paragraphs>134</Paragraphs>
  <Slides>23</Slides>
  <Notes>8</Notes>
  <HiddenSlides>0</HiddenSlides>
  <MMClips>3</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23</vt:i4>
      </vt:variant>
    </vt:vector>
  </HeadingPairs>
  <TitlesOfParts>
    <vt:vector size="48" baseType="lpstr">
      <vt:lpstr>Microsoft YaHei</vt:lpstr>
      <vt:lpstr>SimSun</vt:lpstr>
      <vt:lpstr>SimSun</vt:lpstr>
      <vt:lpstr>#9Slide05 Bodega Script</vt:lpstr>
      <vt:lpstr>#9Slide07 HoneyCream</vt:lpstr>
      <vt:lpstr>Arial</vt:lpstr>
      <vt:lpstr>Arima Madurai</vt:lpstr>
      <vt:lpstr>Calibri</vt:lpstr>
      <vt:lpstr>Calibri Light</vt:lpstr>
      <vt:lpstr>Cambria</vt:lpstr>
      <vt:lpstr>等线</vt:lpstr>
      <vt:lpstr>等线 Light</vt:lpstr>
      <vt:lpstr>inpin heiti</vt:lpstr>
      <vt:lpstr>SVN-Newton</vt:lpstr>
      <vt:lpstr>Times New Roman</vt:lpstr>
      <vt:lpstr>UTM Aquarelle</vt:lpstr>
      <vt:lpstr>UTM Avo</vt:lpstr>
      <vt:lpstr>VNI-Avo</vt:lpstr>
      <vt:lpstr>Wingdings</vt:lpstr>
      <vt:lpstr>仓耳今楷05-6763 W05</vt:lpstr>
      <vt:lpstr>字魂151号-联盟综艺体</vt:lpstr>
      <vt:lpstr>1_Office Theme</vt:lpstr>
      <vt:lpstr>Office 主题​​</vt:lpstr>
      <vt:lpstr>1_Office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55</cp:revision>
  <dcterms:created xsi:type="dcterms:W3CDTF">2023-11-02T01:36:00Z</dcterms:created>
  <dcterms:modified xsi:type="dcterms:W3CDTF">2025-01-25T13:15:30Z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DCAF9CC4E81E4BC09733051643D2DF4C</vt:lpwstr>
  </property>
  <property fmtid="{D5CDD505-2E9C-101B-9397-08002B2CF9AE}" pid="3" name="KSOProductBuildVer">
    <vt:lpwstr>1033-11.2.0.11225</vt:lpwstr>
  </property>
</Properties>
</file>