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10" r:id="rId3"/>
    <p:sldId id="319" r:id="rId4"/>
    <p:sldId id="320" r:id="rId5"/>
    <p:sldId id="321" r:id="rId6"/>
    <p:sldId id="322" r:id="rId7"/>
    <p:sldId id="260" r:id="rId8"/>
    <p:sldId id="323" r:id="rId9"/>
    <p:sldId id="324" r:id="rId10"/>
    <p:sldId id="325" r:id="rId11"/>
    <p:sldId id="271" r:id="rId12"/>
    <p:sldId id="326"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86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101A1-7191-4201-AC25-5B6DA1DED192}" type="datetimeFigureOut">
              <a:rPr lang="en-US" smtClean="0"/>
              <a:t>25-Jan-25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EBBA5-F482-42C8-8F03-B730E4501F03}" type="slidenum">
              <a:rPr lang="en-US" smtClean="0"/>
              <a:t>‹#›</a:t>
            </a:fld>
            <a:endParaRPr lang="en-US"/>
          </a:p>
        </p:txBody>
      </p:sp>
    </p:spTree>
    <p:extLst>
      <p:ext uri="{BB962C8B-B14F-4D97-AF65-F5344CB8AC3E}">
        <p14:creationId xmlns:p14="http://schemas.microsoft.com/office/powerpoint/2010/main" val="140905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lại</a:t>
            </a:r>
            <a:endParaRPr lang="en-US" dirty="0"/>
          </a:p>
        </p:txBody>
      </p:sp>
      <p:sp>
        <p:nvSpPr>
          <p:cNvPr id="4" name="Slide Number Placeholder 3"/>
          <p:cNvSpPr>
            <a:spLocks noGrp="1"/>
          </p:cNvSpPr>
          <p:nvPr>
            <p:ph type="sldNum" sz="quarter" idx="5"/>
          </p:nvPr>
        </p:nvSpPr>
        <p:spPr/>
        <p:txBody>
          <a:bodyPr/>
          <a:lstStyle/>
          <a:p>
            <a:fld id="{AB8EBBA5-F482-42C8-8F03-B730E4501F03}" type="slidenum">
              <a:rPr lang="en-US" smtClean="0"/>
              <a:t>2</a:t>
            </a:fld>
            <a:endParaRPr lang="en-US"/>
          </a:p>
        </p:txBody>
      </p:sp>
    </p:spTree>
    <p:extLst>
      <p:ext uri="{BB962C8B-B14F-4D97-AF65-F5344CB8AC3E}">
        <p14:creationId xmlns:p14="http://schemas.microsoft.com/office/powerpoint/2010/main" val="233301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85866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60688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77969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989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08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211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62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77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180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7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32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33450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460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08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063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33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25-Jan-25</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14560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78925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51441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81470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431236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2259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73034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83156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FB917B-10A5-CCC9-EB6A-4C584952875C}"/>
              </a:ext>
            </a:extLst>
          </p:cNvPr>
          <p:cNvPicPr>
            <a:picLocks noChangeAspect="1"/>
          </p:cNvPicPr>
          <p:nvPr userDrawn="1"/>
        </p:nvPicPr>
        <p:blipFill>
          <a:blip r:embed="rId14"/>
          <a:stretch>
            <a:fillRect/>
          </a:stretch>
        </p:blipFill>
        <p:spPr>
          <a:xfrm>
            <a:off x="0" y="0"/>
            <a:ext cx="1285875" cy="371475"/>
          </a:xfrm>
          <a:prstGeom prst="rect">
            <a:avLst/>
          </a:prstGeom>
        </p:spPr>
      </p:pic>
    </p:spTree>
    <p:extLst>
      <p:ext uri="{BB962C8B-B14F-4D97-AF65-F5344CB8AC3E}">
        <p14:creationId xmlns:p14="http://schemas.microsoft.com/office/powerpoint/2010/main" val="2780033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295653EB-1855-47F2-AADB-600684348B15}"/>
              </a:ext>
            </a:extLst>
          </p:cNvPr>
          <p:cNvGrpSpPr/>
          <p:nvPr userDrawn="1"/>
        </p:nvGrpSpPr>
        <p:grpSpPr>
          <a:xfrm>
            <a:off x="-1" y="0"/>
            <a:ext cx="12192001" cy="6858000"/>
            <a:chOff x="-1" y="0"/>
            <a:chExt cx="12192001" cy="6858000"/>
          </a:xfrm>
        </p:grpSpPr>
        <p:pic>
          <p:nvPicPr>
            <p:cNvPr id="8" name="图片 7" descr="山上的风景&#10;&#10;描述已自动生成">
              <a:extLst>
                <a:ext uri="{FF2B5EF4-FFF2-40B4-BE49-F238E27FC236}">
                  <a16:creationId xmlns:a16="http://schemas.microsoft.com/office/drawing/2014/main" id="{63788075-0207-4928-BBBC-A836F6EF86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蛋糕, 游戏机, 桌子, 大&#10;&#10;描述已自动生成">
              <a:extLst>
                <a:ext uri="{FF2B5EF4-FFF2-40B4-BE49-F238E27FC236}">
                  <a16:creationId xmlns:a16="http://schemas.microsoft.com/office/drawing/2014/main" id="{89659B22-D7EF-4C8B-B3C3-EF26925391F8}"/>
                </a:ext>
              </a:extLst>
            </p:cNvPr>
            <p:cNvPicPr>
              <a:picLocks noChangeAspect="1"/>
            </p:cNvPicPr>
            <p:nvPr/>
          </p:nvPicPr>
          <p:blipFill rotWithShape="1">
            <a:blip r:embed="rId17">
              <a:extLst>
                <a:ext uri="{28A0092B-C50C-407E-A947-70E740481C1C}">
                  <a14:useLocalDpi xmlns:a14="http://schemas.microsoft.com/office/drawing/2010/main" val="0"/>
                </a:ext>
              </a:extLst>
            </a:blip>
            <a:srcRect t="53333"/>
            <a:stretch/>
          </p:blipFill>
          <p:spPr>
            <a:xfrm>
              <a:off x="0" y="3657600"/>
              <a:ext cx="12192000" cy="3200400"/>
            </a:xfrm>
            <a:prstGeom prst="rect">
              <a:avLst/>
            </a:prstGeom>
          </p:spPr>
        </p:pic>
        <p:sp>
          <p:nvSpPr>
            <p:cNvPr id="10" name="矩形: 圆角 9">
              <a:extLst>
                <a:ext uri="{FF2B5EF4-FFF2-40B4-BE49-F238E27FC236}">
                  <a16:creationId xmlns:a16="http://schemas.microsoft.com/office/drawing/2014/main" id="{31824612-B4C0-458B-9686-DA003E2588BD}"/>
                </a:ext>
              </a:extLst>
            </p:cNvPr>
            <p:cNvSpPr/>
            <p:nvPr/>
          </p:nvSpPr>
          <p:spPr>
            <a:xfrm>
              <a:off x="361950" y="439738"/>
              <a:ext cx="11468100" cy="5978524"/>
            </a:xfrm>
            <a:prstGeom prst="roundRect">
              <a:avLst>
                <a:gd name="adj" fmla="val 54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pic>
          <p:nvPicPr>
            <p:cNvPr id="11" name="图片 10" descr="图片包含 游戏机, 花, 星星, 鱼&#10;&#10;描述已自动生成">
              <a:extLst>
                <a:ext uri="{FF2B5EF4-FFF2-40B4-BE49-F238E27FC236}">
                  <a16:creationId xmlns:a16="http://schemas.microsoft.com/office/drawing/2014/main" id="{015C83A3-4DBF-433A-B99F-ABF5E494EC47}"/>
                </a:ext>
              </a:extLst>
            </p:cNvPr>
            <p:cNvPicPr>
              <a:picLocks noChangeAspect="1"/>
            </p:cNvPicPr>
            <p:nvPr/>
          </p:nvPicPr>
          <p:blipFill rotWithShape="1">
            <a:blip r:embed="rId18">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grpSp>
    </p:spTree>
    <p:extLst>
      <p:ext uri="{BB962C8B-B14F-4D97-AF65-F5344CB8AC3E}">
        <p14:creationId xmlns:p14="http://schemas.microsoft.com/office/powerpoint/2010/main" val="2009772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6"/>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871487" y="1921070"/>
            <a:ext cx="10597553"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5</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Bảo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vệ</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công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3</a:t>
            </a:r>
            <a:r>
              <a:rPr lang="en-US" sz="4000" b="1" dirty="0">
                <a:solidFill>
                  <a:srgbClr val="00206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8440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1FF01E5-4194-495A-BEED-1AE85A04C8FF}"/>
              </a:ext>
            </a:extLst>
          </p:cNvPr>
          <p:cNvSpPr/>
          <p:nvPr/>
        </p:nvSpPr>
        <p:spPr>
          <a:xfrm>
            <a:off x="711200" y="722086"/>
            <a:ext cx="10769600" cy="541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nvGrpSpPr>
          <p:cNvPr id="2" name="Group 1">
            <a:extLst>
              <a:ext uri="{FF2B5EF4-FFF2-40B4-BE49-F238E27FC236}">
                <a16:creationId xmlns:a16="http://schemas.microsoft.com/office/drawing/2014/main" id="{B411E8C5-B0E2-19BA-EC42-1FB2D2D0454A}"/>
              </a:ext>
            </a:extLst>
          </p:cNvPr>
          <p:cNvGrpSpPr/>
          <p:nvPr/>
        </p:nvGrpSpPr>
        <p:grpSpPr>
          <a:xfrm>
            <a:off x="3497139" y="1139241"/>
            <a:ext cx="7640047" cy="4040849"/>
            <a:chOff x="5865741" y="1648911"/>
            <a:chExt cx="5371918" cy="4040849"/>
          </a:xfrm>
        </p:grpSpPr>
        <p:grpSp>
          <p:nvGrpSpPr>
            <p:cNvPr id="5" name="Group 23">
              <a:extLst>
                <a:ext uri="{FF2B5EF4-FFF2-40B4-BE49-F238E27FC236}">
                  <a16:creationId xmlns:a16="http://schemas.microsoft.com/office/drawing/2014/main" id="{FCCD5C37-5B5F-3555-4CB9-AD482B53E6F9}"/>
                </a:ext>
              </a:extLst>
            </p:cNvPr>
            <p:cNvGrpSpPr/>
            <p:nvPr/>
          </p:nvGrpSpPr>
          <p:grpSpPr>
            <a:xfrm>
              <a:off x="5865741" y="1648911"/>
              <a:ext cx="5371918" cy="4040849"/>
              <a:chOff x="0" y="0"/>
              <a:chExt cx="2146400" cy="2414341"/>
            </a:xfrm>
          </p:grpSpPr>
          <p:sp>
            <p:nvSpPr>
              <p:cNvPr id="14" name="Freeform 24">
                <a:extLst>
                  <a:ext uri="{FF2B5EF4-FFF2-40B4-BE49-F238E27FC236}">
                    <a16:creationId xmlns:a16="http://schemas.microsoft.com/office/drawing/2014/main" id="{CBE0ECDD-471F-1B67-3913-29C17D21FD14}"/>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solidFill>
                <a:schemeClr val="accent6">
                  <a:lumMod val="40000"/>
                  <a:lumOff val="60000"/>
                </a:schemeClr>
              </a:solidFill>
            </p:spPr>
            <p:txBody>
              <a:bodyPr/>
              <a:lstStyle/>
              <a:p>
                <a:endParaRPr lang="en-US"/>
              </a:p>
            </p:txBody>
          </p:sp>
          <p:sp>
            <p:nvSpPr>
              <p:cNvPr id="15" name="Freeform 25">
                <a:extLst>
                  <a:ext uri="{FF2B5EF4-FFF2-40B4-BE49-F238E27FC236}">
                    <a16:creationId xmlns:a16="http://schemas.microsoft.com/office/drawing/2014/main" id="{79FF1513-8374-B8C4-4EF9-32502C3FB972}"/>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solidFill>
                <a:srgbClr val="442816"/>
              </a:solidFill>
            </p:spPr>
            <p:txBody>
              <a:bodyPr/>
              <a:lstStyle/>
              <a:p>
                <a:endParaRPr lang="en-US"/>
              </a:p>
            </p:txBody>
          </p:sp>
        </p:grpSp>
        <p:sp>
          <p:nvSpPr>
            <p:cNvPr id="12" name="Rectangle 11">
              <a:extLst>
                <a:ext uri="{FF2B5EF4-FFF2-40B4-BE49-F238E27FC236}">
                  <a16:creationId xmlns:a16="http://schemas.microsoft.com/office/drawing/2014/main" id="{AA0B5629-7B66-CD75-F4E5-2573D0C34DF2}"/>
                </a:ext>
              </a:extLst>
            </p:cNvPr>
            <p:cNvSpPr/>
            <p:nvPr/>
          </p:nvSpPr>
          <p:spPr>
            <a:xfrm>
              <a:off x="6033198" y="1787723"/>
              <a:ext cx="5033824" cy="3693319"/>
            </a:xfrm>
            <a:prstGeom prst="rect">
              <a:avLst/>
            </a:prstGeom>
          </p:spPr>
          <p:txBody>
            <a:bodyPr wrap="square">
              <a:spAutoFit/>
            </a:bodyPr>
            <a:lstStyle/>
            <a:p>
              <a:r>
                <a:rPr lang="en-US" sz="3600" b="1" dirty="0">
                  <a:solidFill>
                    <a:srgbClr val="FF0000"/>
                  </a:solidFill>
                  <a:latin typeface="Cambria" panose="02040503050406030204" pitchFamily="18" charset="0"/>
                  <a:ea typeface="Cambria" panose="02040503050406030204" pitchFamily="18" charset="0"/>
                </a:rPr>
                <a:t>2. </a:t>
              </a:r>
              <a:r>
                <a:rPr lang="vi-VN" sz="3600" b="1" dirty="0">
                  <a:solidFill>
                    <a:srgbClr val="FF0000"/>
                  </a:solidFill>
                  <a:latin typeface="Cambria" panose="02040503050406030204" pitchFamily="18" charset="0"/>
                  <a:ea typeface="Cambria" panose="02040503050406030204" pitchFamily="18" charset="0"/>
                </a:rPr>
                <a:t>Em hãy:</a:t>
              </a:r>
            </a:p>
            <a:p>
              <a:pPr marL="457200" indent="-457200">
                <a:buFont typeface="Arial" panose="020B0604020202020204" pitchFamily="34" charset="0"/>
                <a:buChar char="•"/>
              </a:pPr>
              <a:r>
                <a:rPr lang="vi-VN" sz="3300" dirty="0">
                  <a:solidFill>
                    <a:srgbClr val="002060"/>
                  </a:solidFill>
                  <a:latin typeface="Cambria" panose="02040503050406030204" pitchFamily="18" charset="0"/>
                  <a:ea typeface="Cambria" panose="02040503050406030204" pitchFamily="18" charset="0"/>
                </a:rPr>
                <a:t>Tìm hiểu và nhận xét về ý thức bảo vệ tài sản trường, lớp của các bạn học sinh trong trường và đề xuất các biện pháp để bảo vệ các tài sản đó.</a:t>
              </a:r>
            </a:p>
            <a:p>
              <a:pPr marL="457200" indent="-457200">
                <a:buFont typeface="Arial" panose="020B0604020202020204" pitchFamily="34" charset="0"/>
                <a:buChar char="•"/>
              </a:pPr>
              <a:r>
                <a:rPr lang="vi-VN" sz="3300" dirty="0">
                  <a:solidFill>
                    <a:srgbClr val="002060"/>
                  </a:solidFill>
                  <a:latin typeface="Cambria" panose="02040503050406030204" pitchFamily="18" charset="0"/>
                  <a:ea typeface="Cambria" panose="02040503050406030204" pitchFamily="18" charset="0"/>
                </a:rPr>
                <a:t>Ghi lại kết qu</a:t>
              </a:r>
              <a:r>
                <a:rPr lang="en-US" sz="3300" dirty="0">
                  <a:solidFill>
                    <a:srgbClr val="002060"/>
                  </a:solidFill>
                  <a:latin typeface="Cambria" panose="02040503050406030204" pitchFamily="18" charset="0"/>
                  <a:ea typeface="Cambria" panose="02040503050406030204" pitchFamily="18" charset="0"/>
                </a:rPr>
                <a:t>ả</a:t>
              </a:r>
              <a:r>
                <a:rPr lang="vi-VN" sz="3300" dirty="0">
                  <a:solidFill>
                    <a:srgbClr val="002060"/>
                  </a:solidFill>
                  <a:latin typeface="Cambria" panose="02040503050406030204" pitchFamily="18" charset="0"/>
                  <a:ea typeface="Cambria" panose="02040503050406030204" pitchFamily="18" charset="0"/>
                </a:rPr>
                <a:t> làm việc theo mẫu gợi ý.</a:t>
              </a:r>
              <a:endParaRPr lang="en-US" sz="33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40515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1FF01E5-4194-495A-BEED-1AE85A04C8FF}"/>
              </a:ext>
            </a:extLst>
          </p:cNvPr>
          <p:cNvSpPr/>
          <p:nvPr/>
        </p:nvSpPr>
        <p:spPr>
          <a:xfrm>
            <a:off x="711200" y="359596"/>
            <a:ext cx="10769600" cy="623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7" name="Picture 6">
            <a:extLst>
              <a:ext uri="{FF2B5EF4-FFF2-40B4-BE49-F238E27FC236}">
                <a16:creationId xmlns:a16="http://schemas.microsoft.com/office/drawing/2014/main" id="{15914E2B-2672-5440-3A13-2FA27178B961}"/>
              </a:ext>
            </a:extLst>
          </p:cNvPr>
          <p:cNvPicPr>
            <a:picLocks noChangeAspect="1"/>
          </p:cNvPicPr>
          <p:nvPr/>
        </p:nvPicPr>
        <p:blipFill>
          <a:blip r:embed="rId2"/>
          <a:stretch>
            <a:fillRect/>
          </a:stretch>
        </p:blipFill>
        <p:spPr>
          <a:xfrm>
            <a:off x="3424399" y="464690"/>
            <a:ext cx="5742292" cy="5925835"/>
          </a:xfrm>
          <a:prstGeom prst="rect">
            <a:avLst/>
          </a:prstGeom>
        </p:spPr>
      </p:pic>
    </p:spTree>
    <p:extLst>
      <p:ext uri="{BB962C8B-B14F-4D97-AF65-F5344CB8AC3E}">
        <p14:creationId xmlns:p14="http://schemas.microsoft.com/office/powerpoint/2010/main" val="3063239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1FF01E5-4194-495A-BEED-1AE85A04C8FF}"/>
              </a:ext>
            </a:extLst>
          </p:cNvPr>
          <p:cNvSpPr/>
          <p:nvPr/>
        </p:nvSpPr>
        <p:spPr>
          <a:xfrm>
            <a:off x="711200" y="359596"/>
            <a:ext cx="10769600" cy="623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4900353A-3D91-851D-FB7E-E5A95E1E4014}"/>
              </a:ext>
            </a:extLst>
          </p:cNvPr>
          <p:cNvPicPr>
            <a:picLocks noChangeAspect="1"/>
          </p:cNvPicPr>
          <p:nvPr/>
        </p:nvPicPr>
        <p:blipFill>
          <a:blip r:embed="rId2"/>
          <a:stretch>
            <a:fillRect/>
          </a:stretch>
        </p:blipFill>
        <p:spPr>
          <a:xfrm>
            <a:off x="1149367" y="2367497"/>
            <a:ext cx="9608038" cy="2461357"/>
          </a:xfrm>
          <a:prstGeom prst="rect">
            <a:avLst/>
          </a:prstGeom>
        </p:spPr>
      </p:pic>
    </p:spTree>
    <p:extLst>
      <p:ext uri="{BB962C8B-B14F-4D97-AF65-F5344CB8AC3E}">
        <p14:creationId xmlns:p14="http://schemas.microsoft.com/office/powerpoint/2010/main" val="215066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id="{F2849753-48A0-4EE5-ADDD-D965E336B816}"/>
              </a:ext>
            </a:extLst>
          </p:cNvPr>
          <p:cNvSpPr/>
          <p:nvPr/>
        </p:nvSpPr>
        <p:spPr>
          <a:xfrm>
            <a:off x="421240" y="205483"/>
            <a:ext cx="11424863" cy="6421348"/>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Medium" panose="020B0600000000000000" pitchFamily="34" charset="-122"/>
              <a:cs typeface="+mn-cs"/>
              <a:sym typeface="Arial" panose="020B0604020202020204" pitchFamily="34" charset="0"/>
            </a:endParaRPr>
          </a:p>
        </p:txBody>
      </p:sp>
      <p:sp>
        <p:nvSpPr>
          <p:cNvPr id="18" name="矩形 17">
            <a:extLst>
              <a:ext uri="{FF2B5EF4-FFF2-40B4-BE49-F238E27FC236}">
                <a16:creationId xmlns:a16="http://schemas.microsoft.com/office/drawing/2014/main" id="{EC633215-8629-47BB-AFBD-5989449A1F79}"/>
              </a:ext>
            </a:extLst>
          </p:cNvPr>
          <p:cNvSpPr/>
          <p:nvPr/>
        </p:nvSpPr>
        <p:spPr>
          <a:xfrm>
            <a:off x="1573652" y="955756"/>
            <a:ext cx="8484963" cy="1200329"/>
          </a:xfrm>
          <a:prstGeom prst="rect">
            <a:avLst/>
          </a:prstGeom>
        </p:spPr>
        <p:txBody>
          <a:bodyPr vert="horz"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Đâu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việc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làm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để</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góp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phần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bảo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vệ</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của</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công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
        <p:nvSpPr>
          <p:cNvPr id="19" name="矩形 18">
            <a:extLst>
              <a:ext uri="{FF2B5EF4-FFF2-40B4-BE49-F238E27FC236}">
                <a16:creationId xmlns:a16="http://schemas.microsoft.com/office/drawing/2014/main" id="{D36D7A45-28D5-4ACC-8660-BC374C643FC0}"/>
              </a:ext>
            </a:extLst>
          </p:cNvPr>
          <p:cNvSpPr/>
          <p:nvPr/>
        </p:nvSpPr>
        <p:spPr>
          <a:xfrm>
            <a:off x="1860894" y="2379559"/>
            <a:ext cx="865984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Kiểm</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đèn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quạt</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đã</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tắt</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chưa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trước</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ra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về</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FCE899BE-33A6-49B4-A501-5E41CCE5FACB}"/>
              </a:ext>
            </a:extLst>
          </p:cNvPr>
          <p:cNvSpPr/>
          <p:nvPr/>
        </p:nvSpPr>
        <p:spPr>
          <a:xfrm>
            <a:off x="1860894" y="3991453"/>
            <a:ext cx="822277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Vẽ</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tường</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lớp</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học</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1D7C26"/>
              </a:solidFill>
              <a:effectLst/>
              <a:uLnTx/>
              <a:uFillTx/>
              <a:latin typeface="Cambria" panose="02040503050406030204" pitchFamily="18" charset="0"/>
              <a:ea typeface="Cambria" panose="02040503050406030204" pitchFamily="18" charset="0"/>
              <a:cs typeface="+mn-cs"/>
              <a:sym typeface="Arial" panose="020B0604020202020204" pitchFamily="34" charset="0"/>
            </a:endParaRPr>
          </a:p>
        </p:txBody>
      </p:sp>
      <p:sp>
        <p:nvSpPr>
          <p:cNvPr id="23" name="矩形 22">
            <a:extLst>
              <a:ext uri="{FF2B5EF4-FFF2-40B4-BE49-F238E27FC236}">
                <a16:creationId xmlns:a16="http://schemas.microsoft.com/office/drawing/2014/main" id="{F74565EA-5787-4946-BF73-2078DCBFCFC8}"/>
              </a:ext>
            </a:extLst>
          </p:cNvPr>
          <p:cNvSpPr/>
          <p:nvPr/>
        </p:nvSpPr>
        <p:spPr>
          <a:xfrm>
            <a:off x="1850342" y="3175579"/>
            <a:ext cx="8249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Hái</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hoa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ở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viên</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1D7C26"/>
              </a:solidFill>
              <a:effectLst/>
              <a:uLnTx/>
              <a:uFillTx/>
              <a:latin typeface="Cambria" panose="02040503050406030204" pitchFamily="18" charset="0"/>
              <a:ea typeface="Cambria" panose="02040503050406030204" pitchFamily="18" charset="0"/>
              <a:cs typeface="+mn-cs"/>
              <a:sym typeface="Arial" panose="020B0604020202020204" pitchFamily="34" charset="0"/>
            </a:endParaRPr>
          </a:p>
        </p:txBody>
      </p:sp>
      <p:pic>
        <p:nvPicPr>
          <p:cNvPr id="17" name="Picture 6" descr="Káº¿t quáº£ hÃ¬nh áº£nh cho wrong icon">
            <a:extLst>
              <a:ext uri="{FF2B5EF4-FFF2-40B4-BE49-F238E27FC236}">
                <a16:creationId xmlns:a16="http://schemas.microsoft.com/office/drawing/2014/main" id="{F1FA2B44-CB60-B54A-961E-CEA6FDF4F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542" y="3138532"/>
            <a:ext cx="623128" cy="6231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wrong icon">
            <a:extLst>
              <a:ext uri="{FF2B5EF4-FFF2-40B4-BE49-F238E27FC236}">
                <a16:creationId xmlns:a16="http://schemas.microsoft.com/office/drawing/2014/main" id="{A0FAA193-2D83-344C-BD0A-39559CBCC4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214" y="3979298"/>
            <a:ext cx="623128" cy="623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48B248B-68A3-C221-6E5E-C0476360A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583" y="1971040"/>
            <a:ext cx="1187982" cy="1005840"/>
          </a:xfrm>
          <a:prstGeom prst="rect">
            <a:avLst/>
          </a:prstGeom>
        </p:spPr>
      </p:pic>
    </p:spTree>
    <p:extLst>
      <p:ext uri="{BB962C8B-B14F-4D97-AF65-F5344CB8AC3E}">
        <p14:creationId xmlns:p14="http://schemas.microsoft.com/office/powerpoint/2010/main" val="864832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9"/>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3"/>
                                        </p:tgtEl>
                                      </p:cBhvr>
                                    </p:animEffect>
                                  </p:childTnLst>
                                </p:cTn>
                              </p:par>
                            </p:childTnLst>
                          </p:cTn>
                        </p:par>
                        <p:par>
                          <p:cTn id="30" fill="hold">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2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id="{F2849753-48A0-4EE5-ADDD-D965E336B816}"/>
              </a:ext>
            </a:extLst>
          </p:cNvPr>
          <p:cNvSpPr/>
          <p:nvPr/>
        </p:nvSpPr>
        <p:spPr>
          <a:xfrm>
            <a:off x="493160" y="513708"/>
            <a:ext cx="11383766" cy="6154220"/>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Medium" panose="020B0600000000000000" pitchFamily="34" charset="-122"/>
              <a:cs typeface="+mn-cs"/>
              <a:sym typeface="Arial" panose="020B0604020202020204" pitchFamily="34" charset="0"/>
            </a:endParaRPr>
          </a:p>
        </p:txBody>
      </p:sp>
      <p:sp>
        <p:nvSpPr>
          <p:cNvPr id="18" name="矩形 17">
            <a:extLst>
              <a:ext uri="{FF2B5EF4-FFF2-40B4-BE49-F238E27FC236}">
                <a16:creationId xmlns:a16="http://schemas.microsoft.com/office/drawing/2014/main" id="{EC633215-8629-47BB-AFBD-5989449A1F79}"/>
              </a:ext>
            </a:extLst>
          </p:cNvPr>
          <p:cNvSpPr/>
          <p:nvPr/>
        </p:nvSpPr>
        <p:spPr>
          <a:xfrm>
            <a:off x="1573652" y="1099594"/>
            <a:ext cx="8484963" cy="584775"/>
          </a:xfrm>
          <a:prstGeom prst="rect">
            <a:avLst/>
          </a:prstGeom>
        </p:spPr>
        <p:txBody>
          <a:bodyPr vert="horz" wrap="square">
            <a:spAutoFit/>
          </a:bodyPr>
          <a:lstStyle/>
          <a:p>
            <a:pPr lvl="0" algn="ctr">
              <a:defRPr/>
            </a:pP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Đâu</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là</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việc</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làm</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phá</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hoại</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của</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200" b="1" dirty="0" err="1">
                <a:solidFill>
                  <a:prstClr val="black"/>
                </a:solidFill>
                <a:latin typeface="Cambria" panose="02040503050406030204" pitchFamily="18" charset="0"/>
                <a:ea typeface="Cambria" panose="02040503050406030204" pitchFamily="18" charset="0"/>
                <a:cs typeface="Tahoma" panose="020B0604030504040204" pitchFamily="34" charset="0"/>
              </a:rPr>
              <a:t>công</a:t>
            </a:r>
            <a:r>
              <a:rPr lang="en-US" sz="3200" b="1" dirty="0">
                <a:solidFill>
                  <a:prstClr val="black"/>
                </a:solidFill>
                <a:latin typeface="Cambria" panose="02040503050406030204" pitchFamily="18" charset="0"/>
                <a:ea typeface="Cambria" panose="02040503050406030204" pitchFamily="18" charset="0"/>
                <a:cs typeface="Tahoma" panose="020B0604030504040204" pitchFamily="34" charset="0"/>
              </a:rPr>
              <a:t>?</a:t>
            </a:r>
          </a:p>
        </p:txBody>
      </p:sp>
      <p:sp>
        <p:nvSpPr>
          <p:cNvPr id="19" name="矩形 18">
            <a:extLst>
              <a:ext uri="{FF2B5EF4-FFF2-40B4-BE49-F238E27FC236}">
                <a16:creationId xmlns:a16="http://schemas.microsoft.com/office/drawing/2014/main" id="{D36D7A45-28D5-4ACC-8660-BC374C643FC0}"/>
              </a:ext>
            </a:extLst>
          </p:cNvPr>
          <p:cNvSpPr/>
          <p:nvPr/>
        </p:nvSpPr>
        <p:spPr>
          <a:xfrm>
            <a:off x="1860894" y="2379559"/>
            <a:ext cx="8249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Khắc</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tên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cây</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ở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sân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trường</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FCE899BE-33A6-49B4-A501-5E41CCE5FACB}"/>
              </a:ext>
            </a:extLst>
          </p:cNvPr>
          <p:cNvSpPr/>
          <p:nvPr/>
        </p:nvSpPr>
        <p:spPr>
          <a:xfrm>
            <a:off x="1860894" y="3991453"/>
            <a:ext cx="822277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đáp</a:t>
            </a: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án</a:t>
            </a: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trên</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1D7C26"/>
              </a:solidFill>
              <a:effectLst/>
              <a:uLnTx/>
              <a:uFillTx/>
              <a:latin typeface="Cambria" panose="02040503050406030204" pitchFamily="18" charset="0"/>
              <a:ea typeface="Cambria" panose="02040503050406030204" pitchFamily="18" charset="0"/>
              <a:cs typeface="+mn-cs"/>
              <a:sym typeface="Arial" panose="020B0604020202020204" pitchFamily="34" charset="0"/>
            </a:endParaRPr>
          </a:p>
        </p:txBody>
      </p:sp>
      <p:sp>
        <p:nvSpPr>
          <p:cNvPr id="23" name="矩形 22">
            <a:extLst>
              <a:ext uri="{FF2B5EF4-FFF2-40B4-BE49-F238E27FC236}">
                <a16:creationId xmlns:a16="http://schemas.microsoft.com/office/drawing/2014/main" id="{F74565EA-5787-4946-BF73-2078DCBFCFC8}"/>
              </a:ext>
            </a:extLst>
          </p:cNvPr>
          <p:cNvSpPr/>
          <p:nvPr/>
        </p:nvSpPr>
        <p:spPr>
          <a:xfrm>
            <a:off x="1850342" y="3175579"/>
            <a:ext cx="8249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Giẫm</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cỏ</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ở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viên</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1D7C26"/>
              </a:solidFill>
              <a:effectLst/>
              <a:uLnTx/>
              <a:uFillTx/>
              <a:latin typeface="Cambria" panose="02040503050406030204" pitchFamily="18" charset="0"/>
              <a:ea typeface="Cambria" panose="02040503050406030204" pitchFamily="18" charset="0"/>
              <a:cs typeface="+mn-cs"/>
              <a:sym typeface="Arial" panose="020B0604020202020204" pitchFamily="34" charset="0"/>
            </a:endParaRPr>
          </a:p>
        </p:txBody>
      </p:sp>
      <p:pic>
        <p:nvPicPr>
          <p:cNvPr id="17" name="Picture 6" descr="Káº¿t quáº£ hÃ¬nh áº£nh cho wrong icon">
            <a:extLst>
              <a:ext uri="{FF2B5EF4-FFF2-40B4-BE49-F238E27FC236}">
                <a16:creationId xmlns:a16="http://schemas.microsoft.com/office/drawing/2014/main" id="{F1FA2B44-CB60-B54A-961E-CEA6FDF4FB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2948" y="2384358"/>
            <a:ext cx="623128" cy="6231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wrong icon">
            <a:extLst>
              <a:ext uri="{FF2B5EF4-FFF2-40B4-BE49-F238E27FC236}">
                <a16:creationId xmlns:a16="http://schemas.microsoft.com/office/drawing/2014/main" id="{A0FAA193-2D83-344C-BD0A-39559CBCC4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7214" y="3203454"/>
            <a:ext cx="623128" cy="6231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C54FCE-6534-70AF-28E5-1E6345CF9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063" y="3657600"/>
            <a:ext cx="1187982" cy="1005840"/>
          </a:xfrm>
          <a:prstGeom prst="rect">
            <a:avLst/>
          </a:prstGeom>
        </p:spPr>
      </p:pic>
    </p:spTree>
    <p:extLst>
      <p:ext uri="{BB962C8B-B14F-4D97-AF65-F5344CB8AC3E}">
        <p14:creationId xmlns:p14="http://schemas.microsoft.com/office/powerpoint/2010/main" val="386065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9"/>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3"/>
                                        </p:tgtEl>
                                      </p:cBhvr>
                                    </p:animEffect>
                                  </p:childTnLst>
                                </p:cTn>
                              </p:par>
                            </p:childTnLst>
                          </p:cTn>
                        </p:par>
                        <p:par>
                          <p:cTn id="30" fill="hold">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22" presetClass="entr" presetSubtype="4"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山上的风景&#10;&#10;描述已自动生成">
            <a:extLst>
              <a:ext uri="{FF2B5EF4-FFF2-40B4-BE49-F238E27FC236}">
                <a16:creationId xmlns:a16="http://schemas.microsoft.com/office/drawing/2014/main" id="{95105CDA-0285-41CD-853A-1B82C284C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圆角 13">
            <a:extLst>
              <a:ext uri="{FF2B5EF4-FFF2-40B4-BE49-F238E27FC236}">
                <a16:creationId xmlns:a16="http://schemas.microsoft.com/office/drawing/2014/main" id="{F2849753-48A0-4EE5-ADDD-D965E336B816}"/>
              </a:ext>
            </a:extLst>
          </p:cNvPr>
          <p:cNvSpPr/>
          <p:nvPr/>
        </p:nvSpPr>
        <p:spPr>
          <a:xfrm>
            <a:off x="339047" y="236306"/>
            <a:ext cx="11589250" cy="639052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Medium" panose="020B0600000000000000" pitchFamily="34" charset="-122"/>
              <a:cs typeface="+mn-cs"/>
              <a:sym typeface="Arial" panose="020B0604020202020204" pitchFamily="34" charset="0"/>
            </a:endParaRPr>
          </a:p>
        </p:txBody>
      </p:sp>
      <p:sp>
        <p:nvSpPr>
          <p:cNvPr id="18" name="矩形 17">
            <a:extLst>
              <a:ext uri="{FF2B5EF4-FFF2-40B4-BE49-F238E27FC236}">
                <a16:creationId xmlns:a16="http://schemas.microsoft.com/office/drawing/2014/main" id="{EC633215-8629-47BB-AFBD-5989449A1F79}"/>
              </a:ext>
            </a:extLst>
          </p:cNvPr>
          <p:cNvSpPr/>
          <p:nvPr/>
        </p:nvSpPr>
        <p:spPr>
          <a:xfrm>
            <a:off x="1614748" y="1073287"/>
            <a:ext cx="8484963" cy="820609"/>
          </a:xfrm>
          <a:prstGeom prst="rect">
            <a:avLst/>
          </a:prstGeom>
        </p:spPr>
        <p:txBody>
          <a:bodyPr vert="horz"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Ý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kiến</a:t>
            </a: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nào</a:t>
            </a: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đúng</a:t>
            </a: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trong</a:t>
            </a: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các</a:t>
            </a: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 ý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kiến</a:t>
            </a:r>
            <a:r>
              <a:rPr lang="en-US" sz="3600" b="1" dirty="0">
                <a:solidFill>
                  <a:prstClr val="black"/>
                </a:solidFill>
                <a:latin typeface="Cambria" panose="02040503050406030204" pitchFamily="18" charset="0"/>
                <a:ea typeface="Cambria" panose="02040503050406030204" pitchFamily="18" charset="0"/>
                <a:cs typeface="Tahoma" panose="020B0604030504040204" pitchFamily="34" charset="0"/>
              </a:rPr>
              <a:t> </a:t>
            </a:r>
            <a:r>
              <a:rPr lang="en-US" sz="3600" b="1" dirty="0" err="1">
                <a:solidFill>
                  <a:prstClr val="black"/>
                </a:solidFill>
                <a:latin typeface="Cambria" panose="02040503050406030204" pitchFamily="18" charset="0"/>
                <a:ea typeface="Cambria" panose="02040503050406030204" pitchFamily="18" charset="0"/>
                <a:cs typeface="Tahoma" panose="020B0604030504040204" pitchFamily="34" charset="0"/>
              </a:rPr>
              <a:t>sau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
        <p:nvSpPr>
          <p:cNvPr id="19" name="矩形 18">
            <a:extLst>
              <a:ext uri="{FF2B5EF4-FFF2-40B4-BE49-F238E27FC236}">
                <a16:creationId xmlns:a16="http://schemas.microsoft.com/office/drawing/2014/main" id="{D36D7A45-28D5-4ACC-8660-BC374C643FC0}"/>
              </a:ext>
            </a:extLst>
          </p:cNvPr>
          <p:cNvSpPr/>
          <p:nvPr/>
        </p:nvSpPr>
        <p:spPr>
          <a:xfrm>
            <a:off x="1686233" y="2133659"/>
            <a:ext cx="8249369" cy="954107"/>
          </a:xfrm>
          <a:prstGeom prst="rect">
            <a:avLst/>
          </a:prstGeom>
        </p:spPr>
        <p:txBody>
          <a:bodyPr wrap="square">
            <a:spAutoFit/>
          </a:bodyPr>
          <a:lstStyle/>
          <a:p>
            <a:pPr lvl="0">
              <a:defRPr/>
            </a:pP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Bảo</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vệ</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của</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công</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thể hiện ý thức trách nhiệm và nếp sống văn minh của mỗi người</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FCE899BE-33A6-49B4-A501-5E41CCE5FACB}"/>
              </a:ext>
            </a:extLst>
          </p:cNvPr>
          <p:cNvSpPr/>
          <p:nvPr/>
        </p:nvSpPr>
        <p:spPr>
          <a:xfrm>
            <a:off x="1860894" y="3991453"/>
            <a:ext cx="822277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2800" b="1" i="0" u="none" strike="noStrike" kern="1200" cap="none" spc="0" normalizeH="0" baseline="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Bảo</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vệ</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chỉ</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cần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giữ</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gìn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tiết</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kiệm</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tài</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gia</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đình</a:t>
            </a:r>
            <a:r>
              <a:rPr kumimoji="0" lang="en-US" sz="2800" b="1" i="0" u="none" strike="noStrike" kern="1200" cap="none" spc="0" normalizeH="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err="1">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mình</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1D7C26"/>
              </a:solidFill>
              <a:effectLst/>
              <a:uLnTx/>
              <a:uFillTx/>
              <a:latin typeface="Cambria" panose="02040503050406030204" pitchFamily="18" charset="0"/>
              <a:ea typeface="Cambria" panose="02040503050406030204" pitchFamily="18" charset="0"/>
              <a:cs typeface="+mn-cs"/>
              <a:sym typeface="Arial" panose="020B0604020202020204" pitchFamily="34" charset="0"/>
            </a:endParaRPr>
          </a:p>
        </p:txBody>
      </p:sp>
      <p:sp>
        <p:nvSpPr>
          <p:cNvPr id="23" name="矩形 22">
            <a:extLst>
              <a:ext uri="{FF2B5EF4-FFF2-40B4-BE49-F238E27FC236}">
                <a16:creationId xmlns:a16="http://schemas.microsoft.com/office/drawing/2014/main" id="{F74565EA-5787-4946-BF73-2078DCBFCFC8}"/>
              </a:ext>
            </a:extLst>
          </p:cNvPr>
          <p:cNvSpPr/>
          <p:nvPr/>
        </p:nvSpPr>
        <p:spPr>
          <a:xfrm>
            <a:off x="1850342" y="3175579"/>
            <a:ext cx="8249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Bảo</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vệ</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của</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công</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trách</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nhiệm</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của</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công</a:t>
            </a:r>
            <a:r>
              <a:rPr lang="en-US" sz="2800" b="1" dirty="0">
                <a:ln w="0"/>
                <a:solidFill>
                  <a:srgbClr val="1D7C26"/>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an</a:t>
            </a:r>
            <a:endParaRPr kumimoji="0" lang="en-US" sz="2800" b="1" i="0" u="none" strike="noStrike" kern="1200" cap="none" spc="0" normalizeH="0" baseline="0" noProof="0" dirty="0">
              <a:ln w="0"/>
              <a:solidFill>
                <a:srgbClr val="1D7C26"/>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1D7C26"/>
              </a:solidFill>
              <a:effectLst/>
              <a:uLnTx/>
              <a:uFillTx/>
              <a:latin typeface="Cambria" panose="02040503050406030204" pitchFamily="18" charset="0"/>
              <a:ea typeface="Cambria" panose="02040503050406030204" pitchFamily="18" charset="0"/>
              <a:cs typeface="+mn-cs"/>
              <a:sym typeface="Arial" panose="020B0604020202020204" pitchFamily="34" charset="0"/>
            </a:endParaRPr>
          </a:p>
        </p:txBody>
      </p:sp>
      <p:pic>
        <p:nvPicPr>
          <p:cNvPr id="17" name="Picture 6" descr="Káº¿t quáº£ hÃ¬nh áº£nh cho wrong icon">
            <a:extLst>
              <a:ext uri="{FF2B5EF4-FFF2-40B4-BE49-F238E27FC236}">
                <a16:creationId xmlns:a16="http://schemas.microsoft.com/office/drawing/2014/main" id="{F1FA2B44-CB60-B54A-961E-CEA6FDF4FB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154" y="4037590"/>
            <a:ext cx="623128" cy="6231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wrong icon">
            <a:extLst>
              <a:ext uri="{FF2B5EF4-FFF2-40B4-BE49-F238E27FC236}">
                <a16:creationId xmlns:a16="http://schemas.microsoft.com/office/drawing/2014/main" id="{A0FAA193-2D83-344C-BD0A-39559CBCC4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214" y="3203454"/>
            <a:ext cx="623128" cy="6231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8F04808-7446-11C0-6D73-6EACB921D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03" y="1788160"/>
            <a:ext cx="1187982" cy="1005840"/>
          </a:xfrm>
          <a:prstGeom prst="rect">
            <a:avLst/>
          </a:prstGeom>
        </p:spPr>
      </p:pic>
    </p:spTree>
    <p:extLst>
      <p:ext uri="{BB962C8B-B14F-4D97-AF65-F5344CB8AC3E}">
        <p14:creationId xmlns:p14="http://schemas.microsoft.com/office/powerpoint/2010/main" val="356195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9"/>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3"/>
                                        </p:tgtEl>
                                      </p:cBhvr>
                                    </p:animEffect>
                                  </p:childTnLst>
                                </p:cTn>
                              </p:par>
                            </p:childTnLst>
                          </p:cTn>
                        </p:par>
                        <p:par>
                          <p:cTn id="30" fill="hold">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6" dur="1000" fill="hold"/>
                                        <p:tgtEl>
                                          <p:spTgt spid="2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22" presetClass="entr" presetSubtype="4"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82885" y="722086"/>
            <a:ext cx="11188558" cy="581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21">
            <a:extLst>
              <a:ext uri="{FF2B5EF4-FFF2-40B4-BE49-F238E27FC236}">
                <a16:creationId xmlns:a16="http://schemas.microsoft.com/office/drawing/2014/main" id="{DA3F0C45-622E-41B7-8F88-4AFDB49FD1C9}"/>
              </a:ext>
            </a:extLst>
          </p:cNvPr>
          <p:cNvSpPr txBox="1"/>
          <p:nvPr/>
        </p:nvSpPr>
        <p:spPr>
          <a:xfrm>
            <a:off x="732456" y="329676"/>
            <a:ext cx="10651309" cy="1200329"/>
          </a:xfrm>
          <a:prstGeom prst="rect">
            <a:avLst/>
          </a:prstGeom>
          <a:solidFill>
            <a:srgbClr val="FFFF00"/>
          </a:solidFill>
          <a:ln>
            <a:solidFill>
              <a:srgbClr val="3D424A"/>
            </a:solidFill>
          </a:ln>
        </p:spPr>
        <p:txBody>
          <a:bodyPr wrap="square" rtlCol="0">
            <a:spAutoFit/>
          </a:bodyPr>
          <a:lstStyle/>
          <a:p>
            <a:pPr lvl="0" algn="ctr">
              <a:defRPr/>
            </a:pP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Em sẽ làm gì nếu chứng kiến những hành vi dưới đây,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35238BE-F805-1BBE-2BA9-912E78D78002}"/>
              </a:ext>
            </a:extLst>
          </p:cNvPr>
          <p:cNvPicPr>
            <a:picLocks noChangeAspect="1"/>
          </p:cNvPicPr>
          <p:nvPr/>
        </p:nvPicPr>
        <p:blipFill>
          <a:blip r:embed="rId2"/>
          <a:stretch>
            <a:fillRect/>
          </a:stretch>
        </p:blipFill>
        <p:spPr>
          <a:xfrm>
            <a:off x="1143053" y="2272729"/>
            <a:ext cx="10070703" cy="2895171"/>
          </a:xfrm>
          <a:prstGeom prst="rect">
            <a:avLst/>
          </a:prstGeom>
        </p:spPr>
      </p:pic>
    </p:spTree>
    <p:extLst>
      <p:ext uri="{BB962C8B-B14F-4D97-AF65-F5344CB8AC3E}">
        <p14:creationId xmlns:p14="http://schemas.microsoft.com/office/powerpoint/2010/main" val="481215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Picture 3">
            <a:extLst>
              <a:ext uri="{FF2B5EF4-FFF2-40B4-BE49-F238E27FC236}">
                <a16:creationId xmlns:a16="http://schemas.microsoft.com/office/drawing/2014/main" id="{0CD48E85-FCED-7188-0AAB-CD1F3F124A81}"/>
              </a:ext>
            </a:extLst>
          </p:cNvPr>
          <p:cNvPicPr>
            <a:picLocks noChangeAspect="1"/>
          </p:cNvPicPr>
          <p:nvPr/>
        </p:nvPicPr>
        <p:blipFill>
          <a:blip r:embed="rId2"/>
          <a:stretch>
            <a:fillRect/>
          </a:stretch>
        </p:blipFill>
        <p:spPr>
          <a:xfrm>
            <a:off x="601306" y="2396179"/>
            <a:ext cx="6069272" cy="1641565"/>
          </a:xfrm>
          <a:prstGeom prst="rect">
            <a:avLst/>
          </a:prstGeom>
        </p:spPr>
      </p:pic>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3"/>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2260315"/>
            <a:ext cx="4695290" cy="2887038"/>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Em sẽ nhắc nhở bạn và bảo bạn dọn dẹp chỗ của mình vì ghế là tài sản chung của mọi người, ai cũng có thể ngồi lên nên bạn không được để như vậy.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7077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2"/>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2260315"/>
            <a:ext cx="4520630" cy="2887038"/>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rPr>
              <a:t>Em sẽ nhắc nhở hai bạn và bảo hai bạn không được làm vậy vì đây là vườn hoa chung của mọi người, không ai được tự ý hái.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0C7CF494-2A01-606B-3F0D-4E646929A897}"/>
              </a:ext>
            </a:extLst>
          </p:cNvPr>
          <p:cNvPicPr>
            <a:picLocks noChangeAspect="1"/>
          </p:cNvPicPr>
          <p:nvPr/>
        </p:nvPicPr>
        <p:blipFill>
          <a:blip r:embed="rId3"/>
          <a:stretch>
            <a:fillRect/>
          </a:stretch>
        </p:blipFill>
        <p:spPr>
          <a:xfrm>
            <a:off x="730374" y="2479871"/>
            <a:ext cx="5710468" cy="1650340"/>
          </a:xfrm>
          <a:prstGeom prst="rect">
            <a:avLst/>
          </a:prstGeom>
        </p:spPr>
      </p:pic>
    </p:spTree>
    <p:extLst>
      <p:ext uri="{BB962C8B-B14F-4D97-AF65-F5344CB8AC3E}">
        <p14:creationId xmlns:p14="http://schemas.microsoft.com/office/powerpoint/2010/main" val="1423115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2"/>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2260315"/>
            <a:ext cx="4520630" cy="2887038"/>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mbria" panose="02040503050406030204" pitchFamily="18" charset="0"/>
                <a:ea typeface="Cambria" panose="02040503050406030204" pitchFamily="18" charset="0"/>
              </a:rPr>
              <a:t>Em sẽ nhắc nhở bảo em nhỏ là trèo lên như vậy là rất nguy hiểm và em làm như thế sẽ hỏng bức tượng đẹp này.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6244BE-32DE-20C0-F62D-C6262A084C20}"/>
              </a:ext>
            </a:extLst>
          </p:cNvPr>
          <p:cNvPicPr>
            <a:picLocks noChangeAspect="1"/>
          </p:cNvPicPr>
          <p:nvPr/>
        </p:nvPicPr>
        <p:blipFill>
          <a:blip r:embed="rId3"/>
          <a:stretch>
            <a:fillRect/>
          </a:stretch>
        </p:blipFill>
        <p:spPr>
          <a:xfrm>
            <a:off x="495834" y="2342507"/>
            <a:ext cx="5946063" cy="1729643"/>
          </a:xfrm>
          <a:prstGeom prst="rect">
            <a:avLst/>
          </a:prstGeom>
        </p:spPr>
      </p:pic>
    </p:spTree>
    <p:extLst>
      <p:ext uri="{BB962C8B-B14F-4D97-AF65-F5344CB8AC3E}">
        <p14:creationId xmlns:p14="http://schemas.microsoft.com/office/powerpoint/2010/main" val="403783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00691" y="359596"/>
            <a:ext cx="11435137" cy="613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C818EE1A-F360-BB11-46F1-8FE5B857FBF8}"/>
              </a:ext>
            </a:extLst>
          </p:cNvPr>
          <p:cNvPicPr>
            <a:picLocks noChangeAspect="1"/>
          </p:cNvPicPr>
          <p:nvPr/>
        </p:nvPicPr>
        <p:blipFill>
          <a:blip r:embed="rId2"/>
          <a:stretch>
            <a:fillRect/>
          </a:stretch>
        </p:blipFill>
        <p:spPr>
          <a:xfrm>
            <a:off x="2991133" y="663747"/>
            <a:ext cx="5614903" cy="1024217"/>
          </a:xfrm>
          <a:prstGeom prst="rect">
            <a:avLst/>
          </a:prstGeom>
        </p:spPr>
      </p:pic>
      <p:sp>
        <p:nvSpPr>
          <p:cNvPr id="6" name="Speech Bubble: Rectangle with Corners Rounded 5">
            <a:extLst>
              <a:ext uri="{FF2B5EF4-FFF2-40B4-BE49-F238E27FC236}">
                <a16:creationId xmlns:a16="http://schemas.microsoft.com/office/drawing/2014/main" id="{1777C17C-7A5C-C421-4CB9-E9FCA2CAAF2D}"/>
              </a:ext>
            </a:extLst>
          </p:cNvPr>
          <p:cNvSpPr/>
          <p:nvPr/>
        </p:nvSpPr>
        <p:spPr>
          <a:xfrm>
            <a:off x="7212458" y="1962364"/>
            <a:ext cx="4520630" cy="3184989"/>
          </a:xfrm>
          <a:prstGeom prst="wedgeRoundRectCallout">
            <a:avLst>
              <a:gd name="adj1" fmla="val -63096"/>
              <a:gd name="adj2" fmla="val 2873"/>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dirty="0">
                <a:solidFill>
                  <a:prstClr val="black"/>
                </a:solidFill>
                <a:latin typeface="Cambria" panose="02040503050406030204" pitchFamily="18" charset="0"/>
                <a:ea typeface="Cambria" panose="02040503050406030204" pitchFamily="18" charset="0"/>
              </a:rPr>
              <a:t>Em sẽ nhắc nhở các bạn nam và bảo các bạn để lại chỗ cũ vì làm thế sẽ hỏng chậu hoa.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6CDFA09B-F77D-B5F4-6B4A-CEC3B8F084C9}"/>
              </a:ext>
            </a:extLst>
          </p:cNvPr>
          <p:cNvPicPr>
            <a:picLocks noChangeAspect="1"/>
          </p:cNvPicPr>
          <p:nvPr/>
        </p:nvPicPr>
        <p:blipFill>
          <a:blip r:embed="rId3"/>
          <a:stretch>
            <a:fillRect/>
          </a:stretch>
        </p:blipFill>
        <p:spPr>
          <a:xfrm>
            <a:off x="856929" y="2280863"/>
            <a:ext cx="5638906" cy="1840679"/>
          </a:xfrm>
          <a:prstGeom prst="rect">
            <a:avLst/>
          </a:prstGeom>
        </p:spPr>
      </p:pic>
    </p:spTree>
    <p:extLst>
      <p:ext uri="{BB962C8B-B14F-4D97-AF65-F5344CB8AC3E}">
        <p14:creationId xmlns:p14="http://schemas.microsoft.com/office/powerpoint/2010/main" val="352577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924E4D2D-AF69-4201-B312-BCD9ABAA4D06}: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375</Words>
  <Application>Microsoft Office PowerPoint</Application>
  <PresentationFormat>Widescreen</PresentationFormat>
  <Paragraphs>30</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Cambria</vt:lpstr>
      <vt:lpstr>Times New Roman</vt:lpstr>
      <vt:lpstr>思源黑体</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29</cp:revision>
  <dcterms:created xsi:type="dcterms:W3CDTF">2023-10-19T01:29:31Z</dcterms:created>
  <dcterms:modified xsi:type="dcterms:W3CDTF">2025-01-25T14:46:05Z</dcterms:modified>
</cp:coreProperties>
</file>