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7"/>
  </p:notesMasterIdLst>
  <p:sldIdLst>
    <p:sldId id="2673" r:id="rId3"/>
    <p:sldId id="265" r:id="rId4"/>
    <p:sldId id="266" r:id="rId5"/>
    <p:sldId id="2645" r:id="rId6"/>
    <p:sldId id="2668" r:id="rId7"/>
    <p:sldId id="2669" r:id="rId8"/>
    <p:sldId id="2643" r:id="rId9"/>
    <p:sldId id="2652" r:id="rId10"/>
    <p:sldId id="2653" r:id="rId11"/>
    <p:sldId id="2667" r:id="rId12"/>
    <p:sldId id="2670" r:id="rId13"/>
    <p:sldId id="2671" r:id="rId14"/>
    <p:sldId id="2672" r:id="rId15"/>
    <p:sldId id="51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4EC"/>
    <a:srgbClr val="E21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5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37C3C-6CFB-49F0-A7AA-660A42B27125}"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C9F2B-B040-457E-B0E1-B35F49682D1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F939D-BDD8-4A7B-BA3C-9939FD61E7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517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a:fillRect/>
          </a:stretch>
        </p:blipFill>
        <p:spPr>
          <a:xfrm>
            <a:off x="-2253635" y="-811260"/>
            <a:ext cx="2556694" cy="2850412"/>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a:fillRect/>
          </a:stretch>
        </p:blipFill>
        <p:spPr>
          <a:xfrm>
            <a:off x="650633" y="6783225"/>
            <a:ext cx="1960710" cy="2212719"/>
          </a:xfrm>
          <a:prstGeom prst="rect">
            <a:avLst/>
          </a:prstGeom>
        </p:spPr>
      </p:pic>
      <p:sp>
        <p:nvSpPr>
          <p:cNvPr id="9" name="TextBox 3"/>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70" rtl="0" eaLnBrk="1" fontAlgn="auto" latinLnBrk="0" hangingPunct="1">
              <a:lnSpc>
                <a:spcPct val="100000"/>
              </a:lnSpc>
              <a:spcBef>
                <a:spcPts val="0"/>
              </a:spcBef>
              <a:spcAft>
                <a:spcPts val="0"/>
              </a:spcAft>
              <a:buClrTx/>
              <a:buSzTx/>
              <a:buFontTx/>
              <a:buNone/>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p:cNvSpPr txBox="1"/>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p:cNvSpPr txBox="1"/>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5" b="0" dirty="0" err="1">
                <a:solidFill>
                  <a:srgbClr val="2C9430"/>
                </a:solidFill>
                <a:latin typeface="#9Slide07 HoneyCream" pitchFamily="2" charset="0"/>
              </a:rPr>
              <a:t>Măng</a:t>
            </a:r>
            <a:r>
              <a:rPr lang="en-US" sz="3745" b="0" dirty="0">
                <a:solidFill>
                  <a:srgbClr val="2C9430"/>
                </a:solidFill>
                <a:latin typeface="#9Slide07 HoneyCream" pitchFamily="2" charset="0"/>
              </a:rPr>
              <a:t> Non</a:t>
            </a:r>
          </a:p>
        </p:txBody>
      </p:sp>
      <p:sp>
        <p:nvSpPr>
          <p:cNvPr id="12" name="Title 1"/>
          <p:cNvSpPr txBox="1"/>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p:cNvSpPr txBox="1"/>
          <p:nvPr userDrawn="1"/>
        </p:nvSpPr>
        <p:spPr>
          <a:xfrm>
            <a:off x="-2920124" y="1955745"/>
            <a:ext cx="3889672" cy="632161"/>
          </a:xfrm>
          <a:prstGeom prst="rect">
            <a:avLst/>
          </a:prstGeom>
          <a:noFill/>
        </p:spPr>
        <p:txBody>
          <a:bodyPr wrap="square" rtlCol="0">
            <a:spAutoFit/>
          </a:bodyPr>
          <a:lstStyle/>
          <a:p>
            <a:pPr algn="ctr"/>
            <a:r>
              <a:rPr lang="en-US" sz="3510"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p:cNvSpPr txBox="1"/>
          <p:nvPr userDrawn="1"/>
        </p:nvSpPr>
        <p:spPr>
          <a:xfrm>
            <a:off x="1630988" y="7353444"/>
            <a:ext cx="10284198" cy="578363"/>
          </a:xfrm>
          <a:prstGeom prst="rect">
            <a:avLst/>
          </a:prstGeom>
          <a:noFill/>
        </p:spPr>
        <p:txBody>
          <a:bodyPr wrap="square">
            <a:spAutoFit/>
          </a:bodyPr>
          <a:lstStyle/>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err="1">
                <a:solidFill>
                  <a:srgbClr val="C00000"/>
                </a:solidFill>
                <a:latin typeface="UTM Avo" panose="02040603050506020204" pitchFamily="18" charset="0"/>
              </a:rPr>
              <a:t>Sản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phẩm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của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Măng</a:t>
            </a:r>
            <a:r>
              <a:rPr lang="en-US" sz="1580" b="1" dirty="0">
                <a:solidFill>
                  <a:srgbClr val="C00000"/>
                </a:solidFill>
                <a:latin typeface="UTM Avo" panose="02040603050506020204" pitchFamily="18" charset="0"/>
              </a:rPr>
              <a:t> Non – </a:t>
            </a:r>
            <a:r>
              <a:rPr lang="en-US" sz="1580" b="1" dirty="0" err="1">
                <a:solidFill>
                  <a:srgbClr val="C00000"/>
                </a:solidFill>
                <a:latin typeface="UTM Avo" panose="02040603050506020204" pitchFamily="18" charset="0"/>
              </a:rPr>
              <a:t>Tài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liệu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Tiểu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học</a:t>
            </a:r>
            <a:r>
              <a:rPr lang="en-US" sz="1580" b="1" dirty="0">
                <a:solidFill>
                  <a:srgbClr val="C00000"/>
                </a:solidFill>
                <a:latin typeface="UTM Avo" panose="02040603050506020204" pitchFamily="18" charset="0"/>
              </a:rPr>
              <a:t>.</a:t>
            </a:r>
          </a:p>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Nghiêm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cấm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buôn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bán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sao</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chép</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và</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chỉnh</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sửa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để</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thu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lợi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nhuận</a:t>
            </a:r>
            <a:r>
              <a:rPr lang="en-US" sz="1580"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a:fillRect/>
          </a:stretch>
        </p:blipFill>
        <p:spPr>
          <a:xfrm>
            <a:off x="-2253635" y="-811260"/>
            <a:ext cx="2556694" cy="2850412"/>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a:fillRect/>
          </a:stretch>
        </p:blipFill>
        <p:spPr>
          <a:xfrm>
            <a:off x="650633" y="6783225"/>
            <a:ext cx="1960710" cy="2212719"/>
          </a:xfrm>
          <a:prstGeom prst="rect">
            <a:avLst/>
          </a:prstGeom>
        </p:spPr>
      </p:pic>
      <p:sp>
        <p:nvSpPr>
          <p:cNvPr id="9" name="TextBox 3"/>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70" rtl="0" eaLnBrk="1" fontAlgn="auto" latinLnBrk="0" hangingPunct="1">
              <a:lnSpc>
                <a:spcPct val="100000"/>
              </a:lnSpc>
              <a:spcBef>
                <a:spcPts val="0"/>
              </a:spcBef>
              <a:spcAft>
                <a:spcPts val="0"/>
              </a:spcAft>
              <a:buClrTx/>
              <a:buSzTx/>
              <a:buFontTx/>
              <a:buNone/>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p:cNvSpPr txBox="1"/>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p:cNvSpPr txBox="1"/>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5" b="0" dirty="0" err="1">
                <a:solidFill>
                  <a:srgbClr val="2C9430"/>
                </a:solidFill>
                <a:latin typeface="#9Slide07 HoneyCream" pitchFamily="2" charset="0"/>
              </a:rPr>
              <a:t>Măng</a:t>
            </a:r>
            <a:r>
              <a:rPr lang="en-US" sz="3745" b="0" dirty="0">
                <a:solidFill>
                  <a:srgbClr val="2C9430"/>
                </a:solidFill>
                <a:latin typeface="#9Slide07 HoneyCream" pitchFamily="2" charset="0"/>
              </a:rPr>
              <a:t> Non</a:t>
            </a:r>
          </a:p>
        </p:txBody>
      </p:sp>
      <p:sp>
        <p:nvSpPr>
          <p:cNvPr id="12" name="Title 1"/>
          <p:cNvSpPr txBox="1"/>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p:cNvSpPr txBox="1"/>
          <p:nvPr userDrawn="1"/>
        </p:nvSpPr>
        <p:spPr>
          <a:xfrm>
            <a:off x="-2920124" y="1955745"/>
            <a:ext cx="3889672" cy="632161"/>
          </a:xfrm>
          <a:prstGeom prst="rect">
            <a:avLst/>
          </a:prstGeom>
          <a:noFill/>
        </p:spPr>
        <p:txBody>
          <a:bodyPr wrap="square" rtlCol="0">
            <a:spAutoFit/>
          </a:bodyPr>
          <a:lstStyle/>
          <a:p>
            <a:pPr algn="ctr"/>
            <a:r>
              <a:rPr lang="en-US" sz="3510"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p:cNvSpPr txBox="1"/>
          <p:nvPr userDrawn="1"/>
        </p:nvSpPr>
        <p:spPr>
          <a:xfrm>
            <a:off x="1630988" y="7353444"/>
            <a:ext cx="10284198" cy="578363"/>
          </a:xfrm>
          <a:prstGeom prst="rect">
            <a:avLst/>
          </a:prstGeom>
          <a:noFill/>
        </p:spPr>
        <p:txBody>
          <a:bodyPr wrap="square">
            <a:spAutoFit/>
          </a:bodyPr>
          <a:lstStyle/>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err="1">
                <a:solidFill>
                  <a:srgbClr val="C00000"/>
                </a:solidFill>
                <a:latin typeface="UTM Avo" panose="02040603050506020204" pitchFamily="18" charset="0"/>
              </a:rPr>
              <a:t>Sản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phẩm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của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Măng</a:t>
            </a:r>
            <a:r>
              <a:rPr lang="en-US" sz="1580" b="1" dirty="0">
                <a:solidFill>
                  <a:srgbClr val="C00000"/>
                </a:solidFill>
                <a:latin typeface="UTM Avo" panose="02040603050506020204" pitchFamily="18" charset="0"/>
              </a:rPr>
              <a:t> Non – </a:t>
            </a:r>
            <a:r>
              <a:rPr lang="en-US" sz="1580" b="1" dirty="0" err="1">
                <a:solidFill>
                  <a:srgbClr val="C00000"/>
                </a:solidFill>
                <a:latin typeface="UTM Avo" panose="02040603050506020204" pitchFamily="18" charset="0"/>
              </a:rPr>
              <a:t>Tài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liệu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Tiểu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học</a:t>
            </a:r>
            <a:r>
              <a:rPr lang="en-US" sz="1580" b="1" dirty="0">
                <a:solidFill>
                  <a:srgbClr val="C00000"/>
                </a:solidFill>
                <a:latin typeface="UTM Avo" panose="02040603050506020204" pitchFamily="18" charset="0"/>
              </a:rPr>
              <a:t>.</a:t>
            </a:r>
          </a:p>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Nghiêm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cấm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buôn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bán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sao</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chép</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và</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chỉnh</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sửa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để</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thu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lợi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nhuận</a:t>
            </a:r>
            <a:r>
              <a:rPr lang="en-US" sz="1580"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62101" y="266700"/>
            <a:ext cx="1266825" cy="1266825"/>
          </a:xfrm>
          <a:prstGeom prst="rect">
            <a:avLst/>
          </a:prstGeom>
        </p:spPr>
      </p:pic>
      <p:pic>
        <p:nvPicPr>
          <p:cNvPr id="2" name="Picture 1" descr="A white circle with leaves and blue tex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230585" y="-3815442"/>
            <a:ext cx="1266825" cy="12668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14475" y="314325"/>
            <a:ext cx="1238250" cy="123825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 Id="rId5" Type="http://schemas.openxmlformats.org/officeDocument/2006/relationships/image" Target="../media/image5.gif"/><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8" y="0"/>
            <a:ext cx="12192000" cy="6858000"/>
          </a:xfrm>
          <a:prstGeom prst="rect">
            <a:avLst/>
          </a:prstGeom>
        </p:spPr>
      </p:pic>
      <p:sp>
        <p:nvSpPr>
          <p:cNvPr id="7" name="Rectangle 5"/>
          <p:cNvSpPr>
            <a:spLocks noChangeArrowheads="1"/>
          </p:cNvSpPr>
          <p:nvPr/>
        </p:nvSpPr>
        <p:spPr bwMode="auto">
          <a:xfrm>
            <a:off x="6398356" y="4441609"/>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1" u="none" strike="noStrike" kern="1200" cap="none" spc="0" normalizeH="0" baseline="0" noProof="0" dirty="0">
                <a:ln>
                  <a:noFill/>
                </a:ln>
                <a:solidFill>
                  <a:srgbClr val="3333CC"/>
                </a:solidFill>
                <a:effectLst/>
                <a:uLnTx/>
                <a:uFillTx/>
                <a:latin typeface="Times New Roman" pitchFamily="18" charset="0"/>
                <a:cs typeface="+mn-cs"/>
              </a:rPr>
              <a:t>Giáo </a:t>
            </a:r>
            <a:r>
              <a:rPr kumimoji="0" lang="en-US" sz="3200" b="1" i="1" u="none" strike="noStrike" kern="1200" cap="none" spc="0" normalizeH="0" baseline="0" noProof="0" dirty="0" smtClean="0">
                <a:ln>
                  <a:noFill/>
                </a:ln>
                <a:solidFill>
                  <a:srgbClr val="3333CC"/>
                </a:solidFill>
                <a:effectLst/>
                <a:uLnTx/>
                <a:uFillTx/>
                <a:latin typeface="Times New Roman" pitchFamily="18" charset="0"/>
                <a:cs typeface="+mn-cs"/>
              </a:rPr>
              <a:t>viên: </a:t>
            </a:r>
            <a:r>
              <a:rPr lang="en-US" sz="3200" b="1" i="1" dirty="0" err="1" smtClean="0">
                <a:solidFill>
                  <a:srgbClr val="3333CC"/>
                </a:solidFill>
                <a:latin typeface="Times New Roman" pitchFamily="18" charset="0"/>
              </a:rPr>
              <a:t>Lê</a:t>
            </a:r>
            <a:r>
              <a:rPr lang="en-US" sz="3200" b="1" i="1" dirty="0" smtClean="0">
                <a:solidFill>
                  <a:srgbClr val="3333CC"/>
                </a:solidFill>
                <a:latin typeface="Times New Roman" pitchFamily="18" charset="0"/>
              </a:rPr>
              <a:t> </a:t>
            </a:r>
            <a:r>
              <a:rPr lang="en-US" sz="3200" b="1" i="1" dirty="0" err="1" smtClean="0">
                <a:solidFill>
                  <a:srgbClr val="3333CC"/>
                </a:solidFill>
                <a:latin typeface="Times New Roman" pitchFamily="18" charset="0"/>
              </a:rPr>
              <a:t>Thị</a:t>
            </a:r>
            <a:r>
              <a:rPr lang="en-US" sz="3200" b="1" i="1" dirty="0" smtClean="0">
                <a:solidFill>
                  <a:srgbClr val="3333CC"/>
                </a:solidFill>
                <a:latin typeface="Times New Roman" pitchFamily="18" charset="0"/>
              </a:rPr>
              <a:t> </a:t>
            </a:r>
            <a:r>
              <a:rPr lang="en-US" sz="3200" b="1" i="1" dirty="0" err="1" smtClean="0">
                <a:solidFill>
                  <a:srgbClr val="3333CC"/>
                </a:solidFill>
                <a:latin typeface="Times New Roman" pitchFamily="18" charset="0"/>
              </a:rPr>
              <a:t>Hường</a:t>
            </a:r>
            <a:endParaRPr kumimoji="0" lang="en-US" sz="3200" b="1" i="1" u="none" strike="noStrike" kern="1200" cap="none" spc="0" normalizeH="0" baseline="0" noProof="0" dirty="0">
              <a:ln>
                <a:noFill/>
              </a:ln>
              <a:solidFill>
                <a:srgbClr val="3333CC"/>
              </a:solidFill>
              <a:effectLst/>
              <a:uLnTx/>
              <a:uFillTx/>
              <a:latin typeface="Times New Roman" pitchFamily="18" charset="0"/>
              <a:cs typeface="+mn-cs"/>
            </a:endParaRPr>
          </a:p>
        </p:txBody>
      </p:sp>
      <p:sp>
        <p:nvSpPr>
          <p:cNvPr id="8" name="Rectangle 6"/>
          <p:cNvSpPr>
            <a:spLocks noChangeArrowheads="1"/>
          </p:cNvSpPr>
          <p:nvPr/>
        </p:nvSpPr>
        <p:spPr bwMode="auto">
          <a:xfrm>
            <a:off x="753406" y="2299751"/>
            <a:ext cx="1071522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C00000"/>
                </a:solidFill>
                <a:effectLst/>
                <a:uLnTx/>
                <a:uFillTx/>
                <a:latin typeface="Times New Roman" pitchFamily="18" charset="0"/>
                <a:cs typeface="Times New Roman" pitchFamily="18" charset="0"/>
              </a:rPr>
              <a:t>MÔN</a:t>
            </a:r>
            <a:r>
              <a:rPr kumimoji="0" lang="en-US" sz="4000"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smtClean="0">
                <a:ln>
                  <a:noFill/>
                </a:ln>
                <a:solidFill>
                  <a:srgbClr val="C00000"/>
                </a:solidFill>
                <a:effectLst/>
                <a:uLnTx/>
                <a:uFillTx/>
                <a:latin typeface="Times New Roman" pitchFamily="18" charset="0"/>
                <a:cs typeface="Times New Roman" pitchFamily="18" charset="0"/>
              </a:rPr>
              <a:t>TOÁN</a:t>
            </a:r>
            <a:endParaRPr kumimoji="0" lang="en-US" sz="4000"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smtClean="0">
                <a:solidFill>
                  <a:srgbClr val="C00000"/>
                </a:solidFill>
                <a:latin typeface="Times New Roman" pitchFamily="18" charset="0"/>
                <a:cs typeface="Times New Roman" pitchFamily="18" charset="0"/>
              </a:rPr>
              <a:t>Viết</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Tính</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chất</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giao</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hoán</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và</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kết</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hợp</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của</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phép</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nhân</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Tiết</a:t>
            </a:r>
            <a:r>
              <a:rPr lang="en-US" sz="4000" b="1" dirty="0" smtClean="0">
                <a:solidFill>
                  <a:srgbClr val="C00000"/>
                </a:solidFill>
                <a:latin typeface="Times New Roman" pitchFamily="18" charset="0"/>
                <a:cs typeface="Times New Roman" pitchFamily="18" charset="0"/>
              </a:rPr>
              <a:t> 2)</a:t>
            </a: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8077" y="3231749"/>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54987" y="3309023"/>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ChangeArrowheads="1"/>
          </p:cNvSpPr>
          <p:nvPr/>
        </p:nvSpPr>
        <p:spPr bwMode="auto">
          <a:xfrm>
            <a:off x="1197729" y="39950"/>
            <a:ext cx="982657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TRƯỜNG</a:t>
            </a:r>
            <a:r>
              <a:rPr kumimoji="0" lang="en-US" sz="28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TIỂU</a:t>
            </a:r>
            <a:r>
              <a:rPr kumimoji="0" lang="en-US" sz="28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HỌC</a:t>
            </a:r>
            <a:r>
              <a:rPr kumimoji="0" lang="en-US" sz="28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QUANG</a:t>
            </a:r>
            <a:r>
              <a:rPr kumimoji="0" lang="en-US" sz="28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TRUNG</a:t>
            </a:r>
            <a:endParaRPr kumimoji="0" lang="en-US" sz="28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Sách</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kết</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nối</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tri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thức</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với</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cuộc</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sống</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Lớp</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4</a:t>
            </a:r>
            <a:endParaRPr kumimoji="0" lang="en-US" sz="2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Năm</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học</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2024-2025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180346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4 x 2 x 5 = (4 x 2) x 5</a:t>
            </a:r>
          </a:p>
          <a:p>
            <a:pPr lvl="0" algn="ctr"/>
            <a:r>
              <a:rPr lang="en-US" sz="3200" dirty="0">
                <a:solidFill>
                  <a:srgbClr val="FF0000"/>
                </a:solidFill>
                <a:latin typeface="Cambria" panose="02040503050406030204" pitchFamily="18" charset="0"/>
                <a:ea typeface="Cambria" panose="02040503050406030204" pitchFamily="18" charset="0"/>
              </a:rPr>
              <a:t>                  = 8 x 5 = 40</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4" name="Straight Connector 13"/>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panose="020B0604020202020204"/>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
        <p:nvSpPr>
          <p:cNvPr id="7" name="TextBox 6"/>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4 x 2 x 5 = 4 x (2 x 5)</a:t>
            </a:r>
          </a:p>
          <a:p>
            <a:pPr lvl="0" algn="ctr"/>
            <a:r>
              <a:rPr lang="en-US" sz="3200" dirty="0">
                <a:solidFill>
                  <a:srgbClr val="FF0000"/>
                </a:solidFill>
                <a:latin typeface="Cambria" panose="02040503050406030204" pitchFamily="18" charset="0"/>
                <a:ea typeface="Cambria" panose="02040503050406030204" pitchFamily="18" charset="0"/>
              </a:rPr>
              <a:t>                   = 4 x 10 = 40 </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Rectangle: Rounded Corners 7"/>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panose="020B0604020202020204"/>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
        <p:nvSpPr>
          <p:cNvPr id="9" name="TextBox 8"/>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7 x 2 x 3 = (7 x 2) x 3</a:t>
            </a:r>
          </a:p>
          <a:p>
            <a:pPr lvl="0" algn="ctr"/>
            <a:r>
              <a:rPr lang="en-US" sz="3200" dirty="0">
                <a:solidFill>
                  <a:srgbClr val="FF0000"/>
                </a:solidFill>
                <a:latin typeface="Cambria" panose="02040503050406030204" pitchFamily="18" charset="0"/>
                <a:ea typeface="Cambria" panose="02040503050406030204" pitchFamily="18" charset="0"/>
              </a:rPr>
              <a:t>                  = 14 x 3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0" name="Straight Connector 9"/>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7 x 2 x 3 = 7 x (2 x 3)</a:t>
            </a:r>
          </a:p>
          <a:p>
            <a:pPr lvl="0" algn="ctr"/>
            <a:r>
              <a:rPr lang="en-US" sz="3200" dirty="0">
                <a:solidFill>
                  <a:srgbClr val="FF0000"/>
                </a:solidFill>
                <a:latin typeface="Cambria" panose="02040503050406030204" pitchFamily="18" charset="0"/>
                <a:ea typeface="Cambria" panose="02040503050406030204" pitchFamily="18" charset="0"/>
              </a:rPr>
              <a:t>                = 7 x 6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18 x 3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4" name="Straight Connector 13"/>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defRPr/>
            </a:pPr>
            <a:r>
              <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panose="020B0604020202020204"/>
              </a:rPr>
              <a:t>6 x 3 x 3</a:t>
            </a:r>
          </a:p>
        </p:txBody>
      </p:sp>
      <p:sp>
        <p:nvSpPr>
          <p:cNvPr id="7" name="TextBox 6"/>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6 x 9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dirty="0">
                <a:solidFill>
                  <a:srgbClr val="F7A9BD">
                    <a:lumMod val="10000"/>
                  </a:srgbClr>
                </a:solidFill>
                <a:latin typeface="Cambria" panose="02040503050406030204" pitchFamily="18" charset="0"/>
                <a:sym typeface="Arial" panose="020B0604020202020204"/>
              </a:rPr>
              <a:t>6 x 2 x 4</a:t>
            </a:r>
          </a:p>
        </p:txBody>
      </p:sp>
      <p:sp>
        <p:nvSpPr>
          <p:cNvPr id="9" name="TextBox 8"/>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12 x 4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0" name="Straight Connector 9"/>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6 x 8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Các bạn chia thành hai đội để chơi trò chơi. Hãy xác định thành viên của mỗi đội, biết rằng các thành viên trong cùng một đội cầm miếng bìa ghi biểu thức có giá trị bằng nhau.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6289630" y="3910012"/>
            <a:ext cx="5616620" cy="2576513"/>
          </a:xfrm>
          <a:prstGeom prst="rect">
            <a:avLst/>
          </a:prstGeom>
        </p:spPr>
      </p:pic>
      <p:sp>
        <p:nvSpPr>
          <p:cNvPr id="15" name="TextBox 14"/>
          <p:cNvSpPr txBox="1"/>
          <p:nvPr/>
        </p:nvSpPr>
        <p:spPr>
          <a:xfrm>
            <a:off x="428625" y="2000250"/>
            <a:ext cx="2590800" cy="646331"/>
          </a:xfrm>
          <a:prstGeom prst="rect">
            <a:avLst/>
          </a:prstGeom>
          <a:noFill/>
        </p:spPr>
        <p:txBody>
          <a:bodyPr wrap="square" rtlCol="0">
            <a:spAutoFit/>
          </a:bodyPr>
          <a:lstStyle/>
          <a:p>
            <a:r>
              <a:rPr lang="nl-NL" sz="3600" b="1" dirty="0">
                <a:solidFill>
                  <a:srgbClr val="FF0000"/>
                </a:solidFill>
                <a:effectLst/>
                <a:latin typeface="Cambria" panose="02040503050406030204" pitchFamily="18" charset="0"/>
                <a:ea typeface="Cambria" panose="02040503050406030204" pitchFamily="18" charset="0"/>
              </a:rPr>
              <a:t>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7" name="TextBox 16"/>
          <p:cNvSpPr txBox="1"/>
          <p:nvPr/>
        </p:nvSpPr>
        <p:spPr>
          <a:xfrm>
            <a:off x="3495674" y="1952625"/>
            <a:ext cx="49625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9 x 3 x 2 = 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8" name="TextBox 17"/>
          <p:cNvSpPr txBox="1"/>
          <p:nvPr/>
        </p:nvSpPr>
        <p:spPr>
          <a:xfrm>
            <a:off x="409575" y="2609850"/>
            <a:ext cx="2381250"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 9 x 6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9" name="TextBox 18"/>
          <p:cNvSpPr txBox="1"/>
          <p:nvPr/>
        </p:nvSpPr>
        <p:spPr>
          <a:xfrm>
            <a:off x="3457574" y="2581275"/>
            <a:ext cx="54959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5 x 2 = 40 x 2 = 80 </a:t>
            </a:r>
            <a:endParaRPr lang="en-US" sz="3600" b="1" dirty="0">
              <a:solidFill>
                <a:srgbClr val="FF0000"/>
              </a:solidFill>
              <a:latin typeface="Cambria" panose="02040503050406030204" pitchFamily="18" charset="0"/>
              <a:ea typeface="Cambria" panose="02040503050406030204" pitchFamily="18" charset="0"/>
            </a:endParaRPr>
          </a:p>
        </p:txBody>
      </p:sp>
      <p:sp>
        <p:nvSpPr>
          <p:cNvPr id="20" name="TextBox 19"/>
          <p:cNvSpPr txBox="1"/>
          <p:nvPr/>
        </p:nvSpPr>
        <p:spPr>
          <a:xfrm>
            <a:off x="485774" y="324802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10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1" name="TextBox 20"/>
          <p:cNvSpPr txBox="1"/>
          <p:nvPr/>
        </p:nvSpPr>
        <p:spPr>
          <a:xfrm>
            <a:off x="3648074" y="322897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40 x 2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2" name="Rectangle: Rounded Corners 21"/>
          <p:cNvSpPr/>
          <p:nvPr/>
        </p:nvSpPr>
        <p:spPr>
          <a:xfrm>
            <a:off x="457201" y="5486399"/>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panose="020B0604020202020204"/>
              </a:rPr>
              <a:t>Vậy</a:t>
            </a:r>
            <a:r>
              <a:rPr lang="en-US" sz="3600" kern="0" dirty="0">
                <a:solidFill>
                  <a:srgbClr val="F7A9BD">
                    <a:lumMod val="10000"/>
                  </a:srgbClr>
                </a:solidFill>
                <a:latin typeface="Cambria" panose="02040503050406030204" pitchFamily="18" charset="0"/>
                <a:sym typeface="Arial" panose="020B0604020202020204"/>
              </a:rPr>
              <a:t> </a:t>
            </a:r>
            <a:r>
              <a:rPr lang="en-US" sz="3600" kern="0" dirty="0" err="1">
                <a:solidFill>
                  <a:srgbClr val="F7A9BD">
                    <a:lumMod val="10000"/>
                  </a:srgbClr>
                </a:solidFill>
                <a:latin typeface="Cambria" panose="02040503050406030204" pitchFamily="18" charset="0"/>
                <a:sym typeface="Arial" panose="020B0604020202020204"/>
              </a:rPr>
              <a:t>đội</a:t>
            </a:r>
            <a:r>
              <a:rPr lang="en-US" sz="3600" kern="0" dirty="0">
                <a:solidFill>
                  <a:srgbClr val="F7A9BD">
                    <a:lumMod val="10000"/>
                  </a:srgbClr>
                </a:solidFill>
                <a:latin typeface="Cambria" panose="02040503050406030204" pitchFamily="18" charset="0"/>
                <a:sym typeface="Arial" panose="020B0604020202020204"/>
              </a:rPr>
              <a:t> 2 </a:t>
            </a:r>
            <a:r>
              <a:rPr lang="en-US" sz="3600" kern="0" dirty="0" err="1">
                <a:solidFill>
                  <a:srgbClr val="F7A9BD">
                    <a:lumMod val="10000"/>
                  </a:srgbClr>
                </a:solidFill>
                <a:latin typeface="Cambria" panose="02040503050406030204" pitchFamily="18" charset="0"/>
                <a:sym typeface="Arial" panose="020B0604020202020204"/>
              </a:rPr>
              <a:t>cầm</a:t>
            </a:r>
            <a:r>
              <a:rPr lang="en-US" sz="3600" kern="0" dirty="0">
                <a:solidFill>
                  <a:srgbClr val="F7A9BD">
                    <a:lumMod val="10000"/>
                  </a:srgbClr>
                </a:solidFill>
                <a:latin typeface="Cambria" panose="02040503050406030204" pitchFamily="18" charset="0"/>
                <a:sym typeface="Arial" panose="020B0604020202020204"/>
              </a:rPr>
              <a:t> </a:t>
            </a:r>
            <a:r>
              <a:rPr lang="en-US" sz="3600" kern="0" dirty="0" err="1">
                <a:solidFill>
                  <a:srgbClr val="F7A9BD">
                    <a:lumMod val="10000"/>
                  </a:srgbClr>
                </a:solidFill>
                <a:latin typeface="Cambria" panose="02040503050406030204" pitchFamily="18" charset="0"/>
                <a:sym typeface="Arial" panose="020B0604020202020204"/>
              </a:rPr>
              <a:t>các</a:t>
            </a:r>
            <a:r>
              <a:rPr lang="en-US" sz="3600" kern="0" dirty="0">
                <a:solidFill>
                  <a:srgbClr val="F7A9BD">
                    <a:lumMod val="10000"/>
                  </a:srgbClr>
                </a:solidFill>
                <a:latin typeface="Cambria" panose="02040503050406030204" pitchFamily="18" charset="0"/>
                <a:sym typeface="Arial" panose="020B0604020202020204"/>
              </a:rPr>
              <a:t> </a:t>
            </a:r>
            <a:r>
              <a:rPr lang="en-US" sz="3600" kern="0" dirty="0" err="1">
                <a:solidFill>
                  <a:srgbClr val="F7A9BD">
                    <a:lumMod val="10000"/>
                  </a:srgbClr>
                </a:solidFill>
                <a:latin typeface="Cambria" panose="02040503050406030204" pitchFamily="18" charset="0"/>
                <a:sym typeface="Arial" panose="020B0604020202020204"/>
              </a:rPr>
              <a:t>tấm</a:t>
            </a:r>
            <a:r>
              <a:rPr lang="en-US" sz="3600" kern="0" dirty="0">
                <a:solidFill>
                  <a:srgbClr val="F7A9BD">
                    <a:lumMod val="10000"/>
                  </a:srgbClr>
                </a:solidFill>
                <a:latin typeface="Cambria" panose="02040503050406030204" pitchFamily="18" charset="0"/>
                <a:sym typeface="Arial" panose="020B0604020202020204"/>
              </a:rPr>
              <a:t> </a:t>
            </a:r>
            <a:r>
              <a:rPr lang="en-US" sz="3600" kern="0" dirty="0" err="1">
                <a:solidFill>
                  <a:srgbClr val="F7A9BD">
                    <a:lumMod val="10000"/>
                  </a:srgbClr>
                </a:solidFill>
                <a:latin typeface="Cambria" panose="02040503050406030204" pitchFamily="18" charset="0"/>
                <a:sym typeface="Arial" panose="020B0604020202020204"/>
              </a:rPr>
              <a:t>bìa</a:t>
            </a:r>
            <a:r>
              <a:rPr lang="en-US" sz="3600" kern="0" dirty="0">
                <a:solidFill>
                  <a:srgbClr val="F7A9BD">
                    <a:lumMod val="10000"/>
                  </a:srgbClr>
                </a:solidFill>
                <a:latin typeface="Cambria" panose="02040503050406030204" pitchFamily="18" charset="0"/>
                <a:sym typeface="Arial" panose="020B0604020202020204"/>
              </a:rPr>
              <a:t>: 8 x 5 x 2  ; 8 x 10  ; 40 x 2</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
        <p:nvSpPr>
          <p:cNvPr id="23" name="Rectangle: Rounded Corners 22"/>
          <p:cNvSpPr/>
          <p:nvPr/>
        </p:nvSpPr>
        <p:spPr>
          <a:xfrm>
            <a:off x="333376" y="4048124"/>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panose="020B0604020202020204"/>
              </a:rPr>
              <a:t>Đội</a:t>
            </a:r>
            <a:r>
              <a:rPr lang="en-US" sz="3600" kern="0" dirty="0">
                <a:solidFill>
                  <a:srgbClr val="F7A9BD">
                    <a:lumMod val="10000"/>
                  </a:srgbClr>
                </a:solidFill>
                <a:latin typeface="Cambria" panose="02040503050406030204" pitchFamily="18" charset="0"/>
                <a:sym typeface="Arial" panose="020B0604020202020204"/>
              </a:rPr>
              <a:t> 1 </a:t>
            </a:r>
            <a:r>
              <a:rPr lang="en-US" sz="3600" kern="0" dirty="0" err="1">
                <a:solidFill>
                  <a:srgbClr val="F7A9BD">
                    <a:lumMod val="10000"/>
                  </a:srgbClr>
                </a:solidFill>
                <a:latin typeface="Cambria" panose="02040503050406030204" pitchFamily="18" charset="0"/>
                <a:sym typeface="Arial" panose="020B0604020202020204"/>
              </a:rPr>
              <a:t>cầm</a:t>
            </a:r>
            <a:r>
              <a:rPr lang="en-US" sz="3600" kern="0" dirty="0">
                <a:solidFill>
                  <a:srgbClr val="F7A9BD">
                    <a:lumMod val="10000"/>
                  </a:srgbClr>
                </a:solidFill>
                <a:latin typeface="Cambria" panose="02040503050406030204" pitchFamily="18" charset="0"/>
                <a:sym typeface="Arial" panose="020B0604020202020204"/>
              </a:rPr>
              <a:t> </a:t>
            </a:r>
            <a:r>
              <a:rPr lang="en-US" sz="3600" kern="0" dirty="0" err="1">
                <a:solidFill>
                  <a:srgbClr val="F7A9BD">
                    <a:lumMod val="10000"/>
                  </a:srgbClr>
                </a:solidFill>
                <a:latin typeface="Cambria" panose="02040503050406030204" pitchFamily="18" charset="0"/>
                <a:sym typeface="Arial" panose="020B0604020202020204"/>
              </a:rPr>
              <a:t>các</a:t>
            </a:r>
            <a:r>
              <a:rPr lang="en-US" sz="3600" kern="0" dirty="0">
                <a:solidFill>
                  <a:srgbClr val="F7A9BD">
                    <a:lumMod val="10000"/>
                  </a:srgbClr>
                </a:solidFill>
                <a:latin typeface="Cambria" panose="02040503050406030204" pitchFamily="18" charset="0"/>
                <a:sym typeface="Arial" panose="020B0604020202020204"/>
              </a:rPr>
              <a:t> </a:t>
            </a:r>
            <a:r>
              <a:rPr lang="en-US" sz="3600" kern="0" dirty="0" err="1">
                <a:solidFill>
                  <a:srgbClr val="F7A9BD">
                    <a:lumMod val="10000"/>
                  </a:srgbClr>
                </a:solidFill>
                <a:latin typeface="Cambria" panose="02040503050406030204" pitchFamily="18" charset="0"/>
                <a:sym typeface="Arial" panose="020B0604020202020204"/>
              </a:rPr>
              <a:t>tấm</a:t>
            </a:r>
            <a:r>
              <a:rPr lang="en-US" sz="3600" kern="0" dirty="0">
                <a:solidFill>
                  <a:srgbClr val="F7A9BD">
                    <a:lumMod val="10000"/>
                  </a:srgbClr>
                </a:solidFill>
                <a:latin typeface="Cambria" panose="02040503050406030204" pitchFamily="18" charset="0"/>
                <a:sym typeface="Arial" panose="020B0604020202020204"/>
              </a:rPr>
              <a:t> </a:t>
            </a:r>
            <a:r>
              <a:rPr lang="en-US" sz="3600" kern="0" dirty="0" err="1">
                <a:solidFill>
                  <a:srgbClr val="F7A9BD">
                    <a:lumMod val="10000"/>
                  </a:srgbClr>
                </a:solidFill>
                <a:latin typeface="Cambria" panose="02040503050406030204" pitchFamily="18" charset="0"/>
                <a:sym typeface="Arial" panose="020B0604020202020204"/>
              </a:rPr>
              <a:t>bìa</a:t>
            </a:r>
            <a:r>
              <a:rPr lang="en-US" sz="3600" kern="0" dirty="0">
                <a:solidFill>
                  <a:srgbClr val="F7A9BD">
                    <a:lumMod val="10000"/>
                  </a:srgbClr>
                </a:solidFill>
                <a:latin typeface="Cambria" panose="02040503050406030204" pitchFamily="18" charset="0"/>
                <a:sym typeface="Arial" panose="020B0604020202020204"/>
              </a:rPr>
              <a:t>:</a:t>
            </a:r>
          </a:p>
          <a:p>
            <a:pPr lvl="0" algn="ctr">
              <a:buClr>
                <a:srgbClr val="000000"/>
              </a:buClr>
              <a:defRPr/>
            </a:pPr>
            <a:r>
              <a:rPr lang="en-US" sz="3600" kern="0" dirty="0">
                <a:solidFill>
                  <a:srgbClr val="F7A9BD">
                    <a:lumMod val="10000"/>
                  </a:srgbClr>
                </a:solidFill>
                <a:latin typeface="Cambria" panose="02040503050406030204" pitchFamily="18" charset="0"/>
                <a:sym typeface="Arial" panose="020B0604020202020204"/>
              </a:rPr>
              <a:t>27 x 2  ; 9 x 3 x 2  ;  9 x 6</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p:bldP spid="17" grpId="0"/>
      <p:bldP spid="18" grpId="0"/>
      <p:bldP spid="19" grpId="0"/>
      <p:bldP spid="20" grpId="0"/>
      <p:bldP spid="21" grpId="0"/>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Rô-bốt làm 3 chiếc bánh kem. Mỗi chiếc bánh kem được cắt thành 5 phần, mỗi phần có 2 quả dâu tây. Hỏi Rô-bốt đã dùng tất cả bao nhiêu quả dâu tây?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2"/>
          <a:stretch>
            <a:fillRect/>
          </a:stretch>
        </p:blipFill>
        <p:spPr>
          <a:xfrm>
            <a:off x="8743950" y="1376362"/>
            <a:ext cx="3000375" cy="2025253"/>
          </a:xfrm>
          <a:prstGeom prst="rect">
            <a:avLst/>
          </a:prstGeom>
        </p:spPr>
      </p:pic>
      <p:sp>
        <p:nvSpPr>
          <p:cNvPr id="8" name="TextBox 7"/>
          <p:cNvSpPr txBox="1"/>
          <p:nvPr/>
        </p:nvSpPr>
        <p:spPr>
          <a:xfrm>
            <a:off x="200025" y="3010971"/>
            <a:ext cx="5867400" cy="3108543"/>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Ba chiếc bánh kem được cắt làm số phần là:</a:t>
            </a:r>
          </a:p>
          <a:p>
            <a:pPr lvl="0" algn="ctr"/>
            <a:r>
              <a:rPr lang="vi-VN" sz="2800" dirty="0">
                <a:solidFill>
                  <a:srgbClr val="FF0000"/>
                </a:solidFill>
                <a:latin typeface="Cambria" panose="02040503050406030204" pitchFamily="18" charset="0"/>
                <a:ea typeface="Cambria" panose="02040503050406030204" pitchFamily="18" charset="0"/>
              </a:rPr>
              <a:t>5 x 3 = 15 (phần)</a:t>
            </a:r>
          </a:p>
          <a:p>
            <a:pPr lvl="0" algn="ctr"/>
            <a:r>
              <a:rPr lang="vi-VN" sz="2800" dirty="0">
                <a:solidFill>
                  <a:srgbClr val="FF0000"/>
                </a:solidFill>
                <a:latin typeface="Cambria" panose="02040503050406030204" pitchFamily="18" charset="0"/>
                <a:ea typeface="Cambria" panose="02040503050406030204" pitchFamily="18" charset="0"/>
              </a:rPr>
              <a:t>Rô-bốt đã dùng số quả dâu tây là:</a:t>
            </a:r>
          </a:p>
          <a:p>
            <a:pPr lvl="0" algn="ctr"/>
            <a:r>
              <a:rPr lang="vi-VN" sz="2800" dirty="0">
                <a:solidFill>
                  <a:srgbClr val="FF0000"/>
                </a:solidFill>
                <a:latin typeface="Cambria" panose="02040503050406030204" pitchFamily="18" charset="0"/>
                <a:ea typeface="Cambria" panose="02040503050406030204" pitchFamily="18" charset="0"/>
              </a:rPr>
              <a:t>2 x 15 = 30 (quả)</a:t>
            </a:r>
          </a:p>
          <a:p>
            <a:pPr lvl="0" algn="r"/>
            <a:r>
              <a:rPr lang="vi-VN" sz="2800" dirty="0">
                <a:solidFill>
                  <a:srgbClr val="FF0000"/>
                </a:solidFill>
                <a:latin typeface="Cambria" panose="02040503050406030204" pitchFamily="18" charset="0"/>
                <a:ea typeface="Cambria" panose="02040503050406030204" pitchFamily="18" charset="0"/>
              </a:rPr>
              <a:t>Đáp số: 30 quả dâu tây</a:t>
            </a:r>
            <a:endParaRPr kumimoji="0" lang="en-US" sz="28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9" name="Straight Connector 8"/>
          <p:cNvCxnSpPr/>
          <p:nvPr/>
        </p:nvCxnSpPr>
        <p:spPr>
          <a:xfrm>
            <a:off x="6267450" y="3095625"/>
            <a:ext cx="0" cy="3238500"/>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6572250" y="3823395"/>
            <a:ext cx="5238750" cy="1384995"/>
          </a:xfrm>
          <a:prstGeom prst="rect">
            <a:avLst/>
          </a:prstGeom>
          <a:noFill/>
        </p:spPr>
        <p:txBody>
          <a:bodyPr wrap="square" rtlCol="0">
            <a:spAutoFit/>
          </a:bodyPr>
          <a:lstStyle/>
          <a:p>
            <a:pPr lvl="0" algn="ctr"/>
            <a:r>
              <a:rPr lang="en-US" sz="2800" dirty="0" err="1">
                <a:solidFill>
                  <a:srgbClr val="FF0000"/>
                </a:solidFill>
                <a:latin typeface="Cambria" panose="02040503050406030204" pitchFamily="18" charset="0"/>
                <a:ea typeface="Cambria" panose="02040503050406030204" pitchFamily="18" charset="0"/>
              </a:rPr>
              <a:t>Rô</a:t>
            </a:r>
            <a:r>
              <a:rPr lang="en-US" sz="2800" dirty="0">
                <a:solidFill>
                  <a:srgbClr val="FF0000"/>
                </a:solidFill>
                <a:latin typeface="Cambria" panose="02040503050406030204" pitchFamily="18" charset="0"/>
                <a:ea typeface="Cambria" panose="02040503050406030204" pitchFamily="18" charset="0"/>
              </a:rPr>
              <a:t> – </a:t>
            </a:r>
            <a:r>
              <a:rPr lang="en-US" sz="2800" dirty="0" err="1">
                <a:solidFill>
                  <a:srgbClr val="FF0000"/>
                </a:solidFill>
                <a:latin typeface="Cambria" panose="02040503050406030204" pitchFamily="18" charset="0"/>
                <a:ea typeface="Cambria" panose="02040503050406030204" pitchFamily="18" charset="0"/>
              </a:rPr>
              <a:t>bốt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dâu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tây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2 x (5 x 3) = 30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30 </a:t>
            </a:r>
            <a:r>
              <a:rPr lang="en-US" sz="2800" dirty="0" err="1">
                <a:solidFill>
                  <a:srgbClr val="FF0000"/>
                </a:solidFill>
                <a:latin typeface="Cambria" panose="02040503050406030204" pitchFamily="18" charset="0"/>
                <a:ea typeface="Cambria" panose="02040503050406030204" pitchFamily="18" charset="0"/>
              </a:rPr>
              <a:t>quả</a:t>
            </a:r>
            <a:endParaRPr lang="en-US" sz="2800"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a:fillRect/>
          </a:stretch>
        </p:blipFill>
        <p:spPr>
          <a:xfrm>
            <a:off x="0" y="-355600"/>
            <a:ext cx="12484100" cy="7213600"/>
          </a:xfrm>
          <a:prstGeom prst="rect">
            <a:avLst/>
          </a:prstGeom>
        </p:spPr>
      </p:pic>
      <p:pic>
        <p:nvPicPr>
          <p:cNvPr id="18" name="图片 17"/>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a:fillRect/>
          </a:stretch>
        </p:blipFill>
        <p:spPr>
          <a:xfrm>
            <a:off x="293941" y="2035293"/>
            <a:ext cx="3782830" cy="3782830"/>
          </a:xfrm>
          <a:prstGeom prst="rect">
            <a:avLst/>
          </a:prstGeom>
        </p:spPr>
      </p:pic>
      <p:pic>
        <p:nvPicPr>
          <p:cNvPr id="24"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3" name="Picture 2"/>
          <p:cNvPicPr>
            <a:picLocks noChangeAspect="1"/>
          </p:cNvPicPr>
          <p:nvPr/>
        </p:nvPicPr>
        <p:blipFill>
          <a:blip r:embed="rId6"/>
          <a:stretch>
            <a:fillRect/>
          </a:stretch>
        </p:blipFill>
        <p:spPr>
          <a:xfrm>
            <a:off x="2618141" y="1602547"/>
            <a:ext cx="8614395" cy="30787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6" name="图片 5"/>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1859" b="89904" l="9828" r="69891">
                        <a14:foregroundMark x1="19501" y1="62019" x2="19501" y2="83654"/>
                        <a14:foregroundMark x1="19657" y1="88462" x2="44774" y2="87981"/>
                        <a14:foregroundMark x1="48518" y1="62340" x2="48986" y2="79808"/>
                        <a14:foregroundMark x1="44930" y1="88942" x2="48986" y2="87500"/>
                        <a14:foregroundMark x1="43994" y1="58654" x2="49298" y2="57853"/>
                        <a14:foregroundMark x1="53978" y1="45673" x2="67239" y2="21795"/>
                        <a14:foregroundMark x1="53354" y1="45833" x2="55226" y2="42788"/>
                        <a14:foregroundMark x1="51950" y1="47115" x2="52886" y2="46955"/>
                        <a14:foregroundMark x1="51638" y1="47436" x2="51794" y2="47436"/>
                        <a14:foregroundMark x1="54290" y1="46314" x2="58034" y2="39423"/>
                        <a14:foregroundMark x1="58190" y1="38782" x2="65055" y2="26923"/>
                        <a14:foregroundMark x1="54134" y1="48878" x2="54290" y2="49359"/>
                        <a14:foregroundMark x1="54758" y1="48237" x2="54602" y2="48878"/>
                        <a14:foregroundMark x1="53666" y1="50160" x2="54602" y2="49519"/>
                        <a14:backgroundMark x1="59438" y1="46955" x2="62715" y2="47596"/>
                        <a14:backgroundMark x1="47114" y1="47756" x2="47114" y2="47756"/>
                        <a14:backgroundMark x1="47738" y1="48878" x2="47738" y2="48878"/>
                        <a14:backgroundMark x1="59438" y1="18750" x2="55382" y2="28045"/>
                        <a14:backgroundMark x1="57410" y1="46474" x2="57566" y2="47436"/>
                        <a14:backgroundMark x1="53978" y1="31731" x2="56318" y2="29808"/>
                        <a14:backgroundMark x1="63651" y1="48718" x2="65367" y2="45833"/>
                        <a14:backgroundMark x1="66147" y1="51122" x2="66303" y2="46154"/>
                        <a14:backgroundMark x1="58814" y1="50321" x2="62715" y2="48718"/>
                        <a14:backgroundMark x1="66771" y1="30449" x2="66771" y2="32853"/>
                        <a14:backgroundMark x1="48050" y1="47436" x2="49298" y2="46795"/>
                        <a14:backgroundMark x1="46022" y1="47115" x2="46022" y2="47115"/>
                        <a14:backgroundMark x1="56318" y1="46795" x2="56474" y2="47917"/>
                        <a14:backgroundMark x1="55382" y1="46795" x2="55538" y2="47756"/>
                        <a14:backgroundMark x1="57098" y1="49679" x2="56006" y2="50481"/>
                        <a14:backgroundMark x1="56006" y1="49840" x2="54602" y2="50641"/>
                      </a14:backgroundRemoval>
                    </a14:imgEffect>
                    <a14:imgEffect>
                      <a14:brightnessContrast contrast="40000"/>
                    </a14:imgEffect>
                  </a14:imgLayer>
                </a14:imgProps>
              </a:ext>
            </a:extLst>
          </a:blip>
          <a:srcRect l="14090" t="10090" r="28920" b="8413"/>
          <a:stretch>
            <a:fillRect/>
          </a:stretch>
        </p:blipFill>
        <p:spPr>
          <a:xfrm>
            <a:off x="104172" y="1940647"/>
            <a:ext cx="3669175" cy="5077232"/>
          </a:xfrm>
          <a:prstGeom prst="rect">
            <a:avLst/>
          </a:prstGeom>
        </p:spPr>
      </p:pic>
      <p:pic>
        <p:nvPicPr>
          <p:cNvPr id="7" name="Picture 6"/>
          <p:cNvPicPr>
            <a:picLocks noChangeAspect="1"/>
          </p:cNvPicPr>
          <p:nvPr/>
        </p:nvPicPr>
        <p:blipFill>
          <a:blip r:embed="rId6"/>
          <a:stretch>
            <a:fillRect/>
          </a:stretch>
        </p:blipFill>
        <p:spPr>
          <a:xfrm>
            <a:off x="3457585" y="1539089"/>
            <a:ext cx="8553429" cy="3475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8" name="Picture 7" descr="A cartoon of kids pointing at a cub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1800225"/>
            <a:ext cx="7095460" cy="3200400"/>
          </a:xfrm>
          <a:prstGeom prst="rect">
            <a:avLst/>
          </a:prstGeom>
        </p:spPr>
      </p:pic>
      <p:pic>
        <p:nvPicPr>
          <p:cNvPr id="10" name="Picture 9"/>
          <p:cNvPicPr>
            <a:picLocks noChangeAspect="1"/>
          </p:cNvPicPr>
          <p:nvPr/>
        </p:nvPicPr>
        <p:blipFill>
          <a:blip r:embed="rId3"/>
          <a:stretch>
            <a:fillRect/>
          </a:stretch>
        </p:blipFill>
        <p:spPr>
          <a:xfrm>
            <a:off x="2181225" y="723900"/>
            <a:ext cx="2343150" cy="1085850"/>
          </a:xfrm>
          <a:prstGeom prst="rect">
            <a:avLst/>
          </a:prstGeom>
        </p:spPr>
      </p:pic>
      <p:pic>
        <p:nvPicPr>
          <p:cNvPr id="13" name="Picture 12"/>
          <p:cNvPicPr>
            <a:picLocks noChangeAspect="1"/>
          </p:cNvPicPr>
          <p:nvPr/>
        </p:nvPicPr>
        <p:blipFill>
          <a:blip r:embed="rId4"/>
          <a:stretch>
            <a:fillRect/>
          </a:stretch>
        </p:blipFill>
        <p:spPr>
          <a:xfrm>
            <a:off x="4729162" y="666750"/>
            <a:ext cx="2238375" cy="1524000"/>
          </a:xfrm>
          <a:prstGeom prst="rect">
            <a:avLst/>
          </a:prstGeom>
        </p:spPr>
      </p:pic>
      <p:pic>
        <p:nvPicPr>
          <p:cNvPr id="15" name="Picture 14" descr="A group of blue cubes with black text&#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37" y="457200"/>
            <a:ext cx="2676525" cy="1790700"/>
          </a:xfrm>
          <a:prstGeom prst="rect">
            <a:avLst/>
          </a:prstGeom>
        </p:spPr>
      </p:pic>
      <p:pic>
        <p:nvPicPr>
          <p:cNvPr id="18" name="Picture 17"/>
          <p:cNvPicPr>
            <a:picLocks noChangeAspect="1"/>
          </p:cNvPicPr>
          <p:nvPr/>
        </p:nvPicPr>
        <p:blipFill>
          <a:blip r:embed="rId6"/>
          <a:stretch>
            <a:fillRect/>
          </a:stretch>
        </p:blipFill>
        <p:spPr>
          <a:xfrm rot="2771442">
            <a:off x="9144000" y="2324100"/>
            <a:ext cx="1524000" cy="1009650"/>
          </a:xfrm>
          <a:prstGeom prst="rect">
            <a:avLst/>
          </a:prstGeom>
        </p:spPr>
      </p:pic>
      <p:grpSp>
        <p:nvGrpSpPr>
          <p:cNvPr id="19" name="Group 18"/>
          <p:cNvGrpSpPr/>
          <p:nvPr/>
        </p:nvGrpSpPr>
        <p:grpSpPr>
          <a:xfrm>
            <a:off x="733425" y="4900766"/>
            <a:ext cx="11029949" cy="633259"/>
            <a:chOff x="884903" y="275302"/>
            <a:chExt cx="10422194" cy="1474841"/>
          </a:xfrm>
        </p:grpSpPr>
        <p:sp>
          <p:nvSpPr>
            <p:cNvPr id="20" name="Google Shape;275;p7"/>
            <p:cNvSpPr/>
            <p:nvPr/>
          </p:nvSpPr>
          <p:spPr>
            <a:xfrm>
              <a:off x="884903" y="275302"/>
              <a:ext cx="10422193" cy="1474841"/>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TextBox 20"/>
            <p:cNvSpPr txBox="1"/>
            <p:nvPr/>
          </p:nvSpPr>
          <p:spPr>
            <a:xfrm>
              <a:off x="884903" y="414575"/>
              <a:ext cx="10422194" cy="723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panose="020B0604020202020204"/>
                  <a:sym typeface="Arial" panose="020B0604020202020204"/>
                </a:rPr>
                <a:t>Khối hộp chữ nhật này gồm bao nhiêu khối lập phương nhỏ?</a:t>
              </a:r>
            </a:p>
          </p:txBody>
        </p:sp>
      </p:grpSp>
      <p:grpSp>
        <p:nvGrpSpPr>
          <p:cNvPr id="22" name="Group 21"/>
          <p:cNvGrpSpPr/>
          <p:nvPr/>
        </p:nvGrpSpPr>
        <p:grpSpPr>
          <a:xfrm>
            <a:off x="666750" y="5710391"/>
            <a:ext cx="11029949" cy="1023784"/>
            <a:chOff x="884903" y="275302"/>
            <a:chExt cx="10422194" cy="2384362"/>
          </a:xfrm>
        </p:grpSpPr>
        <p:sp>
          <p:nvSpPr>
            <p:cNvPr id="23" name="Google Shape;275;p7"/>
            <p:cNvSpPr/>
            <p:nvPr/>
          </p:nvSpPr>
          <p:spPr>
            <a:xfrm>
              <a:off x="884903" y="275302"/>
              <a:ext cx="10422193" cy="2162527"/>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TextBox 23"/>
            <p:cNvSpPr txBox="1"/>
            <p:nvPr/>
          </p:nvSpPr>
          <p:spPr>
            <a:xfrm>
              <a:off x="884903" y="294216"/>
              <a:ext cx="10422194" cy="23654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panose="020B0604020202020204"/>
                  <a:sym typeface="Arial" panose="020B0604020202020204"/>
                </a:rPr>
                <a:t>Nhận xét của bạn Robot về cách tìm của cả hai bạn đều đúng có chính xác không?</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
        <p:nvSpPr>
          <p:cNvPr id="12" name="TextBox 11"/>
          <p:cNvSpPr txBox="1"/>
          <p:nvPr/>
        </p:nvSpPr>
        <p:spPr>
          <a:xfrm>
            <a:off x="5619751" y="1857375"/>
            <a:ext cx="5819774" cy="3390900"/>
          </a:xfrm>
          <a:prstGeom prst="rect">
            <a:avLst/>
          </a:prstGeom>
          <a:noFill/>
        </p:spPr>
        <p:txBody>
          <a:bodyPr wrap="square" rtlCol="0">
            <a:spAutoFit/>
          </a:bodyPr>
          <a:lstStyle/>
          <a:p>
            <a:pPr marL="0" marR="0" algn="just">
              <a:lnSpc>
                <a:spcPct val="110000"/>
              </a:lnSpc>
              <a:spcBef>
                <a:spcPts val="0"/>
              </a:spcBef>
              <a:spcAft>
                <a:spcPts val="0"/>
              </a:spcAft>
            </a:pPr>
            <a:r>
              <a:rPr lang="en-US" sz="2400" b="1" dirty="0" err="1">
                <a:effectLst/>
                <a:latin typeface="Cambria" panose="02040503050406030204" pitchFamily="18" charset="0"/>
                <a:ea typeface="Cambria" panose="02040503050406030204" pitchFamily="18" charset="0"/>
              </a:rPr>
              <a:t>Số</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khối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lập</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phương</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bạn</a:t>
            </a:r>
            <a:r>
              <a:rPr lang="en-US" sz="2400" b="1" dirty="0">
                <a:effectLst/>
                <a:latin typeface="Cambria" panose="02040503050406030204" pitchFamily="18" charset="0"/>
                <a:ea typeface="Cambria" panose="02040503050406030204" pitchFamily="18" charset="0"/>
              </a:rPr>
              <a:t> Nam: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trước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3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trên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2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tất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cả</a:t>
            </a:r>
            <a:r>
              <a:rPr lang="en-US" sz="2400" dirty="0">
                <a:effectLst/>
                <a:latin typeface="Cambria" panose="02040503050406030204" pitchFamily="18" charset="0"/>
                <a:ea typeface="Cambria" panose="02040503050406030204" pitchFamily="18" charset="0"/>
              </a:rPr>
              <a:t>  4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được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xếp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như</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vậy</a:t>
            </a:r>
            <a:endParaRPr lang="en-US" sz="24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2400" b="1" dirty="0">
                <a:effectLst/>
                <a:latin typeface="Cambria" panose="02040503050406030204" pitchFamily="18" charset="0"/>
                <a:ea typeface="Cambria" panose="02040503050406030204" pitchFamily="18" charset="0"/>
              </a:rPr>
              <a:t>Ta </a:t>
            </a:r>
            <a:r>
              <a:rPr lang="en-US" sz="2400" b="1" dirty="0" err="1">
                <a:effectLst/>
                <a:latin typeface="Cambria" panose="02040503050406030204" pitchFamily="18" charset="0"/>
                <a:ea typeface="Cambria" panose="02040503050406030204" pitchFamily="18" charset="0"/>
              </a:rPr>
              <a:t>có</a:t>
            </a:r>
            <a:r>
              <a:rPr lang="en-US" sz="2400" b="1" dirty="0">
                <a:effectLst/>
                <a:latin typeface="Cambria" panose="02040503050406030204" pitchFamily="18" charset="0"/>
                <a:ea typeface="Cambria" panose="02040503050406030204" pitchFamily="18" charset="0"/>
              </a:rPr>
              <a:t>: (3 x 2) x 4 = 6 x 4 = 24 </a:t>
            </a:r>
            <a:r>
              <a:rPr lang="en-US" sz="2400" dirty="0">
                <a:effectLst/>
                <a:latin typeface="Cambria" panose="02040503050406030204" pitchFamily="18" charset="0"/>
                <a:ea typeface="Cambria" panose="02040503050406030204" pitchFamily="18" charset="0"/>
              </a:rPr>
              <a:t>(</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panose="020B0604020202020204"/>
            </a:endParaRPr>
          </a:p>
        </p:txBody>
      </p:sp>
      <p:sp>
        <p:nvSpPr>
          <p:cNvPr id="12" name="TextBox 11"/>
          <p:cNvSpPr txBox="1"/>
          <p:nvPr/>
        </p:nvSpPr>
        <p:spPr>
          <a:xfrm>
            <a:off x="5619751" y="1790700"/>
            <a:ext cx="5819774" cy="3390900"/>
          </a:xfrm>
          <a:prstGeom prst="rect">
            <a:avLst/>
          </a:prstGeom>
          <a:noFill/>
        </p:spPr>
        <p:txBody>
          <a:bodyPr wrap="square" rtlCol="0">
            <a:spAutoFit/>
          </a:bodyPr>
          <a:lstStyle/>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Số khối lập phương của bạn Mai: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trên mỗi hàng có 2 khối lập phương nhỏ</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trước mỗi hàng có 4 khối lập phương nhỏ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Có tất cả  3 hàng được xếp như vậy</a:t>
            </a:r>
          </a:p>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Ta có : (2 x 4) x 3 hay 3 x (2 x 4)  = 3 x 8 = 24 </a:t>
            </a:r>
            <a:r>
              <a:rPr lang="vi-VN" sz="2400" dirty="0">
                <a:solidFill>
                  <a:prstClr val="black"/>
                </a:solidFill>
                <a:latin typeface="Cambria" panose="02040503050406030204" pitchFamily="18" charset="0"/>
                <a:ea typeface="Cambria" panose="02040503050406030204" pitchFamily="18" charset="0"/>
              </a:rPr>
              <a:t>(khối lập phương nhỏ)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3" name="Picture 2"/>
          <p:cNvPicPr>
            <a:picLocks noChangeAspect="1"/>
          </p:cNvPicPr>
          <p:nvPr/>
        </p:nvPicPr>
        <p:blipFill>
          <a:blip r:embed="rId2"/>
          <a:stretch>
            <a:fillRect/>
          </a:stretch>
        </p:blipFill>
        <p:spPr>
          <a:xfrm>
            <a:off x="3638549" y="309563"/>
            <a:ext cx="5133975" cy="3329174"/>
          </a:xfrm>
          <a:prstGeom prst="rect">
            <a:avLst/>
          </a:prstGeom>
        </p:spPr>
      </p:pic>
      <p:sp>
        <p:nvSpPr>
          <p:cNvPr id="5" name="Rectangle: Rounded Corners 4"/>
          <p:cNvSpPr/>
          <p:nvPr/>
        </p:nvSpPr>
        <p:spPr>
          <a:xfrm>
            <a:off x="2171700" y="4457700"/>
            <a:ext cx="7829550" cy="9906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panose="020B0604020202020204"/>
              </a:rPr>
              <a:t>Vậy số khối lập phương nhỏ của hai bạn đều bằng nhau và bằng 24.</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
        <p:nvSpPr>
          <p:cNvPr id="7" name="Rectangle: Rounded Corners 6"/>
          <p:cNvSpPr/>
          <p:nvPr/>
        </p:nvSpPr>
        <p:spPr>
          <a:xfrm>
            <a:off x="2209800" y="5629275"/>
            <a:ext cx="7829550" cy="9525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panose="020B0604020202020204"/>
              </a:rPr>
              <a:t>Nhận xét của bạn Robot về cách tìm của cả hai bạn đều đúng rất chính xác. </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
        <p:nvSpPr>
          <p:cNvPr id="9" name="Rectangle: Rounded Corners 8"/>
          <p:cNvSpPr/>
          <p:nvPr/>
        </p:nvSpPr>
        <p:spPr>
          <a:xfrm>
            <a:off x="4333875" y="3724275"/>
            <a:ext cx="3924300"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(3 x 2) x 4 = 3 x (2 x 4)</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p:cNvSpPr txBox="1"/>
          <p:nvPr/>
        </p:nvSpPr>
        <p:spPr>
          <a:xfrm>
            <a:off x="1257300" y="476250"/>
            <a:ext cx="9334500" cy="584775"/>
          </a:xfrm>
          <a:prstGeom prst="rect">
            <a:avLst/>
          </a:prstGeom>
          <a:noFill/>
        </p:spPr>
        <p:txBody>
          <a:bodyPr wrap="square" rtlCol="0">
            <a:spAutoFit/>
          </a:bodyPr>
          <a:lstStyle/>
          <a:p>
            <a:r>
              <a:rPr lang="nl-NL" sz="3200" dirty="0">
                <a:solidFill>
                  <a:srgbClr val="000000"/>
                </a:solidFill>
                <a:effectLst/>
                <a:ea typeface="Times New Roman" panose="02020603050405020304" pitchFamily="18" charset="0"/>
              </a:rPr>
              <a:t>b) Tính giá trị của các biểu thức </a:t>
            </a:r>
            <a:r>
              <a:rPr lang="nl-NL" sz="3200" b="1" dirty="0">
                <a:solidFill>
                  <a:srgbClr val="000000"/>
                </a:solidFill>
                <a:effectLst/>
                <a:ea typeface="Times New Roman" panose="02020603050405020304" pitchFamily="18" charset="0"/>
              </a:rPr>
              <a:t>(a x b) x c và a x (b x c)</a:t>
            </a:r>
            <a:r>
              <a:rPr lang="nl-NL" sz="3200" dirty="0">
                <a:solidFill>
                  <a:srgbClr val="000000"/>
                </a:solidFill>
                <a:effectLst/>
                <a:ea typeface="Times New Roman" panose="02020603050405020304" pitchFamily="18" charset="0"/>
              </a:rPr>
              <a:t> </a:t>
            </a:r>
            <a:endParaRPr lang="en-US" sz="3200" dirty="0"/>
          </a:p>
        </p:txBody>
      </p:sp>
      <p:graphicFrame>
        <p:nvGraphicFramePr>
          <p:cNvPr id="5" name="Table 5"/>
          <p:cNvGraphicFramePr>
            <a:graphicFrameLocks noGrp="1"/>
          </p:cNvGraphicFramePr>
          <p:nvPr/>
        </p:nvGraphicFramePr>
        <p:xfrm>
          <a:off x="1066800" y="1500716"/>
          <a:ext cx="10372725" cy="2035812"/>
        </p:xfrm>
        <a:graphic>
          <a:graphicData uri="http://schemas.openxmlformats.org/drawingml/2006/table">
            <a:tbl>
              <a:tblPr firstRow="1" bandRow="1">
                <a:tableStyleId>{21E4AEA4-8DFA-4A89-87EB-49C32662AFE0}</a:tableStyleId>
              </a:tblPr>
              <a:tblGrid>
                <a:gridCol w="1209675">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304925">
                  <a:extLst>
                    <a:ext uri="{9D8B030D-6E8A-4147-A177-3AD203B41FA5}">
                      <a16:colId xmlns:a16="http://schemas.microsoft.com/office/drawing/2014/main" val="20002"/>
                    </a:ext>
                  </a:extLst>
                </a:gridCol>
                <a:gridCol w="3381375">
                  <a:extLst>
                    <a:ext uri="{9D8B030D-6E8A-4147-A177-3AD203B41FA5}">
                      <a16:colId xmlns:a16="http://schemas.microsoft.com/office/drawing/2014/main" val="20003"/>
                    </a:ext>
                  </a:extLst>
                </a:gridCol>
                <a:gridCol w="3276600">
                  <a:extLst>
                    <a:ext uri="{9D8B030D-6E8A-4147-A177-3AD203B41FA5}">
                      <a16:colId xmlns:a16="http://schemas.microsoft.com/office/drawing/2014/main" val="20004"/>
                    </a:ext>
                  </a:extLst>
                </a:gridCol>
              </a:tblGrid>
              <a:tr h="505884">
                <a:tc>
                  <a:txBody>
                    <a:bodyPr/>
                    <a:lstStyle/>
                    <a:p>
                      <a:pPr algn="ctr"/>
                      <a:r>
                        <a:rPr lang="en-US" sz="2800" dirty="0">
                          <a:solidFill>
                            <a:srgbClr val="00206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505884">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5884">
                <a:tc>
                  <a:txBody>
                    <a:bodyPr/>
                    <a:lstStyle/>
                    <a:p>
                      <a:pPr algn="ctr"/>
                      <a:r>
                        <a:rPr lang="en-US" sz="24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05884">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4943475" y="2028825"/>
            <a:ext cx="2981325" cy="523220"/>
          </a:xfrm>
          <a:prstGeom prst="rect">
            <a:avLst/>
          </a:prstGeom>
          <a:noFill/>
        </p:spPr>
        <p:txBody>
          <a:bodyPr wrap="square" rtlCol="0">
            <a:spAutoFit/>
          </a:bodyPr>
          <a:lstStyle/>
          <a:p>
            <a:pPr algn="ctr"/>
            <a:r>
              <a:rPr lang="nl-NL" sz="2800" b="1" dirty="0">
                <a:solidFill>
                  <a:srgbClr val="FF0000"/>
                </a:solidFill>
                <a:effectLst/>
                <a:ea typeface="Times New Roman" panose="02020603050405020304" pitchFamily="18" charset="0"/>
                <a:cs typeface="Times New Roman" panose="02020603050405020304" pitchFamily="18" charset="0"/>
              </a:rPr>
              <a:t>(5 x 4) x 2 = 40 </a:t>
            </a:r>
            <a:endParaRPr lang="en-US" sz="2800" b="1" dirty="0">
              <a:solidFill>
                <a:srgbClr val="FF0000"/>
              </a:solidFill>
              <a:cs typeface="Times New Roman" panose="02020603050405020304" pitchFamily="18" charset="0"/>
            </a:endParaRPr>
          </a:p>
        </p:txBody>
      </p:sp>
      <p:sp>
        <p:nvSpPr>
          <p:cNvPr id="7" name="TextBox 6"/>
          <p:cNvSpPr txBox="1"/>
          <p:nvPr/>
        </p:nvSpPr>
        <p:spPr>
          <a:xfrm>
            <a:off x="8334375" y="20002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5 x (4 x 2) = 40</a:t>
            </a:r>
            <a:endParaRPr lang="en-US" sz="2800" b="1" dirty="0">
              <a:solidFill>
                <a:srgbClr val="FF0000"/>
              </a:solidFill>
              <a:cs typeface="Times New Roman" panose="02020603050405020304" pitchFamily="18" charset="0"/>
            </a:endParaRPr>
          </a:p>
        </p:txBody>
      </p:sp>
      <p:sp>
        <p:nvSpPr>
          <p:cNvPr id="8" name="TextBox 7"/>
          <p:cNvSpPr txBox="1"/>
          <p:nvPr/>
        </p:nvSpPr>
        <p:spPr>
          <a:xfrm>
            <a:off x="4953000" y="25241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 </a:t>
            </a:r>
            <a:endParaRPr lang="en-US" sz="2800" b="1" dirty="0">
              <a:solidFill>
                <a:srgbClr val="FF0000"/>
              </a:solidFill>
              <a:cs typeface="Times New Roman" panose="02020603050405020304" pitchFamily="18" charset="0"/>
            </a:endParaRPr>
          </a:p>
        </p:txBody>
      </p:sp>
      <p:sp>
        <p:nvSpPr>
          <p:cNvPr id="10" name="TextBox 9"/>
          <p:cNvSpPr txBox="1"/>
          <p:nvPr/>
        </p:nvSpPr>
        <p:spPr>
          <a:xfrm>
            <a:off x="8362950" y="25336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a:t>
            </a:r>
            <a:endParaRPr lang="en-US" sz="2800" b="1" dirty="0">
              <a:solidFill>
                <a:srgbClr val="FF0000"/>
              </a:solidFill>
              <a:cs typeface="Times New Roman" panose="02020603050405020304" pitchFamily="18" charset="0"/>
            </a:endParaRPr>
          </a:p>
        </p:txBody>
      </p:sp>
      <p:sp>
        <p:nvSpPr>
          <p:cNvPr id="12" name="TextBox 11"/>
          <p:cNvSpPr txBox="1"/>
          <p:nvPr/>
        </p:nvSpPr>
        <p:spPr>
          <a:xfrm>
            <a:off x="4905375" y="30289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 </a:t>
            </a:r>
            <a:endParaRPr lang="en-US" sz="2800" b="1" dirty="0">
              <a:solidFill>
                <a:srgbClr val="FF0000"/>
              </a:solidFill>
              <a:cs typeface="Times New Roman" panose="02020603050405020304" pitchFamily="18" charset="0"/>
            </a:endParaRPr>
          </a:p>
        </p:txBody>
      </p:sp>
      <p:sp>
        <p:nvSpPr>
          <p:cNvPr id="13" name="TextBox 12"/>
          <p:cNvSpPr txBox="1"/>
          <p:nvPr/>
        </p:nvSpPr>
        <p:spPr>
          <a:xfrm>
            <a:off x="8343900" y="30575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a:t>
            </a:r>
            <a:endParaRPr lang="en-US" sz="2800" b="1" dirty="0">
              <a:solidFill>
                <a:srgbClr val="FF0000"/>
              </a:solidFill>
              <a:cs typeface="Times New Roman" panose="02020603050405020304" pitchFamily="18" charset="0"/>
            </a:endParaRPr>
          </a:p>
        </p:txBody>
      </p:sp>
      <p:sp>
        <p:nvSpPr>
          <p:cNvPr id="14" name="TextBox 13"/>
          <p:cNvSpPr txBox="1"/>
          <p:nvPr/>
        </p:nvSpPr>
        <p:spPr>
          <a:xfrm>
            <a:off x="828675" y="3733800"/>
            <a:ext cx="10848975" cy="584775"/>
          </a:xfrm>
          <a:prstGeom prst="rect">
            <a:avLst/>
          </a:prstGeom>
          <a:noFill/>
        </p:spPr>
        <p:txBody>
          <a:bodyPr wrap="square" rtlCol="0">
            <a:spAutoFit/>
          </a:bodyPr>
          <a:lstStyle/>
          <a:p>
            <a:r>
              <a:rPr lang="pt-BR" sz="3200" dirty="0">
                <a:solidFill>
                  <a:srgbClr val="000000"/>
                </a:solidFill>
                <a:ea typeface="Times New Roman" panose="02020603050405020304" pitchFamily="18" charset="0"/>
              </a:rPr>
              <a:t>Nhận thấy giá trị (a x b) x c và a x (b x c) luôn bằng nhau, ta viết: </a:t>
            </a:r>
            <a:endParaRPr lang="en-US" sz="3200" dirty="0"/>
          </a:p>
        </p:txBody>
      </p:sp>
      <p:sp>
        <p:nvSpPr>
          <p:cNvPr id="15" name="Rectangle: Rounded Corners 14"/>
          <p:cNvSpPr/>
          <p:nvPr/>
        </p:nvSpPr>
        <p:spPr>
          <a:xfrm>
            <a:off x="4000500" y="4467225"/>
            <a:ext cx="4486275" cy="628650"/>
          </a:xfrm>
          <a:prstGeom prst="roundRect">
            <a:avLst/>
          </a:prstGeom>
          <a:ln w="57150">
            <a:solidFill>
              <a:srgbClr val="E21454"/>
            </a:solidFill>
          </a:ln>
        </p:spPr>
        <p:style>
          <a:lnRef idx="2">
            <a:schemeClr val="accent2"/>
          </a:lnRef>
          <a:fillRef idx="1">
            <a:schemeClr val="lt1"/>
          </a:fillRef>
          <a:effectRef idx="0">
            <a:schemeClr val="accent2"/>
          </a:effectRef>
          <a:fontRef idx="minor">
            <a:schemeClr val="dk1"/>
          </a:fontRef>
        </p:style>
        <p:txBody>
          <a:bodyPr rtlCol="0" anchor="ctr"/>
          <a:lstStyle/>
          <a:p>
            <a:pPr lvl="0" algn="ctr">
              <a:buClr>
                <a:srgbClr val="000000"/>
              </a:buClr>
              <a:defRPr/>
            </a:pPr>
            <a:r>
              <a:rPr lang="pt-BR" sz="2800" kern="0" dirty="0">
                <a:solidFill>
                  <a:srgbClr val="F7A9BD">
                    <a:lumMod val="10000"/>
                  </a:srgbClr>
                </a:solidFill>
                <a:sym typeface="Arial" panose="020B0604020202020204"/>
              </a:rPr>
              <a:t>(a x b) x c = a x (b x c) </a:t>
            </a:r>
            <a:endParaRPr kumimoji="0" lang="en-US" sz="2800" b="0" i="0" u="none" strike="noStrike" kern="0" cap="none" spc="0" normalizeH="0" baseline="0" noProof="0" dirty="0">
              <a:ln>
                <a:noFill/>
              </a:ln>
              <a:solidFill>
                <a:srgbClr val="F7A9BD">
                  <a:lumMod val="10000"/>
                </a:srgbClr>
              </a:solidFill>
              <a:effectLst/>
              <a:uLnTx/>
              <a:uFillTx/>
              <a:sym typeface="Arial" panose="020B0604020202020204"/>
            </a:endParaRPr>
          </a:p>
        </p:txBody>
      </p:sp>
      <p:sp>
        <p:nvSpPr>
          <p:cNvPr id="17" name="TextBox 16"/>
          <p:cNvSpPr txBox="1"/>
          <p:nvPr/>
        </p:nvSpPr>
        <p:spPr>
          <a:xfrm>
            <a:off x="1000124" y="5267325"/>
            <a:ext cx="10563225" cy="1077218"/>
          </a:xfrm>
          <a:prstGeom prst="rect">
            <a:avLst/>
          </a:prstGeom>
          <a:noFill/>
        </p:spPr>
        <p:txBody>
          <a:bodyPr wrap="square" rtlCol="0">
            <a:spAutoFit/>
          </a:bodyPr>
          <a:lstStyle/>
          <a:p>
            <a:pPr algn="just"/>
            <a:r>
              <a:rPr lang="nl-NL" sz="3200" b="1" dirty="0">
                <a:solidFill>
                  <a:srgbClr val="002060"/>
                </a:solidFill>
                <a:ea typeface="Times New Roman" panose="02020603050405020304" pitchFamily="18" charset="0"/>
              </a:rPr>
              <a:t>Khi nhân một tích hai số với số thứ ba, ta có thể nhân số thứ nhất với tích của số thứ hai và số thứ ba.</a:t>
            </a:r>
            <a:endParaRPr lang="en-US" sz="32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12" grpId="0"/>
      <p:bldP spid="13" grpId="0"/>
      <p:bldP spid="14" grpId="0"/>
      <p:bldP spid="15"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58969" y="-424166"/>
            <a:ext cx="8930936" cy="6824966"/>
          </a:xfrm>
          <a:prstGeom prst="rect">
            <a:avLst/>
          </a:prstGeom>
        </p:spPr>
      </p:pic>
      <p:pic>
        <p:nvPicPr>
          <p:cNvPr id="7" name="图片 7"/>
          <p:cNvPicPr>
            <a:picLocks noChangeAspect="1"/>
          </p:cNvPicPr>
          <p:nvPr/>
        </p:nvPicPr>
        <p:blipFill>
          <a:blip r:embed="rId4" cstate="email"/>
          <a:srcRect/>
          <a:stretch>
            <a:fillRect/>
          </a:stretch>
        </p:blipFill>
        <p:spPr>
          <a:xfrm flipH="1">
            <a:off x="6903273" y="2658362"/>
            <a:ext cx="5425252" cy="3945638"/>
          </a:xfrm>
          <a:prstGeom prst="rect">
            <a:avLst/>
          </a:prstGeom>
        </p:spPr>
      </p:pic>
      <p:pic>
        <p:nvPicPr>
          <p:cNvPr id="3" name="Picture 2"/>
          <p:cNvPicPr>
            <a:picLocks noChangeAspect="1"/>
          </p:cNvPicPr>
          <p:nvPr/>
        </p:nvPicPr>
        <p:blipFill>
          <a:blip r:embed="rId5"/>
          <a:stretch>
            <a:fillRect/>
          </a:stretch>
        </p:blipFill>
        <p:spPr>
          <a:xfrm>
            <a:off x="1013188" y="2237148"/>
            <a:ext cx="6279424"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p:cNvSpPr/>
          <p:nvPr/>
        </p:nvSpPr>
        <p:spPr>
          <a:xfrm>
            <a:off x="273050" y="28829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3" name="TextBox 2"/>
          <p:cNvSpPr txBox="1"/>
          <p:nvPr/>
        </p:nvSpPr>
        <p:spPr>
          <a:xfrm>
            <a:off x="1076325" y="333375"/>
            <a:ext cx="6562725" cy="584775"/>
          </a:xfrm>
          <a:prstGeom prst="rect">
            <a:avLst/>
          </a:prstGeom>
          <a:noFill/>
        </p:spPr>
        <p:txBody>
          <a:bodyPr wrap="square" rtlCol="0">
            <a:spAutoFit/>
          </a:bodyPr>
          <a:lstStyle/>
          <a:p>
            <a:r>
              <a:rPr lang="en-US" sz="3200" b="1" dirty="0" err="1"/>
              <a:t>Tính</a:t>
            </a:r>
            <a:r>
              <a:rPr lang="en-US" sz="3200" b="1" dirty="0"/>
              <a:t> </a:t>
            </a:r>
            <a:r>
              <a:rPr lang="en-US" sz="3200" b="1" dirty="0" err="1"/>
              <a:t>bằng</a:t>
            </a:r>
            <a:r>
              <a:rPr lang="en-US" sz="3200" b="1" dirty="0"/>
              <a:t> </a:t>
            </a:r>
            <a:r>
              <a:rPr lang="en-US" sz="3200" b="1" dirty="0" err="1"/>
              <a:t>hai</a:t>
            </a:r>
            <a:r>
              <a:rPr lang="en-US" sz="3200" b="1" dirty="0"/>
              <a:t> </a:t>
            </a:r>
            <a:r>
              <a:rPr lang="en-US" sz="3200" b="1" dirty="0" err="1"/>
              <a:t>cách</a:t>
            </a:r>
            <a:r>
              <a:rPr lang="en-US" sz="3200" b="1" dirty="0"/>
              <a:t> (</a:t>
            </a:r>
            <a:r>
              <a:rPr lang="en-US" sz="3200" b="1" dirty="0" err="1"/>
              <a:t>theo</a:t>
            </a:r>
            <a:r>
              <a:rPr lang="en-US" sz="3200" b="1" dirty="0"/>
              <a:t> </a:t>
            </a:r>
            <a:r>
              <a:rPr lang="en-US" sz="3200" b="1" dirty="0" err="1"/>
              <a:t>mẫu</a:t>
            </a:r>
            <a:r>
              <a:rPr lang="en-US" sz="3200" b="1" dirty="0"/>
              <a:t>)</a:t>
            </a:r>
          </a:p>
        </p:txBody>
      </p:sp>
      <p:sp>
        <p:nvSpPr>
          <p:cNvPr id="6" name="Rectangle 5"/>
          <p:cNvSpPr/>
          <p:nvPr/>
        </p:nvSpPr>
        <p:spPr>
          <a:xfrm>
            <a:off x="2505075" y="1133474"/>
            <a:ext cx="7629525" cy="1790701"/>
          </a:xfrm>
          <a:prstGeom prst="rect">
            <a:avLst/>
          </a:prstGeom>
          <a:solidFill>
            <a:srgbClr val="FCD4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33675" y="1171575"/>
            <a:ext cx="4238625" cy="584775"/>
          </a:xfrm>
          <a:prstGeom prst="rect">
            <a:avLst/>
          </a:prstGeom>
          <a:noFill/>
        </p:spPr>
        <p:txBody>
          <a:bodyPr wrap="square" rtlCol="0">
            <a:spAutoFit/>
          </a:bodyPr>
          <a:lstStyle/>
          <a:p>
            <a:r>
              <a:rPr lang="en-US" sz="3200" dirty="0" err="1"/>
              <a:t>Mẫu</a:t>
            </a:r>
            <a:r>
              <a:rPr lang="en-US" sz="3200" dirty="0"/>
              <a:t>: 4 x 3 x 2 = ?</a:t>
            </a:r>
          </a:p>
        </p:txBody>
      </p:sp>
      <p:sp>
        <p:nvSpPr>
          <p:cNvPr id="9" name="TextBox 8"/>
          <p:cNvSpPr txBox="1"/>
          <p:nvPr/>
        </p:nvSpPr>
        <p:spPr>
          <a:xfrm>
            <a:off x="2905125" y="1762125"/>
            <a:ext cx="7267575" cy="584775"/>
          </a:xfrm>
          <a:prstGeom prst="rect">
            <a:avLst/>
          </a:prstGeom>
          <a:noFill/>
        </p:spPr>
        <p:txBody>
          <a:bodyPr wrap="square" rtlCol="0">
            <a:spAutoFit/>
          </a:bodyPr>
          <a:lstStyle/>
          <a:p>
            <a:r>
              <a:rPr lang="en-US" sz="3200" dirty="0" err="1"/>
              <a:t>Cách</a:t>
            </a:r>
            <a:r>
              <a:rPr lang="en-US" sz="3200" dirty="0"/>
              <a:t> 1: 4 x 3 x 2 =  (4 x 3) x 2 = 12 x 2 = 24</a:t>
            </a:r>
          </a:p>
        </p:txBody>
      </p:sp>
      <p:sp>
        <p:nvSpPr>
          <p:cNvPr id="10" name="TextBox 9"/>
          <p:cNvSpPr txBox="1"/>
          <p:nvPr/>
        </p:nvSpPr>
        <p:spPr>
          <a:xfrm>
            <a:off x="2924175" y="2362200"/>
            <a:ext cx="7267575" cy="583565"/>
          </a:xfrm>
          <a:prstGeom prst="rect">
            <a:avLst/>
          </a:prstGeom>
          <a:noFill/>
        </p:spPr>
        <p:txBody>
          <a:bodyPr wrap="square" rtlCol="0">
            <a:spAutoFit/>
          </a:bodyPr>
          <a:lstStyle/>
          <a:p>
            <a:r>
              <a:rPr lang="en-US" sz="3200" dirty="0" err="1"/>
              <a:t>Cách</a:t>
            </a:r>
            <a:r>
              <a:rPr lang="en-US" sz="3200" dirty="0"/>
              <a:t> 2: 4 x 3 x 2 =  4 x (3 x 2) = 4 x 6 = 24</a:t>
            </a:r>
          </a:p>
        </p:txBody>
      </p:sp>
      <p:sp>
        <p:nvSpPr>
          <p:cNvPr id="11" name="Rectangle: Rounded Corners 10"/>
          <p:cNvSpPr/>
          <p:nvPr/>
        </p:nvSpPr>
        <p:spPr>
          <a:xfrm>
            <a:off x="514351" y="3924300"/>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panose="020B0604020202020204"/>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
        <p:nvSpPr>
          <p:cNvPr id="12" name="Rectangle: Rounded Corners 11"/>
          <p:cNvSpPr/>
          <p:nvPr/>
        </p:nvSpPr>
        <p:spPr>
          <a:xfrm>
            <a:off x="3524250" y="3924300"/>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panose="020B0604020202020204"/>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
        <p:nvSpPr>
          <p:cNvPr id="13" name="Rectangle: Rounded Corners 12"/>
          <p:cNvSpPr/>
          <p:nvPr/>
        </p:nvSpPr>
        <p:spPr>
          <a:xfrm>
            <a:off x="6562725"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panose="020B0604020202020204"/>
              </a:rPr>
              <a:t>6 x 3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
        <p:nvSpPr>
          <p:cNvPr id="14" name="Rectangle: Rounded Corners 13"/>
          <p:cNvSpPr/>
          <p:nvPr/>
        </p:nvSpPr>
        <p:spPr>
          <a:xfrm>
            <a:off x="9448800"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panose="020B0604020202020204"/>
              </a:rPr>
              <a:t>6 x 2 x 4</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6A5063D6-E50A-4843-88D9-C12728CF5370}:41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947</Words>
  <Application>Microsoft Office PowerPoint</Application>
  <PresentationFormat>Widescreen</PresentationFormat>
  <Paragraphs>102</Paragraphs>
  <Slides>14</Slides>
  <Notes>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14</vt:i4>
      </vt:variant>
    </vt:vector>
  </HeadingPairs>
  <TitlesOfParts>
    <vt:vector size="29" baseType="lpstr">
      <vt:lpstr>#9Slide05 Bodega Script</vt:lpstr>
      <vt:lpstr>#9Slide07 HoneyCream</vt:lpstr>
      <vt:lpstr>Arial</vt:lpstr>
      <vt:lpstr>Calibri</vt:lpstr>
      <vt:lpstr>Calibri Light</vt:lpstr>
      <vt:lpstr>Cambria</vt:lpstr>
      <vt:lpstr>等线</vt:lpstr>
      <vt:lpstr>等线 Light</vt:lpstr>
      <vt:lpstr>SVN-Newton</vt:lpstr>
      <vt:lpstr>Times New Roman</vt:lpstr>
      <vt:lpstr>UTM Aquarelle</vt:lpstr>
      <vt:lpstr>UTM Avo</vt:lpstr>
      <vt:lpstr>Wingdings</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56</cp:revision>
  <dcterms:created xsi:type="dcterms:W3CDTF">2023-11-02T01:36:00Z</dcterms:created>
  <dcterms:modified xsi:type="dcterms:W3CDTF">2025-01-25T13:08:36Z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DCAF9CC4E81E4BC09733051643D2DF4C</vt:lpwstr>
  </property>
  <property fmtid="{D5CDD505-2E9C-101B-9397-08002B2CF9AE}" pid="3" name="KSOProductBuildVer">
    <vt:lpwstr>1033-11.2.0.11225</vt:lpwstr>
  </property>
</Properties>
</file>