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3"/>
  </p:notesMasterIdLst>
  <p:sldIdLst>
    <p:sldId id="847" r:id="rId2"/>
    <p:sldId id="287" r:id="rId3"/>
    <p:sldId id="876" r:id="rId4"/>
    <p:sldId id="319" r:id="rId5"/>
    <p:sldId id="853" r:id="rId6"/>
    <p:sldId id="855" r:id="rId7"/>
    <p:sldId id="872" r:id="rId8"/>
    <p:sldId id="875" r:id="rId9"/>
    <p:sldId id="874" r:id="rId10"/>
    <p:sldId id="873" r:id="rId11"/>
    <p:sldId id="865" r:id="rId12"/>
  </p:sldIdLst>
  <p:sldSz cx="12161838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9F5A1"/>
    <a:srgbClr val="FA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0356" autoAdjust="0"/>
  </p:normalViewPr>
  <p:slideViewPr>
    <p:cSldViewPr snapToGrid="0">
      <p:cViewPr varScale="1">
        <p:scale>
          <a:sx n="76" d="100"/>
          <a:sy n="76" d="100"/>
        </p:scale>
        <p:origin x="1747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1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2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3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dựa vào tính chất giao hoán và kết hợp, đưa về trùng với 2 phép nhân cho sẵn để dùng kết quả có sẵn ở đó chứ k cần tính toán gì.</a:t>
            </a:r>
          </a:p>
        </p:txBody>
      </p:sp>
    </p:spTree>
    <p:extLst>
      <p:ext uri="{BB962C8B-B14F-4D97-AF65-F5344CB8AC3E}">
        <p14:creationId xmlns:p14="http://schemas.microsoft.com/office/powerpoint/2010/main" val="285334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Đoạn tính đó là dùng bút chì</a:t>
            </a:r>
          </a:p>
        </p:txBody>
      </p:sp>
    </p:spTree>
    <p:extLst>
      <p:ext uri="{BB962C8B-B14F-4D97-AF65-F5344CB8AC3E}">
        <p14:creationId xmlns:p14="http://schemas.microsoft.com/office/powerpoint/2010/main" val="96235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338898" flipH="1">
            <a:off x="5742189" y="3561857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 rot="-3461102" flipH="1">
            <a:off x="-2581151" y="-3747210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rot="5998766">
            <a:off x="449014" y="-217605"/>
            <a:ext cx="1551913" cy="1206612"/>
            <a:chOff x="5869825" y="3260950"/>
            <a:chExt cx="1163900" cy="907175"/>
          </a:xfrm>
        </p:grpSpPr>
        <p:sp>
          <p:nvSpPr>
            <p:cNvPr id="15" name="Google Shape;1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4238671" flipH="1">
            <a:off x="-331716" y="-372841"/>
            <a:ext cx="1499705" cy="887257"/>
            <a:chOff x="5787975" y="2528550"/>
            <a:chExt cx="1124875" cy="667150"/>
          </a:xfrm>
        </p:grpSpPr>
        <p:sp>
          <p:nvSpPr>
            <p:cNvPr id="22" name="Google Shape;2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86855" y="287701"/>
            <a:ext cx="5104757" cy="5899300"/>
            <a:chOff x="140488" y="215775"/>
            <a:chExt cx="3838063" cy="4424475"/>
          </a:xfrm>
        </p:grpSpPr>
        <p:sp>
          <p:nvSpPr>
            <p:cNvPr id="28" name="Google Shape;28;p2"/>
            <p:cNvSpPr/>
            <p:nvPr/>
          </p:nvSpPr>
          <p:spPr>
            <a:xfrm>
              <a:off x="3050775" y="21577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43500" y="431652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488" y="3256263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7332531" flipH="1">
            <a:off x="-366263" y="5758604"/>
            <a:ext cx="1551847" cy="1206558"/>
            <a:chOff x="5869825" y="3260950"/>
            <a:chExt cx="1163900" cy="907175"/>
          </a:xfrm>
        </p:grpSpPr>
        <p:sp>
          <p:nvSpPr>
            <p:cNvPr id="35" name="Google Shape;3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7448769" flipH="1">
            <a:off x="309630" y="6263524"/>
            <a:ext cx="1499817" cy="887323"/>
            <a:chOff x="5787975" y="2528550"/>
            <a:chExt cx="1124875" cy="667150"/>
          </a:xfrm>
        </p:grpSpPr>
        <p:sp>
          <p:nvSpPr>
            <p:cNvPr id="42" name="Google Shape;4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1975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 rot="-7338898">
            <a:off x="-3206933" y="436832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6"/>
          <p:cNvSpPr/>
          <p:nvPr/>
        </p:nvSpPr>
        <p:spPr>
          <a:xfrm>
            <a:off x="5382584" y="6054218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9" name="Google Shape;159;p6"/>
          <p:cNvGrpSpPr/>
          <p:nvPr/>
        </p:nvGrpSpPr>
        <p:grpSpPr>
          <a:xfrm>
            <a:off x="-282023" y="5237588"/>
            <a:ext cx="1373709" cy="2161424"/>
            <a:chOff x="3624975" y="3615525"/>
            <a:chExt cx="448650" cy="704200"/>
          </a:xfrm>
        </p:grpSpPr>
        <p:sp>
          <p:nvSpPr>
            <p:cNvPr id="160" name="Google Shape;160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8472323">
            <a:off x="725202" y="6182319"/>
            <a:ext cx="996346" cy="897107"/>
            <a:chOff x="3297850" y="4229575"/>
            <a:chExt cx="663850" cy="596250"/>
          </a:xfrm>
        </p:grpSpPr>
        <p:sp>
          <p:nvSpPr>
            <p:cNvPr id="166" name="Google Shape;166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11179869" y="5064055"/>
            <a:ext cx="1373709" cy="2161424"/>
            <a:chOff x="3624975" y="3615525"/>
            <a:chExt cx="448650" cy="704200"/>
          </a:xfrm>
        </p:grpSpPr>
        <p:sp>
          <p:nvSpPr>
            <p:cNvPr id="175" name="Google Shape;175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-8472323" flipH="1">
            <a:off x="10623991" y="6016185"/>
            <a:ext cx="996346" cy="897107"/>
            <a:chOff x="3297850" y="4229575"/>
            <a:chExt cx="663850" cy="596250"/>
          </a:xfrm>
        </p:grpSpPr>
        <p:sp>
          <p:nvSpPr>
            <p:cNvPr id="181" name="Google Shape;181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7489260" y="3099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6"/>
          <p:cNvSpPr/>
          <p:nvPr/>
        </p:nvSpPr>
        <p:spPr>
          <a:xfrm>
            <a:off x="181999" y="164295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11448973" y="19173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212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 rot="-9536933">
            <a:off x="-1654432" y="4484137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8" name="Google Shape;248;p9"/>
          <p:cNvSpPr/>
          <p:nvPr/>
        </p:nvSpPr>
        <p:spPr>
          <a:xfrm rot="-9536933">
            <a:off x="9575284" y="-3601496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9" name="Google Shape;249;p9"/>
          <p:cNvGrpSpPr/>
          <p:nvPr/>
        </p:nvGrpSpPr>
        <p:grpSpPr>
          <a:xfrm>
            <a:off x="274836" y="653000"/>
            <a:ext cx="586896" cy="567987"/>
            <a:chOff x="2963650" y="2018625"/>
            <a:chExt cx="305500" cy="294925"/>
          </a:xfrm>
        </p:grpSpPr>
        <p:sp>
          <p:nvSpPr>
            <p:cNvPr id="250" name="Google Shape;250;p9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" name="Google Shape;253;p9"/>
          <p:cNvSpPr/>
          <p:nvPr/>
        </p:nvSpPr>
        <p:spPr>
          <a:xfrm>
            <a:off x="1288854" y="1546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" name="Google Shape;254;p9"/>
          <p:cNvGrpSpPr/>
          <p:nvPr/>
        </p:nvGrpSpPr>
        <p:grpSpPr>
          <a:xfrm>
            <a:off x="10259317" y="5320655"/>
            <a:ext cx="1373709" cy="2161424"/>
            <a:chOff x="3624975" y="3615525"/>
            <a:chExt cx="448650" cy="704200"/>
          </a:xfrm>
        </p:grpSpPr>
        <p:sp>
          <p:nvSpPr>
            <p:cNvPr id="255" name="Google Shape;255;p9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" name="Google Shape;260;p9"/>
          <p:cNvGrpSpPr/>
          <p:nvPr/>
        </p:nvGrpSpPr>
        <p:grpSpPr>
          <a:xfrm rot="4015939" flipH="1">
            <a:off x="11164596" y="5819031"/>
            <a:ext cx="1499764" cy="887291"/>
            <a:chOff x="5787975" y="2528550"/>
            <a:chExt cx="1124875" cy="667150"/>
          </a:xfrm>
        </p:grpSpPr>
        <p:sp>
          <p:nvSpPr>
            <p:cNvPr id="261" name="Google Shape;261;p9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7820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/>
          <p:nvPr/>
        </p:nvSpPr>
        <p:spPr>
          <a:xfrm rot="5789196">
            <a:off x="9934592" y="-676544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14"/>
          <p:cNvSpPr/>
          <p:nvPr/>
        </p:nvSpPr>
        <p:spPr>
          <a:xfrm rot="5015009">
            <a:off x="-3915233" y="3070292"/>
            <a:ext cx="5678009" cy="5599993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52" name="Google Shape;352;p14"/>
          <p:cNvGrpSpPr/>
          <p:nvPr/>
        </p:nvGrpSpPr>
        <p:grpSpPr>
          <a:xfrm rot="10800000" flipH="1">
            <a:off x="-6" y="-492479"/>
            <a:ext cx="1373709" cy="2161424"/>
            <a:chOff x="3624975" y="3615525"/>
            <a:chExt cx="448650" cy="704200"/>
          </a:xfrm>
        </p:grpSpPr>
        <p:sp>
          <p:nvSpPr>
            <p:cNvPr id="353" name="Google Shape;353;p14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8" name="Google Shape;358;p14"/>
          <p:cNvGrpSpPr/>
          <p:nvPr/>
        </p:nvGrpSpPr>
        <p:grpSpPr>
          <a:xfrm rot="6784061">
            <a:off x="905273" y="283281"/>
            <a:ext cx="1499764" cy="887291"/>
            <a:chOff x="5787975" y="2528550"/>
            <a:chExt cx="1124875" cy="667150"/>
          </a:xfrm>
        </p:grpSpPr>
        <p:sp>
          <p:nvSpPr>
            <p:cNvPr id="359" name="Google Shape;359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" name="Google Shape;364;p14"/>
          <p:cNvGrpSpPr/>
          <p:nvPr/>
        </p:nvGrpSpPr>
        <p:grpSpPr>
          <a:xfrm rot="-4015939">
            <a:off x="-203145" y="5856281"/>
            <a:ext cx="1499764" cy="887291"/>
            <a:chOff x="5787975" y="2528550"/>
            <a:chExt cx="1124875" cy="667150"/>
          </a:xfrm>
        </p:grpSpPr>
        <p:sp>
          <p:nvSpPr>
            <p:cNvPr id="365" name="Google Shape;365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0" name="Google Shape;370;p14"/>
          <p:cNvSpPr/>
          <p:nvPr/>
        </p:nvSpPr>
        <p:spPr>
          <a:xfrm>
            <a:off x="5949163" y="3724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2" name="Google Shape;372;p14"/>
          <p:cNvSpPr/>
          <p:nvPr/>
        </p:nvSpPr>
        <p:spPr>
          <a:xfrm>
            <a:off x="4264874" y="61447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3" name="Google Shape;373;p14"/>
          <p:cNvGrpSpPr/>
          <p:nvPr/>
        </p:nvGrpSpPr>
        <p:grpSpPr>
          <a:xfrm rot="4505709">
            <a:off x="11359759" y="6117315"/>
            <a:ext cx="792823" cy="629104"/>
            <a:chOff x="2814675" y="2284550"/>
            <a:chExt cx="594650" cy="473025"/>
          </a:xfrm>
        </p:grpSpPr>
        <p:sp>
          <p:nvSpPr>
            <p:cNvPr id="374" name="Google Shape;374;p14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3017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/>
          <p:nvPr/>
        </p:nvSpPr>
        <p:spPr>
          <a:xfrm rot="-7338898">
            <a:off x="-1890497" y="344567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9" name="Google Shape;459;p18"/>
          <p:cNvSpPr/>
          <p:nvPr/>
        </p:nvSpPr>
        <p:spPr>
          <a:xfrm rot="-1263067" flipH="1">
            <a:off x="10448219" y="-2582629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18"/>
          <p:cNvGrpSpPr/>
          <p:nvPr/>
        </p:nvGrpSpPr>
        <p:grpSpPr>
          <a:xfrm rot="5998766">
            <a:off x="10809752" y="-150871"/>
            <a:ext cx="1551913" cy="1206612"/>
            <a:chOff x="5869825" y="3260950"/>
            <a:chExt cx="1163900" cy="907175"/>
          </a:xfrm>
        </p:grpSpPr>
        <p:sp>
          <p:nvSpPr>
            <p:cNvPr id="461" name="Google Shape;461;p18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67" name="Google Shape;467;p18"/>
          <p:cNvGrpSpPr/>
          <p:nvPr/>
        </p:nvGrpSpPr>
        <p:grpSpPr>
          <a:xfrm rot="-4238671" flipH="1">
            <a:off x="10029022" y="-306107"/>
            <a:ext cx="1499705" cy="887257"/>
            <a:chOff x="5787975" y="2528550"/>
            <a:chExt cx="1124875" cy="667150"/>
          </a:xfrm>
        </p:grpSpPr>
        <p:sp>
          <p:nvSpPr>
            <p:cNvPr id="468" name="Google Shape;468;p18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3" name="Google Shape;473;p18"/>
          <p:cNvSpPr/>
          <p:nvPr/>
        </p:nvSpPr>
        <p:spPr>
          <a:xfrm>
            <a:off x="11270316" y="60298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4" name="Google Shape;474;p18"/>
          <p:cNvSpPr/>
          <p:nvPr/>
        </p:nvSpPr>
        <p:spPr>
          <a:xfrm>
            <a:off x="6835415" y="55017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5" name="Google Shape;475;p18"/>
          <p:cNvSpPr/>
          <p:nvPr/>
        </p:nvSpPr>
        <p:spPr>
          <a:xfrm>
            <a:off x="7005710" y="5035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7" name="Google Shape;477;p18"/>
          <p:cNvSpPr/>
          <p:nvPr/>
        </p:nvSpPr>
        <p:spPr>
          <a:xfrm>
            <a:off x="10112421" y="5933351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9199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"/>
          <p:cNvSpPr/>
          <p:nvPr/>
        </p:nvSpPr>
        <p:spPr>
          <a:xfrm rot="-6065224">
            <a:off x="-4781816" y="927761"/>
            <a:ext cx="5678281" cy="5600219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7" name="Google Shape;607;p23"/>
          <p:cNvGrpSpPr/>
          <p:nvPr/>
        </p:nvGrpSpPr>
        <p:grpSpPr>
          <a:xfrm>
            <a:off x="-6" y="5238355"/>
            <a:ext cx="1373709" cy="2161424"/>
            <a:chOff x="3624975" y="3615525"/>
            <a:chExt cx="448650" cy="704200"/>
          </a:xfrm>
        </p:grpSpPr>
        <p:sp>
          <p:nvSpPr>
            <p:cNvPr id="608" name="Google Shape;608;p23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" name="Google Shape;613;p23"/>
          <p:cNvGrpSpPr/>
          <p:nvPr/>
        </p:nvGrpSpPr>
        <p:grpSpPr>
          <a:xfrm rot="4505709">
            <a:off x="1359062" y="6352981"/>
            <a:ext cx="792823" cy="629104"/>
            <a:chOff x="2814675" y="2284550"/>
            <a:chExt cx="594650" cy="473025"/>
          </a:xfrm>
        </p:grpSpPr>
        <p:sp>
          <p:nvSpPr>
            <p:cNvPr id="614" name="Google Shape;614;p23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2" name="Google Shape;622;p23"/>
          <p:cNvSpPr/>
          <p:nvPr/>
        </p:nvSpPr>
        <p:spPr>
          <a:xfrm>
            <a:off x="571084" y="4054967"/>
            <a:ext cx="548440" cy="628300"/>
          </a:xfrm>
          <a:custGeom>
            <a:avLst/>
            <a:gdLst/>
            <a:ahLst/>
            <a:cxnLst/>
            <a:rect l="l" t="t" r="r" b="b"/>
            <a:pathLst>
              <a:path w="16494" h="18849" extrusionOk="0">
                <a:moveTo>
                  <a:pt x="14114" y="1"/>
                </a:moveTo>
                <a:lnTo>
                  <a:pt x="3610" y="1574"/>
                </a:lnTo>
                <a:lnTo>
                  <a:pt x="5182" y="13389"/>
                </a:lnTo>
                <a:cubicBezTo>
                  <a:pt x="4785" y="13233"/>
                  <a:pt x="4345" y="13148"/>
                  <a:pt x="3888" y="13148"/>
                </a:cubicBezTo>
                <a:cubicBezTo>
                  <a:pt x="3579" y="13148"/>
                  <a:pt x="3262" y="13187"/>
                  <a:pt x="2944" y="13268"/>
                </a:cubicBezTo>
                <a:cubicBezTo>
                  <a:pt x="1150" y="13712"/>
                  <a:pt x="1" y="15304"/>
                  <a:pt x="364" y="16796"/>
                </a:cubicBezTo>
                <a:cubicBezTo>
                  <a:pt x="679" y="18041"/>
                  <a:pt x="1922" y="18848"/>
                  <a:pt x="3352" y="18848"/>
                </a:cubicBezTo>
                <a:cubicBezTo>
                  <a:pt x="3661" y="18848"/>
                  <a:pt x="3977" y="18811"/>
                  <a:pt x="4295" y="18732"/>
                </a:cubicBezTo>
                <a:cubicBezTo>
                  <a:pt x="6090" y="18268"/>
                  <a:pt x="7239" y="16696"/>
                  <a:pt x="6856" y="15183"/>
                </a:cubicBezTo>
                <a:lnTo>
                  <a:pt x="5767" y="4638"/>
                </a:lnTo>
                <a:lnTo>
                  <a:pt x="13086" y="3429"/>
                </a:lnTo>
                <a:lnTo>
                  <a:pt x="14356" y="11050"/>
                </a:lnTo>
                <a:cubicBezTo>
                  <a:pt x="13981" y="10921"/>
                  <a:pt x="13572" y="10847"/>
                  <a:pt x="13144" y="10847"/>
                </a:cubicBezTo>
                <a:cubicBezTo>
                  <a:pt x="12836" y="10847"/>
                  <a:pt x="12519" y="10885"/>
                  <a:pt x="12199" y="10969"/>
                </a:cubicBezTo>
                <a:cubicBezTo>
                  <a:pt x="10425" y="11413"/>
                  <a:pt x="9275" y="12986"/>
                  <a:pt x="9638" y="14498"/>
                </a:cubicBezTo>
                <a:cubicBezTo>
                  <a:pt x="9953" y="15738"/>
                  <a:pt x="11189" y="16531"/>
                  <a:pt x="12614" y="16531"/>
                </a:cubicBezTo>
                <a:cubicBezTo>
                  <a:pt x="12926" y="16531"/>
                  <a:pt x="13248" y="16493"/>
                  <a:pt x="13570" y="16413"/>
                </a:cubicBezTo>
                <a:cubicBezTo>
                  <a:pt x="15344" y="15970"/>
                  <a:pt x="16494" y="14397"/>
                  <a:pt x="16131" y="12885"/>
                </a:cubicBezTo>
                <a:cubicBezTo>
                  <a:pt x="16090" y="12744"/>
                  <a:pt x="16050" y="12603"/>
                  <a:pt x="15989" y="12482"/>
                </a:cubicBezTo>
                <a:lnTo>
                  <a:pt x="141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3" name="Google Shape;623;p23"/>
          <p:cNvSpPr/>
          <p:nvPr/>
        </p:nvSpPr>
        <p:spPr>
          <a:xfrm>
            <a:off x="5267188" y="61032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3"/>
          <p:cNvSpPr/>
          <p:nvPr/>
        </p:nvSpPr>
        <p:spPr>
          <a:xfrm>
            <a:off x="296815" y="14992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3"/>
          <p:cNvSpPr/>
          <p:nvPr/>
        </p:nvSpPr>
        <p:spPr>
          <a:xfrm>
            <a:off x="11225145" y="45870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3"/>
          <p:cNvSpPr/>
          <p:nvPr/>
        </p:nvSpPr>
        <p:spPr>
          <a:xfrm rot="5789196">
            <a:off x="9018065" y="-3086111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3"/>
          <p:cNvSpPr/>
          <p:nvPr/>
        </p:nvSpPr>
        <p:spPr>
          <a:xfrm>
            <a:off x="11213157" y="1779618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4815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1"/>
          <p:cNvSpPr/>
          <p:nvPr/>
        </p:nvSpPr>
        <p:spPr>
          <a:xfrm rot="-7267023">
            <a:off x="-493484" y="511533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69" name="Google Shape;1169;p41"/>
          <p:cNvSpPr/>
          <p:nvPr/>
        </p:nvSpPr>
        <p:spPr>
          <a:xfrm rot="-7267023">
            <a:off x="9353195" y="-312697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0" name="Google Shape;1170;p41"/>
          <p:cNvSpPr/>
          <p:nvPr/>
        </p:nvSpPr>
        <p:spPr>
          <a:xfrm>
            <a:off x="725800" y="5035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171" name="Google Shape;1171;p41"/>
          <p:cNvGrpSpPr/>
          <p:nvPr/>
        </p:nvGrpSpPr>
        <p:grpSpPr>
          <a:xfrm rot="5675998" flipH="1">
            <a:off x="-47188" y="5482524"/>
            <a:ext cx="1551900" cy="1206600"/>
            <a:chOff x="5869825" y="3260950"/>
            <a:chExt cx="1163900" cy="907175"/>
          </a:xfrm>
        </p:grpSpPr>
        <p:sp>
          <p:nvSpPr>
            <p:cNvPr id="1172" name="Google Shape;1172;p41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 rot="-6721266" flipH="1">
            <a:off x="1107494" y="5947052"/>
            <a:ext cx="998805" cy="894877"/>
            <a:chOff x="3297850" y="4229575"/>
            <a:chExt cx="663850" cy="596250"/>
          </a:xfrm>
        </p:grpSpPr>
        <p:sp>
          <p:nvSpPr>
            <p:cNvPr id="1179" name="Google Shape;1179;p41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 rot="-5225802" flipH="1">
            <a:off x="10591769" y="-335630"/>
            <a:ext cx="1377089" cy="2156036"/>
            <a:chOff x="3624975" y="3615525"/>
            <a:chExt cx="448650" cy="704200"/>
          </a:xfrm>
        </p:grpSpPr>
        <p:sp>
          <p:nvSpPr>
            <p:cNvPr id="1188" name="Google Shape;1188;p41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 rot="-9731521" flipH="1">
            <a:off x="11178151" y="1514807"/>
            <a:ext cx="790833" cy="630643"/>
            <a:chOff x="2814675" y="2284550"/>
            <a:chExt cx="594650" cy="473025"/>
          </a:xfrm>
        </p:grpSpPr>
        <p:sp>
          <p:nvSpPr>
            <p:cNvPr id="1194" name="Google Shape;1194;p41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 rot="-5400000" flipH="1">
            <a:off x="9396920" y="5861482"/>
            <a:ext cx="588352" cy="566582"/>
            <a:chOff x="2963650" y="2018625"/>
            <a:chExt cx="305500" cy="294925"/>
          </a:xfrm>
        </p:grpSpPr>
        <p:sp>
          <p:nvSpPr>
            <p:cNvPr id="1203" name="Google Shape;1203;p41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6" name="Google Shape;1206;p41"/>
          <p:cNvSpPr/>
          <p:nvPr/>
        </p:nvSpPr>
        <p:spPr>
          <a:xfrm>
            <a:off x="7279513" y="5265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07" name="Google Shape;1207;p41"/>
          <p:cNvSpPr/>
          <p:nvPr/>
        </p:nvSpPr>
        <p:spPr>
          <a:xfrm>
            <a:off x="11100887" y="55776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601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9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356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82A05-5791-DDF4-B60C-D3BCFFC84174}"/>
              </a:ext>
            </a:extLst>
          </p:cNvPr>
          <p:cNvSpPr txBox="1"/>
          <p:nvPr userDrawn="1"/>
        </p:nvSpPr>
        <p:spPr>
          <a:xfrm>
            <a:off x="3048000" y="7772400"/>
            <a:ext cx="948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9170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404574"/>
            <a:ext cx="1100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4. Số?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637CE-8566-87A2-8A98-B3E684EE5080}"/>
              </a:ext>
            </a:extLst>
          </p:cNvPr>
          <p:cNvSpPr txBox="1"/>
          <p:nvPr/>
        </p:nvSpPr>
        <p:spPr>
          <a:xfrm>
            <a:off x="1262925" y="1258582"/>
            <a:ext cx="9635987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/>
              <a:t>a) 104 × 7 = 7 × </a:t>
            </a:r>
            <a:r>
              <a:rPr lang="pt-BR" sz="4400" b="1">
                <a:solidFill>
                  <a:srgbClr val="FF0000"/>
                </a:solidFill>
              </a:rPr>
              <a:t>104</a:t>
            </a:r>
          </a:p>
          <a:p>
            <a:pPr algn="just">
              <a:lnSpc>
                <a:spcPct val="150000"/>
              </a:lnSpc>
            </a:pPr>
            <a:r>
              <a:rPr lang="pt-BR" sz="4400"/>
              <a:t>b) 9 × 30 = (</a:t>
            </a:r>
            <a:r>
              <a:rPr lang="pt-BR" sz="4400" b="1">
                <a:solidFill>
                  <a:srgbClr val="FF0000"/>
                </a:solidFill>
              </a:rPr>
              <a:t>20</a:t>
            </a:r>
            <a:r>
              <a:rPr lang="pt-BR" sz="4400"/>
              <a:t> + 10) × 9</a:t>
            </a:r>
          </a:p>
          <a:p>
            <a:pPr algn="just">
              <a:lnSpc>
                <a:spcPct val="150000"/>
              </a:lnSpc>
            </a:pPr>
            <a:r>
              <a:rPr lang="pt-BR" sz="4400"/>
              <a:t>c) (6 × 15) × 21 = 6 × (</a:t>
            </a:r>
            <a:r>
              <a:rPr lang="pt-BR" sz="4400" b="1">
                <a:solidFill>
                  <a:srgbClr val="FF0000"/>
                </a:solidFill>
              </a:rPr>
              <a:t>15</a:t>
            </a:r>
            <a:r>
              <a:rPr lang="pt-BR" sz="4400"/>
              <a:t> × 21)</a:t>
            </a:r>
          </a:p>
          <a:p>
            <a:pPr algn="just">
              <a:lnSpc>
                <a:spcPct val="150000"/>
              </a:lnSpc>
            </a:pPr>
            <a:r>
              <a:rPr lang="pt-BR" sz="4400"/>
              <a:t>d) 23 × 3 × 4 = 4 × </a:t>
            </a:r>
            <a:r>
              <a:rPr lang="pt-BR" sz="4400" b="1">
                <a:solidFill>
                  <a:srgbClr val="FF0000"/>
                </a:solidFill>
              </a:rPr>
              <a:t>69</a:t>
            </a:r>
            <a:r>
              <a:rPr lang="pt-BR" sz="4400"/>
              <a:t> = 12 ×</a:t>
            </a:r>
            <a:r>
              <a:rPr lang="pt-BR" sz="4400" b="1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14EC8F-1383-B1D5-D781-8C6740F82371}"/>
              </a:ext>
            </a:extLst>
          </p:cNvPr>
          <p:cNvSpPr/>
          <p:nvPr/>
        </p:nvSpPr>
        <p:spPr>
          <a:xfrm>
            <a:off x="5460752" y="1569917"/>
            <a:ext cx="1240333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E669A6-F290-1246-961A-4582893E60FF}"/>
              </a:ext>
            </a:extLst>
          </p:cNvPr>
          <p:cNvSpPr/>
          <p:nvPr/>
        </p:nvSpPr>
        <p:spPr>
          <a:xfrm>
            <a:off x="4381512" y="2657511"/>
            <a:ext cx="65701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74B66F-7A95-8C10-084C-921D290E1A19}"/>
              </a:ext>
            </a:extLst>
          </p:cNvPr>
          <p:cNvSpPr/>
          <p:nvPr/>
        </p:nvSpPr>
        <p:spPr>
          <a:xfrm>
            <a:off x="6959872" y="3633137"/>
            <a:ext cx="65701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2A4C57-06C8-0B4C-1C84-964AF126D901}"/>
              </a:ext>
            </a:extLst>
          </p:cNvPr>
          <p:cNvSpPr/>
          <p:nvPr/>
        </p:nvSpPr>
        <p:spPr>
          <a:xfrm>
            <a:off x="6080918" y="4534118"/>
            <a:ext cx="65701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193D0B-CDE3-21A2-E7BE-4C56136B2677}"/>
              </a:ext>
            </a:extLst>
          </p:cNvPr>
          <p:cNvSpPr/>
          <p:nvPr/>
        </p:nvSpPr>
        <p:spPr>
          <a:xfrm>
            <a:off x="8635630" y="4534118"/>
            <a:ext cx="65701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FA125-E5BE-6DBA-E2D9-8C80205A0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8662"/>
            <a:ext cx="12004064" cy="2219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34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ểu sử nhà Bác học Lê Quý Ðôn (1726 -1784)">
            <a:extLst>
              <a:ext uri="{FF2B5EF4-FFF2-40B4-BE49-F238E27FC236}">
                <a16:creationId xmlns:a16="http://schemas.microsoft.com/office/drawing/2014/main" id="{2C6AA42F-A843-7F4D-D2DC-A67ED087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3" y="69065"/>
            <a:ext cx="4570499" cy="67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3EC650-B8EA-6E6A-3667-E206CDC4CE7A}"/>
              </a:ext>
            </a:extLst>
          </p:cNvPr>
          <p:cNvSpPr txBox="1"/>
          <p:nvPr/>
        </p:nvSpPr>
        <p:spPr>
          <a:xfrm>
            <a:off x="5701601" y="800248"/>
            <a:ext cx="5730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Ông là ai?</a:t>
            </a:r>
            <a:endParaRPr lang="en-US" sz="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C4DD7-FCEE-B01E-3A1D-F4118F0BC0CA}"/>
              </a:ext>
            </a:extLst>
          </p:cNvPr>
          <p:cNvSpPr txBox="1"/>
          <p:nvPr/>
        </p:nvSpPr>
        <p:spPr>
          <a:xfrm>
            <a:off x="5701601" y="3339221"/>
            <a:ext cx="406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400" b="1">
                <a:solidFill>
                  <a:srgbClr val="7030A0"/>
                </a:solidFill>
              </a:rPr>
              <a:t>LÊ QUÝ ĐÔN</a:t>
            </a:r>
            <a:endParaRPr lang="en-US" sz="440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3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338080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GIAO HOÁN </a:t>
            </a:r>
          </a:p>
          <a:p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KẾT HỢP CỦA PHÉP NHÂN</a:t>
            </a:r>
          </a:p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924182" y="5906962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</a:rPr>
              <a:t>Trang</a:t>
            </a:r>
            <a:r>
              <a:rPr lang="en-US" sz="3600" dirty="0">
                <a:solidFill>
                  <a:srgbClr val="000000"/>
                </a:solidFill>
              </a:rPr>
              <a:t> 13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18091" y="4989631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endParaRPr lang="en-US" sz="3192" b="1" i="1" kern="1200" dirty="0" smtClean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1F0E7-3188-56F2-30E7-25D3BE8C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7" y="1928092"/>
            <a:ext cx="12004064" cy="228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6301B7-1EF0-F814-9594-ABA2FADA5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50459"/>
              </p:ext>
            </p:extLst>
          </p:nvPr>
        </p:nvGraphicFramePr>
        <p:xfrm>
          <a:off x="143884" y="949680"/>
          <a:ext cx="11887200" cy="4958640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350548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392573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50407804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7362429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233975966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12529343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131107627"/>
                    </a:ext>
                  </a:extLst>
                </a:gridCol>
              </a:tblGrid>
              <a:tr h="1239660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a x b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b x 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(a x b) x 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a x (b x c)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85106"/>
                  </a:ext>
                </a:extLst>
              </a:tr>
              <a:tr h="123966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 x 5 =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 x 7 =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(7 x 5) x 2 = </a:t>
                      </a:r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 x (5 x 2) = </a:t>
                      </a:r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39013"/>
                  </a:ext>
                </a:extLst>
              </a:tr>
              <a:tr h="123966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 x 3 = </a:t>
                      </a:r>
                      <a:r>
                        <a:rPr lang="en-US" sz="2800" b="1">
                          <a:solidFill>
                            <a:srgbClr val="7030A0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 x 8 = </a:t>
                      </a:r>
                      <a:r>
                        <a:rPr lang="en-US" sz="2800" b="1">
                          <a:solidFill>
                            <a:srgbClr val="7030A0"/>
                          </a:solidFill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(8 x 3) x 3 = </a:t>
                      </a:r>
                      <a:r>
                        <a:rPr lang="en-US" sz="2800" b="1">
                          <a:solidFill>
                            <a:srgbClr val="00B050"/>
                          </a:solidFill>
                        </a:rPr>
                        <a:t>72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8 x (3 x 3) = </a:t>
                      </a:r>
                      <a:r>
                        <a:rPr lang="en-US" sz="2800" b="1">
                          <a:solidFill>
                            <a:srgbClr val="00B050"/>
                          </a:solidFill>
                        </a:rPr>
                        <a:t>72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738310"/>
                  </a:ext>
                </a:extLst>
              </a:tr>
              <a:tr h="123966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 x 2 = </a:t>
                      </a:r>
                      <a:r>
                        <a:rPr lang="en-US" sz="2800" b="1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 x 10 = </a:t>
                      </a:r>
                      <a:r>
                        <a:rPr lang="en-US" sz="2800" b="1">
                          <a:solidFill>
                            <a:srgbClr val="C00000"/>
                          </a:solidFill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(10 x 2) x 4 = </a:t>
                      </a:r>
                      <a:r>
                        <a:rPr lang="en-US" sz="28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 x (2 x 4) = </a:t>
                      </a:r>
                      <a:r>
                        <a:rPr lang="en-US" sz="28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4988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990600" y="139848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Số?</a:t>
            </a:r>
            <a:endParaRPr lang="en-US" sz="36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590C28-F8F8-7303-36D4-94D03F05392B}"/>
              </a:ext>
            </a:extLst>
          </p:cNvPr>
          <p:cNvSpPr/>
          <p:nvPr/>
        </p:nvSpPr>
        <p:spPr>
          <a:xfrm>
            <a:off x="2444620" y="2519265"/>
            <a:ext cx="181013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C5EF74-E349-C44F-F01D-CC6E879BC3A0}"/>
              </a:ext>
            </a:extLst>
          </p:cNvPr>
          <p:cNvSpPr/>
          <p:nvPr/>
        </p:nvSpPr>
        <p:spPr>
          <a:xfrm>
            <a:off x="4425820" y="2519265"/>
            <a:ext cx="181013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48DE84-46F7-A234-263B-248BCFB34177}"/>
              </a:ext>
            </a:extLst>
          </p:cNvPr>
          <p:cNvSpPr/>
          <p:nvPr/>
        </p:nvSpPr>
        <p:spPr>
          <a:xfrm>
            <a:off x="6481664" y="2519265"/>
            <a:ext cx="2587691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E3CF44-7A57-4B5B-6DD9-74DE61C96AF7}"/>
              </a:ext>
            </a:extLst>
          </p:cNvPr>
          <p:cNvSpPr/>
          <p:nvPr/>
        </p:nvSpPr>
        <p:spPr>
          <a:xfrm>
            <a:off x="9333292" y="2519265"/>
            <a:ext cx="2587691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789BE7-26F3-224A-91E9-9B916CC1D76D}"/>
              </a:ext>
            </a:extLst>
          </p:cNvPr>
          <p:cNvSpPr/>
          <p:nvPr/>
        </p:nvSpPr>
        <p:spPr>
          <a:xfrm>
            <a:off x="2463281" y="3816221"/>
            <a:ext cx="181013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F57DFE-9DE3-BF8B-4124-3544F8B5FD3D}"/>
              </a:ext>
            </a:extLst>
          </p:cNvPr>
          <p:cNvSpPr/>
          <p:nvPr/>
        </p:nvSpPr>
        <p:spPr>
          <a:xfrm>
            <a:off x="4444481" y="3816221"/>
            <a:ext cx="181013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894FD6-097A-B16C-AA10-D5E83B1E46F1}"/>
              </a:ext>
            </a:extLst>
          </p:cNvPr>
          <p:cNvSpPr/>
          <p:nvPr/>
        </p:nvSpPr>
        <p:spPr>
          <a:xfrm>
            <a:off x="6500325" y="3816221"/>
            <a:ext cx="2587691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CC568E-B0D5-B980-F487-D5EB4FE033F5}"/>
              </a:ext>
            </a:extLst>
          </p:cNvPr>
          <p:cNvSpPr/>
          <p:nvPr/>
        </p:nvSpPr>
        <p:spPr>
          <a:xfrm>
            <a:off x="9351953" y="3816221"/>
            <a:ext cx="2587691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3A9892-DD85-6CB5-7277-E54217465BFF}"/>
              </a:ext>
            </a:extLst>
          </p:cNvPr>
          <p:cNvSpPr/>
          <p:nvPr/>
        </p:nvSpPr>
        <p:spPr>
          <a:xfrm>
            <a:off x="2481942" y="5057194"/>
            <a:ext cx="181013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28C386-6A92-3C23-643C-9D7BBF57452E}"/>
              </a:ext>
            </a:extLst>
          </p:cNvPr>
          <p:cNvSpPr/>
          <p:nvPr/>
        </p:nvSpPr>
        <p:spPr>
          <a:xfrm>
            <a:off x="4463142" y="5057194"/>
            <a:ext cx="181013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9E6D01-14A4-3C3C-A1C9-2CFD602C5A7A}"/>
              </a:ext>
            </a:extLst>
          </p:cNvPr>
          <p:cNvSpPr/>
          <p:nvPr/>
        </p:nvSpPr>
        <p:spPr>
          <a:xfrm>
            <a:off x="6518986" y="5057194"/>
            <a:ext cx="2587691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690502-82AF-4898-A0AA-1A6A7EDE2CD3}"/>
              </a:ext>
            </a:extLst>
          </p:cNvPr>
          <p:cNvSpPr/>
          <p:nvPr/>
        </p:nvSpPr>
        <p:spPr>
          <a:xfrm>
            <a:off x="9370614" y="5057194"/>
            <a:ext cx="2587691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5" y="437993"/>
            <a:ext cx="113087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2. Biết 9 × 68 130 = 613 170 và 613 170 × 5 = 3 065 850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Không thực hiện phép tính, em hãy cho biết giá trị của mỗi biểu thức sau: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33FEF-DDA1-A03A-DEB1-12D916B7BEEA}"/>
              </a:ext>
            </a:extLst>
          </p:cNvPr>
          <p:cNvSpPr txBox="1"/>
          <p:nvPr/>
        </p:nvSpPr>
        <p:spPr>
          <a:xfrm>
            <a:off x="925146" y="2441463"/>
            <a:ext cx="429217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68 130 × 9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5 × 613 170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A08E9B-F94D-43DF-A4B7-426DD7D9F8AF}"/>
              </a:ext>
            </a:extLst>
          </p:cNvPr>
          <p:cNvSpPr txBox="1"/>
          <p:nvPr/>
        </p:nvSpPr>
        <p:spPr>
          <a:xfrm>
            <a:off x="5657368" y="2441463"/>
            <a:ext cx="811763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9 × 68 130 × 5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5 × 9 × 68 130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18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5" y="437993"/>
            <a:ext cx="113087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2. Biết </a:t>
            </a:r>
            <a:r>
              <a:rPr lang="en-US" sz="3200" b="1">
                <a:solidFill>
                  <a:srgbClr val="C00000"/>
                </a:solidFill>
              </a:rPr>
              <a:t>9 × 68 130</a:t>
            </a:r>
            <a:r>
              <a:rPr lang="en-US" sz="3200" b="1"/>
              <a:t> = 613 170 và </a:t>
            </a:r>
            <a:r>
              <a:rPr lang="en-US" sz="3200" b="1">
                <a:solidFill>
                  <a:srgbClr val="00B050"/>
                </a:solidFill>
              </a:rPr>
              <a:t>613 170 × 5 </a:t>
            </a:r>
            <a:r>
              <a:rPr lang="en-US" sz="3200" b="1"/>
              <a:t>= 3 065 850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Không thực hiện phép tính, em hãy cho biết giá trị của mỗi biểu thức sau: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33FEF-DDA1-A03A-DEB1-12D916B7BEEA}"/>
              </a:ext>
            </a:extLst>
          </p:cNvPr>
          <p:cNvSpPr txBox="1"/>
          <p:nvPr/>
        </p:nvSpPr>
        <p:spPr>
          <a:xfrm>
            <a:off x="578405" y="2161542"/>
            <a:ext cx="12055244" cy="481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/>
              <a:t>68 130 × 9 = </a:t>
            </a:r>
            <a:r>
              <a:rPr lang="en-US" sz="3200" b="1">
                <a:solidFill>
                  <a:srgbClr val="C00000"/>
                </a:solidFill>
              </a:rPr>
              <a:t>9 x 68 130</a:t>
            </a:r>
            <a:r>
              <a:rPr lang="en-US" sz="3200"/>
              <a:t> = 613 170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/>
              <a:t>5 × 613 170 = </a:t>
            </a:r>
            <a:r>
              <a:rPr lang="en-US" sz="3200" b="1">
                <a:solidFill>
                  <a:srgbClr val="00B050"/>
                </a:solidFill>
              </a:rPr>
              <a:t>613 170 x 5</a:t>
            </a:r>
            <a:r>
              <a:rPr lang="en-US" sz="3200" b="1">
                <a:solidFill>
                  <a:srgbClr val="C00000"/>
                </a:solidFill>
              </a:rPr>
              <a:t> </a:t>
            </a:r>
            <a:r>
              <a:rPr lang="en-US" sz="3200"/>
              <a:t>= 3 065 850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b="1">
                <a:solidFill>
                  <a:srgbClr val="C00000"/>
                </a:solidFill>
              </a:rPr>
              <a:t>9 × 68 130 </a:t>
            </a:r>
            <a:r>
              <a:rPr lang="en-US" sz="3200"/>
              <a:t>× 5 = (</a:t>
            </a:r>
            <a:r>
              <a:rPr lang="en-US" sz="3200" b="1">
                <a:solidFill>
                  <a:srgbClr val="C00000"/>
                </a:solidFill>
              </a:rPr>
              <a:t>9 x 68 130</a:t>
            </a:r>
            <a:r>
              <a:rPr lang="en-US" sz="3200"/>
              <a:t>) x 5 = </a:t>
            </a:r>
            <a:r>
              <a:rPr lang="en-US" sz="3200" b="1">
                <a:solidFill>
                  <a:srgbClr val="00B050"/>
                </a:solidFill>
              </a:rPr>
              <a:t>613 170 x 5</a:t>
            </a:r>
            <a:r>
              <a:rPr lang="en-US" sz="3200"/>
              <a:t> = 3 065 850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/>
              <a:t>5 × 9 × 68 130 = 5 x (</a:t>
            </a:r>
            <a:r>
              <a:rPr lang="en-US" sz="3200" b="1">
                <a:solidFill>
                  <a:srgbClr val="C00000"/>
                </a:solidFill>
              </a:rPr>
              <a:t>9 x 68 130</a:t>
            </a:r>
            <a:r>
              <a:rPr lang="en-US" sz="3200"/>
              <a:t>) = 5 x </a:t>
            </a:r>
            <a:r>
              <a:rPr lang="en-US" sz="3200" b="1"/>
              <a:t>613 170 </a:t>
            </a:r>
            <a:r>
              <a:rPr lang="en-US" sz="3200"/>
              <a:t>= </a:t>
            </a:r>
            <a:r>
              <a:rPr lang="en-US" sz="3200" b="1">
                <a:solidFill>
                  <a:srgbClr val="00B050"/>
                </a:solidFill>
              </a:rPr>
              <a:t>613 170 x 5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/>
              <a:t>									   = 3 065 850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369E8-DFFB-0ED5-4D71-73388012DAF0}"/>
              </a:ext>
            </a:extLst>
          </p:cNvPr>
          <p:cNvSpPr/>
          <p:nvPr/>
        </p:nvSpPr>
        <p:spPr>
          <a:xfrm>
            <a:off x="3004456" y="2254847"/>
            <a:ext cx="195942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451C84-9332-2642-E847-94B2B8B1D9A1}"/>
              </a:ext>
            </a:extLst>
          </p:cNvPr>
          <p:cNvSpPr/>
          <p:nvPr/>
        </p:nvSpPr>
        <p:spPr>
          <a:xfrm>
            <a:off x="5430507" y="2254846"/>
            <a:ext cx="1959429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8AF00C-EF26-EB35-7B51-D6858517B188}"/>
              </a:ext>
            </a:extLst>
          </p:cNvPr>
          <p:cNvSpPr/>
          <p:nvPr/>
        </p:nvSpPr>
        <p:spPr>
          <a:xfrm>
            <a:off x="3247235" y="3121089"/>
            <a:ext cx="2183272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05ECA8-B680-1459-CC7A-0D2CE8184276}"/>
              </a:ext>
            </a:extLst>
          </p:cNvPr>
          <p:cNvSpPr/>
          <p:nvPr/>
        </p:nvSpPr>
        <p:spPr>
          <a:xfrm>
            <a:off x="5916065" y="3121088"/>
            <a:ext cx="2183272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EFAC63-B0EE-B5DC-FB8A-D579E1C0E4AB}"/>
              </a:ext>
            </a:extLst>
          </p:cNvPr>
          <p:cNvSpPr/>
          <p:nvPr/>
        </p:nvSpPr>
        <p:spPr>
          <a:xfrm>
            <a:off x="3738935" y="3883085"/>
            <a:ext cx="2901774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BD9F15-75CD-E3EE-B368-E33A8AA8119A}"/>
              </a:ext>
            </a:extLst>
          </p:cNvPr>
          <p:cNvSpPr/>
          <p:nvPr/>
        </p:nvSpPr>
        <p:spPr>
          <a:xfrm>
            <a:off x="6918126" y="3883085"/>
            <a:ext cx="2356502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96294D-7B7A-1EB1-AD25-419A5B3476E3}"/>
              </a:ext>
            </a:extLst>
          </p:cNvPr>
          <p:cNvSpPr/>
          <p:nvPr/>
        </p:nvSpPr>
        <p:spPr>
          <a:xfrm>
            <a:off x="9552045" y="3883085"/>
            <a:ext cx="2031388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F76B9-749C-6799-EF15-51081E103B73}"/>
              </a:ext>
            </a:extLst>
          </p:cNvPr>
          <p:cNvSpPr/>
          <p:nvPr/>
        </p:nvSpPr>
        <p:spPr>
          <a:xfrm>
            <a:off x="3724417" y="4729857"/>
            <a:ext cx="2901774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DFADB7-9771-A71C-7BCC-32FB4C3EB20E}"/>
              </a:ext>
            </a:extLst>
          </p:cNvPr>
          <p:cNvSpPr/>
          <p:nvPr/>
        </p:nvSpPr>
        <p:spPr>
          <a:xfrm>
            <a:off x="6918126" y="4686318"/>
            <a:ext cx="2356502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071E19-CE27-CFB8-C125-65883D5567CA}"/>
              </a:ext>
            </a:extLst>
          </p:cNvPr>
          <p:cNvSpPr/>
          <p:nvPr/>
        </p:nvSpPr>
        <p:spPr>
          <a:xfrm>
            <a:off x="9566563" y="4767973"/>
            <a:ext cx="2356502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0176A-2814-D617-4B4A-291EFC04DACB}"/>
              </a:ext>
            </a:extLst>
          </p:cNvPr>
          <p:cNvSpPr/>
          <p:nvPr/>
        </p:nvSpPr>
        <p:spPr>
          <a:xfrm>
            <a:off x="9530698" y="5565743"/>
            <a:ext cx="2356502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6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5" y="278996"/>
            <a:ext cx="1100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3. Giải ô chữ dưới đây.</a:t>
            </a:r>
            <a:endParaRPr lang="en-US" sz="32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FEB007-C603-8B12-FC8F-88D315CCE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83388"/>
              </p:ext>
            </p:extLst>
          </p:nvPr>
        </p:nvGraphicFramePr>
        <p:xfrm>
          <a:off x="578408" y="1174235"/>
          <a:ext cx="11005024" cy="1624948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1375628">
                  <a:extLst>
                    <a:ext uri="{9D8B030D-6E8A-4147-A177-3AD203B41FA5}">
                      <a16:colId xmlns:a16="http://schemas.microsoft.com/office/drawing/2014/main" val="1492019233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4268683440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2260053476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3590874336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3810705726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429701399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1165505982"/>
                    </a:ext>
                  </a:extLst>
                </a:gridCol>
                <a:gridCol w="1375628">
                  <a:extLst>
                    <a:ext uri="{9D8B030D-6E8A-4147-A177-3AD203B41FA5}">
                      <a16:colId xmlns:a16="http://schemas.microsoft.com/office/drawing/2014/main" val="3617334518"/>
                    </a:ext>
                  </a:extLst>
                </a:gridCol>
              </a:tblGrid>
              <a:tr h="812474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240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600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50451"/>
                  </a:ext>
                </a:extLst>
              </a:tr>
              <a:tr h="812474"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Ê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Q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Ý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Đ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Ô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/>
                        <a:t>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19778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C6DEE8C-E5B1-9E4F-A299-CEF989E01EE7}"/>
              </a:ext>
            </a:extLst>
          </p:cNvPr>
          <p:cNvGrpSpPr/>
          <p:nvPr/>
        </p:nvGrpSpPr>
        <p:grpSpPr>
          <a:xfrm>
            <a:off x="2836507" y="3166848"/>
            <a:ext cx="5281127" cy="3510519"/>
            <a:chOff x="2836507" y="3166848"/>
            <a:chExt cx="5281127" cy="3510519"/>
          </a:xfrm>
        </p:grpSpPr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34DFD996-1633-B941-7722-24612173B279}"/>
                </a:ext>
              </a:extLst>
            </p:cNvPr>
            <p:cNvSpPr/>
            <p:nvPr/>
          </p:nvSpPr>
          <p:spPr>
            <a:xfrm>
              <a:off x="2836508" y="5878612"/>
              <a:ext cx="5281126" cy="798755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000000"/>
                  </a:solidFill>
                </a:rPr>
                <a:t>	2 x 30 x 4</a:t>
              </a:r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F4AA1506-C277-3F6D-DC3A-55A9AF5C4C32}"/>
                </a:ext>
              </a:extLst>
            </p:cNvPr>
            <p:cNvSpPr/>
            <p:nvPr/>
          </p:nvSpPr>
          <p:spPr>
            <a:xfrm>
              <a:off x="2836508" y="4980942"/>
              <a:ext cx="5281126" cy="798755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000000"/>
                  </a:solidFill>
                </a:rPr>
                <a:t>	6 x 50 x 2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0035C83B-545D-BCB9-861B-CC861F902E2A}"/>
                </a:ext>
              </a:extLst>
            </p:cNvPr>
            <p:cNvSpPr/>
            <p:nvPr/>
          </p:nvSpPr>
          <p:spPr>
            <a:xfrm>
              <a:off x="2836508" y="4064518"/>
              <a:ext cx="5281126" cy="798755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000000"/>
                  </a:solidFill>
                </a:rPr>
                <a:t>	4 x 25 x 3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D8C2D17C-0EE9-1456-B4C0-44B0F2A9952B}"/>
                </a:ext>
              </a:extLst>
            </p:cNvPr>
            <p:cNvSpPr/>
            <p:nvPr/>
          </p:nvSpPr>
          <p:spPr>
            <a:xfrm>
              <a:off x="2836508" y="3166848"/>
              <a:ext cx="5281126" cy="798755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000000"/>
                  </a:solidFill>
                </a:rPr>
                <a:t>	4 x 20 x 5</a:t>
              </a: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49ECA13-D1D5-5416-B5F5-88740E7F0282}"/>
                </a:ext>
              </a:extLst>
            </p:cNvPr>
            <p:cNvSpPr/>
            <p:nvPr/>
          </p:nvSpPr>
          <p:spPr>
            <a:xfrm>
              <a:off x="2836507" y="3204263"/>
              <a:ext cx="839755" cy="723927"/>
            </a:xfrm>
            <a:prstGeom prst="hexagon">
              <a:avLst/>
            </a:prstGeom>
            <a:solidFill>
              <a:schemeClr val="accent6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00"/>
                  </a:solidFill>
                </a:rPr>
                <a:t>Ê</a:t>
              </a: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33106DC2-39BF-124B-4683-7C7DBEC7BEA1}"/>
                </a:ext>
              </a:extLst>
            </p:cNvPr>
            <p:cNvSpPr/>
            <p:nvPr/>
          </p:nvSpPr>
          <p:spPr>
            <a:xfrm>
              <a:off x="2836507" y="4101933"/>
              <a:ext cx="839755" cy="723927"/>
            </a:xfrm>
            <a:prstGeom prst="hexagon">
              <a:avLst/>
            </a:prstGeom>
            <a:solidFill>
              <a:schemeClr val="accent6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00"/>
                  </a:solidFill>
                </a:rPr>
                <a:t>Ý</a:t>
              </a: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2CFE80BF-D461-8773-50D4-CAA0345893C7}"/>
                </a:ext>
              </a:extLst>
            </p:cNvPr>
            <p:cNvSpPr/>
            <p:nvPr/>
          </p:nvSpPr>
          <p:spPr>
            <a:xfrm>
              <a:off x="2836507" y="4999603"/>
              <a:ext cx="839755" cy="723927"/>
            </a:xfrm>
            <a:prstGeom prst="hexagon">
              <a:avLst/>
            </a:prstGeom>
            <a:solidFill>
              <a:schemeClr val="accent6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00"/>
                  </a:solidFill>
                </a:rPr>
                <a:t>Ô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A0A2152-7DCB-199E-2760-94332C31BC12}"/>
                </a:ext>
              </a:extLst>
            </p:cNvPr>
            <p:cNvSpPr/>
            <p:nvPr/>
          </p:nvSpPr>
          <p:spPr>
            <a:xfrm>
              <a:off x="2836507" y="5897273"/>
              <a:ext cx="839755" cy="723927"/>
            </a:xfrm>
            <a:prstGeom prst="hexagon">
              <a:avLst/>
            </a:prstGeom>
            <a:solidFill>
              <a:schemeClr val="accent6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00"/>
                  </a:solidFill>
                </a:rPr>
                <a:t>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0FA44CE-AD2A-8FC6-B886-A0AC17E9EE5A}"/>
              </a:ext>
            </a:extLst>
          </p:cNvPr>
          <p:cNvSpPr txBox="1"/>
          <p:nvPr/>
        </p:nvSpPr>
        <p:spPr>
          <a:xfrm>
            <a:off x="6642265" y="3243059"/>
            <a:ext cx="6569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= (4 x 20) x 5 = 80 x 2 = 400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B17BC-0426-36C7-DB04-93B20A400747}"/>
              </a:ext>
            </a:extLst>
          </p:cNvPr>
          <p:cNvSpPr txBox="1"/>
          <p:nvPr/>
        </p:nvSpPr>
        <p:spPr>
          <a:xfrm>
            <a:off x="6642265" y="4179529"/>
            <a:ext cx="612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= (4 x 25) x 3 = 100 x 3 = 300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1AAD6-4E02-B230-094F-7AE9C9291505}"/>
              </a:ext>
            </a:extLst>
          </p:cNvPr>
          <p:cNvSpPr txBox="1"/>
          <p:nvPr/>
        </p:nvSpPr>
        <p:spPr>
          <a:xfrm>
            <a:off x="6618323" y="5131448"/>
            <a:ext cx="612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= (6 x 50) x 2 = 300 x 2 = 600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9D11E-5411-28A8-9681-A2D955413D9E}"/>
              </a:ext>
            </a:extLst>
          </p:cNvPr>
          <p:cNvSpPr txBox="1"/>
          <p:nvPr/>
        </p:nvSpPr>
        <p:spPr>
          <a:xfrm>
            <a:off x="6394388" y="5966848"/>
            <a:ext cx="612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= (2 x 30) x 4 = 60 x 4 = 240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C6090AB-30EB-C97D-A79C-7694FF476E07}"/>
              </a:ext>
            </a:extLst>
          </p:cNvPr>
          <p:cNvSpPr/>
          <p:nvPr/>
        </p:nvSpPr>
        <p:spPr>
          <a:xfrm>
            <a:off x="2108719" y="2096560"/>
            <a:ext cx="839755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F2464D-0172-C286-B77E-CBDC82D21EFF}"/>
              </a:ext>
            </a:extLst>
          </p:cNvPr>
          <p:cNvSpPr/>
          <p:nvPr/>
        </p:nvSpPr>
        <p:spPr>
          <a:xfrm>
            <a:off x="6338404" y="2051299"/>
            <a:ext cx="839755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EA2623-47B0-B54A-C4F2-6BD639507849}"/>
              </a:ext>
            </a:extLst>
          </p:cNvPr>
          <p:cNvSpPr/>
          <p:nvPr/>
        </p:nvSpPr>
        <p:spPr>
          <a:xfrm>
            <a:off x="9087454" y="2094140"/>
            <a:ext cx="839755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0426F8-E38A-751D-BA7C-37261F07DF7D}"/>
              </a:ext>
            </a:extLst>
          </p:cNvPr>
          <p:cNvSpPr/>
          <p:nvPr/>
        </p:nvSpPr>
        <p:spPr>
          <a:xfrm>
            <a:off x="4983680" y="2051298"/>
            <a:ext cx="839755" cy="615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51F42-4F75-A072-AE66-EA5FB1DEE889}"/>
              </a:ext>
            </a:extLst>
          </p:cNvPr>
          <p:cNvSpPr txBox="1"/>
          <p:nvPr/>
        </p:nvSpPr>
        <p:spPr>
          <a:xfrm>
            <a:off x="690371" y="2993105"/>
            <a:ext cx="225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Biết rằng: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0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48A574-E63D-41C3-A9C1-C87EB1BA320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0.2_Luyện tập_Trang 1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6D7529-B41C-4A71-9A79-E94FF8D49AFA}:8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A16B21-79B0-415A-B516-B35A2EDF9CF6}:8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6F6C10-D3DB-4AB0-9B84-B300A5B8C5BD}:8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FD9032-D658-40C0-9357-5F579764F39D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DE3FC6-EB75-47C7-BFD7-BA9F6AF4A303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888D5F-E603-426F-8786-0898B17B8436}:8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1C87D-5277-47C6-BC50-E836BB1DDD4F}:3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78807B-8223-4E38-9AD0-78D37579FD8A}:8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87844B-DA5E-4E19-884D-518E94C25239}:85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911E1-8288-44EC-A73C-7337C9A88ECA}:8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A4FE9E-52DA-4C94-B62C-400367A45D88}:875"/>
</p:tagLst>
</file>

<file path=ppt/theme/theme1.xml><?xml version="1.0" encoding="utf-8"?>
<a:theme xmlns:a="http://schemas.openxmlformats.org/drawingml/2006/main" name="Latin American Folk Dances by Slidesgo">
  <a:themeElements>
    <a:clrScheme name="Simple Light">
      <a:dk1>
        <a:srgbClr val="2E2723"/>
      </a:dk1>
      <a:lt1>
        <a:srgbClr val="FFFDF0"/>
      </a:lt1>
      <a:dk2>
        <a:srgbClr val="83B24A"/>
      </a:dk2>
      <a:lt2>
        <a:srgbClr val="A5D16D"/>
      </a:lt2>
      <a:accent1>
        <a:srgbClr val="DA4280"/>
      </a:accent1>
      <a:accent2>
        <a:srgbClr val="E172A8"/>
      </a:accent2>
      <a:accent3>
        <a:srgbClr val="D5095D"/>
      </a:accent3>
      <a:accent4>
        <a:srgbClr val="3C78D8"/>
      </a:accent4>
      <a:accent5>
        <a:srgbClr val="FFD966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558</Words>
  <Application>Microsoft Office PowerPoint</Application>
  <PresentationFormat>Custom</PresentationFormat>
  <Paragraphs>121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Lato</vt:lpstr>
      <vt:lpstr>Libre Baskerville</vt:lpstr>
      <vt:lpstr>Times New Roman</vt:lpstr>
      <vt:lpstr>Varela Round</vt:lpstr>
      <vt:lpstr>Wingdings</vt:lpstr>
      <vt:lpstr>Latin American Folk Dances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20.2_Luyện tập_Trang 13</dc:title>
  <dc:creator>ADMIN</dc:creator>
  <cp:lastModifiedBy>STD_DELL</cp:lastModifiedBy>
  <cp:revision>130</cp:revision>
  <dcterms:modified xsi:type="dcterms:W3CDTF">2025-01-26T13:47:44Z</dcterms:modified>
</cp:coreProperties>
</file>