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omments/comment1.xml" ContentType="application/vnd.openxmlformats-officedocument.presentationml.comment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3"/>
  </p:notesMasterIdLst>
  <p:sldIdLst>
    <p:sldId id="326" r:id="rId3"/>
    <p:sldId id="257" r:id="rId4"/>
    <p:sldId id="259" r:id="rId5"/>
    <p:sldId id="324" r:id="rId6"/>
    <p:sldId id="320" r:id="rId7"/>
    <p:sldId id="321" r:id="rId8"/>
    <p:sldId id="322" r:id="rId9"/>
    <p:sldId id="323" r:id="rId10"/>
    <p:sldId id="325" r:id="rId11"/>
    <p:sldId id="293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06T20:29:42.00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46855-F27B-44B6-A6BF-5203DC719EBF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85488-F62F-4F62-A550-50E148884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6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9CC4-DB00-41CC-B713-D36A8730F5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55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900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366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2746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376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1572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5841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0453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07096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59142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8221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83482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54539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6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5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8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70729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0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7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74762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747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9943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181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9557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59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8609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19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20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6930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  <p:sldLayoutId id="2147483676" r:id="rId14"/>
    <p:sldLayoutId id="2147483678" r:id="rId15"/>
    <p:sldLayoutId id="214748367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3A416191-03A8-43CD-A92A-4934D61FD7FC}"/>
              </a:ext>
            </a:extLst>
          </p:cNvPr>
          <p:cNvSpPr txBox="1"/>
          <p:nvPr userDrawn="1"/>
        </p:nvSpPr>
        <p:spPr>
          <a:xfrm>
            <a:off x="5119450" y="-1893332"/>
            <a:ext cx="1953099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BF7668-65FD-4965-8FB9-38039F28435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815" y="116163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A38EA2-2955-4164-A454-D348654951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0454261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3E249C-747F-4F05-9F1C-DC63822A71B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75820" y="-113897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505981-CDB4-4358-830C-BA9997E757E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63" y="-30834128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19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Relationship Id="rId6" Type="http://schemas.openxmlformats.org/officeDocument/2006/relationships/comments" Target="../comments/comment1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5" Type="http://schemas.openxmlformats.org/officeDocument/2006/relationships/image" Target="../media/image14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06B17A-B942-5FD6-AD77-8F7F520F8FF9}"/>
              </a:ext>
            </a:extLst>
          </p:cNvPr>
          <p:cNvSpPr txBox="1"/>
          <p:nvPr/>
        </p:nvSpPr>
        <p:spPr>
          <a:xfrm>
            <a:off x="832236" y="364980"/>
            <a:ext cx="1089328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TIỂU HỌC QUANG TRUNG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33: ÔN TẬP DIỆN TÍCH, CHU VI MỘT SỐ HÌNH PHẲNG (TIẾT 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5E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HẠNH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483F18C7-B07C-E904-1A02-C7F694369B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2488" y1="64338" x2="51010" y2="72658"/>
                        <a14:foregroundMark x1="51737" y1="60703" x2="51737" y2="79483"/>
                        <a14:foregroundMark x1="50767" y1="61187" x2="48102" y2="66317"/>
                        <a14:foregroundMark x1="39055" y1="70679" x2="42730" y2="68982"/>
                        <a14:foregroundMark x1="48102" y1="83158" x2="48102" y2="77544"/>
                        <a14:foregroundMark x1="53958" y1="81462" x2="53958" y2="78756"/>
                        <a14:foregroundMark x1="64943" y1="62399" x2="57835" y2="66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0028" y="3095764"/>
            <a:ext cx="4243068" cy="4243068"/>
          </a:xfrm>
          <a:prstGeom prst="rect">
            <a:avLst/>
          </a:prstGeom>
        </p:spPr>
      </p:pic>
      <p:pic>
        <p:nvPicPr>
          <p:cNvPr id="7" name="Picture 6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483F18C7-B07C-E904-1A02-C7F694369B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2488" y1="64338" x2="51010" y2="72658"/>
                        <a14:foregroundMark x1="51737" y1="60703" x2="51737" y2="79483"/>
                        <a14:foregroundMark x1="50767" y1="61187" x2="48102" y2="66317"/>
                        <a14:foregroundMark x1="39055" y1="70679" x2="42730" y2="68982"/>
                        <a14:foregroundMark x1="48102" y1="83158" x2="48102" y2="77544"/>
                        <a14:foregroundMark x1="53958" y1="81462" x2="53958" y2="78756"/>
                        <a14:foregroundMark x1="64943" y1="62399" x2="57835" y2="66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45" y="3095764"/>
            <a:ext cx="4243068" cy="42430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913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8763" y="2140688"/>
            <a:ext cx="711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TẠM BIỆT VÀ HẸN GẶP LẠI VÀO TIẾT HỌC SAU</a:t>
            </a:r>
          </a:p>
        </p:txBody>
      </p:sp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71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8973" y="2561036"/>
            <a:ext cx="5112955" cy="13574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15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538" b="64747"/>
          <a:stretch/>
        </p:blipFill>
        <p:spPr>
          <a:xfrm flipH="1">
            <a:off x="0" y="1349666"/>
            <a:ext cx="4823904" cy="56189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70247" y="1431189"/>
            <a:ext cx="7944793" cy="2124811"/>
          </a:xfrm>
          <a:prstGeom prst="roundRect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4000" kern="0" dirty="0" err="1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Nhắc</a:t>
            </a:r>
            <a:r>
              <a:rPr lang="en-US" sz="4000" kern="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lang="en-US" sz="4000" kern="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quy</a:t>
            </a:r>
            <a:r>
              <a:rPr lang="en-US" sz="4000" kern="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tắc</a:t>
            </a:r>
            <a:r>
              <a:rPr lang="en-US" sz="4000" kern="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lang="en-US" sz="4000" kern="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thức</a:t>
            </a:r>
            <a:r>
              <a:rPr lang="en-US" sz="4000" kern="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lang="en-US" sz="4000" kern="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chu vi </a:t>
            </a:r>
            <a:r>
              <a:rPr lang="en-US" sz="4000" kern="0" dirty="0" err="1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tròn</a:t>
            </a:r>
            <a:r>
              <a:rPr lang="en-US" sz="4000" kern="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diện</a:t>
            </a:r>
            <a:r>
              <a:rPr lang="en-US" sz="4000" kern="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tích</a:t>
            </a:r>
            <a:r>
              <a:rPr lang="en-US" sz="4000" kern="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4000" kern="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thang, </a:t>
            </a:r>
            <a:r>
              <a:rPr lang="en-US" sz="4000" kern="0" dirty="0" err="1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4000" kern="0" dirty="0" err="1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4000" kern="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tròn</a:t>
            </a:r>
            <a:r>
              <a:rPr lang="en-US" sz="4000" kern="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C7630717-A197-FA77-8148-27FC9E8E74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47" y="1140689"/>
            <a:ext cx="8315665" cy="64257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0364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310338" y="554549"/>
            <a:ext cx="622300" cy="622301"/>
            <a:chOff x="647700" y="304800"/>
            <a:chExt cx="622300" cy="6223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040524" y="304800"/>
            <a:ext cx="1022656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mảnh bìa hình tứ giác ABCD có kích thước như hình bên. Biết rằng các góc đỉnh A và đỉnh C là góc vuông.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53A250-F4B0-D386-DFED-DBC8721F6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829" y="1645033"/>
            <a:ext cx="3857625" cy="23907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E31A84-543C-77AA-8EF6-8B9AFB4FAA70}"/>
              </a:ext>
            </a:extLst>
          </p:cNvPr>
          <p:cNvCxnSpPr>
            <a:cxnSpLocks/>
          </p:cNvCxnSpPr>
          <p:nvPr/>
        </p:nvCxnSpPr>
        <p:spPr>
          <a:xfrm flipV="1">
            <a:off x="8198069" y="3026979"/>
            <a:ext cx="2858814" cy="71470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17C017F-6141-D22E-F74E-D2E3EE49D5AD}"/>
              </a:ext>
            </a:extLst>
          </p:cNvPr>
          <p:cNvSpPr txBox="1"/>
          <p:nvPr/>
        </p:nvSpPr>
        <p:spPr>
          <a:xfrm>
            <a:off x="651641" y="1639614"/>
            <a:ext cx="686325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Nối đỉnh D với đỉnh B để tạo thành hai hình tam giác vuông như hình dưới đây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2B3DD1-2664-2C2D-8245-8E0B2FE78F5E}"/>
              </a:ext>
            </a:extLst>
          </p:cNvPr>
          <p:cNvSpPr txBox="1"/>
          <p:nvPr/>
        </p:nvSpPr>
        <p:spPr>
          <a:xfrm>
            <a:off x="651641" y="2837793"/>
            <a:ext cx="6863256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 tích của hình tam giác vuông ABD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33 x 56 : 2 = 924 (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 tích của hình tam giác vuông CBD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63 x 16 : 2 = 504 (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 tích mảnh bìa hình tứ giác ABCD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924 + 504 = 1428 (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 số: 1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428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457483" y="449446"/>
            <a:ext cx="622300" cy="622301"/>
            <a:chOff x="647700" y="304800"/>
            <a:chExt cx="622300" cy="6223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145628" y="367862"/>
            <a:ext cx="102265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vi-VN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Đ, S?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C017F-6141-D22E-F74E-D2E3EE49D5AD}"/>
              </a:ext>
            </a:extLst>
          </p:cNvPr>
          <p:cNvSpPr txBox="1"/>
          <p:nvPr/>
        </p:nvSpPr>
        <p:spPr>
          <a:xfrm>
            <a:off x="546537" y="1271752"/>
            <a:ext cx="110043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 hình tam giác ABC và M là trung điểm của cạnh BC.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565C92-930E-33E8-DCA8-D06F7F54B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1241" y="2272671"/>
            <a:ext cx="2938791" cy="19342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0AC95A-2C72-875F-36C4-0B5CE283441D}"/>
              </a:ext>
            </a:extLst>
          </p:cNvPr>
          <p:cNvSpPr txBox="1"/>
          <p:nvPr/>
        </p:nvSpPr>
        <p:spPr>
          <a:xfrm>
            <a:off x="546538" y="2459421"/>
            <a:ext cx="8113986" cy="28633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 tích hình tam giác ABM bé hơn diện tích hình tam giác ACM.</a:t>
            </a:r>
            <a:endParaRPr 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ACM.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7D44CE9-283A-8777-4719-9E4CB5540621}"/>
              </a:ext>
            </a:extLst>
          </p:cNvPr>
          <p:cNvSpPr/>
          <p:nvPr/>
        </p:nvSpPr>
        <p:spPr>
          <a:xfrm>
            <a:off x="5023945" y="3237186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05015B-43CC-08FE-B2DD-20C34019C5D1}"/>
              </a:ext>
            </a:extLst>
          </p:cNvPr>
          <p:cNvSpPr/>
          <p:nvPr/>
        </p:nvSpPr>
        <p:spPr>
          <a:xfrm>
            <a:off x="4246179" y="4771696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06E4FD2-4111-8852-5118-77EA2DCAE7CB}"/>
              </a:ext>
            </a:extLst>
          </p:cNvPr>
          <p:cNvSpPr/>
          <p:nvPr/>
        </p:nvSpPr>
        <p:spPr>
          <a:xfrm>
            <a:off x="5029199" y="3231931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0106BCC-B781-E4E3-D7DD-4344EEE38452}"/>
              </a:ext>
            </a:extLst>
          </p:cNvPr>
          <p:cNvSpPr/>
          <p:nvPr/>
        </p:nvSpPr>
        <p:spPr>
          <a:xfrm>
            <a:off x="4240923" y="4766441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901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9" grpId="0"/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310338" y="554549"/>
            <a:ext cx="622300" cy="622301"/>
            <a:chOff x="647700" y="304800"/>
            <a:chExt cx="622300" cy="6223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040524" y="304800"/>
            <a:ext cx="1022656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 thửa ruộng hình thang có độ dài hai đáy là 56 m và 34 m, chiều cao là 20 m. Người ta thu hoạch trên thửa ruộng đó, cứ 100 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3200" baseline="30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thu được 70 kg thóc. Hỏi trên cả thửa ruộng đó người ta thu được bao nhiêu tấn thóc?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ỜI GIẢI] Điền đáp án đúng vào ô trống Một thửa ruộng hình chữ nh - Tự Học  365">
            <a:extLst>
              <a:ext uri="{FF2B5EF4-FFF2-40B4-BE49-F238E27FC236}">
                <a16:creationId xmlns:a16="http://schemas.microsoft.com/office/drawing/2014/main" id="{208CE3C7-9A46-1659-B579-895F2E2B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180" y="2511972"/>
            <a:ext cx="5148412" cy="285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EBF688-638B-B293-E19B-8C60A3E4CF9C}"/>
                  </a:ext>
                </a:extLst>
              </p:cNvPr>
              <p:cNvSpPr txBox="1"/>
              <p:nvPr/>
            </p:nvSpPr>
            <p:spPr>
              <a:xfrm>
                <a:off x="546538" y="2807660"/>
                <a:ext cx="6653048" cy="43715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thửa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ruộng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(56 + 34) 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20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900 (m</a:t>
                </a:r>
                <a:r>
                  <a:rPr lang="en-US" sz="2800" baseline="30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thửa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ruộng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hoạch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thóc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900 : 100 x 70 = 630 (kg) = 0,63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tấn</a:t>
                </a:r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0,63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thóc</a:t>
                </a:r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EBF688-638B-B293-E19B-8C60A3E4C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8" y="2807660"/>
                <a:ext cx="6653048" cy="4371581"/>
              </a:xfrm>
              <a:prstGeom prst="rect">
                <a:avLst/>
              </a:prstGeom>
              <a:blipFill>
                <a:blip r:embed="rId5"/>
                <a:stretch>
                  <a:fillRect l="-3300" t="-1534" r="-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100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310338" y="554549"/>
            <a:ext cx="622300" cy="675092"/>
            <a:chOff x="647700" y="304800"/>
            <a:chExt cx="622300" cy="67509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29006" y="364339"/>
              <a:ext cx="259687" cy="6155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040524" y="367862"/>
            <a:ext cx="10226566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câu trả lời đúng.</a:t>
            </a:r>
          </a:p>
          <a:p>
            <a:pPr lvl="0" algn="just"/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 bồn hoa có hình dạng và kích thước như hình vẽ bên. Diện tích của bồn hoa là: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6,28 m</a:t>
            </a:r>
            <a:r>
              <a:rPr lang="en-US" sz="28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                       B. 10,28 m</a:t>
            </a:r>
            <a:r>
              <a:rPr lang="en-US" sz="28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                     </a:t>
            </a:r>
          </a:p>
          <a:p>
            <a:pPr lvl="0"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7,14 m</a:t>
            </a:r>
            <a:r>
              <a:rPr lang="en-US" sz="28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                       D. 16,56 m</a:t>
            </a:r>
            <a:r>
              <a:rPr lang="en-US" sz="28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8D850A-5A77-0DA6-16D2-9A2EDD8BA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1194" y="1688387"/>
            <a:ext cx="3095625" cy="3228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A59B72-080A-C34C-9853-6DD98C37CDBD}"/>
              </a:ext>
            </a:extLst>
          </p:cNvPr>
          <p:cNvSpPr txBox="1"/>
          <p:nvPr/>
        </p:nvSpPr>
        <p:spPr>
          <a:xfrm>
            <a:off x="641131" y="2785242"/>
            <a:ext cx="7704083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: 2 = 1 (m)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x 1 x 3,14 x 2 = 6,28 m</a:t>
            </a:r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x 2 = 4 (m</a:t>
            </a:r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bồn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6,28 + 4 = 10,28 (m</a:t>
            </a:r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9B3568-208A-6174-F04C-10E3D005795E}"/>
              </a:ext>
            </a:extLst>
          </p:cNvPr>
          <p:cNvSpPr/>
          <p:nvPr/>
        </p:nvSpPr>
        <p:spPr>
          <a:xfrm>
            <a:off x="4564862" y="1688387"/>
            <a:ext cx="493987" cy="4729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36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932AB112-7952-F5A7-CD4A-633D2DEDF3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60" y="2001520"/>
            <a:ext cx="7493060" cy="24879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9492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4763102-0234-44E5-8FF4-A31BCAE295C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?F\uFFFD\uFFFD{933BFB93-89A2-42AE-B556-D1B6B18D2C69}&quot;,&quot;C:\\Users\\STD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-B33-T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539C4B-3870-4DAF-8EBB-2F5E618A3472}:3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7F6A3C-A968-47B0-A691-F84BE2B8C961}:3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F87A63-5EB1-49D1-8F9F-16DC14F8E200}:32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459C4D-911F-4F61-B4F9-25772FB380DB}:3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CCC2C4-8753-4ACD-B862-FC1285ECBB7B}:29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E572A0-002B-40E5-BB4F-A2AF02721018}:3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F568D7-7324-4750-8F70-A663DFB8BF27}:2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3AF49A-1CC7-4929-BD9E-2BD3B084DE3D}:2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220D6F-FE24-42AF-B7B6-A792024D069F}:3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2E263D-4E23-47F2-A2E0-7628DC14417F}:320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444</Words>
  <Application>Microsoft Office PowerPoint</Application>
  <PresentationFormat>Widescreen</PresentationFormat>
  <Paragraphs>52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#9Slide02 Noi dung dai</vt:lpstr>
      <vt:lpstr>#9Slide02 Tieu de dai</vt:lpstr>
      <vt:lpstr>Alef</vt:lpstr>
      <vt:lpstr>Arial</vt:lpstr>
      <vt:lpstr>Calibri</vt:lpstr>
      <vt:lpstr>Cambria</vt:lpstr>
      <vt:lpstr>Cambria Math</vt:lpstr>
      <vt:lpstr>Catamaran Black</vt:lpstr>
      <vt:lpstr>Catamaran ExtraBold</vt:lpstr>
      <vt:lpstr>Catamaran Medium</vt:lpstr>
      <vt:lpstr>Dosis</vt:lpstr>
      <vt:lpstr>Pacifico</vt:lpstr>
      <vt:lpstr>Times New Roman</vt:lpstr>
      <vt:lpstr>UTM Cookies</vt:lpstr>
      <vt:lpstr>Math Subject for Elementary - 3rd Grade: Practice Standards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Toán-B33-T3</dc:title>
  <dc:creator>Thao Tran</dc:creator>
  <cp:lastModifiedBy>Minh Ngọc Bùi</cp:lastModifiedBy>
  <cp:revision>25</cp:revision>
  <dcterms:created xsi:type="dcterms:W3CDTF">2024-10-06T12:36:45Z</dcterms:created>
  <dcterms:modified xsi:type="dcterms:W3CDTF">2025-01-03T08:43:40Z</dcterms:modified>
</cp:coreProperties>
</file>