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53" r:id="rId2"/>
    <p:sldId id="338" r:id="rId3"/>
    <p:sldId id="336" r:id="rId4"/>
    <p:sldId id="347" r:id="rId5"/>
    <p:sldId id="339" r:id="rId6"/>
    <p:sldId id="267" r:id="rId7"/>
    <p:sldId id="316" r:id="rId8"/>
    <p:sldId id="317" r:id="rId9"/>
    <p:sldId id="318" r:id="rId10"/>
    <p:sldId id="352" r:id="rId11"/>
    <p:sldId id="320" r:id="rId12"/>
    <p:sldId id="322" r:id="rId13"/>
    <p:sldId id="334" r:id="rId14"/>
    <p:sldId id="325" r:id="rId15"/>
    <p:sldId id="326" r:id="rId16"/>
    <p:sldId id="341" r:id="rId17"/>
    <p:sldId id="343" r:id="rId18"/>
    <p:sldId id="351" r:id="rId19"/>
    <p:sldId id="328" r:id="rId20"/>
    <p:sldId id="330" r:id="rId21"/>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9DC54"/>
    <a:srgbClr val="FFB90C"/>
    <a:srgbClr val="44AACB"/>
    <a:srgbClr val="B8A7A7"/>
    <a:srgbClr val="8CD3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43" autoAdjust="0"/>
    <p:restoredTop sz="94650" autoAdjust="0"/>
  </p:normalViewPr>
  <p:slideViewPr>
    <p:cSldViewPr snapToGrid="0" showGuides="1">
      <p:cViewPr varScale="1">
        <p:scale>
          <a:sx n="55" d="100"/>
          <a:sy n="55" d="100"/>
        </p:scale>
        <p:origin x="964" y="2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ABD6DD-9821-4A9B-9E55-996C8CD48112}" type="datetimeFigureOut">
              <a:rPr lang="zh-CN" altLang="en-US" smtClean="0"/>
              <a:t>2025/1/6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30D203-3C9C-46EF-AA54-99B6932380F3}" type="slidenum">
              <a:rPr lang="zh-CN" altLang="en-US" smtClean="0"/>
              <a:t>‹#›</a:t>
            </a:fld>
            <a:endParaRPr lang="zh-CN" altLang="en-US"/>
          </a:p>
        </p:txBody>
      </p:sp>
    </p:spTree>
    <p:extLst>
      <p:ext uri="{BB962C8B-B14F-4D97-AF65-F5344CB8AC3E}">
        <p14:creationId xmlns:p14="http://schemas.microsoft.com/office/powerpoint/2010/main" val="1794795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30D203-3C9C-46EF-AA54-99B6932380F3}" type="slidenum">
              <a:rPr lang="zh-CN" altLang="en-US" smtClean="0"/>
              <a:t>1</a:t>
            </a:fld>
            <a:endParaRPr lang="zh-CN" altLang="en-US"/>
          </a:p>
        </p:txBody>
      </p:sp>
    </p:spTree>
    <p:extLst>
      <p:ext uri="{BB962C8B-B14F-4D97-AF65-F5344CB8AC3E}">
        <p14:creationId xmlns:p14="http://schemas.microsoft.com/office/powerpoint/2010/main" val="760449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0299D5-DCF0-4684-B360-02DF139844F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F2251E2-BF15-464A-ABF2-518D2E748B7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90F1E867-410E-44DA-AEAC-FFF3D17A8604}"/>
              </a:ext>
            </a:extLst>
          </p:cNvPr>
          <p:cNvSpPr>
            <a:spLocks noGrp="1"/>
          </p:cNvSpPr>
          <p:nvPr>
            <p:ph type="dt" sz="half" idx="10"/>
          </p:nvPr>
        </p:nvSpPr>
        <p:spPr>
          <a:xfrm>
            <a:off x="838200" y="6356350"/>
            <a:ext cx="2743200" cy="365125"/>
          </a:xfrm>
          <a:prstGeom prst="rect">
            <a:avLst/>
          </a:prstGeom>
        </p:spPr>
        <p:txBody>
          <a:bodyPr/>
          <a:lstStyle/>
          <a:p>
            <a:fld id="{084147C3-00E3-4B28-891D-3ADEE7B01E7C}" type="datetimeFigureOut">
              <a:rPr lang="zh-CN" altLang="en-US" smtClean="0"/>
              <a:t>2025/1/6</a:t>
            </a:fld>
            <a:endParaRPr lang="zh-CN" altLang="en-US"/>
          </a:p>
        </p:txBody>
      </p:sp>
      <p:sp>
        <p:nvSpPr>
          <p:cNvPr id="5" name="页脚占位符 4">
            <a:extLst>
              <a:ext uri="{FF2B5EF4-FFF2-40B4-BE49-F238E27FC236}">
                <a16:creationId xmlns:a16="http://schemas.microsoft.com/office/drawing/2014/main" id="{1E81C7DE-1ACB-45D2-BE23-786AB093FB6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409426E-4060-4680-BC35-68C226658E64}"/>
              </a:ext>
            </a:extLst>
          </p:cNvPr>
          <p:cNvSpPr>
            <a:spLocks noGrp="1"/>
          </p:cNvSpPr>
          <p:nvPr>
            <p:ph type="sldNum" sz="quarter" idx="12"/>
          </p:nvPr>
        </p:nvSpPr>
        <p:spPr>
          <a:xfrm>
            <a:off x="8610600" y="6356350"/>
            <a:ext cx="2743200" cy="365125"/>
          </a:xfrm>
          <a:prstGeom prst="rect">
            <a:avLst/>
          </a:prstGeom>
        </p:spPr>
        <p:txBody>
          <a:bodyPr/>
          <a:lstStyle/>
          <a:p>
            <a:fld id="{F013912B-12DD-4185-93F2-7F235AD7D41E}" type="slidenum">
              <a:rPr lang="zh-CN" altLang="en-US" smtClean="0"/>
              <a:t>‹#›</a:t>
            </a:fld>
            <a:endParaRPr lang="zh-CN" altLang="en-US"/>
          </a:p>
        </p:txBody>
      </p:sp>
    </p:spTree>
    <p:extLst>
      <p:ext uri="{BB962C8B-B14F-4D97-AF65-F5344CB8AC3E}">
        <p14:creationId xmlns:p14="http://schemas.microsoft.com/office/powerpoint/2010/main" val="13588100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71B709-4EE2-46A5-B5B8-51975E0E9F5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6DB14C7-6D44-47CF-9DC6-602EAD290B0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F3F8FFE-E47A-4AA8-B3B3-F49CF2BEC185}"/>
              </a:ext>
            </a:extLst>
          </p:cNvPr>
          <p:cNvSpPr>
            <a:spLocks noGrp="1"/>
          </p:cNvSpPr>
          <p:nvPr>
            <p:ph type="dt" sz="half" idx="10"/>
          </p:nvPr>
        </p:nvSpPr>
        <p:spPr>
          <a:xfrm>
            <a:off x="838200" y="6356350"/>
            <a:ext cx="2743200" cy="365125"/>
          </a:xfrm>
          <a:prstGeom prst="rect">
            <a:avLst/>
          </a:prstGeom>
        </p:spPr>
        <p:txBody>
          <a:bodyPr/>
          <a:lstStyle/>
          <a:p>
            <a:fld id="{084147C3-00E3-4B28-891D-3ADEE7B01E7C}" type="datetimeFigureOut">
              <a:rPr lang="zh-CN" altLang="en-US" smtClean="0"/>
              <a:t>2025/1/6</a:t>
            </a:fld>
            <a:endParaRPr lang="zh-CN" altLang="en-US"/>
          </a:p>
        </p:txBody>
      </p:sp>
      <p:sp>
        <p:nvSpPr>
          <p:cNvPr id="5" name="页脚占位符 4">
            <a:extLst>
              <a:ext uri="{FF2B5EF4-FFF2-40B4-BE49-F238E27FC236}">
                <a16:creationId xmlns:a16="http://schemas.microsoft.com/office/drawing/2014/main" id="{795C2B04-7284-4273-A4D1-F3CEF94BCB4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69F9D3E-13C5-46B3-A67F-B5B52F83BFFA}"/>
              </a:ext>
            </a:extLst>
          </p:cNvPr>
          <p:cNvSpPr>
            <a:spLocks noGrp="1"/>
          </p:cNvSpPr>
          <p:nvPr>
            <p:ph type="sldNum" sz="quarter" idx="12"/>
          </p:nvPr>
        </p:nvSpPr>
        <p:spPr>
          <a:xfrm>
            <a:off x="8610600" y="6356350"/>
            <a:ext cx="2743200" cy="365125"/>
          </a:xfrm>
          <a:prstGeom prst="rect">
            <a:avLst/>
          </a:prstGeom>
        </p:spPr>
        <p:txBody>
          <a:bodyPr/>
          <a:lstStyle/>
          <a:p>
            <a:fld id="{F013912B-12DD-4185-93F2-7F235AD7D41E}" type="slidenum">
              <a:rPr lang="zh-CN" altLang="en-US" smtClean="0"/>
              <a:t>‹#›</a:t>
            </a:fld>
            <a:endParaRPr lang="zh-CN" altLang="en-US"/>
          </a:p>
        </p:txBody>
      </p:sp>
    </p:spTree>
    <p:extLst>
      <p:ext uri="{BB962C8B-B14F-4D97-AF65-F5344CB8AC3E}">
        <p14:creationId xmlns:p14="http://schemas.microsoft.com/office/powerpoint/2010/main" val="21355703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D06550C-6B99-4860-A13A-3C050C043AEA}"/>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3BECB7B-E52A-426C-92A6-437756D7116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6080646-8005-4FB3-951A-6E0E5ABFD360}"/>
              </a:ext>
            </a:extLst>
          </p:cNvPr>
          <p:cNvSpPr>
            <a:spLocks noGrp="1"/>
          </p:cNvSpPr>
          <p:nvPr>
            <p:ph type="dt" sz="half" idx="10"/>
          </p:nvPr>
        </p:nvSpPr>
        <p:spPr>
          <a:xfrm>
            <a:off x="838200" y="6356350"/>
            <a:ext cx="2743200" cy="365125"/>
          </a:xfrm>
          <a:prstGeom prst="rect">
            <a:avLst/>
          </a:prstGeom>
        </p:spPr>
        <p:txBody>
          <a:bodyPr/>
          <a:lstStyle/>
          <a:p>
            <a:fld id="{084147C3-00E3-4B28-891D-3ADEE7B01E7C}" type="datetimeFigureOut">
              <a:rPr lang="zh-CN" altLang="en-US" smtClean="0"/>
              <a:t>2025/1/6</a:t>
            </a:fld>
            <a:endParaRPr lang="zh-CN" altLang="en-US"/>
          </a:p>
        </p:txBody>
      </p:sp>
      <p:sp>
        <p:nvSpPr>
          <p:cNvPr id="5" name="页脚占位符 4">
            <a:extLst>
              <a:ext uri="{FF2B5EF4-FFF2-40B4-BE49-F238E27FC236}">
                <a16:creationId xmlns:a16="http://schemas.microsoft.com/office/drawing/2014/main" id="{592AD0C3-735E-4D97-8B18-19D00FC2853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B24841DB-25BB-479B-BBC0-30BBD0249E29}"/>
              </a:ext>
            </a:extLst>
          </p:cNvPr>
          <p:cNvSpPr>
            <a:spLocks noGrp="1"/>
          </p:cNvSpPr>
          <p:nvPr>
            <p:ph type="sldNum" sz="quarter" idx="12"/>
          </p:nvPr>
        </p:nvSpPr>
        <p:spPr>
          <a:xfrm>
            <a:off x="8610600" y="6356350"/>
            <a:ext cx="2743200" cy="365125"/>
          </a:xfrm>
          <a:prstGeom prst="rect">
            <a:avLst/>
          </a:prstGeom>
        </p:spPr>
        <p:txBody>
          <a:bodyPr/>
          <a:lstStyle/>
          <a:p>
            <a:fld id="{F013912B-12DD-4185-93F2-7F235AD7D41E}" type="slidenum">
              <a:rPr lang="zh-CN" altLang="en-US" smtClean="0"/>
              <a:t>‹#›</a:t>
            </a:fld>
            <a:endParaRPr lang="zh-CN" altLang="en-US"/>
          </a:p>
        </p:txBody>
      </p:sp>
    </p:spTree>
    <p:extLst>
      <p:ext uri="{BB962C8B-B14F-4D97-AF65-F5344CB8AC3E}">
        <p14:creationId xmlns:p14="http://schemas.microsoft.com/office/powerpoint/2010/main" val="2409963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05C2C9DB-336E-4CFA-8BA4-F332EADF32C9}"/>
              </a:ext>
            </a:extLst>
          </p:cNvPr>
          <p:cNvPicPr>
            <a:picLocks noChangeAspect="1"/>
          </p:cNvPicPr>
          <p:nvPr userDrawn="1"/>
        </p:nvPicPr>
        <p:blipFill rotWithShape="1">
          <a:blip r:embed="rId2"/>
          <a:srcRect b="22840"/>
          <a:stretch/>
        </p:blipFill>
        <p:spPr>
          <a:xfrm>
            <a:off x="0" y="-1"/>
            <a:ext cx="12192000" cy="6858001"/>
          </a:xfrm>
          <a:prstGeom prst="rect">
            <a:avLst/>
          </a:prstGeom>
        </p:spPr>
      </p:pic>
    </p:spTree>
    <p:extLst>
      <p:ext uri="{BB962C8B-B14F-4D97-AF65-F5344CB8AC3E}">
        <p14:creationId xmlns:p14="http://schemas.microsoft.com/office/powerpoint/2010/main" val="3586730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5350A01A-2DF9-48AA-AF90-D5190EA1C6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080000"/>
          </a:xfrm>
          <a:prstGeom prst="rect">
            <a:avLst/>
          </a:prstGeom>
        </p:spPr>
      </p:pic>
      <p:pic>
        <p:nvPicPr>
          <p:cNvPr id="9" name="图片 8">
            <a:extLst>
              <a:ext uri="{FF2B5EF4-FFF2-40B4-BE49-F238E27FC236}">
                <a16:creationId xmlns:a16="http://schemas.microsoft.com/office/drawing/2014/main" id="{38FAAD38-12EE-4153-AF4D-4CBC71E96C5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61808"/>
          <a:stretch/>
        </p:blipFill>
        <p:spPr>
          <a:xfrm>
            <a:off x="0" y="4917831"/>
            <a:ext cx="12192000" cy="1940169"/>
          </a:xfrm>
          <a:prstGeom prst="rect">
            <a:avLst/>
          </a:prstGeom>
        </p:spPr>
      </p:pic>
      <p:sp>
        <p:nvSpPr>
          <p:cNvPr id="7" name="矩形: 圆角 6">
            <a:extLst>
              <a:ext uri="{FF2B5EF4-FFF2-40B4-BE49-F238E27FC236}">
                <a16:creationId xmlns:a16="http://schemas.microsoft.com/office/drawing/2014/main" id="{C98A993B-B110-416A-825A-BBC58AA70900}"/>
              </a:ext>
            </a:extLst>
          </p:cNvPr>
          <p:cNvSpPr/>
          <p:nvPr userDrawn="1"/>
        </p:nvSpPr>
        <p:spPr>
          <a:xfrm rot="16200000">
            <a:off x="2944991" y="-2455343"/>
            <a:ext cx="6318403" cy="11749789"/>
          </a:xfrm>
          <a:prstGeom prst="roundRect">
            <a:avLst>
              <a:gd name="adj" fmla="val 7269"/>
            </a:avLst>
          </a:prstGeom>
          <a:solidFill>
            <a:schemeClr val="bg1"/>
          </a:solidFill>
          <a:ln w="762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19478743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D586082-FF30-4639-838C-AFFC7E7598A5}"/>
              </a:ext>
            </a:extLst>
          </p:cNvPr>
          <p:cNvPicPr>
            <a:picLocks noChangeAspect="1"/>
          </p:cNvPicPr>
          <p:nvPr userDrawn="1"/>
        </p:nvPicPr>
        <p:blipFill rotWithShape="1">
          <a:blip r:embed="rId2"/>
          <a:srcRect b="22840"/>
          <a:stretch/>
        </p:blipFill>
        <p:spPr>
          <a:xfrm>
            <a:off x="0" y="-1"/>
            <a:ext cx="12192000" cy="6858001"/>
          </a:xfrm>
          <a:prstGeom prst="rect">
            <a:avLst/>
          </a:prstGeom>
        </p:spPr>
      </p:pic>
      <p:sp>
        <p:nvSpPr>
          <p:cNvPr id="9" name="矩形: 圆角 8">
            <a:extLst>
              <a:ext uri="{FF2B5EF4-FFF2-40B4-BE49-F238E27FC236}">
                <a16:creationId xmlns:a16="http://schemas.microsoft.com/office/drawing/2014/main" id="{BC534A85-A98C-4E22-A3D3-1945AFD5CE47}"/>
              </a:ext>
            </a:extLst>
          </p:cNvPr>
          <p:cNvSpPr/>
          <p:nvPr userDrawn="1"/>
        </p:nvSpPr>
        <p:spPr>
          <a:xfrm rot="16200000">
            <a:off x="2944991" y="-2455343"/>
            <a:ext cx="6318403" cy="11749789"/>
          </a:xfrm>
          <a:prstGeom prst="roundRect">
            <a:avLst>
              <a:gd name="adj" fmla="val 7269"/>
            </a:avLst>
          </a:prstGeom>
          <a:noFill/>
          <a:ln w="38100">
            <a:solidFill>
              <a:srgbClr val="44AAC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3528364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736FEE-94E1-47F0-A799-8084C3D6E594}"/>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AAF4F8A-974F-4171-8848-56B184FBB87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8ADB739B-4E97-4A79-8575-5723E7527F63}"/>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C8E1490-C731-41E9-9626-30ED362071E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ECCEFE4-F0E9-4025-BF98-FBAE6E06B33C}"/>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8FE82BC3-6FAC-4790-A79A-51A99113B119}"/>
              </a:ext>
            </a:extLst>
          </p:cNvPr>
          <p:cNvSpPr>
            <a:spLocks noGrp="1"/>
          </p:cNvSpPr>
          <p:nvPr>
            <p:ph type="dt" sz="half" idx="10"/>
          </p:nvPr>
        </p:nvSpPr>
        <p:spPr>
          <a:xfrm>
            <a:off x="838200" y="6356350"/>
            <a:ext cx="2743200" cy="365125"/>
          </a:xfrm>
          <a:prstGeom prst="rect">
            <a:avLst/>
          </a:prstGeom>
        </p:spPr>
        <p:txBody>
          <a:bodyPr/>
          <a:lstStyle/>
          <a:p>
            <a:fld id="{084147C3-00E3-4B28-891D-3ADEE7B01E7C}" type="datetimeFigureOut">
              <a:rPr lang="zh-CN" altLang="en-US" smtClean="0"/>
              <a:t>2025/1/6</a:t>
            </a:fld>
            <a:endParaRPr lang="zh-CN" altLang="en-US"/>
          </a:p>
        </p:txBody>
      </p:sp>
      <p:sp>
        <p:nvSpPr>
          <p:cNvPr id="8" name="页脚占位符 7">
            <a:extLst>
              <a:ext uri="{FF2B5EF4-FFF2-40B4-BE49-F238E27FC236}">
                <a16:creationId xmlns:a16="http://schemas.microsoft.com/office/drawing/2014/main" id="{BAD7B9DF-643A-4939-B73F-52A6CF9A980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67E580C3-580F-4E0C-920D-570322B6800A}"/>
              </a:ext>
            </a:extLst>
          </p:cNvPr>
          <p:cNvSpPr>
            <a:spLocks noGrp="1"/>
          </p:cNvSpPr>
          <p:nvPr>
            <p:ph type="sldNum" sz="quarter" idx="12"/>
          </p:nvPr>
        </p:nvSpPr>
        <p:spPr>
          <a:xfrm>
            <a:off x="8610600" y="6356350"/>
            <a:ext cx="2743200" cy="365125"/>
          </a:xfrm>
          <a:prstGeom prst="rect">
            <a:avLst/>
          </a:prstGeom>
        </p:spPr>
        <p:txBody>
          <a:bodyPr/>
          <a:lstStyle/>
          <a:p>
            <a:fld id="{F013912B-12DD-4185-93F2-7F235AD7D41E}" type="slidenum">
              <a:rPr lang="zh-CN" altLang="en-US" smtClean="0"/>
              <a:t>‹#›</a:t>
            </a:fld>
            <a:endParaRPr lang="zh-CN" altLang="en-US"/>
          </a:p>
        </p:txBody>
      </p:sp>
    </p:spTree>
    <p:extLst>
      <p:ext uri="{BB962C8B-B14F-4D97-AF65-F5344CB8AC3E}">
        <p14:creationId xmlns:p14="http://schemas.microsoft.com/office/powerpoint/2010/main" val="1689644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B19763-677F-4303-A4F0-79D5FC8DF61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E76D861F-53E6-4DE9-AB51-33D18E41705C}"/>
              </a:ext>
            </a:extLst>
          </p:cNvPr>
          <p:cNvSpPr>
            <a:spLocks noGrp="1"/>
          </p:cNvSpPr>
          <p:nvPr>
            <p:ph type="dt" sz="half" idx="10"/>
          </p:nvPr>
        </p:nvSpPr>
        <p:spPr>
          <a:xfrm>
            <a:off x="838200" y="6356350"/>
            <a:ext cx="2743200" cy="365125"/>
          </a:xfrm>
          <a:prstGeom prst="rect">
            <a:avLst/>
          </a:prstGeom>
        </p:spPr>
        <p:txBody>
          <a:bodyPr/>
          <a:lstStyle/>
          <a:p>
            <a:fld id="{084147C3-00E3-4B28-891D-3ADEE7B01E7C}" type="datetimeFigureOut">
              <a:rPr lang="zh-CN" altLang="en-US" smtClean="0"/>
              <a:t>2025/1/6</a:t>
            </a:fld>
            <a:endParaRPr lang="zh-CN" altLang="en-US"/>
          </a:p>
        </p:txBody>
      </p:sp>
      <p:sp>
        <p:nvSpPr>
          <p:cNvPr id="4" name="页脚占位符 3">
            <a:extLst>
              <a:ext uri="{FF2B5EF4-FFF2-40B4-BE49-F238E27FC236}">
                <a16:creationId xmlns:a16="http://schemas.microsoft.com/office/drawing/2014/main" id="{2B2D6F4C-7BBC-4716-B2C4-5913929F267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4C6059E-7855-4A60-9DF9-AF44588E814C}"/>
              </a:ext>
            </a:extLst>
          </p:cNvPr>
          <p:cNvSpPr>
            <a:spLocks noGrp="1"/>
          </p:cNvSpPr>
          <p:nvPr>
            <p:ph type="sldNum" sz="quarter" idx="12"/>
          </p:nvPr>
        </p:nvSpPr>
        <p:spPr>
          <a:xfrm>
            <a:off x="8610600" y="6356350"/>
            <a:ext cx="2743200" cy="365125"/>
          </a:xfrm>
          <a:prstGeom prst="rect">
            <a:avLst/>
          </a:prstGeom>
        </p:spPr>
        <p:txBody>
          <a:bodyPr/>
          <a:lstStyle/>
          <a:p>
            <a:fld id="{F013912B-12DD-4185-93F2-7F235AD7D41E}" type="slidenum">
              <a:rPr lang="zh-CN" altLang="en-US" smtClean="0"/>
              <a:t>‹#›</a:t>
            </a:fld>
            <a:endParaRPr lang="zh-CN" altLang="en-US"/>
          </a:p>
        </p:txBody>
      </p:sp>
    </p:spTree>
    <p:extLst>
      <p:ext uri="{BB962C8B-B14F-4D97-AF65-F5344CB8AC3E}">
        <p14:creationId xmlns:p14="http://schemas.microsoft.com/office/powerpoint/2010/main" val="2763463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3756688-A17B-4C9C-A0B1-586EEF381992}"/>
              </a:ext>
            </a:extLst>
          </p:cNvPr>
          <p:cNvSpPr>
            <a:spLocks noGrp="1"/>
          </p:cNvSpPr>
          <p:nvPr>
            <p:ph type="dt" sz="half" idx="10"/>
          </p:nvPr>
        </p:nvSpPr>
        <p:spPr>
          <a:xfrm>
            <a:off x="838200" y="6356350"/>
            <a:ext cx="2743200" cy="365125"/>
          </a:xfrm>
          <a:prstGeom prst="rect">
            <a:avLst/>
          </a:prstGeom>
        </p:spPr>
        <p:txBody>
          <a:bodyPr/>
          <a:lstStyle/>
          <a:p>
            <a:fld id="{084147C3-00E3-4B28-891D-3ADEE7B01E7C}" type="datetimeFigureOut">
              <a:rPr lang="zh-CN" altLang="en-US" smtClean="0"/>
              <a:t>2025/1/6</a:t>
            </a:fld>
            <a:endParaRPr lang="zh-CN" altLang="en-US"/>
          </a:p>
        </p:txBody>
      </p:sp>
      <p:sp>
        <p:nvSpPr>
          <p:cNvPr id="3" name="页脚占位符 2">
            <a:extLst>
              <a:ext uri="{FF2B5EF4-FFF2-40B4-BE49-F238E27FC236}">
                <a16:creationId xmlns:a16="http://schemas.microsoft.com/office/drawing/2014/main" id="{34E3E245-ACC6-467B-9867-C095D12C320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6A315780-FE38-4FB4-84F9-1303F203AFEB}"/>
              </a:ext>
            </a:extLst>
          </p:cNvPr>
          <p:cNvSpPr>
            <a:spLocks noGrp="1"/>
          </p:cNvSpPr>
          <p:nvPr>
            <p:ph type="sldNum" sz="quarter" idx="12"/>
          </p:nvPr>
        </p:nvSpPr>
        <p:spPr>
          <a:xfrm>
            <a:off x="8610600" y="6356350"/>
            <a:ext cx="2743200" cy="365125"/>
          </a:xfrm>
          <a:prstGeom prst="rect">
            <a:avLst/>
          </a:prstGeom>
        </p:spPr>
        <p:txBody>
          <a:bodyPr/>
          <a:lstStyle/>
          <a:p>
            <a:fld id="{F013912B-12DD-4185-93F2-7F235AD7D41E}" type="slidenum">
              <a:rPr lang="zh-CN" altLang="en-US" smtClean="0"/>
              <a:t>‹#›</a:t>
            </a:fld>
            <a:endParaRPr lang="zh-CN" altLang="en-US"/>
          </a:p>
        </p:txBody>
      </p:sp>
    </p:spTree>
    <p:extLst>
      <p:ext uri="{BB962C8B-B14F-4D97-AF65-F5344CB8AC3E}">
        <p14:creationId xmlns:p14="http://schemas.microsoft.com/office/powerpoint/2010/main" val="7768342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04086F-9AD3-44B6-9FF2-54E85C1A9C9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B89B474-E11D-4714-9C4C-F4F6870A464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46E5BC3E-9680-4E99-9150-78825D7E236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B75389C-2491-45DA-A2FC-76736B7024C9}"/>
              </a:ext>
            </a:extLst>
          </p:cNvPr>
          <p:cNvSpPr>
            <a:spLocks noGrp="1"/>
          </p:cNvSpPr>
          <p:nvPr>
            <p:ph type="dt" sz="half" idx="10"/>
          </p:nvPr>
        </p:nvSpPr>
        <p:spPr>
          <a:xfrm>
            <a:off x="838200" y="6356350"/>
            <a:ext cx="2743200" cy="365125"/>
          </a:xfrm>
          <a:prstGeom prst="rect">
            <a:avLst/>
          </a:prstGeom>
        </p:spPr>
        <p:txBody>
          <a:bodyPr/>
          <a:lstStyle/>
          <a:p>
            <a:fld id="{084147C3-00E3-4B28-891D-3ADEE7B01E7C}" type="datetimeFigureOut">
              <a:rPr lang="zh-CN" altLang="en-US" smtClean="0"/>
              <a:t>2025/1/6</a:t>
            </a:fld>
            <a:endParaRPr lang="zh-CN" altLang="en-US"/>
          </a:p>
        </p:txBody>
      </p:sp>
      <p:sp>
        <p:nvSpPr>
          <p:cNvPr id="6" name="页脚占位符 5">
            <a:extLst>
              <a:ext uri="{FF2B5EF4-FFF2-40B4-BE49-F238E27FC236}">
                <a16:creationId xmlns:a16="http://schemas.microsoft.com/office/drawing/2014/main" id="{5ABAE6C0-4C5D-40DC-A737-CEEEEE4CB2D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3221550-5F3E-49EE-A2BB-4C04895E90C9}"/>
              </a:ext>
            </a:extLst>
          </p:cNvPr>
          <p:cNvSpPr>
            <a:spLocks noGrp="1"/>
          </p:cNvSpPr>
          <p:nvPr>
            <p:ph type="sldNum" sz="quarter" idx="12"/>
          </p:nvPr>
        </p:nvSpPr>
        <p:spPr>
          <a:xfrm>
            <a:off x="8610600" y="6356350"/>
            <a:ext cx="2743200" cy="365125"/>
          </a:xfrm>
          <a:prstGeom prst="rect">
            <a:avLst/>
          </a:prstGeom>
        </p:spPr>
        <p:txBody>
          <a:bodyPr/>
          <a:lstStyle/>
          <a:p>
            <a:fld id="{F013912B-12DD-4185-93F2-7F235AD7D41E}" type="slidenum">
              <a:rPr lang="zh-CN" altLang="en-US" smtClean="0"/>
              <a:t>‹#›</a:t>
            </a:fld>
            <a:endParaRPr lang="zh-CN" altLang="en-US"/>
          </a:p>
        </p:txBody>
      </p:sp>
    </p:spTree>
    <p:extLst>
      <p:ext uri="{BB962C8B-B14F-4D97-AF65-F5344CB8AC3E}">
        <p14:creationId xmlns:p14="http://schemas.microsoft.com/office/powerpoint/2010/main" val="30729855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F6A085-CA36-48CA-AF98-61557111010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6BF6C36-7A3E-4B69-AEA8-CDDD6D87EF9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B4B71CFA-AF13-4FAF-AA64-CA7A36F791B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B3C7F34-2687-42A6-9397-B03946E73FC4}"/>
              </a:ext>
            </a:extLst>
          </p:cNvPr>
          <p:cNvSpPr>
            <a:spLocks noGrp="1"/>
          </p:cNvSpPr>
          <p:nvPr>
            <p:ph type="dt" sz="half" idx="10"/>
          </p:nvPr>
        </p:nvSpPr>
        <p:spPr>
          <a:xfrm>
            <a:off x="838200" y="6356350"/>
            <a:ext cx="2743200" cy="365125"/>
          </a:xfrm>
          <a:prstGeom prst="rect">
            <a:avLst/>
          </a:prstGeom>
        </p:spPr>
        <p:txBody>
          <a:bodyPr/>
          <a:lstStyle/>
          <a:p>
            <a:fld id="{084147C3-00E3-4B28-891D-3ADEE7B01E7C}" type="datetimeFigureOut">
              <a:rPr lang="zh-CN" altLang="en-US" smtClean="0"/>
              <a:t>2025/1/6</a:t>
            </a:fld>
            <a:endParaRPr lang="zh-CN" altLang="en-US"/>
          </a:p>
        </p:txBody>
      </p:sp>
      <p:sp>
        <p:nvSpPr>
          <p:cNvPr id="6" name="页脚占位符 5">
            <a:extLst>
              <a:ext uri="{FF2B5EF4-FFF2-40B4-BE49-F238E27FC236}">
                <a16:creationId xmlns:a16="http://schemas.microsoft.com/office/drawing/2014/main" id="{A9D7BB35-C54F-405C-820A-936CC90770F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8D79CD42-D889-4AA6-BB32-B32D7342902F}"/>
              </a:ext>
            </a:extLst>
          </p:cNvPr>
          <p:cNvSpPr>
            <a:spLocks noGrp="1"/>
          </p:cNvSpPr>
          <p:nvPr>
            <p:ph type="sldNum" sz="quarter" idx="12"/>
          </p:nvPr>
        </p:nvSpPr>
        <p:spPr>
          <a:xfrm>
            <a:off x="8610600" y="6356350"/>
            <a:ext cx="2743200" cy="365125"/>
          </a:xfrm>
          <a:prstGeom prst="rect">
            <a:avLst/>
          </a:prstGeom>
        </p:spPr>
        <p:txBody>
          <a:bodyPr/>
          <a:lstStyle/>
          <a:p>
            <a:fld id="{F013912B-12DD-4185-93F2-7F235AD7D41E}" type="slidenum">
              <a:rPr lang="zh-CN" altLang="en-US" smtClean="0"/>
              <a:t>‹#›</a:t>
            </a:fld>
            <a:endParaRPr lang="zh-CN" altLang="en-US"/>
          </a:p>
        </p:txBody>
      </p:sp>
    </p:spTree>
    <p:extLst>
      <p:ext uri="{BB962C8B-B14F-4D97-AF65-F5344CB8AC3E}">
        <p14:creationId xmlns:p14="http://schemas.microsoft.com/office/powerpoint/2010/main" val="1754917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2426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4.xml"/><Relationship Id="rId1" Type="http://schemas.openxmlformats.org/officeDocument/2006/relationships/tags" Target="../tags/tag11.xml"/><Relationship Id="rId5" Type="http://schemas.openxmlformats.org/officeDocument/2006/relationships/image" Target="../media/image15.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15.png"/><Relationship Id="rId5" Type="http://schemas.microsoft.com/office/2007/relationships/hdphoto" Target="../media/hdphoto2.wdp"/><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4.png"/><Relationship Id="rId2" Type="http://schemas.openxmlformats.org/officeDocument/2006/relationships/slideLayout" Target="../slideLayouts/slideLayout4.xml"/><Relationship Id="rId1" Type="http://schemas.openxmlformats.org/officeDocument/2006/relationships/tags" Target="../tags/tag13.xml"/><Relationship Id="rId6" Type="http://schemas.microsoft.com/office/2007/relationships/hdphoto" Target="../media/hdphoto3.wdp"/><Relationship Id="rId5" Type="http://schemas.openxmlformats.org/officeDocument/2006/relationships/image" Target="../media/image17.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8.png"/><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8.png"/><Relationship Id="rId5" Type="http://schemas.openxmlformats.org/officeDocument/2006/relationships/image" Target="../media/image5.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0.png"/><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image" Target="../media/image8.png"/><Relationship Id="rId5" Type="http://schemas.openxmlformats.org/officeDocument/2006/relationships/image" Target="../media/image5.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4.xml"/><Relationship Id="rId1" Type="http://schemas.openxmlformats.org/officeDocument/2006/relationships/tags" Target="../tags/tag20.xml"/><Relationship Id="rId6" Type="http://schemas.microsoft.com/office/2007/relationships/hdphoto" Target="../media/hdphoto5.wdp"/><Relationship Id="rId5" Type="http://schemas.openxmlformats.org/officeDocument/2006/relationships/image" Target="../media/image23.png"/><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5.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4.xml"/><Relationship Id="rId1" Type="http://schemas.openxmlformats.org/officeDocument/2006/relationships/tags" Target="../tags/tag21.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image" Target="../media/image5.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10.png"/><Relationship Id="rId5" Type="http://schemas.openxmlformats.org/officeDocument/2006/relationships/image" Target="../media/image8.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C26A3E82-93EA-4AC1-A875-0E940D584E0F}"/>
              </a:ext>
            </a:extLst>
          </p:cNvPr>
          <p:cNvPicPr>
            <a:picLocks noChangeAspect="1"/>
          </p:cNvPicPr>
          <p:nvPr/>
        </p:nvPicPr>
        <p:blipFill rotWithShape="1">
          <a:blip r:embed="rId4">
            <a:extLst>
              <a:ext uri="{28A0092B-C50C-407E-A947-70E740481C1C}">
                <a14:useLocalDpi xmlns:a14="http://schemas.microsoft.com/office/drawing/2010/main" val="0"/>
              </a:ext>
            </a:extLst>
          </a:blip>
          <a:srcRect l="17403" t="68146" r="71587"/>
          <a:stretch/>
        </p:blipFill>
        <p:spPr>
          <a:xfrm>
            <a:off x="-297038" y="5155893"/>
            <a:ext cx="1787769" cy="1795220"/>
          </a:xfrm>
          <a:prstGeom prst="rect">
            <a:avLst/>
          </a:prstGeom>
        </p:spPr>
      </p:pic>
      <p:pic>
        <p:nvPicPr>
          <p:cNvPr id="13" name="图片 12">
            <a:extLst>
              <a:ext uri="{FF2B5EF4-FFF2-40B4-BE49-F238E27FC236}">
                <a16:creationId xmlns:a16="http://schemas.microsoft.com/office/drawing/2014/main" id="{4C0EF2A9-47C3-40F8-8905-E83F219F7A58}"/>
              </a:ext>
            </a:extLst>
          </p:cNvPr>
          <p:cNvPicPr>
            <a:picLocks noChangeAspect="1"/>
          </p:cNvPicPr>
          <p:nvPr/>
        </p:nvPicPr>
        <p:blipFill rotWithShape="1">
          <a:blip r:embed="rId4">
            <a:extLst>
              <a:ext uri="{28A0092B-C50C-407E-A947-70E740481C1C}">
                <a14:useLocalDpi xmlns:a14="http://schemas.microsoft.com/office/drawing/2010/main" val="0"/>
              </a:ext>
            </a:extLst>
          </a:blip>
          <a:srcRect l="74080" t="36" r="14404" b="71155"/>
          <a:stretch/>
        </p:blipFill>
        <p:spPr>
          <a:xfrm>
            <a:off x="2632098" y="5688914"/>
            <a:ext cx="2067420" cy="1795220"/>
          </a:xfrm>
          <a:prstGeom prst="rect">
            <a:avLst/>
          </a:prstGeom>
        </p:spPr>
      </p:pic>
      <p:pic>
        <p:nvPicPr>
          <p:cNvPr id="14" name="图片 13">
            <a:extLst>
              <a:ext uri="{FF2B5EF4-FFF2-40B4-BE49-F238E27FC236}">
                <a16:creationId xmlns:a16="http://schemas.microsoft.com/office/drawing/2014/main" id="{660A4723-14EE-499C-9367-2262B59231EF}"/>
              </a:ext>
            </a:extLst>
          </p:cNvPr>
          <p:cNvPicPr>
            <a:picLocks noChangeAspect="1"/>
          </p:cNvPicPr>
          <p:nvPr/>
        </p:nvPicPr>
        <p:blipFill rotWithShape="1">
          <a:blip r:embed="rId4">
            <a:extLst>
              <a:ext uri="{28A0092B-C50C-407E-A947-70E740481C1C}">
                <a14:useLocalDpi xmlns:a14="http://schemas.microsoft.com/office/drawing/2010/main" val="0"/>
              </a:ext>
            </a:extLst>
          </a:blip>
          <a:srcRect l="53837" t="66587" r="34647" b="4604"/>
          <a:stretch/>
        </p:blipFill>
        <p:spPr>
          <a:xfrm>
            <a:off x="4852484" y="4952999"/>
            <a:ext cx="2534734" cy="2201007"/>
          </a:xfrm>
          <a:prstGeom prst="rect">
            <a:avLst/>
          </a:prstGeom>
        </p:spPr>
      </p:pic>
      <p:pic>
        <p:nvPicPr>
          <p:cNvPr id="15" name="图片 14">
            <a:extLst>
              <a:ext uri="{FF2B5EF4-FFF2-40B4-BE49-F238E27FC236}">
                <a16:creationId xmlns:a16="http://schemas.microsoft.com/office/drawing/2014/main" id="{E313C1EC-8A9E-46D5-96E0-33787CD49F00}"/>
              </a:ext>
            </a:extLst>
          </p:cNvPr>
          <p:cNvPicPr>
            <a:picLocks noChangeAspect="1"/>
          </p:cNvPicPr>
          <p:nvPr/>
        </p:nvPicPr>
        <p:blipFill rotWithShape="1">
          <a:blip r:embed="rId4">
            <a:extLst>
              <a:ext uri="{28A0092B-C50C-407E-A947-70E740481C1C}">
                <a14:useLocalDpi xmlns:a14="http://schemas.microsoft.com/office/drawing/2010/main" val="0"/>
              </a:ext>
            </a:extLst>
          </a:blip>
          <a:srcRect l="78497" t="71337" r="9987" b="-146"/>
          <a:stretch/>
        </p:blipFill>
        <p:spPr>
          <a:xfrm>
            <a:off x="6902906" y="4857135"/>
            <a:ext cx="2534734" cy="2201007"/>
          </a:xfrm>
          <a:prstGeom prst="rect">
            <a:avLst/>
          </a:prstGeom>
        </p:spPr>
      </p:pic>
      <p:pic>
        <p:nvPicPr>
          <p:cNvPr id="17" name="图片 16">
            <a:extLst>
              <a:ext uri="{FF2B5EF4-FFF2-40B4-BE49-F238E27FC236}">
                <a16:creationId xmlns:a16="http://schemas.microsoft.com/office/drawing/2014/main" id="{01F84C6E-A494-4A7A-8C00-CEDBB564ABEA}"/>
              </a:ext>
            </a:extLst>
          </p:cNvPr>
          <p:cNvPicPr>
            <a:picLocks noChangeAspect="1"/>
          </p:cNvPicPr>
          <p:nvPr/>
        </p:nvPicPr>
        <p:blipFill rotWithShape="1">
          <a:blip r:embed="rId4">
            <a:extLst>
              <a:ext uri="{28A0092B-C50C-407E-A947-70E740481C1C}">
                <a14:useLocalDpi xmlns:a14="http://schemas.microsoft.com/office/drawing/2010/main" val="0"/>
              </a:ext>
            </a:extLst>
          </a:blip>
          <a:srcRect l="90549" t="55303" r="-2065" b="15888"/>
          <a:stretch/>
        </p:blipFill>
        <p:spPr>
          <a:xfrm>
            <a:off x="10287470" y="4656993"/>
            <a:ext cx="2534734" cy="2201007"/>
          </a:xfrm>
          <a:prstGeom prst="rect">
            <a:avLst/>
          </a:prstGeom>
        </p:spPr>
      </p:pic>
      <p:pic>
        <p:nvPicPr>
          <p:cNvPr id="21" name="图片 20">
            <a:extLst>
              <a:ext uri="{FF2B5EF4-FFF2-40B4-BE49-F238E27FC236}">
                <a16:creationId xmlns:a16="http://schemas.microsoft.com/office/drawing/2014/main" id="{177E9FCF-7199-4002-A2B1-BD1FB16B2483}"/>
              </a:ext>
            </a:extLst>
          </p:cNvPr>
          <p:cNvPicPr>
            <a:picLocks noChangeAspect="1"/>
          </p:cNvPicPr>
          <p:nvPr/>
        </p:nvPicPr>
        <p:blipFill rotWithShape="1">
          <a:blip r:embed="rId4">
            <a:extLst>
              <a:ext uri="{28A0092B-C50C-407E-A947-70E740481C1C}">
                <a14:useLocalDpi xmlns:a14="http://schemas.microsoft.com/office/drawing/2010/main" val="0"/>
              </a:ext>
            </a:extLst>
          </a:blip>
          <a:srcRect l="26849" t="51132" r="62141" b="27640"/>
          <a:stretch/>
        </p:blipFill>
        <p:spPr>
          <a:xfrm>
            <a:off x="1730573" y="4857135"/>
            <a:ext cx="1787769" cy="1196368"/>
          </a:xfrm>
          <a:prstGeom prst="rect">
            <a:avLst/>
          </a:prstGeom>
        </p:spPr>
      </p:pic>
      <p:sp>
        <p:nvSpPr>
          <p:cNvPr id="19" name="文本框 13">
            <a:extLst>
              <a:ext uri="{FF2B5EF4-FFF2-40B4-BE49-F238E27FC236}">
                <a16:creationId xmlns:a16="http://schemas.microsoft.com/office/drawing/2014/main" id="{61A183DB-3572-7F9F-17A9-3C2C92ECFB17}"/>
              </a:ext>
            </a:extLst>
          </p:cNvPr>
          <p:cNvSpPr txBox="1"/>
          <p:nvPr/>
        </p:nvSpPr>
        <p:spPr>
          <a:xfrm>
            <a:off x="-176151" y="782236"/>
            <a:ext cx="12072730" cy="4185761"/>
          </a:xfrm>
          <a:prstGeom prst="rect">
            <a:avLst/>
          </a:prstGeom>
          <a:noFill/>
        </p:spPr>
        <p:txBody>
          <a:bodyPr wrap="square" rtlCol="0">
            <a:spAutoFit/>
          </a:bodyPr>
          <a:lstStyle>
            <a:defPPr>
              <a:defRPr lang="zh-CN"/>
            </a:defPPr>
            <a:lvl1pPr>
              <a:lnSpc>
                <a:spcPct val="150000"/>
              </a:lnSpc>
              <a:defRPr sz="1400">
                <a:solidFill>
                  <a:schemeClr val="tx1">
                    <a:lumMod val="75000"/>
                    <a:lumOff val="25000"/>
                  </a:schemeClr>
                </a:solidFill>
                <a:latin typeface="思源宋体 CN SemiBold" panose="02020600000000000000" pitchFamily="18" charset="-122"/>
                <a:ea typeface="思源宋体 CN SemiBold" panose="02020600000000000000" pitchFamily="18"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noProof="0" dirty="0">
                <a:solidFill>
                  <a:srgbClr val="0070C0"/>
                </a:solidFill>
                <a:latin typeface="Times New Roman" panose="02020603050405020304" pitchFamily="18" charset="0"/>
                <a:cs typeface="Times New Roman" panose="02020603050405020304" pitchFamily="18" charset="0"/>
                <a:sym typeface="+mn-ea"/>
              </a:rPr>
              <a:t>TRƯỜNG TIỂU HỌC QUANG TRUNG</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CN" sz="3200" b="1" dirty="0">
              <a:solidFill>
                <a:srgbClr val="0070C0"/>
              </a:solidFill>
              <a:latin typeface="Times New Roman" panose="02020603050405020304" pitchFamily="18" charset="0"/>
              <a:cs typeface="Times New Roman" panose="02020603050405020304" pitchFamily="18" charset="0"/>
              <a:sym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noProof="0" dirty="0">
                <a:solidFill>
                  <a:srgbClr val="0070C0"/>
                </a:solidFill>
                <a:latin typeface="Times New Roman" panose="02020603050405020304" pitchFamily="18" charset="0"/>
                <a:cs typeface="Times New Roman" panose="02020603050405020304" pitchFamily="18" charset="0"/>
                <a:sym typeface="+mn-ea"/>
              </a:rPr>
              <a:t>MÔN: TOÁN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a:solidFill>
                  <a:srgbClr val="0070C0"/>
                </a:solidFill>
                <a:latin typeface="Times New Roman" panose="02020603050405020304" pitchFamily="18" charset="0"/>
                <a:cs typeface="Times New Roman" panose="02020603050405020304" pitchFamily="18" charset="0"/>
                <a:sym typeface="+mn-ea"/>
              </a:rPr>
              <a:t>BÀI 25: DIỆN TÍCH HÌNH TAM GIÁC </a:t>
            </a:r>
            <a:r>
              <a:rPr lang="en-US" altLang="zh-CN" sz="3200" b="1" dirty="0">
                <a:solidFill>
                  <a:srgbClr val="0070C0"/>
                </a:solidFill>
                <a:latin typeface="Times New Roman" panose="02020603050405020304" pitchFamily="18" charset="0"/>
                <a:cs typeface="Times New Roman" panose="02020603050405020304" pitchFamily="18" charset="0"/>
                <a:sym typeface="+mn-ea"/>
              </a:rPr>
              <a:t>(TIẾT 3)</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CN" sz="3200" b="1" dirty="0">
              <a:solidFill>
                <a:srgbClr val="0070C0"/>
              </a:solidFill>
              <a:latin typeface="Times New Roman" panose="02020603050405020304" pitchFamily="18" charset="0"/>
              <a:cs typeface="Times New Roman" panose="02020603050405020304" pitchFamily="18" charset="0"/>
              <a:sym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noProof="0" dirty="0">
                <a:solidFill>
                  <a:srgbClr val="0070C0"/>
                </a:solidFill>
                <a:latin typeface="Times New Roman" panose="02020603050405020304" pitchFamily="18" charset="0"/>
                <a:cs typeface="Times New Roman" panose="02020603050405020304" pitchFamily="18" charset="0"/>
                <a:sym typeface="+mn-ea"/>
              </a:rPr>
              <a:t>LỚP: 5E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dirty="0">
                <a:solidFill>
                  <a:srgbClr val="0070C0"/>
                </a:solidFill>
                <a:latin typeface="Times New Roman" panose="02020603050405020304" pitchFamily="18" charset="0"/>
                <a:cs typeface="Times New Roman" panose="02020603050405020304" pitchFamily="18" charset="0"/>
                <a:sym typeface="+mn-ea"/>
              </a:rPr>
              <a:t>GIÁO VIÊN: LÊ THỊ HẠNH</a:t>
            </a:r>
            <a:endParaRPr lang="en-US" altLang="zh-CN" sz="3200" b="1" noProof="0" dirty="0">
              <a:solidFill>
                <a:srgbClr val="0070C0"/>
              </a:solidFill>
              <a:latin typeface="Times New Roman" panose="02020603050405020304" pitchFamily="18" charset="0"/>
              <a:cs typeface="Times New Roman" panose="02020603050405020304" pitchFamily="18" charset="0"/>
              <a:sym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4200" b="0" i="0" u="none" strike="noStrike" kern="1200" cap="none" spc="0" normalizeH="0" baseline="0" noProof="0" dirty="0">
              <a:ln>
                <a:noFill/>
              </a:ln>
              <a:solidFill>
                <a:prstClr val="black"/>
              </a:solidFill>
              <a:effectLst/>
              <a:uLnTx/>
              <a:uFillTx/>
              <a:latin typeface="Cambria" panose="02040503050406030204" pitchFamily="18" charset="0"/>
              <a:ea typeface="思源宋体 CN SemiBold" panose="02020600000000000000" pitchFamily="18" charset="-122"/>
              <a:cs typeface="+mn-cs"/>
              <a:sym typeface="+mn-ea"/>
            </a:endParaRPr>
          </a:p>
        </p:txBody>
      </p:sp>
    </p:spTree>
    <p:custDataLst>
      <p:tags r:id="rId1"/>
    </p:custDataLst>
    <p:extLst>
      <p:ext uri="{BB962C8B-B14F-4D97-AF65-F5344CB8AC3E}">
        <p14:creationId xmlns:p14="http://schemas.microsoft.com/office/powerpoint/2010/main" val="42026288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Cara De Garoto Garoto Pensando | Cartoon character design, Kid character,  Character design">
            <a:extLst>
              <a:ext uri="{FF2B5EF4-FFF2-40B4-BE49-F238E27FC236}">
                <a16:creationId xmlns:a16="http://schemas.microsoft.com/office/drawing/2014/main" id="{2B2DEA8D-BCA5-4FCC-A25A-39CFA3C6BB89}"/>
              </a:ext>
            </a:extLst>
          </p:cNvPr>
          <p:cNvPicPr>
            <a:picLocks noChangeAspect="1" noChangeArrowheads="1"/>
          </p:cNvPicPr>
          <p:nvPr/>
        </p:nvPicPr>
        <p:blipFill rotWithShape="1">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8842" b="90316" l="6230" r="50799">
                        <a14:foregroundMark x1="35304" y1="17053" x2="35304" y2="17053"/>
                        <a14:foregroundMark x1="33706" y1="23158" x2="33706" y2="23158"/>
                      </a14:backgroundRemoval>
                    </a14:imgEffect>
                  </a14:imgLayer>
                </a14:imgProps>
              </a:ext>
              <a:ext uri="{28A0092B-C50C-407E-A947-70E740481C1C}">
                <a14:useLocalDpi xmlns:a14="http://schemas.microsoft.com/office/drawing/2010/main" val="0"/>
              </a:ext>
            </a:extLst>
          </a:blip>
          <a:srcRect l="728" t="4784" r="43470" b="-3907"/>
          <a:stretch/>
        </p:blipFill>
        <p:spPr bwMode="auto">
          <a:xfrm>
            <a:off x="318059" y="2871788"/>
            <a:ext cx="4194741" cy="45523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E863B9E-5ADB-DEBA-33E6-9A58E69B09D6}"/>
              </a:ext>
            </a:extLst>
          </p:cNvPr>
          <p:cNvPicPr>
            <a:picLocks noChangeAspect="1"/>
          </p:cNvPicPr>
          <p:nvPr/>
        </p:nvPicPr>
        <p:blipFill>
          <a:blip r:embed="rId5"/>
          <a:stretch>
            <a:fillRect/>
          </a:stretch>
        </p:blipFill>
        <p:spPr>
          <a:xfrm>
            <a:off x="577247" y="494807"/>
            <a:ext cx="2854130" cy="2143290"/>
          </a:xfrm>
          <a:prstGeom prst="rect">
            <a:avLst/>
          </a:prstGeom>
        </p:spPr>
      </p:pic>
      <p:sp>
        <p:nvSpPr>
          <p:cNvPr id="3" name="TextBox 2">
            <a:extLst>
              <a:ext uri="{FF2B5EF4-FFF2-40B4-BE49-F238E27FC236}">
                <a16:creationId xmlns:a16="http://schemas.microsoft.com/office/drawing/2014/main" id="{159B4B50-2D71-BC15-EEA6-F2F6A9B359DA}"/>
              </a:ext>
            </a:extLst>
          </p:cNvPr>
          <p:cNvSpPr txBox="1"/>
          <p:nvPr/>
        </p:nvSpPr>
        <p:spPr>
          <a:xfrm>
            <a:off x="3237186" y="2175641"/>
            <a:ext cx="8818179" cy="3300904"/>
          </a:xfrm>
          <a:prstGeom prst="rect">
            <a:avLst/>
          </a:prstGeom>
          <a:noFill/>
        </p:spPr>
        <p:txBody>
          <a:bodyPr wrap="square" rtlCol="0">
            <a:spAutoFit/>
          </a:bodyPr>
          <a:lstStyle/>
          <a:p>
            <a:pPr marL="285750" indent="-285750" rtl="0">
              <a:spcBef>
                <a:spcPts val="0"/>
              </a:spcBef>
              <a:spcAft>
                <a:spcPts val="500"/>
              </a:spcAft>
              <a:buFont typeface="Arial" panose="020B0604020202020204" pitchFamily="34" charset="0"/>
              <a:buChar char="•"/>
            </a:pPr>
            <a:r>
              <a:rPr lang="en-US" sz="2800" b="0" i="0" u="none" strike="noStrike" dirty="0" err="1">
                <a:solidFill>
                  <a:srgbClr val="FF0000"/>
                </a:solidFill>
                <a:effectLst/>
                <a:latin typeface="Cambria" panose="02040503050406030204" pitchFamily="18" charset="0"/>
                <a:ea typeface="Cambria" panose="02040503050406030204" pitchFamily="18" charset="0"/>
              </a:rPr>
              <a:t>Hình</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chữ</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nhật</a:t>
            </a:r>
            <a:r>
              <a:rPr lang="en-US" sz="2800" b="0" i="0" u="none" strike="noStrike" dirty="0">
                <a:solidFill>
                  <a:srgbClr val="FF0000"/>
                </a:solidFill>
                <a:effectLst/>
                <a:latin typeface="Cambria" panose="02040503050406030204" pitchFamily="18" charset="0"/>
                <a:ea typeface="Cambria" panose="02040503050406030204" pitchFamily="18" charset="0"/>
              </a:rPr>
              <a:t> NMCB </a:t>
            </a:r>
            <a:r>
              <a:rPr lang="en-US" sz="2800" b="0" i="0" u="none" strike="noStrike" dirty="0" err="1">
                <a:solidFill>
                  <a:srgbClr val="FF0000"/>
                </a:solidFill>
                <a:effectLst/>
                <a:latin typeface="Cambria" panose="02040503050406030204" pitchFamily="18" charset="0"/>
                <a:ea typeface="Cambria" panose="02040503050406030204" pitchFamily="18" charset="0"/>
              </a:rPr>
              <a:t>có</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chiều</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dài</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bằng</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độ</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dài</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đáy</a:t>
            </a:r>
            <a:r>
              <a:rPr lang="en-US" sz="2800" b="0" i="0" u="none" strike="noStrike" dirty="0">
                <a:solidFill>
                  <a:srgbClr val="FF0000"/>
                </a:solidFill>
                <a:effectLst/>
                <a:latin typeface="Cambria" panose="02040503050406030204" pitchFamily="18" charset="0"/>
                <a:ea typeface="Cambria" panose="02040503050406030204" pitchFamily="18" charset="0"/>
              </a:rPr>
              <a:t> BC </a:t>
            </a:r>
            <a:r>
              <a:rPr lang="en-US" sz="2800" b="0" i="0" u="none" strike="noStrike" dirty="0" err="1">
                <a:solidFill>
                  <a:srgbClr val="FF0000"/>
                </a:solidFill>
                <a:effectLst/>
                <a:latin typeface="Cambria" panose="02040503050406030204" pitchFamily="18" charset="0"/>
                <a:ea typeface="Cambria" panose="02040503050406030204" pitchFamily="18" charset="0"/>
              </a:rPr>
              <a:t>của</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hình</a:t>
            </a:r>
            <a:r>
              <a:rPr lang="en-US" sz="2800" b="0" i="0" u="none" strike="noStrike" dirty="0">
                <a:solidFill>
                  <a:srgbClr val="FF0000"/>
                </a:solidFill>
                <a:effectLst/>
                <a:latin typeface="Cambria" panose="02040503050406030204" pitchFamily="18" charset="0"/>
                <a:ea typeface="Cambria" panose="02040503050406030204" pitchFamily="18" charset="0"/>
              </a:rPr>
              <a:t> tam </a:t>
            </a:r>
            <a:r>
              <a:rPr lang="en-US" sz="2800" b="0" i="0" u="none" strike="noStrike" dirty="0" err="1">
                <a:solidFill>
                  <a:srgbClr val="FF0000"/>
                </a:solidFill>
                <a:effectLst/>
                <a:latin typeface="Cambria" panose="02040503050406030204" pitchFamily="18" charset="0"/>
                <a:ea typeface="Cambria" panose="02040503050406030204" pitchFamily="18" charset="0"/>
              </a:rPr>
              <a:t>giác</a:t>
            </a:r>
            <a:r>
              <a:rPr lang="en-US" sz="2800" b="0" i="0" u="none" strike="noStrike" dirty="0">
                <a:solidFill>
                  <a:srgbClr val="FF0000"/>
                </a:solidFill>
                <a:effectLst/>
                <a:latin typeface="Cambria" panose="02040503050406030204" pitchFamily="18" charset="0"/>
                <a:ea typeface="Cambria" panose="02040503050406030204" pitchFamily="18" charset="0"/>
              </a:rPr>
              <a:t> ABC, </a:t>
            </a:r>
            <a:r>
              <a:rPr lang="en-US" sz="2800" b="0" i="0" u="none" strike="noStrike" dirty="0" err="1">
                <a:solidFill>
                  <a:srgbClr val="FF0000"/>
                </a:solidFill>
                <a:effectLst/>
                <a:latin typeface="Cambria" panose="02040503050406030204" pitchFamily="18" charset="0"/>
                <a:ea typeface="Cambria" panose="02040503050406030204" pitchFamily="18" charset="0"/>
              </a:rPr>
              <a:t>có</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chiều</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rộng</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bằng</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chiều</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cao</a:t>
            </a:r>
            <a:r>
              <a:rPr lang="en-US" sz="2800" b="0" i="0" u="none" strike="noStrike" dirty="0">
                <a:solidFill>
                  <a:srgbClr val="FF0000"/>
                </a:solidFill>
                <a:effectLst/>
                <a:latin typeface="Cambria" panose="02040503050406030204" pitchFamily="18" charset="0"/>
                <a:ea typeface="Cambria" panose="02040503050406030204" pitchFamily="18" charset="0"/>
              </a:rPr>
              <a:t> AH </a:t>
            </a:r>
            <a:r>
              <a:rPr lang="en-US" sz="2800" b="0" i="0" u="none" strike="noStrike" dirty="0" err="1">
                <a:solidFill>
                  <a:srgbClr val="FF0000"/>
                </a:solidFill>
                <a:effectLst/>
                <a:latin typeface="Cambria" panose="02040503050406030204" pitchFamily="18" charset="0"/>
                <a:ea typeface="Cambria" panose="02040503050406030204" pitchFamily="18" charset="0"/>
              </a:rPr>
              <a:t>của</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hình</a:t>
            </a:r>
            <a:r>
              <a:rPr lang="en-US" sz="2800" b="0" i="0" u="none" strike="noStrike" dirty="0">
                <a:solidFill>
                  <a:srgbClr val="FF0000"/>
                </a:solidFill>
                <a:effectLst/>
                <a:latin typeface="Cambria" panose="02040503050406030204" pitchFamily="18" charset="0"/>
                <a:ea typeface="Cambria" panose="02040503050406030204" pitchFamily="18" charset="0"/>
              </a:rPr>
              <a:t> tam </a:t>
            </a:r>
            <a:r>
              <a:rPr lang="en-US" sz="2800" b="0" i="0" u="none" strike="noStrike" dirty="0" err="1">
                <a:solidFill>
                  <a:srgbClr val="FF0000"/>
                </a:solidFill>
                <a:effectLst/>
                <a:latin typeface="Cambria" panose="02040503050406030204" pitchFamily="18" charset="0"/>
                <a:ea typeface="Cambria" panose="02040503050406030204" pitchFamily="18" charset="0"/>
              </a:rPr>
              <a:t>giác</a:t>
            </a:r>
            <a:r>
              <a:rPr lang="en-US" sz="2800" b="0" i="0" u="none" strike="noStrike" dirty="0">
                <a:solidFill>
                  <a:srgbClr val="FF0000"/>
                </a:solidFill>
                <a:effectLst/>
                <a:latin typeface="Cambria" panose="02040503050406030204" pitchFamily="18" charset="0"/>
                <a:ea typeface="Cambria" panose="02040503050406030204" pitchFamily="18" charset="0"/>
              </a:rPr>
              <a:t> ABC.</a:t>
            </a:r>
          </a:p>
          <a:p>
            <a:pPr marL="285750" indent="-285750" rtl="0">
              <a:spcBef>
                <a:spcPts val="0"/>
              </a:spcBef>
              <a:spcAft>
                <a:spcPts val="500"/>
              </a:spcAft>
              <a:buFont typeface="Arial" panose="020B0604020202020204" pitchFamily="34" charset="0"/>
              <a:buChar char="•"/>
            </a:pPr>
            <a:r>
              <a:rPr lang="en-US" sz="2800" b="0" i="0" u="none" strike="noStrike" dirty="0" err="1">
                <a:solidFill>
                  <a:srgbClr val="FF0000"/>
                </a:solidFill>
                <a:effectLst/>
                <a:latin typeface="Cambria" panose="02040503050406030204" pitchFamily="18" charset="0"/>
                <a:ea typeface="Cambria" panose="02040503050406030204" pitchFamily="18" charset="0"/>
              </a:rPr>
              <a:t>Diện</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tích</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hình</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chữ</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nhật</a:t>
            </a:r>
            <a:r>
              <a:rPr lang="en-US" sz="2800" b="0" i="0" u="none" strike="noStrike" dirty="0">
                <a:solidFill>
                  <a:srgbClr val="FF0000"/>
                </a:solidFill>
                <a:effectLst/>
                <a:latin typeface="Cambria" panose="02040503050406030204" pitchFamily="18" charset="0"/>
                <a:ea typeface="Cambria" panose="02040503050406030204" pitchFamily="18" charset="0"/>
              </a:rPr>
              <a:t> NMCB </a:t>
            </a:r>
            <a:r>
              <a:rPr lang="en-US" sz="2800" b="0" i="0" u="none" strike="noStrike" dirty="0" err="1">
                <a:solidFill>
                  <a:srgbClr val="FF0000"/>
                </a:solidFill>
                <a:effectLst/>
                <a:latin typeface="Cambria" panose="02040503050406030204" pitchFamily="18" charset="0"/>
                <a:ea typeface="Cambria" panose="02040503050406030204" pitchFamily="18" charset="0"/>
              </a:rPr>
              <a:t>là</a:t>
            </a:r>
            <a:r>
              <a:rPr lang="en-US" sz="2800" b="0" i="0" u="none" strike="noStrike" dirty="0">
                <a:solidFill>
                  <a:srgbClr val="FF0000"/>
                </a:solidFill>
                <a:effectLst/>
                <a:latin typeface="Cambria" panose="02040503050406030204" pitchFamily="18" charset="0"/>
                <a:ea typeface="Cambria" panose="02040503050406030204" pitchFamily="18" charset="0"/>
              </a:rPr>
              <a:t>: BC × NB = BC × AH.</a:t>
            </a:r>
            <a:endParaRPr lang="en-US" sz="2800" b="0" dirty="0">
              <a:solidFill>
                <a:srgbClr val="FF0000"/>
              </a:solidFill>
              <a:effectLst/>
              <a:latin typeface="Cambria" panose="02040503050406030204" pitchFamily="18" charset="0"/>
              <a:ea typeface="Cambria" panose="02040503050406030204" pitchFamily="18" charset="0"/>
            </a:endParaRPr>
          </a:p>
          <a:p>
            <a:pPr marL="285750" indent="-285750" rtl="0">
              <a:spcBef>
                <a:spcPts val="0"/>
              </a:spcBef>
              <a:spcAft>
                <a:spcPts val="500"/>
              </a:spcAft>
              <a:buFont typeface="Arial" panose="020B0604020202020204" pitchFamily="34" charset="0"/>
              <a:buChar char="•"/>
            </a:pPr>
            <a:r>
              <a:rPr lang="en-US" sz="2800" b="0" i="0" u="none" strike="noStrike" dirty="0" err="1">
                <a:solidFill>
                  <a:srgbClr val="FF0000"/>
                </a:solidFill>
                <a:effectLst/>
                <a:latin typeface="Cambria" panose="02040503050406030204" pitchFamily="18" charset="0"/>
                <a:ea typeface="Cambria" panose="02040503050406030204" pitchFamily="18" charset="0"/>
              </a:rPr>
              <a:t>Diện</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tích</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hình</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chữ</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nhật</a:t>
            </a:r>
            <a:r>
              <a:rPr lang="en-US" sz="2800" b="0" i="0" u="none" strike="noStrike" dirty="0">
                <a:solidFill>
                  <a:srgbClr val="FF0000"/>
                </a:solidFill>
                <a:effectLst/>
                <a:latin typeface="Cambria" panose="02040503050406030204" pitchFamily="18" charset="0"/>
                <a:ea typeface="Cambria" panose="02040503050406030204" pitchFamily="18" charset="0"/>
              </a:rPr>
              <a:t> NMCB </a:t>
            </a:r>
            <a:r>
              <a:rPr lang="en-US" sz="2800" b="0" i="0" u="none" strike="noStrike" dirty="0" err="1">
                <a:solidFill>
                  <a:srgbClr val="FF0000"/>
                </a:solidFill>
                <a:effectLst/>
                <a:latin typeface="Cambria" panose="02040503050406030204" pitchFamily="18" charset="0"/>
                <a:ea typeface="Cambria" panose="02040503050406030204" pitchFamily="18" charset="0"/>
              </a:rPr>
              <a:t>gấp</a:t>
            </a:r>
            <a:r>
              <a:rPr lang="en-US" sz="2800" b="0" i="0" u="none" strike="noStrike" dirty="0">
                <a:solidFill>
                  <a:srgbClr val="FF0000"/>
                </a:solidFill>
                <a:effectLst/>
                <a:latin typeface="Cambria" panose="02040503050406030204" pitchFamily="18" charset="0"/>
                <a:ea typeface="Cambria" panose="02040503050406030204" pitchFamily="18" charset="0"/>
              </a:rPr>
              <a:t> 2 </a:t>
            </a:r>
            <a:r>
              <a:rPr lang="en-US" sz="2800" b="0" i="0" u="none" strike="noStrike" dirty="0" err="1">
                <a:solidFill>
                  <a:srgbClr val="FF0000"/>
                </a:solidFill>
                <a:effectLst/>
                <a:latin typeface="Cambria" panose="02040503050406030204" pitchFamily="18" charset="0"/>
                <a:ea typeface="Cambria" panose="02040503050406030204" pitchFamily="18" charset="0"/>
              </a:rPr>
              <a:t>lần</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diện</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tích</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hình</a:t>
            </a:r>
            <a:r>
              <a:rPr lang="en-US" sz="2800" b="0" i="0" u="none" strike="noStrike" dirty="0">
                <a:solidFill>
                  <a:srgbClr val="FF0000"/>
                </a:solidFill>
                <a:effectLst/>
                <a:latin typeface="Cambria" panose="02040503050406030204" pitchFamily="18" charset="0"/>
                <a:ea typeface="Cambria" panose="02040503050406030204" pitchFamily="18" charset="0"/>
              </a:rPr>
              <a:t> tam </a:t>
            </a:r>
            <a:r>
              <a:rPr lang="en-US" sz="2800" b="0" i="0" u="none" strike="noStrike" dirty="0" err="1">
                <a:solidFill>
                  <a:srgbClr val="FF0000"/>
                </a:solidFill>
                <a:effectLst/>
                <a:latin typeface="Cambria" panose="02040503050406030204" pitchFamily="18" charset="0"/>
                <a:ea typeface="Cambria" panose="02040503050406030204" pitchFamily="18" charset="0"/>
              </a:rPr>
              <a:t>giác</a:t>
            </a:r>
            <a:r>
              <a:rPr lang="en-US" sz="2800" b="0" i="0" u="none" strike="noStrike" dirty="0">
                <a:solidFill>
                  <a:srgbClr val="FF0000"/>
                </a:solidFill>
                <a:effectLst/>
                <a:latin typeface="Cambria" panose="02040503050406030204" pitchFamily="18" charset="0"/>
                <a:ea typeface="Cambria" panose="02040503050406030204" pitchFamily="18" charset="0"/>
              </a:rPr>
              <a:t> ABC.</a:t>
            </a:r>
            <a:endParaRPr lang="en-US" sz="2800" b="0" dirty="0">
              <a:solidFill>
                <a:srgbClr val="FF0000"/>
              </a:solidFill>
              <a:effectLst/>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endParaRPr lang="en-US" sz="2800" dirty="0">
              <a:solidFill>
                <a:srgbClr val="FF000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416607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7E59BAD7-2FD3-4964-A627-04182E743A3E}"/>
                  </a:ext>
                </a:extLst>
              </p:cNvPr>
              <p:cNvSpPr/>
              <p:nvPr/>
            </p:nvSpPr>
            <p:spPr>
              <a:xfrm>
                <a:off x="3787438" y="2238749"/>
                <a:ext cx="9313371" cy="3311911"/>
              </a:xfrm>
              <a:prstGeom prst="rect">
                <a:avLst/>
              </a:prstGeom>
              <a:noFill/>
              <a:ln w="12700" cap="flat" cmpd="sng" algn="ctr">
                <a:noFill/>
                <a:prstDash val="solid"/>
                <a:miter lim="800000"/>
              </a:ln>
              <a:effectLst/>
            </p:spPr>
            <p:txBody>
              <a:bodyPr rtlCol="0" anchor="ctr"/>
              <a:lstStyle/>
              <a:p>
                <a:pPr algn="ctr">
                  <a:lnSpc>
                    <a:spcPct val="150000"/>
                  </a:lnSpc>
                  <a:spcAft>
                    <a:spcPts val="600"/>
                  </a:spcAft>
                  <a:defRPr/>
                </a:pP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Diện </a:t>
                </a:r>
                <a:r>
                  <a:rPr lang="en-US" sz="3200"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tích</a:t>
                </a: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hình</a:t>
                </a: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chữ</a:t>
                </a: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nhật</a:t>
                </a: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NMBC </a:t>
                </a:r>
                <a:r>
                  <a:rPr lang="en-US" sz="3200"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là</a:t>
                </a: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endParaRPr lang="vi-VN"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a:p>
                <a:pPr algn="ctr">
                  <a:lnSpc>
                    <a:spcPct val="150000"/>
                  </a:lnSpc>
                  <a:spcAft>
                    <a:spcPts val="600"/>
                  </a:spcAft>
                  <a:defRPr/>
                </a:pPr>
                <a14:m>
                  <m:oMathPara xmlns:m="http://schemas.openxmlformats.org/officeDocument/2006/math">
                    <m:oMathParaPr>
                      <m:jc m:val="centerGroup"/>
                    </m:oMathParaPr>
                    <m:oMath xmlns:m="http://schemas.openxmlformats.org/officeDocument/2006/math">
                      <m:r>
                        <m:rPr>
                          <m:sty m:val="p"/>
                        </m:rPr>
                        <a:rPr lang="en-US" sz="3200" b="0" i="0" kern="0" smtClean="0">
                          <a:solidFill>
                            <a:srgbClr val="002060"/>
                          </a:solidFill>
                          <a:latin typeface="Cambria Math" panose="02040503050406030204" pitchFamily="18" charset="0"/>
                          <a:ea typeface="Calibri" panose="020F0502020204030204" pitchFamily="34" charset="0"/>
                          <a:cs typeface="Times New Roman" panose="02020603050405020304" pitchFamily="18" charset="0"/>
                        </a:rPr>
                        <m:t>NM</m:t>
                      </m:r>
                      <m:r>
                        <a:rPr lang="en-US" sz="3200" b="0" i="0" kern="0" smtClean="0">
                          <a:solidFill>
                            <a:srgbClr val="002060"/>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3200" b="0" i="0" kern="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MC</m:t>
                      </m:r>
                      <m:r>
                        <a:rPr lang="en-US" sz="3200" b="0" i="0" kern="0"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en-US" sz="3200" b="0" i="1" kern="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𝐵𝐶</m:t>
                      </m:r>
                      <m:r>
                        <a:rPr lang="en-US" sz="3200" b="0" kern="0"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 ×</m:t>
                      </m:r>
                      <m:r>
                        <a:rPr lang="en-US" sz="3200" b="0" i="1" kern="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𝐵𝑁</m:t>
                      </m:r>
                    </m:oMath>
                  </m:oMathPara>
                </a14:m>
                <a:endPar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a:p>
                <a:pPr algn="ctr">
                  <a:lnSpc>
                    <a:spcPct val="150000"/>
                  </a:lnSpc>
                  <a:spcAft>
                    <a:spcPts val="600"/>
                  </a:spcAft>
                  <a:defRPr/>
                </a:pPr>
                <a:r>
                  <a:rPr lang="en-US" sz="3200"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Diện</a:t>
                </a: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tích</a:t>
                </a: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hình</a:t>
                </a: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tam </a:t>
                </a:r>
                <a:r>
                  <a:rPr lang="en-US" sz="3200"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giác</a:t>
                </a: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ABC </a:t>
                </a:r>
                <a:r>
                  <a:rPr lang="en-US" sz="3200"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là</a:t>
                </a: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endParaRPr lang="vi-VN" sz="3200" i="1" kern="0"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a:p>
                <a:pPr algn="ctr">
                  <a:lnSpc>
                    <a:spcPct val="150000"/>
                  </a:lnSpc>
                  <a:spcAft>
                    <a:spcPts val="600"/>
                  </a:spcAft>
                  <a:defRPr/>
                </a:pPr>
                <a14:m>
                  <m:oMathPara xmlns:m="http://schemas.openxmlformats.org/officeDocument/2006/math">
                    <m:oMathParaPr>
                      <m:jc m:val="centerGroup"/>
                    </m:oMathParaPr>
                    <m:oMath xmlns:m="http://schemas.openxmlformats.org/officeDocument/2006/math">
                      <m:f>
                        <m:fPr>
                          <m:ctrlPr>
                            <a:rPr lang="en-US" sz="3200" i="1" kern="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sz="3200" b="0" i="0" kern="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BC</m:t>
                          </m:r>
                          <m:r>
                            <a:rPr lang="en-US" sz="3200" b="0" kern="0"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 ×</m:t>
                          </m:r>
                          <m:r>
                            <a:rPr lang="en-US" sz="3200" b="0" i="1" kern="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𝐴</m:t>
                          </m:r>
                          <m:r>
                            <a:rPr lang="en-US" sz="3200" b="0" i="1" kern="0"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𝐻</m:t>
                          </m:r>
                        </m:num>
                        <m:den>
                          <m:r>
                            <a:rPr lang="en-US" sz="3200" b="0" i="1" kern="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2</m:t>
                          </m:r>
                        </m:den>
                      </m:f>
                    </m:oMath>
                  </m:oMathPara>
                </a14:m>
                <a:endPar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7E59BAD7-2FD3-4964-A627-04182E743A3E}"/>
                  </a:ext>
                </a:extLst>
              </p:cNvPr>
              <p:cNvSpPr>
                <a:spLocks noRot="1" noChangeAspect="1" noMove="1" noResize="1" noEditPoints="1" noAdjustHandles="1" noChangeArrowheads="1" noChangeShapeType="1" noTextEdit="1"/>
              </p:cNvSpPr>
              <p:nvPr/>
            </p:nvSpPr>
            <p:spPr>
              <a:xfrm>
                <a:off x="3787438" y="2238749"/>
                <a:ext cx="9313371" cy="3311911"/>
              </a:xfrm>
              <a:prstGeom prst="rect">
                <a:avLst/>
              </a:prstGeom>
              <a:blipFill>
                <a:blip r:embed="rId3"/>
                <a:stretch>
                  <a:fillRect t="-7537" b="-2757"/>
                </a:stretch>
              </a:blipFill>
              <a:ln w="12700" cap="flat" cmpd="sng" algn="ctr">
                <a:noFill/>
                <a:prstDash val="solid"/>
                <a:miter lim="800000"/>
              </a:ln>
              <a:effectLst/>
            </p:spPr>
            <p:txBody>
              <a:bodyPr/>
              <a:lstStyle/>
              <a:p>
                <a:r>
                  <a:rPr lang="en-US">
                    <a:noFill/>
                  </a:rPr>
                  <a:t> </a:t>
                </a:r>
              </a:p>
            </p:txBody>
          </p:sp>
        </mc:Fallback>
      </mc:AlternateContent>
      <p:pic>
        <p:nvPicPr>
          <p:cNvPr id="20" name="Picture 2" descr="Cara De Garoto Garoto Pensando | Cartoon character design, Kid character,  Character design">
            <a:extLst>
              <a:ext uri="{FF2B5EF4-FFF2-40B4-BE49-F238E27FC236}">
                <a16:creationId xmlns:a16="http://schemas.microsoft.com/office/drawing/2014/main" id="{2B2DEA8D-BCA5-4FCC-A25A-39CFA3C6BB89}"/>
              </a:ext>
            </a:extLst>
          </p:cNvPr>
          <p:cNvPicPr>
            <a:picLocks noChangeAspect="1" noChangeArrowheads="1"/>
          </p:cNvPicPr>
          <p:nvPr/>
        </p:nvPicPr>
        <p:blipFill rotWithShape="1">
          <a:blip r:embed="rId4">
            <a:clrChange>
              <a:clrFrom>
                <a:srgbClr val="FEFEFE"/>
              </a:clrFrom>
              <a:clrTo>
                <a:srgbClr val="FEFEFE">
                  <a:alpha val="0"/>
                </a:srgbClr>
              </a:clrTo>
            </a:clrChange>
            <a:extLst>
              <a:ext uri="{BEBA8EAE-BF5A-486C-A8C5-ECC9F3942E4B}">
                <a14:imgProps xmlns:a14="http://schemas.microsoft.com/office/drawing/2010/main">
                  <a14:imgLayer r:embed="rId5">
                    <a14:imgEffect>
                      <a14:backgroundRemoval t="8842" b="90316" l="6230" r="50799">
                        <a14:foregroundMark x1="35304" y1="17053" x2="35304" y2="17053"/>
                        <a14:foregroundMark x1="33706" y1="23158" x2="33706" y2="23158"/>
                      </a14:backgroundRemoval>
                    </a14:imgEffect>
                  </a14:imgLayer>
                </a14:imgProps>
              </a:ext>
              <a:ext uri="{28A0092B-C50C-407E-A947-70E740481C1C}">
                <a14:useLocalDpi xmlns:a14="http://schemas.microsoft.com/office/drawing/2010/main" val="0"/>
              </a:ext>
            </a:extLst>
          </a:blip>
          <a:srcRect l="728" t="4784" r="43470" b="-3907"/>
          <a:stretch/>
        </p:blipFill>
        <p:spPr bwMode="auto">
          <a:xfrm>
            <a:off x="318059" y="2871788"/>
            <a:ext cx="4194741" cy="4552364"/>
          </a:xfrm>
          <a:prstGeom prst="rect">
            <a:avLst/>
          </a:prstGeom>
          <a:noFill/>
          <a:extLst>
            <a:ext uri="{909E8E84-426E-40DD-AFC4-6F175D3DCCD1}">
              <a14:hiddenFill xmlns:a14="http://schemas.microsoft.com/office/drawing/2010/main">
                <a:solidFill>
                  <a:srgbClr val="FFFFFF"/>
                </a:solidFill>
              </a14:hiddenFill>
            </a:ext>
          </a:extLst>
        </p:spPr>
      </p:pic>
      <p:sp>
        <p:nvSpPr>
          <p:cNvPr id="22" name="Thought Bubble: Cloud 1">
            <a:extLst>
              <a:ext uri="{FF2B5EF4-FFF2-40B4-BE49-F238E27FC236}">
                <a16:creationId xmlns:a16="http://schemas.microsoft.com/office/drawing/2014/main" id="{9ACA6C5F-32E5-4F39-A2C9-C733AF364DD3}"/>
              </a:ext>
            </a:extLst>
          </p:cNvPr>
          <p:cNvSpPr/>
          <p:nvPr/>
        </p:nvSpPr>
        <p:spPr>
          <a:xfrm>
            <a:off x="4642516" y="539478"/>
            <a:ext cx="6927322" cy="3159056"/>
          </a:xfrm>
          <a:prstGeom prst="cloudCallout">
            <a:avLst>
              <a:gd name="adj1" fmla="val -65297"/>
              <a:gd name="adj2" fmla="val 49140"/>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3" name="TextBox 22">
            <a:extLst>
              <a:ext uri="{FF2B5EF4-FFF2-40B4-BE49-F238E27FC236}">
                <a16:creationId xmlns:a16="http://schemas.microsoft.com/office/drawing/2014/main" id="{5C8C2B62-D391-4CA3-AB0A-1FAB0B02810C}"/>
              </a:ext>
            </a:extLst>
          </p:cNvPr>
          <p:cNvSpPr txBox="1"/>
          <p:nvPr/>
        </p:nvSpPr>
        <p:spPr>
          <a:xfrm>
            <a:off x="5051692" y="1182385"/>
            <a:ext cx="6108970" cy="1569660"/>
          </a:xfrm>
          <a:prstGeom prst="rect">
            <a:avLst/>
          </a:prstGeom>
          <a:noFill/>
        </p:spPr>
        <p:txBody>
          <a:bodyPr wrap="square">
            <a:spAutoFit/>
          </a:bodyPr>
          <a:lstStyle/>
          <a:p>
            <a:pPr algn="ctr"/>
            <a:r>
              <a:rPr lang="pt-BR" sz="32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Vậy muốn tính diện tích của hình tam giác chúng ta làm như thế nào?</a:t>
            </a:r>
            <a:endParaRPr lang="en-US" sz="32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4E863B9E-5ADB-DEBA-33E6-9A58E69B09D6}"/>
              </a:ext>
            </a:extLst>
          </p:cNvPr>
          <p:cNvPicPr>
            <a:picLocks noChangeAspect="1"/>
          </p:cNvPicPr>
          <p:nvPr/>
        </p:nvPicPr>
        <p:blipFill>
          <a:blip r:embed="rId6"/>
          <a:stretch>
            <a:fillRect/>
          </a:stretch>
        </p:blipFill>
        <p:spPr>
          <a:xfrm>
            <a:off x="577247" y="494807"/>
            <a:ext cx="2854130" cy="2143290"/>
          </a:xfrm>
          <a:prstGeom prst="rect">
            <a:avLst/>
          </a:prstGeom>
        </p:spPr>
      </p:pic>
    </p:spTree>
    <p:custDataLst>
      <p:tags r:id="rId1"/>
    </p:custDataLst>
    <p:extLst>
      <p:ext uri="{BB962C8B-B14F-4D97-AF65-F5344CB8AC3E}">
        <p14:creationId xmlns:p14="http://schemas.microsoft.com/office/powerpoint/2010/main" val="27415898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0305F2D3-C2C9-41FC-BD72-B4FB17A3D57D}"/>
              </a:ext>
            </a:extLst>
          </p:cNvPr>
          <p:cNvSpPr/>
          <p:nvPr/>
        </p:nvSpPr>
        <p:spPr>
          <a:xfrm>
            <a:off x="3848178" y="2556680"/>
            <a:ext cx="2514600" cy="1744639"/>
          </a:xfrm>
          <a:prstGeom prst="triangle">
            <a:avLst>
              <a:gd name="adj" fmla="val 27484"/>
            </a:avLst>
          </a:prstGeom>
          <a:solidFill>
            <a:srgbClr val="FFC8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cxnSp>
        <p:nvCxnSpPr>
          <p:cNvPr id="3" name="Straight Connector 2">
            <a:extLst>
              <a:ext uri="{FF2B5EF4-FFF2-40B4-BE49-F238E27FC236}">
                <a16:creationId xmlns:a16="http://schemas.microsoft.com/office/drawing/2014/main" id="{E976ACC6-58AE-4B60-83AF-DA61D04D6CD6}"/>
              </a:ext>
            </a:extLst>
          </p:cNvPr>
          <p:cNvCxnSpPr>
            <a:cxnSpLocks/>
          </p:cNvCxnSpPr>
          <p:nvPr/>
        </p:nvCxnSpPr>
        <p:spPr>
          <a:xfrm>
            <a:off x="4533978" y="2556679"/>
            <a:ext cx="0" cy="1744639"/>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0463B80-67DD-49A2-AEB6-7D1DC5DD1BF7}"/>
              </a:ext>
            </a:extLst>
          </p:cNvPr>
          <p:cNvSpPr/>
          <p:nvPr/>
        </p:nvSpPr>
        <p:spPr>
          <a:xfrm>
            <a:off x="4533978" y="4170528"/>
            <a:ext cx="152400" cy="1307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cxnSp>
        <p:nvCxnSpPr>
          <p:cNvPr id="5" name="Straight Arrow Connector 4">
            <a:extLst>
              <a:ext uri="{FF2B5EF4-FFF2-40B4-BE49-F238E27FC236}">
                <a16:creationId xmlns:a16="http://schemas.microsoft.com/office/drawing/2014/main" id="{3657305D-2CCC-4779-AEB9-F699A22F90B0}"/>
              </a:ext>
            </a:extLst>
          </p:cNvPr>
          <p:cNvCxnSpPr>
            <a:cxnSpLocks/>
          </p:cNvCxnSpPr>
          <p:nvPr/>
        </p:nvCxnSpPr>
        <p:spPr>
          <a:xfrm>
            <a:off x="3848178" y="4551528"/>
            <a:ext cx="251460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B0F0829-59CB-4620-963D-4FDA23665DE6}"/>
              </a:ext>
            </a:extLst>
          </p:cNvPr>
          <p:cNvCxnSpPr>
            <a:stCxn id="2" idx="2"/>
          </p:cNvCxnSpPr>
          <p:nvPr/>
        </p:nvCxnSpPr>
        <p:spPr>
          <a:xfrm>
            <a:off x="3848178" y="4301319"/>
            <a:ext cx="0" cy="250209"/>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5B37DF0-78D3-41E1-8BD1-0AD38C853BF4}"/>
              </a:ext>
            </a:extLst>
          </p:cNvPr>
          <p:cNvCxnSpPr>
            <a:cxnSpLocks/>
          </p:cNvCxnSpPr>
          <p:nvPr/>
        </p:nvCxnSpPr>
        <p:spPr>
          <a:xfrm>
            <a:off x="6362778" y="4328614"/>
            <a:ext cx="0" cy="250209"/>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0B79D5F-B523-46A8-9E2C-F3E58D62E410}"/>
              </a:ext>
            </a:extLst>
          </p:cNvPr>
          <p:cNvSpPr txBox="1"/>
          <p:nvPr/>
        </p:nvSpPr>
        <p:spPr>
          <a:xfrm>
            <a:off x="4547626" y="3428999"/>
            <a:ext cx="419100" cy="523220"/>
          </a:xfrm>
          <a:prstGeom prst="rect">
            <a:avLst/>
          </a:prstGeom>
          <a:noFill/>
          <a:ln w="19050">
            <a:noFill/>
          </a:ln>
        </p:spPr>
        <p:txBody>
          <a:bodyPr wrap="square" rtlCol="0">
            <a:spAutoFit/>
          </a:bodyPr>
          <a:lstStyle/>
          <a:p>
            <a:r>
              <a:rPr lang="en-US" sz="2800">
                <a:latin typeface="Cambria" panose="02040503050406030204" pitchFamily="18" charset="0"/>
                <a:ea typeface="Cambria" panose="02040503050406030204" pitchFamily="18" charset="0"/>
              </a:rPr>
              <a:t>h</a:t>
            </a:r>
            <a:endParaRPr lang="en-US">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CE8F68D0-6476-45B0-A57F-CFB9DA527EF3}"/>
              </a:ext>
            </a:extLst>
          </p:cNvPr>
          <p:cNvSpPr txBox="1"/>
          <p:nvPr/>
        </p:nvSpPr>
        <p:spPr>
          <a:xfrm>
            <a:off x="4819728" y="4453718"/>
            <a:ext cx="571500" cy="523220"/>
          </a:xfrm>
          <a:prstGeom prst="rect">
            <a:avLst/>
          </a:prstGeom>
          <a:noFill/>
          <a:ln w="19050">
            <a:noFill/>
          </a:ln>
        </p:spPr>
        <p:txBody>
          <a:bodyPr wrap="square" rtlCol="0">
            <a:spAutoFit/>
          </a:bodyPr>
          <a:lstStyle/>
          <a:p>
            <a:r>
              <a:rPr lang="en-US" sz="2800">
                <a:latin typeface="Cambria" panose="02040503050406030204" pitchFamily="18" charset="0"/>
                <a:ea typeface="Cambria" panose="02040503050406030204" pitchFamily="18" charset="0"/>
              </a:rPr>
              <a:t>a</a:t>
            </a:r>
            <a:endParaRPr lang="en-US">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8B05319C-C1FC-4FB3-972B-DC379F1D0663}"/>
              </a:ext>
            </a:extLst>
          </p:cNvPr>
          <p:cNvSpPr txBox="1"/>
          <p:nvPr/>
        </p:nvSpPr>
        <p:spPr>
          <a:xfrm>
            <a:off x="4041674" y="899340"/>
            <a:ext cx="6945961" cy="1384995"/>
          </a:xfrm>
          <a:prstGeom prst="rect">
            <a:avLst/>
          </a:prstGeom>
          <a:noFill/>
        </p:spPr>
        <p:txBody>
          <a:bodyPr wrap="square" rtlCol="0">
            <a:spAutoFit/>
          </a:bodyPr>
          <a:lstStyle/>
          <a:p>
            <a:pPr algn="just"/>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Muốn</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tính</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diện</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tích</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hình</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tam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giác</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ta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lấy</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độ</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dài</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đáy</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nhân</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với</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chiều</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cao</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cùng</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một</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đơn</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vị</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đo</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rồi</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chia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cho</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2.</a:t>
            </a:r>
          </a:p>
        </p:txBody>
      </p:sp>
      <p:sp>
        <p:nvSpPr>
          <p:cNvPr id="11" name="TextBox 10">
            <a:extLst>
              <a:ext uri="{FF2B5EF4-FFF2-40B4-BE49-F238E27FC236}">
                <a16:creationId xmlns:a16="http://schemas.microsoft.com/office/drawing/2014/main" id="{94AE7AAC-C001-4CFA-A980-ADCD584C4D38}"/>
              </a:ext>
            </a:extLst>
          </p:cNvPr>
          <p:cNvSpPr txBox="1"/>
          <p:nvPr/>
        </p:nvSpPr>
        <p:spPr>
          <a:xfrm>
            <a:off x="6494619" y="2373882"/>
            <a:ext cx="204006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cs typeface="Times New Roman" pitchFamily="18" charset="0"/>
              </a:rPr>
              <a:t> S : </a:t>
            </a:r>
            <a:r>
              <a:rPr lang="en-US" sz="2800" dirty="0" err="1">
                <a:latin typeface="Cambria" panose="02040503050406030204" pitchFamily="18" charset="0"/>
                <a:ea typeface="Cambria" panose="02040503050406030204" pitchFamily="18" charset="0"/>
                <a:cs typeface="Times New Roman" pitchFamily="18" charset="0"/>
              </a:rPr>
              <a:t>diện</a:t>
            </a:r>
            <a:r>
              <a:rPr lang="en-US" sz="2800" dirty="0">
                <a:latin typeface="Cambria" panose="02040503050406030204" pitchFamily="18" charset="0"/>
                <a:ea typeface="Cambria" panose="02040503050406030204" pitchFamily="18" charset="0"/>
                <a:cs typeface="Times New Roman" pitchFamily="18" charset="0"/>
              </a:rPr>
              <a:t> </a:t>
            </a:r>
            <a:r>
              <a:rPr lang="en-US" sz="2800" dirty="0" err="1">
                <a:latin typeface="Cambria" panose="02040503050406030204" pitchFamily="18" charset="0"/>
                <a:ea typeface="Cambria" panose="02040503050406030204" pitchFamily="18" charset="0"/>
                <a:cs typeface="Times New Roman" pitchFamily="18" charset="0"/>
              </a:rPr>
              <a:t>tích</a:t>
            </a:r>
            <a:endParaRPr lang="vi-VN" sz="2800" dirty="0">
              <a:latin typeface="Cambria" panose="02040503050406030204" pitchFamily="18" charset="0"/>
              <a:ea typeface="Cambria" panose="02040503050406030204" pitchFamily="18" charset="0"/>
              <a:cs typeface="Times New Roman" pitchFamily="18" charset="0"/>
            </a:endParaRPr>
          </a:p>
        </p:txBody>
      </p:sp>
      <p:pic>
        <p:nvPicPr>
          <p:cNvPr id="12" name="Picture 2" descr="Cara De Garoto Garoto Pensando | Cartoon character design, Kid character,  Character design">
            <a:extLst>
              <a:ext uri="{FF2B5EF4-FFF2-40B4-BE49-F238E27FC236}">
                <a16:creationId xmlns:a16="http://schemas.microsoft.com/office/drawing/2014/main" id="{096BEC03-681E-4F0D-9C4B-39DCE1C11821}"/>
              </a:ext>
            </a:extLst>
          </p:cNvPr>
          <p:cNvPicPr>
            <a:picLocks noChangeAspect="1" noChangeArrowheads="1"/>
          </p:cNvPicPr>
          <p:nvPr/>
        </p:nvPicPr>
        <p:blipFill rotWithShape="1">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10789" b="90087" l="49778" r="94420">
                        <a14:foregroundMark x1="62620" y1="32211" x2="65176" y2="39368"/>
                        <a14:foregroundMark x1="70607" y1="33053" x2="73482" y2="38947"/>
                      </a14:backgroundRemoval>
                    </a14:imgEffect>
                  </a14:imgLayer>
                </a14:imgProps>
              </a:ext>
              <a:ext uri="{28A0092B-C50C-407E-A947-70E740481C1C}">
                <a14:useLocalDpi xmlns:a14="http://schemas.microsoft.com/office/drawing/2010/main" val="0"/>
              </a:ext>
            </a:extLst>
          </a:blip>
          <a:srcRect l="44198" t="877"/>
          <a:stretch/>
        </p:blipFill>
        <p:spPr bwMode="auto">
          <a:xfrm>
            <a:off x="294016" y="1408975"/>
            <a:ext cx="4194741" cy="56538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artoon sticker with light bulb in comic style Vector Image">
            <a:extLst>
              <a:ext uri="{FF2B5EF4-FFF2-40B4-BE49-F238E27FC236}">
                <a16:creationId xmlns:a16="http://schemas.microsoft.com/office/drawing/2014/main" id="{8B6591E9-C52A-4563-A86B-8D391167C12C}"/>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889" b="89537" l="5200" r="97700">
                        <a14:foregroundMark x1="50600" y1="16667" x2="50600" y2="16667"/>
                        <a14:foregroundMark x1="71900" y1="26204" x2="71900" y2="26204"/>
                        <a14:foregroundMark x1="76000" y1="47130" x2="76000" y2="47130"/>
                        <a14:foregroundMark x1="71000" y1="65556" x2="71000" y2="65556"/>
                        <a14:foregroundMark x1="45300" y1="72963" x2="45300" y2="72963"/>
                        <a14:foregroundMark x1="47700" y1="66111" x2="49200" y2="80556"/>
                        <a14:foregroundMark x1="49800" y1="59907" x2="53100" y2="79815"/>
                        <a14:foregroundMark x1="50700" y1="47037" x2="60000" y2="69352"/>
                        <a14:foregroundMark x1="34600" y1="36111" x2="34600" y2="36111"/>
                        <a14:foregroundMark x1="34600" y1="36111" x2="32200" y2="49815"/>
                        <a14:foregroundMark x1="58400" y1="71852" x2="51300" y2="81389"/>
                        <a14:foregroundMark x1="45300" y1="73241" x2="47100" y2="80556"/>
                        <a14:foregroundMark x1="29500" y1="65278" x2="29500" y2="65278"/>
                        <a14:foregroundMark x1="20500" y1="47407" x2="20500" y2="47407"/>
                        <a14:foregroundMark x1="29900" y1="27407" x2="29900" y2="27407"/>
                        <a14:foregroundMark x1="32800" y1="50278" x2="36100" y2="55463"/>
                        <a14:foregroundMark x1="36700" y1="56759" x2="40400" y2="62130"/>
                        <a14:foregroundMark x1="45600" y1="67037" x2="45300" y2="75370"/>
                        <a14:foregroundMark x1="64200" y1="55833" x2="59200" y2="64907"/>
                        <a14:foregroundMark x1="67100" y1="38056" x2="67300" y2="45833"/>
                        <a14:foregroundMark x1="68000" y1="46296" x2="64900" y2="55648"/>
                        <a14:foregroundMark x1="46200" y1="28333" x2="53000" y2="28241"/>
                        <a14:foregroundMark x1="54700" y1="28148" x2="61500" y2="31204"/>
                        <a14:foregroundMark x1="45700" y1="28519" x2="39400" y2="31944"/>
                        <a14:foregroundMark x1="34200" y1="38056" x2="31800" y2="47500"/>
                      </a14:backgroundRemoval>
                    </a14:imgEffect>
                  </a14:imgLayer>
                </a14:imgProps>
              </a:ext>
              <a:ext uri="{28A0092B-C50C-407E-A947-70E740481C1C}">
                <a14:useLocalDpi xmlns:a14="http://schemas.microsoft.com/office/drawing/2010/main" val="0"/>
              </a:ext>
            </a:extLst>
          </a:blip>
          <a:srcRect/>
          <a:stretch>
            <a:fillRect/>
          </a:stretch>
        </p:blipFill>
        <p:spPr bwMode="auto">
          <a:xfrm rot="741536">
            <a:off x="2122241" y="1430628"/>
            <a:ext cx="1110563" cy="119940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4AE7AAC-C001-4CFA-A980-ADCD584C4D38}"/>
                  </a:ext>
                </a:extLst>
              </p:cNvPr>
              <p:cNvSpPr txBox="1"/>
              <p:nvPr/>
            </p:nvSpPr>
            <p:spPr>
              <a:xfrm>
                <a:off x="8448782" y="4121108"/>
                <a:ext cx="2722959" cy="1441933"/>
              </a:xfrm>
              <a:prstGeom prst="rect">
                <a:avLst/>
              </a:prstGeom>
              <a:noFill/>
            </p:spPr>
            <p:txBody>
              <a:bodyPr wrap="square" rtlCol="0">
                <a:spAutoFit/>
              </a:bodyPr>
              <a:lstStyle/>
              <a:p>
                <a:pPr algn="ctr"/>
                <a:r>
                  <a:rPr lang="en-US" sz="4800" dirty="0">
                    <a:solidFill>
                      <a:srgbClr val="FF0000"/>
                    </a:solidFill>
                    <a:latin typeface="Cambria" panose="02040503050406030204" pitchFamily="18" charset="0"/>
                    <a:ea typeface="Cambria" panose="02040503050406030204" pitchFamily="18" charset="0"/>
                    <a:cs typeface="Times New Roman" pitchFamily="18" charset="0"/>
                  </a:rPr>
                  <a:t>S = </a:t>
                </a:r>
                <a14:m>
                  <m:oMath xmlns:m="http://schemas.openxmlformats.org/officeDocument/2006/math">
                    <m:f>
                      <m:fPr>
                        <m:ctrlPr>
                          <a:rPr lang="en-US" sz="6000" i="1" smtClean="0">
                            <a:solidFill>
                              <a:srgbClr val="FF0000"/>
                            </a:solidFill>
                            <a:latin typeface="Cambria Math" panose="02040503050406030204" pitchFamily="18" charset="0"/>
                            <a:cs typeface="Times New Roman" pitchFamily="18" charset="0"/>
                          </a:rPr>
                        </m:ctrlPr>
                      </m:fPr>
                      <m:num>
                        <m:r>
                          <m:rPr>
                            <m:sty m:val="p"/>
                          </m:rPr>
                          <a:rPr lang="en-US" sz="6000" b="0" i="0" smtClean="0">
                            <a:solidFill>
                              <a:srgbClr val="FF0000"/>
                            </a:solidFill>
                            <a:latin typeface="Cambria Math"/>
                            <a:cs typeface="Times New Roman" pitchFamily="18" charset="0"/>
                          </a:rPr>
                          <m:t>a</m:t>
                        </m:r>
                        <m:r>
                          <a:rPr lang="en-US" sz="6000" b="0" i="0" smtClean="0">
                            <a:solidFill>
                              <a:srgbClr val="FF0000"/>
                            </a:solidFill>
                            <a:latin typeface="Cambria Math"/>
                            <a:cs typeface="Times New Roman" pitchFamily="18" charset="0"/>
                          </a:rPr>
                          <m:t> </m:t>
                        </m:r>
                        <m:r>
                          <m:rPr>
                            <m:sty m:val="p"/>
                          </m:rPr>
                          <a:rPr lang="en-US" sz="6000" b="0" i="0" smtClean="0">
                            <a:solidFill>
                              <a:srgbClr val="FF0000"/>
                            </a:solidFill>
                            <a:latin typeface="Cambria Math"/>
                            <a:cs typeface="Times New Roman" pitchFamily="18" charset="0"/>
                          </a:rPr>
                          <m:t>x</m:t>
                        </m:r>
                        <m:r>
                          <a:rPr lang="en-US" sz="6000" b="0" i="0" smtClean="0">
                            <a:solidFill>
                              <a:srgbClr val="FF0000"/>
                            </a:solidFill>
                            <a:latin typeface="Cambria Math"/>
                            <a:cs typeface="Times New Roman" pitchFamily="18" charset="0"/>
                          </a:rPr>
                          <m:t> </m:t>
                        </m:r>
                        <m:r>
                          <m:rPr>
                            <m:sty m:val="p"/>
                          </m:rPr>
                          <a:rPr lang="en-US" sz="6000" b="0" i="0" smtClean="0">
                            <a:solidFill>
                              <a:srgbClr val="FF0000"/>
                            </a:solidFill>
                            <a:latin typeface="Cambria Math"/>
                            <a:cs typeface="Times New Roman" pitchFamily="18" charset="0"/>
                          </a:rPr>
                          <m:t>h</m:t>
                        </m:r>
                      </m:num>
                      <m:den>
                        <m:r>
                          <a:rPr lang="en-US" sz="6000" b="0" i="0" smtClean="0">
                            <a:solidFill>
                              <a:srgbClr val="FF0000"/>
                            </a:solidFill>
                            <a:latin typeface="Cambria Math"/>
                            <a:cs typeface="Times New Roman" pitchFamily="18" charset="0"/>
                          </a:rPr>
                          <m:t>2</m:t>
                        </m:r>
                      </m:den>
                    </m:f>
                  </m:oMath>
                </a14:m>
                <a:endParaRPr lang="vi-VN" sz="6000" b="0" dirty="0">
                  <a:solidFill>
                    <a:srgbClr val="FF0000"/>
                  </a:solidFill>
                  <a:latin typeface="Cambria" panose="02040503050406030204" pitchFamily="18" charset="0"/>
                  <a:ea typeface="Cambria" panose="02040503050406030204" pitchFamily="18" charset="0"/>
                  <a:cs typeface="Times New Roman" pitchFamily="18" charset="0"/>
                </a:endParaRPr>
              </a:p>
            </p:txBody>
          </p:sp>
        </mc:Choice>
        <mc:Fallback xmlns="">
          <p:sp>
            <p:nvSpPr>
              <p:cNvPr id="14" name="TextBox 13">
                <a:extLst>
                  <a:ext uri="{FF2B5EF4-FFF2-40B4-BE49-F238E27FC236}">
                    <a16:creationId xmlns:a16="http://schemas.microsoft.com/office/drawing/2014/main" id="{94AE7AAC-C001-4CFA-A980-ADCD584C4D38}"/>
                  </a:ext>
                </a:extLst>
              </p:cNvPr>
              <p:cNvSpPr txBox="1">
                <a:spLocks noRot="1" noChangeAspect="1" noMove="1" noResize="1" noEditPoints="1" noAdjustHandles="1" noChangeArrowheads="1" noChangeShapeType="1" noTextEdit="1"/>
              </p:cNvSpPr>
              <p:nvPr/>
            </p:nvSpPr>
            <p:spPr>
              <a:xfrm>
                <a:off x="8448782" y="4121108"/>
                <a:ext cx="2722959" cy="1441933"/>
              </a:xfrm>
              <a:prstGeom prst="rect">
                <a:avLst/>
              </a:prstGeom>
              <a:blipFill>
                <a:blip r:embed="rId7"/>
                <a:stretch>
                  <a:fillRect l="-2461" b="-4219"/>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94AE7AAC-C001-4CFA-A980-ADCD584C4D38}"/>
              </a:ext>
            </a:extLst>
          </p:cNvPr>
          <p:cNvSpPr txBox="1"/>
          <p:nvPr/>
        </p:nvSpPr>
        <p:spPr>
          <a:xfrm>
            <a:off x="4930305" y="2791200"/>
            <a:ext cx="3864714" cy="954107"/>
          </a:xfrm>
          <a:prstGeom prst="rect">
            <a:avLst/>
          </a:prstGeom>
          <a:noFill/>
        </p:spPr>
        <p:txBody>
          <a:bodyPr wrap="square" rtlCol="0">
            <a:spAutoFit/>
          </a:bodyPr>
          <a:lstStyle/>
          <a:p>
            <a:pPr algn="ctr"/>
            <a:r>
              <a:rPr lang="en-US" sz="2800" dirty="0">
                <a:latin typeface="Cambria" panose="02040503050406030204" pitchFamily="18" charset="0"/>
                <a:ea typeface="Cambria" panose="02040503050406030204" pitchFamily="18" charset="0"/>
                <a:cs typeface="Times New Roman" pitchFamily="18" charset="0"/>
              </a:rPr>
              <a:t>                     a : </a:t>
            </a:r>
            <a:r>
              <a:rPr lang="en-US" sz="2800" dirty="0" err="1">
                <a:latin typeface="Cambria" panose="02040503050406030204" pitchFamily="18" charset="0"/>
                <a:ea typeface="Cambria" panose="02040503050406030204" pitchFamily="18" charset="0"/>
                <a:cs typeface="Times New Roman" pitchFamily="18" charset="0"/>
              </a:rPr>
              <a:t>độ</a:t>
            </a:r>
            <a:r>
              <a:rPr lang="en-US" sz="2800" dirty="0">
                <a:latin typeface="Cambria" panose="02040503050406030204" pitchFamily="18" charset="0"/>
                <a:ea typeface="Cambria" panose="02040503050406030204" pitchFamily="18" charset="0"/>
                <a:cs typeface="Times New Roman" pitchFamily="18" charset="0"/>
              </a:rPr>
              <a:t> </a:t>
            </a:r>
            <a:r>
              <a:rPr lang="en-US" sz="2800" dirty="0" err="1">
                <a:latin typeface="Cambria" panose="02040503050406030204" pitchFamily="18" charset="0"/>
                <a:ea typeface="Cambria" panose="02040503050406030204" pitchFamily="18" charset="0"/>
                <a:cs typeface="Times New Roman" pitchFamily="18" charset="0"/>
              </a:rPr>
              <a:t>dài</a:t>
            </a:r>
            <a:r>
              <a:rPr lang="en-US" sz="2800" dirty="0">
                <a:latin typeface="Cambria" panose="02040503050406030204" pitchFamily="18" charset="0"/>
                <a:ea typeface="Cambria" panose="02040503050406030204" pitchFamily="18" charset="0"/>
                <a:cs typeface="Times New Roman" pitchFamily="18" charset="0"/>
              </a:rPr>
              <a:t> </a:t>
            </a:r>
            <a:r>
              <a:rPr lang="en-US" sz="2800" dirty="0" err="1">
                <a:latin typeface="Cambria" panose="02040503050406030204" pitchFamily="18" charset="0"/>
                <a:ea typeface="Cambria" panose="02040503050406030204" pitchFamily="18" charset="0"/>
                <a:cs typeface="Times New Roman" pitchFamily="18" charset="0"/>
              </a:rPr>
              <a:t>đáy</a:t>
            </a:r>
            <a:r>
              <a:rPr lang="en-US" sz="2800" dirty="0">
                <a:latin typeface="Cambria" panose="02040503050406030204" pitchFamily="18" charset="0"/>
                <a:ea typeface="Cambria" panose="02040503050406030204" pitchFamily="18" charset="0"/>
                <a:cs typeface="Times New Roman" pitchFamily="18" charset="0"/>
              </a:rPr>
              <a:t> </a:t>
            </a:r>
            <a:endParaRPr lang="vi-VN" sz="2800" dirty="0">
              <a:latin typeface="Cambria" panose="02040503050406030204" pitchFamily="18" charset="0"/>
              <a:ea typeface="Cambria" panose="02040503050406030204" pitchFamily="18" charset="0"/>
              <a:cs typeface="Times New Roman" pitchFamily="18" charset="0"/>
            </a:endParaRPr>
          </a:p>
          <a:p>
            <a:pPr algn="ctr"/>
            <a:r>
              <a:rPr lang="vi-VN" sz="2800" dirty="0">
                <a:latin typeface="Cambria" panose="02040503050406030204" pitchFamily="18" charset="0"/>
                <a:ea typeface="Cambria" panose="02040503050406030204" pitchFamily="18" charset="0"/>
                <a:cs typeface="Times New Roman" pitchFamily="18" charset="0"/>
              </a:rPr>
              <a:t>                   </a:t>
            </a:r>
            <a:r>
              <a:rPr lang="en-US" sz="2800" dirty="0">
                <a:latin typeface="Cambria" panose="02040503050406030204" pitchFamily="18" charset="0"/>
                <a:ea typeface="Cambria" panose="02040503050406030204" pitchFamily="18" charset="0"/>
                <a:cs typeface="Times New Roman" pitchFamily="18" charset="0"/>
              </a:rPr>
              <a:t>h : </a:t>
            </a:r>
            <a:r>
              <a:rPr lang="en-US" sz="2800" dirty="0" err="1">
                <a:latin typeface="Cambria" panose="02040503050406030204" pitchFamily="18" charset="0"/>
                <a:ea typeface="Cambria" panose="02040503050406030204" pitchFamily="18" charset="0"/>
                <a:cs typeface="Times New Roman" pitchFamily="18" charset="0"/>
              </a:rPr>
              <a:t>chiều</a:t>
            </a:r>
            <a:r>
              <a:rPr lang="en-US" sz="2800" dirty="0">
                <a:latin typeface="Cambria" panose="02040503050406030204" pitchFamily="18" charset="0"/>
                <a:ea typeface="Cambria" panose="02040503050406030204" pitchFamily="18" charset="0"/>
                <a:cs typeface="Times New Roman" pitchFamily="18" charset="0"/>
              </a:rPr>
              <a:t> </a:t>
            </a:r>
            <a:r>
              <a:rPr lang="en-US" sz="2800" dirty="0" err="1">
                <a:latin typeface="Cambria" panose="02040503050406030204" pitchFamily="18" charset="0"/>
                <a:ea typeface="Cambria" panose="02040503050406030204" pitchFamily="18" charset="0"/>
                <a:cs typeface="Times New Roman" pitchFamily="18" charset="0"/>
              </a:rPr>
              <a:t>cao</a:t>
            </a:r>
            <a:endParaRPr lang="en-US" sz="2400" dirty="0">
              <a:latin typeface="Cambria" panose="02040503050406030204" pitchFamily="18" charset="0"/>
              <a:ea typeface="Cambria" panose="02040503050406030204" pitchFamily="18" charset="0"/>
              <a:cs typeface="Times New Roman" pitchFamily="18" charset="0"/>
            </a:endParaRPr>
          </a:p>
        </p:txBody>
      </p:sp>
    </p:spTree>
    <p:custDataLst>
      <p:tags r:id="rId1"/>
    </p:custDataLst>
    <p:extLst>
      <p:ext uri="{BB962C8B-B14F-4D97-AF65-F5344CB8AC3E}">
        <p14:creationId xmlns:p14="http://schemas.microsoft.com/office/powerpoint/2010/main" val="1902911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14" presetClass="entr" presetSubtype="1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randombar(horizontal)">
                                      <p:cBhvr>
                                        <p:cTn id="27" dur="500"/>
                                        <p:tgtEl>
                                          <p:spTgt spid="3"/>
                                        </p:tgtEl>
                                      </p:cBhvr>
                                    </p:animEffect>
                                  </p:childTnLst>
                                </p:cTn>
                              </p:par>
                              <p:par>
                                <p:cTn id="28" presetID="14" presetClass="entr" presetSubtype="1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par>
                                <p:cTn id="31" presetID="14" presetClass="entr" presetSubtype="1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randombar(horizontal)">
                                      <p:cBhvr>
                                        <p:cTn id="33" dur="500"/>
                                        <p:tgtEl>
                                          <p:spTgt spid="6"/>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randombar(horizontal)">
                                      <p:cBhvr>
                                        <p:cTn id="36" dur="500"/>
                                        <p:tgtEl>
                                          <p:spTgt spid="4"/>
                                        </p:tgtEl>
                                      </p:cBhvr>
                                    </p:animEffect>
                                  </p:childTnLst>
                                </p:cTn>
                              </p:par>
                              <p:par>
                                <p:cTn id="37" presetID="14" presetClass="entr" presetSubtype="1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randombar(horizontal)">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fltVal val="0"/>
                                          </p:val>
                                        </p:tav>
                                        <p:tav tm="100000">
                                          <p:val>
                                            <p:strVal val="#ppt_h"/>
                                          </p:val>
                                        </p:tav>
                                      </p:tavLst>
                                    </p:anim>
                                    <p:animEffect transition="in" filter="fade">
                                      <p:cBhvr>
                                        <p:cTn id="5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p:bldP spid="9" grpId="0"/>
      <p:bldP spid="10" grpId="0"/>
      <p:bldP spid="11"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3C36D3A-E13D-4686-A16D-9727644E89D7}"/>
              </a:ext>
            </a:extLst>
          </p:cNvPr>
          <p:cNvGrpSpPr/>
          <p:nvPr/>
        </p:nvGrpSpPr>
        <p:grpSpPr>
          <a:xfrm>
            <a:off x="-2285664" y="858736"/>
            <a:ext cx="13270261" cy="5999264"/>
            <a:chOff x="25400" y="616512"/>
            <a:chExt cx="15670898" cy="7084552"/>
          </a:xfrm>
        </p:grpSpPr>
        <p:pic>
          <p:nvPicPr>
            <p:cNvPr id="3" name="图片 16">
              <a:extLst>
                <a:ext uri="{FF2B5EF4-FFF2-40B4-BE49-F238E27FC236}">
                  <a16:creationId xmlns:a16="http://schemas.microsoft.com/office/drawing/2014/main" id="{58C8B065-9668-4877-B289-5F87666A7A0C}"/>
                </a:ext>
              </a:extLst>
            </p:cNvPr>
            <p:cNvPicPr>
              <a:picLocks noChangeAspect="1"/>
            </p:cNvPicPr>
            <p:nvPr/>
          </p:nvPicPr>
          <p:blipFill>
            <a:blip r:embed="rId3">
              <a:duotone>
                <a:prstClr val="black"/>
                <a:srgbClr val="FFFF00">
                  <a:tint val="45000"/>
                  <a:satMod val="400000"/>
                </a:srgbClr>
              </a:duotone>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63511" y="839823"/>
              <a:ext cx="14013677" cy="5839032"/>
            </a:xfrm>
            <a:prstGeom prst="rect">
              <a:avLst/>
            </a:prstGeom>
          </p:spPr>
        </p:pic>
        <p:pic>
          <p:nvPicPr>
            <p:cNvPr id="4" name="图片 33">
              <a:extLst>
                <a:ext uri="{FF2B5EF4-FFF2-40B4-BE49-F238E27FC236}">
                  <a16:creationId xmlns:a16="http://schemas.microsoft.com/office/drawing/2014/main" id="{9B860529-6B62-49A8-9108-A46D0202A2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00" y="616512"/>
              <a:ext cx="15670898" cy="7084552"/>
            </a:xfrm>
            <a:prstGeom prst="rect">
              <a:avLst/>
            </a:prstGeom>
          </p:spPr>
        </p:pic>
      </p:grpSp>
      <p:pic>
        <p:nvPicPr>
          <p:cNvPr id="6" name="Picture 2" descr="Triangle Shape Cartoon - Free vector graphic on Pixabay">
            <a:extLst>
              <a:ext uri="{FF2B5EF4-FFF2-40B4-BE49-F238E27FC236}">
                <a16:creationId xmlns:a16="http://schemas.microsoft.com/office/drawing/2014/main" id="{E47DD8C2-2986-48E5-B718-E307442C1E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54234" y="865616"/>
            <a:ext cx="4453417" cy="54531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CDE0D11-0E32-9B35-C5E8-A458B052D6DC}"/>
              </a:ext>
            </a:extLst>
          </p:cNvPr>
          <p:cNvPicPr>
            <a:picLocks noChangeAspect="1"/>
          </p:cNvPicPr>
          <p:nvPr/>
        </p:nvPicPr>
        <p:blipFill>
          <a:blip r:embed="rId7"/>
          <a:stretch>
            <a:fillRect/>
          </a:stretch>
        </p:blipFill>
        <p:spPr>
          <a:xfrm>
            <a:off x="960720" y="2539253"/>
            <a:ext cx="6724471" cy="2359356"/>
          </a:xfrm>
          <a:prstGeom prst="rect">
            <a:avLst/>
          </a:prstGeom>
        </p:spPr>
      </p:pic>
    </p:spTree>
    <p:custDataLst>
      <p:tags r:id="rId1"/>
    </p:custDataLst>
    <p:extLst>
      <p:ext uri="{BB962C8B-B14F-4D97-AF65-F5344CB8AC3E}">
        <p14:creationId xmlns:p14="http://schemas.microsoft.com/office/powerpoint/2010/main" val="15632492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452D53-D054-45CF-8163-C8FD4EF2FBBC}"/>
              </a:ext>
            </a:extLst>
          </p:cNvPr>
          <p:cNvSpPr txBox="1"/>
          <p:nvPr/>
        </p:nvSpPr>
        <p:spPr>
          <a:xfrm>
            <a:off x="3059371" y="681089"/>
            <a:ext cx="7023919" cy="523220"/>
          </a:xfrm>
          <a:prstGeom prst="rect">
            <a:avLst/>
          </a:prstGeom>
          <a:noFill/>
        </p:spPr>
        <p:txBody>
          <a:bodyPr wrap="square" rtlCol="0">
            <a:spAutoFit/>
          </a:bodyPr>
          <a:lstStyle/>
          <a:p>
            <a:endParaRPr lang="en-US" sz="2800">
              <a:solidFill>
                <a:srgbClr val="FF0000"/>
              </a:solidFill>
              <a:latin typeface="Cambria" panose="02040503050406030204" pitchFamily="18" charset="0"/>
              <a:ea typeface="Cambria" panose="02040503050406030204" pitchFamily="18" charset="0"/>
              <a:cs typeface="Times New Roman" pitchFamily="18" charset="0"/>
            </a:endParaRPr>
          </a:p>
        </p:txBody>
      </p:sp>
      <p:grpSp>
        <p:nvGrpSpPr>
          <p:cNvPr id="4" name="Group 3">
            <a:extLst>
              <a:ext uri="{FF2B5EF4-FFF2-40B4-BE49-F238E27FC236}">
                <a16:creationId xmlns:a16="http://schemas.microsoft.com/office/drawing/2014/main" id="{5DD235CC-D80D-45D6-8EB2-6FFEF3C4FAB8}"/>
              </a:ext>
            </a:extLst>
          </p:cNvPr>
          <p:cNvGrpSpPr/>
          <p:nvPr/>
        </p:nvGrpSpPr>
        <p:grpSpPr>
          <a:xfrm>
            <a:off x="4547832" y="2620081"/>
            <a:ext cx="4384572" cy="3625999"/>
            <a:chOff x="1827270" y="1756250"/>
            <a:chExt cx="2592525" cy="1724117"/>
          </a:xfrm>
        </p:grpSpPr>
        <p:cxnSp>
          <p:nvCxnSpPr>
            <p:cNvPr id="5" name="Straight Arrow Connector 4">
              <a:extLst>
                <a:ext uri="{FF2B5EF4-FFF2-40B4-BE49-F238E27FC236}">
                  <a16:creationId xmlns:a16="http://schemas.microsoft.com/office/drawing/2014/main" id="{1FCE5328-64E8-4909-B580-1092A100AA05}"/>
                </a:ext>
              </a:extLst>
            </p:cNvPr>
            <p:cNvCxnSpPr/>
            <p:nvPr/>
          </p:nvCxnSpPr>
          <p:spPr>
            <a:xfrm>
              <a:off x="1827270" y="3156604"/>
              <a:ext cx="2592525"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2AE2B0A-7F64-427D-AF75-E5767D0E27D9}"/>
                </a:ext>
              </a:extLst>
            </p:cNvPr>
            <p:cNvSpPr txBox="1"/>
            <p:nvPr/>
          </p:nvSpPr>
          <p:spPr>
            <a:xfrm>
              <a:off x="2705895" y="3194175"/>
              <a:ext cx="1167147" cy="286192"/>
            </a:xfrm>
            <a:prstGeom prst="rect">
              <a:avLst/>
            </a:prstGeom>
            <a:noFill/>
            <a:ln w="38100">
              <a:noFill/>
            </a:ln>
          </p:spPr>
          <p:txBody>
            <a:bodyPr wrap="square" rtlCol="0">
              <a:spAutoFit/>
            </a:bodyPr>
            <a:lstStyle/>
            <a:p>
              <a:r>
                <a:rPr lang="en-US" sz="2800" b="1" dirty="0">
                  <a:latin typeface="Cambria" panose="02040503050406030204" pitchFamily="18" charset="0"/>
                  <a:ea typeface="Cambria" panose="02040503050406030204" pitchFamily="18" charset="0"/>
                </a:rPr>
                <a:t>4 cm</a:t>
              </a:r>
            </a:p>
          </p:txBody>
        </p:sp>
        <p:grpSp>
          <p:nvGrpSpPr>
            <p:cNvPr id="7" name="Group 6">
              <a:extLst>
                <a:ext uri="{FF2B5EF4-FFF2-40B4-BE49-F238E27FC236}">
                  <a16:creationId xmlns:a16="http://schemas.microsoft.com/office/drawing/2014/main" id="{6B3B3234-D3C5-4938-BB47-F6EB54A16831}"/>
                </a:ext>
              </a:extLst>
            </p:cNvPr>
            <p:cNvGrpSpPr/>
            <p:nvPr/>
          </p:nvGrpSpPr>
          <p:grpSpPr>
            <a:xfrm>
              <a:off x="1827270" y="1756250"/>
              <a:ext cx="2592525" cy="1213401"/>
              <a:chOff x="1873458" y="1427508"/>
              <a:chExt cx="2592525" cy="1213401"/>
            </a:xfrm>
          </p:grpSpPr>
          <p:grpSp>
            <p:nvGrpSpPr>
              <p:cNvPr id="9" name="Group 8">
                <a:extLst>
                  <a:ext uri="{FF2B5EF4-FFF2-40B4-BE49-F238E27FC236}">
                    <a16:creationId xmlns:a16="http://schemas.microsoft.com/office/drawing/2014/main" id="{B18F0F90-4C35-48FA-9DAA-CFDFC8E3AB46}"/>
                  </a:ext>
                </a:extLst>
              </p:cNvPr>
              <p:cNvGrpSpPr/>
              <p:nvPr/>
            </p:nvGrpSpPr>
            <p:grpSpPr>
              <a:xfrm>
                <a:off x="1873458" y="1427508"/>
                <a:ext cx="2592525" cy="1213401"/>
                <a:chOff x="839788" y="1666048"/>
                <a:chExt cx="2592525" cy="1213401"/>
              </a:xfrm>
            </p:grpSpPr>
            <p:sp>
              <p:nvSpPr>
                <p:cNvPr id="11" name="Isosceles Triangle 10">
                  <a:extLst>
                    <a:ext uri="{FF2B5EF4-FFF2-40B4-BE49-F238E27FC236}">
                      <a16:creationId xmlns:a16="http://schemas.microsoft.com/office/drawing/2014/main" id="{EA3D8E70-3929-4B8A-8767-D8F3D47739E0}"/>
                    </a:ext>
                  </a:extLst>
                </p:cNvPr>
                <p:cNvSpPr/>
                <p:nvPr/>
              </p:nvSpPr>
              <p:spPr>
                <a:xfrm>
                  <a:off x="839788" y="1666048"/>
                  <a:ext cx="2592525" cy="1213401"/>
                </a:xfrm>
                <a:prstGeom prst="triangle">
                  <a:avLst>
                    <a:gd name="adj" fmla="val 26866"/>
                  </a:avLst>
                </a:prstGeom>
                <a:solidFill>
                  <a:schemeClr val="accent4">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cxnSp>
              <p:nvCxnSpPr>
                <p:cNvPr id="12" name="Straight Connector 11">
                  <a:extLst>
                    <a:ext uri="{FF2B5EF4-FFF2-40B4-BE49-F238E27FC236}">
                      <a16:creationId xmlns:a16="http://schemas.microsoft.com/office/drawing/2014/main" id="{41262349-EAA2-4242-9223-1C359251C027}"/>
                    </a:ext>
                  </a:extLst>
                </p:cNvPr>
                <p:cNvCxnSpPr>
                  <a:stCxn id="11" idx="0"/>
                  <a:endCxn id="11" idx="3"/>
                </p:cNvCxnSpPr>
                <p:nvPr/>
              </p:nvCxnSpPr>
              <p:spPr>
                <a:xfrm>
                  <a:off x="1536296" y="1666048"/>
                  <a:ext cx="0" cy="12134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Rectangle 9">
                <a:extLst>
                  <a:ext uri="{FF2B5EF4-FFF2-40B4-BE49-F238E27FC236}">
                    <a16:creationId xmlns:a16="http://schemas.microsoft.com/office/drawing/2014/main" id="{A6BE1EF6-670F-4DFD-AAB5-9D072CF79D63}"/>
                  </a:ext>
                </a:extLst>
              </p:cNvPr>
              <p:cNvSpPr/>
              <p:nvPr/>
            </p:nvSpPr>
            <p:spPr>
              <a:xfrm>
                <a:off x="2569965" y="2489357"/>
                <a:ext cx="182119" cy="15155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grpSp>
        <p:sp>
          <p:nvSpPr>
            <p:cNvPr id="8" name="TextBox 7">
              <a:extLst>
                <a:ext uri="{FF2B5EF4-FFF2-40B4-BE49-F238E27FC236}">
                  <a16:creationId xmlns:a16="http://schemas.microsoft.com/office/drawing/2014/main" id="{478B9340-B56B-4CA8-8A70-50C20D08FFBA}"/>
                </a:ext>
              </a:extLst>
            </p:cNvPr>
            <p:cNvSpPr txBox="1"/>
            <p:nvPr/>
          </p:nvSpPr>
          <p:spPr>
            <a:xfrm>
              <a:off x="2523778" y="2322342"/>
              <a:ext cx="910916" cy="286192"/>
            </a:xfrm>
            <a:prstGeom prst="rect">
              <a:avLst/>
            </a:prstGeom>
            <a:noFill/>
            <a:ln w="38100">
              <a:noFill/>
            </a:ln>
          </p:spPr>
          <p:txBody>
            <a:bodyPr wrap="square" rtlCol="0">
              <a:spAutoFit/>
            </a:bodyPr>
            <a:lstStyle/>
            <a:p>
              <a:r>
                <a:rPr lang="en-US" sz="2800" b="1" dirty="0">
                  <a:latin typeface="Cambria" panose="02040503050406030204" pitchFamily="18" charset="0"/>
                  <a:ea typeface="Cambria" panose="02040503050406030204" pitchFamily="18" charset="0"/>
                </a:rPr>
                <a:t>3 cm</a:t>
              </a:r>
            </a:p>
          </p:txBody>
        </p:sp>
      </p:grpSp>
      <p:grpSp>
        <p:nvGrpSpPr>
          <p:cNvPr id="13" name="组合 27">
            <a:extLst>
              <a:ext uri="{FF2B5EF4-FFF2-40B4-BE49-F238E27FC236}">
                <a16:creationId xmlns:a16="http://schemas.microsoft.com/office/drawing/2014/main" id="{817EB920-E29D-4D1E-B75D-5299BF3768C9}"/>
              </a:ext>
            </a:extLst>
          </p:cNvPr>
          <p:cNvGrpSpPr/>
          <p:nvPr/>
        </p:nvGrpSpPr>
        <p:grpSpPr>
          <a:xfrm>
            <a:off x="805543" y="567952"/>
            <a:ext cx="10537370" cy="1963248"/>
            <a:chOff x="2752641" y="3846647"/>
            <a:chExt cx="9964197" cy="1963248"/>
          </a:xfrm>
        </p:grpSpPr>
        <p:sp>
          <p:nvSpPr>
            <p:cNvPr id="14" name="圆角矩形 14">
              <a:extLst>
                <a:ext uri="{FF2B5EF4-FFF2-40B4-BE49-F238E27FC236}">
                  <a16:creationId xmlns:a16="http://schemas.microsoft.com/office/drawing/2014/main" id="{A6A7F4C5-1BC3-41B9-BAA6-A1925A08E114}"/>
                </a:ext>
              </a:extLst>
            </p:cNvPr>
            <p:cNvSpPr/>
            <p:nvPr/>
          </p:nvSpPr>
          <p:spPr>
            <a:xfrm>
              <a:off x="2752641" y="3846647"/>
              <a:ext cx="9964197" cy="1881334"/>
            </a:xfrm>
            <a:prstGeom prst="roundRect">
              <a:avLst>
                <a:gd name="adj" fmla="val 50000"/>
              </a:avLst>
            </a:prstGeom>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ea typeface="inpin heiti" panose="00000500000000000000" pitchFamily="2" charset="-122"/>
                <a:sym typeface="inpin heiti" panose="00000500000000000000" pitchFamily="2" charset="-122"/>
              </a:endParaRPr>
            </a:p>
          </p:txBody>
        </p:sp>
        <p:sp>
          <p:nvSpPr>
            <p:cNvPr id="15" name="文本框 23">
              <a:extLst>
                <a:ext uri="{FF2B5EF4-FFF2-40B4-BE49-F238E27FC236}">
                  <a16:creationId xmlns:a16="http://schemas.microsoft.com/office/drawing/2014/main" id="{9C609DCE-E8C5-4FEF-A1E0-7DDA39B24A8D}"/>
                </a:ext>
              </a:extLst>
            </p:cNvPr>
            <p:cNvSpPr txBox="1"/>
            <p:nvPr/>
          </p:nvSpPr>
          <p:spPr>
            <a:xfrm>
              <a:off x="3450621" y="3870903"/>
              <a:ext cx="8609412" cy="1938992"/>
            </a:xfrm>
            <a:prstGeom prst="rect">
              <a:avLst/>
            </a:prstGeom>
            <a:noFill/>
          </p:spPr>
          <p:txBody>
            <a:bodyPr wrap="square" rtlCol="0">
              <a:spAutoFit/>
            </a:bodyPr>
            <a:lstStyle/>
            <a:p>
              <a:pPr algn="ctr"/>
              <a:r>
                <a:rPr lang="fr-FR" altLang="zh-CN" sz="4000" b="1" u="sng"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Bài</a:t>
              </a:r>
              <a:r>
                <a:rPr lang="fr-FR" altLang="zh-CN" sz="4000" b="1" u="sng"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1:</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Tính</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diện</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tích</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hình</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tam</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giác</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có</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a:t>
              </a:r>
            </a:p>
            <a:p>
              <a:pPr algn="ct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a)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Độ</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dài</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đáy</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là 4cm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và</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chiều</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cao</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là 3cm</a:t>
              </a:r>
            </a:p>
          </p:txBody>
        </p:sp>
      </p:grpSp>
      <p:grpSp>
        <p:nvGrpSpPr>
          <p:cNvPr id="17" name="组合 27">
            <a:extLst>
              <a:ext uri="{FF2B5EF4-FFF2-40B4-BE49-F238E27FC236}">
                <a16:creationId xmlns:a16="http://schemas.microsoft.com/office/drawing/2014/main" id="{817EB920-E29D-4D1E-B75D-5299BF3768C9}"/>
              </a:ext>
            </a:extLst>
          </p:cNvPr>
          <p:cNvGrpSpPr/>
          <p:nvPr/>
        </p:nvGrpSpPr>
        <p:grpSpPr>
          <a:xfrm>
            <a:off x="716312" y="487069"/>
            <a:ext cx="11270203" cy="2554545"/>
            <a:chOff x="2597040" y="3914447"/>
            <a:chExt cx="10037569" cy="2554545"/>
          </a:xfrm>
        </p:grpSpPr>
        <p:sp>
          <p:nvSpPr>
            <p:cNvPr id="18" name="圆角矩形 14">
              <a:extLst>
                <a:ext uri="{FF2B5EF4-FFF2-40B4-BE49-F238E27FC236}">
                  <a16:creationId xmlns:a16="http://schemas.microsoft.com/office/drawing/2014/main" id="{A6A7F4C5-1BC3-41B9-BAA6-A1925A08E114}"/>
                </a:ext>
              </a:extLst>
            </p:cNvPr>
            <p:cNvSpPr/>
            <p:nvPr/>
          </p:nvSpPr>
          <p:spPr>
            <a:xfrm>
              <a:off x="2597040" y="3995123"/>
              <a:ext cx="10005372" cy="1892898"/>
            </a:xfrm>
            <a:prstGeom prst="roundRect">
              <a:avLst>
                <a:gd name="adj" fmla="val 50000"/>
              </a:avLst>
            </a:prstGeom>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ea typeface="inpin heiti" panose="00000500000000000000" pitchFamily="2" charset="-122"/>
                <a:sym typeface="inpin heiti" panose="00000500000000000000" pitchFamily="2" charset="-122"/>
              </a:endParaRPr>
            </a:p>
          </p:txBody>
        </p:sp>
        <p:sp>
          <p:nvSpPr>
            <p:cNvPr id="19" name="文本框 23">
              <a:extLst>
                <a:ext uri="{FF2B5EF4-FFF2-40B4-BE49-F238E27FC236}">
                  <a16:creationId xmlns:a16="http://schemas.microsoft.com/office/drawing/2014/main" id="{9C609DCE-E8C5-4FEF-A1E0-7DDA39B24A8D}"/>
                </a:ext>
              </a:extLst>
            </p:cNvPr>
            <p:cNvSpPr txBox="1"/>
            <p:nvPr/>
          </p:nvSpPr>
          <p:spPr>
            <a:xfrm>
              <a:off x="3615437" y="3914447"/>
              <a:ext cx="9019172" cy="2554545"/>
            </a:xfrm>
            <a:prstGeom prst="rect">
              <a:avLst/>
            </a:prstGeom>
            <a:noFill/>
          </p:spPr>
          <p:txBody>
            <a:bodyPr wrap="square" rtlCol="0">
              <a:spAutoFit/>
            </a:bodyPr>
            <a:lstStyle/>
            <a:p>
              <a:pPr algn="ctr"/>
              <a:r>
                <a:rPr lang="fr-FR" altLang="zh-CN" sz="4000" b="1" u="sng"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Bài</a:t>
              </a:r>
              <a:r>
                <a:rPr lang="fr-FR" altLang="zh-CN" sz="4000" b="1" u="sng"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1:</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Tính</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diện</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tích</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hình</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tam</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giác</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có</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a:t>
              </a:r>
            </a:p>
            <a:p>
              <a:pPr marL="742950" indent="-742950" algn="ctr">
                <a:buAutoNum type="alphaLcParenR"/>
              </a:pP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Độ</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dài</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đáy</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là 4cm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và</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chiều</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cao</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là 3cm</a:t>
              </a:r>
            </a:p>
            <a:p>
              <a:pPr algn="ct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b)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Độ</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dài</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đáy</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là 5 dm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và</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chiều</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cao</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là 8 dm</a:t>
              </a:r>
            </a:p>
            <a:p>
              <a:pPr marL="742950" indent="-742950" algn="ctr">
                <a:buAutoNum type="alphaLcParenR"/>
              </a:pPr>
              <a:endPar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endParaRPr>
            </a:p>
          </p:txBody>
        </p:sp>
      </p:grpSp>
    </p:spTree>
    <p:custDataLst>
      <p:tags r:id="rId1"/>
    </p:custDataLst>
    <p:extLst>
      <p:ext uri="{BB962C8B-B14F-4D97-AF65-F5344CB8AC3E}">
        <p14:creationId xmlns:p14="http://schemas.microsoft.com/office/powerpoint/2010/main" val="22431300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nodeType="clickEffect">
                                  <p:stCondLst>
                                    <p:cond delay="0"/>
                                  </p:stCondLst>
                                  <p:childTnLst>
                                    <p:anim calcmode="lin" valueType="num">
                                      <p:cBhvr>
                                        <p:cTn id="11" dur="500"/>
                                        <p:tgtEl>
                                          <p:spTgt spid="17"/>
                                        </p:tgtEl>
                                        <p:attrNameLst>
                                          <p:attrName>ppt_w</p:attrName>
                                        </p:attrNameLst>
                                      </p:cBhvr>
                                      <p:tavLst>
                                        <p:tav tm="0">
                                          <p:val>
                                            <p:strVal val="ppt_w"/>
                                          </p:val>
                                        </p:tav>
                                        <p:tav tm="100000">
                                          <p:val>
                                            <p:fltVal val="0"/>
                                          </p:val>
                                        </p:tav>
                                      </p:tavLst>
                                    </p:anim>
                                    <p:anim calcmode="lin" valueType="num">
                                      <p:cBhvr>
                                        <p:cTn id="12" dur="500"/>
                                        <p:tgtEl>
                                          <p:spTgt spid="17"/>
                                        </p:tgtEl>
                                        <p:attrNameLst>
                                          <p:attrName>ppt_h</p:attrName>
                                        </p:attrNameLst>
                                      </p:cBhvr>
                                      <p:tavLst>
                                        <p:tav tm="0">
                                          <p:val>
                                            <p:strVal val="ppt_h"/>
                                          </p:val>
                                        </p:tav>
                                        <p:tav tm="100000">
                                          <p:val>
                                            <p:fltVal val="0"/>
                                          </p:val>
                                        </p:tav>
                                      </p:tavLst>
                                    </p:anim>
                                    <p:animEffect transition="out" filter="fade">
                                      <p:cBhvr>
                                        <p:cTn id="13" dur="500"/>
                                        <p:tgtEl>
                                          <p:spTgt spid="17"/>
                                        </p:tgtEl>
                                      </p:cBhvr>
                                    </p:animEffect>
                                    <p:set>
                                      <p:cBhvr>
                                        <p:cTn id="14" dur="1" fill="hold">
                                          <p:stCondLst>
                                            <p:cond delay="499"/>
                                          </p:stCondLst>
                                        </p:cTn>
                                        <p:tgtEl>
                                          <p:spTgt spid="1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B8DC2D-B3DB-4A01-B41F-0B09553E37E6}"/>
              </a:ext>
            </a:extLst>
          </p:cNvPr>
          <p:cNvSpPr txBox="1"/>
          <p:nvPr/>
        </p:nvSpPr>
        <p:spPr>
          <a:xfrm>
            <a:off x="3059371" y="681089"/>
            <a:ext cx="7023919" cy="523220"/>
          </a:xfrm>
          <a:prstGeom prst="rect">
            <a:avLst/>
          </a:prstGeom>
          <a:noFill/>
        </p:spPr>
        <p:txBody>
          <a:bodyPr wrap="square" rtlCol="0">
            <a:spAutoFit/>
          </a:bodyPr>
          <a:lstStyle/>
          <a:p>
            <a:endParaRPr lang="en-US" sz="2800">
              <a:solidFill>
                <a:srgbClr val="FF0000"/>
              </a:solidFill>
              <a:latin typeface="Cambria" panose="02040503050406030204" pitchFamily="18" charset="0"/>
              <a:ea typeface="Cambria" panose="02040503050406030204" pitchFamily="18" charset="0"/>
              <a:cs typeface="Times New Roman" pitchFamily="18" charset="0"/>
            </a:endParaRPr>
          </a:p>
        </p:txBody>
      </p:sp>
      <p:grpSp>
        <p:nvGrpSpPr>
          <p:cNvPr id="4" name="组合 27">
            <a:extLst>
              <a:ext uri="{FF2B5EF4-FFF2-40B4-BE49-F238E27FC236}">
                <a16:creationId xmlns:a16="http://schemas.microsoft.com/office/drawing/2014/main" id="{12C4BBEC-8534-4544-857E-EFC28C698437}"/>
              </a:ext>
            </a:extLst>
          </p:cNvPr>
          <p:cNvGrpSpPr/>
          <p:nvPr/>
        </p:nvGrpSpPr>
        <p:grpSpPr>
          <a:xfrm>
            <a:off x="805543" y="567952"/>
            <a:ext cx="10580914" cy="1437096"/>
            <a:chOff x="2752641" y="3846647"/>
            <a:chExt cx="10005372" cy="1437096"/>
          </a:xfrm>
        </p:grpSpPr>
        <p:sp>
          <p:nvSpPr>
            <p:cNvPr id="5" name="圆角矩形 14">
              <a:extLst>
                <a:ext uri="{FF2B5EF4-FFF2-40B4-BE49-F238E27FC236}">
                  <a16:creationId xmlns:a16="http://schemas.microsoft.com/office/drawing/2014/main" id="{5274C6A4-3567-411B-8B19-4CAE1470EEA5}"/>
                </a:ext>
              </a:extLst>
            </p:cNvPr>
            <p:cNvSpPr/>
            <p:nvPr/>
          </p:nvSpPr>
          <p:spPr>
            <a:xfrm>
              <a:off x="2752641" y="3846647"/>
              <a:ext cx="10005372" cy="1437096"/>
            </a:xfrm>
            <a:prstGeom prst="roundRect">
              <a:avLst>
                <a:gd name="adj" fmla="val 50000"/>
              </a:avLst>
            </a:prstGeom>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ea typeface="inpin heiti" panose="00000500000000000000" pitchFamily="2" charset="-122"/>
                <a:sym typeface="inpin heiti" panose="00000500000000000000" pitchFamily="2" charset="-122"/>
              </a:endParaRPr>
            </a:p>
          </p:txBody>
        </p:sp>
        <p:sp>
          <p:nvSpPr>
            <p:cNvPr id="6" name="文本框 23">
              <a:extLst>
                <a:ext uri="{FF2B5EF4-FFF2-40B4-BE49-F238E27FC236}">
                  <a16:creationId xmlns:a16="http://schemas.microsoft.com/office/drawing/2014/main" id="{CCB9890F-9915-4AB1-A295-7E39939FF413}"/>
                </a:ext>
              </a:extLst>
            </p:cNvPr>
            <p:cNvSpPr txBox="1"/>
            <p:nvPr/>
          </p:nvSpPr>
          <p:spPr>
            <a:xfrm>
              <a:off x="3186324" y="3903475"/>
              <a:ext cx="9101521" cy="1200329"/>
            </a:xfrm>
            <a:prstGeom prst="rect">
              <a:avLst/>
            </a:prstGeom>
            <a:noFill/>
          </p:spPr>
          <p:txBody>
            <a:bodyPr wrap="square" rtlCol="0">
              <a:spAutoFit/>
            </a:bodyPr>
            <a:lstStyle/>
            <a:p>
              <a:pPr algn="ctr"/>
              <a:r>
                <a:rPr lang="fr-FR" altLang="zh-CN" sz="3600" b="1" u="sng"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Bài</a:t>
              </a:r>
              <a:r>
                <a:rPr lang="fr-FR" altLang="zh-CN" sz="3600" b="1" u="sng"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1:</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Tính</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diện</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tích</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hình</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tam</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giác</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có</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a:t>
              </a:r>
            </a:p>
            <a:p>
              <a:pPr algn="ct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b)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Độ</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dài</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đáy</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là 5 dm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và</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chiều</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cao</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là 8 dm</a:t>
              </a:r>
            </a:p>
          </p:txBody>
        </p:sp>
      </p:grpSp>
      <p:grpSp>
        <p:nvGrpSpPr>
          <p:cNvPr id="7" name="Group 6">
            <a:extLst>
              <a:ext uri="{FF2B5EF4-FFF2-40B4-BE49-F238E27FC236}">
                <a16:creationId xmlns:a16="http://schemas.microsoft.com/office/drawing/2014/main" id="{DF49CC40-2E8C-4311-ADDA-0369A3046A6A}"/>
              </a:ext>
            </a:extLst>
          </p:cNvPr>
          <p:cNvGrpSpPr/>
          <p:nvPr/>
        </p:nvGrpSpPr>
        <p:grpSpPr>
          <a:xfrm>
            <a:off x="3843365" y="2241796"/>
            <a:ext cx="4733857" cy="4181676"/>
            <a:chOff x="1827270" y="1756250"/>
            <a:chExt cx="2592525" cy="1635272"/>
          </a:xfrm>
        </p:grpSpPr>
        <p:cxnSp>
          <p:nvCxnSpPr>
            <p:cNvPr id="8" name="Straight Arrow Connector 7">
              <a:extLst>
                <a:ext uri="{FF2B5EF4-FFF2-40B4-BE49-F238E27FC236}">
                  <a16:creationId xmlns:a16="http://schemas.microsoft.com/office/drawing/2014/main" id="{5B24202B-231A-4B2F-B4D3-A3CAB3851450}"/>
                </a:ext>
              </a:extLst>
            </p:cNvPr>
            <p:cNvCxnSpPr/>
            <p:nvPr/>
          </p:nvCxnSpPr>
          <p:spPr>
            <a:xfrm>
              <a:off x="1827270" y="3156604"/>
              <a:ext cx="2592525"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AEA83BF-D35D-4AA8-80E0-D7ECC617521F}"/>
                </a:ext>
              </a:extLst>
            </p:cNvPr>
            <p:cNvSpPr txBox="1"/>
            <p:nvPr/>
          </p:nvSpPr>
          <p:spPr>
            <a:xfrm>
              <a:off x="2709069" y="3167688"/>
              <a:ext cx="1710726" cy="223834"/>
            </a:xfrm>
            <a:prstGeom prst="rect">
              <a:avLst/>
            </a:prstGeom>
            <a:noFill/>
            <a:ln w="57150">
              <a:noFill/>
            </a:ln>
          </p:spPr>
          <p:txBody>
            <a:bodyPr wrap="square" rtlCol="0">
              <a:spAutoFit/>
            </a:bodyPr>
            <a:lstStyle/>
            <a:p>
              <a:r>
                <a:rPr lang="en-US" sz="2800" b="1" dirty="0">
                  <a:latin typeface="Cambria" panose="02040503050406030204" pitchFamily="18" charset="0"/>
                  <a:ea typeface="Cambria" panose="02040503050406030204" pitchFamily="18" charset="0"/>
                </a:rPr>
                <a:t>5dm</a:t>
              </a:r>
            </a:p>
          </p:txBody>
        </p:sp>
        <p:grpSp>
          <p:nvGrpSpPr>
            <p:cNvPr id="10" name="Group 9">
              <a:extLst>
                <a:ext uri="{FF2B5EF4-FFF2-40B4-BE49-F238E27FC236}">
                  <a16:creationId xmlns:a16="http://schemas.microsoft.com/office/drawing/2014/main" id="{65579E1A-D75E-4265-8032-856C989214C4}"/>
                </a:ext>
              </a:extLst>
            </p:cNvPr>
            <p:cNvGrpSpPr/>
            <p:nvPr/>
          </p:nvGrpSpPr>
          <p:grpSpPr>
            <a:xfrm>
              <a:off x="1827270" y="1756250"/>
              <a:ext cx="2592525" cy="1213401"/>
              <a:chOff x="1873458" y="1427508"/>
              <a:chExt cx="2592525" cy="1213401"/>
            </a:xfrm>
          </p:grpSpPr>
          <p:grpSp>
            <p:nvGrpSpPr>
              <p:cNvPr id="12" name="Group 11">
                <a:extLst>
                  <a:ext uri="{FF2B5EF4-FFF2-40B4-BE49-F238E27FC236}">
                    <a16:creationId xmlns:a16="http://schemas.microsoft.com/office/drawing/2014/main" id="{BDD1C2BC-9127-48C0-B61C-44F824925B3D}"/>
                  </a:ext>
                </a:extLst>
              </p:cNvPr>
              <p:cNvGrpSpPr/>
              <p:nvPr/>
            </p:nvGrpSpPr>
            <p:grpSpPr>
              <a:xfrm>
                <a:off x="1873458" y="1427508"/>
                <a:ext cx="2592525" cy="1213401"/>
                <a:chOff x="839788" y="1666048"/>
                <a:chExt cx="2592525" cy="1213401"/>
              </a:xfrm>
            </p:grpSpPr>
            <p:sp>
              <p:nvSpPr>
                <p:cNvPr id="14" name="Isosceles Triangle 13">
                  <a:extLst>
                    <a:ext uri="{FF2B5EF4-FFF2-40B4-BE49-F238E27FC236}">
                      <a16:creationId xmlns:a16="http://schemas.microsoft.com/office/drawing/2014/main" id="{F45CAED0-D630-4839-BF80-F9D8C5240456}"/>
                    </a:ext>
                  </a:extLst>
                </p:cNvPr>
                <p:cNvSpPr/>
                <p:nvPr/>
              </p:nvSpPr>
              <p:spPr>
                <a:xfrm>
                  <a:off x="839788" y="1666048"/>
                  <a:ext cx="2592525" cy="1213401"/>
                </a:xfrm>
                <a:prstGeom prst="triangle">
                  <a:avLst>
                    <a:gd name="adj" fmla="val 26866"/>
                  </a:avLst>
                </a:prstGeom>
                <a:solidFill>
                  <a:srgbClr val="00B0F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cxnSp>
              <p:nvCxnSpPr>
                <p:cNvPr id="15" name="Straight Connector 14">
                  <a:extLst>
                    <a:ext uri="{FF2B5EF4-FFF2-40B4-BE49-F238E27FC236}">
                      <a16:creationId xmlns:a16="http://schemas.microsoft.com/office/drawing/2014/main" id="{C481C5A5-C452-4B73-AF4F-FBD255D501E3}"/>
                    </a:ext>
                  </a:extLst>
                </p:cNvPr>
                <p:cNvCxnSpPr>
                  <a:stCxn id="14" idx="0"/>
                  <a:endCxn id="14" idx="3"/>
                </p:cNvCxnSpPr>
                <p:nvPr/>
              </p:nvCxnSpPr>
              <p:spPr>
                <a:xfrm>
                  <a:off x="1536296" y="1666048"/>
                  <a:ext cx="0" cy="121340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Rectangle 12">
                <a:extLst>
                  <a:ext uri="{FF2B5EF4-FFF2-40B4-BE49-F238E27FC236}">
                    <a16:creationId xmlns:a16="http://schemas.microsoft.com/office/drawing/2014/main" id="{DEFF406D-DB96-4B84-96AB-047D73BE34F8}"/>
                  </a:ext>
                </a:extLst>
              </p:cNvPr>
              <p:cNvSpPr/>
              <p:nvPr/>
            </p:nvSpPr>
            <p:spPr>
              <a:xfrm>
                <a:off x="2569966" y="2505075"/>
                <a:ext cx="120225" cy="13583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grpSp>
        <p:sp>
          <p:nvSpPr>
            <p:cNvPr id="11" name="TextBox 10">
              <a:extLst>
                <a:ext uri="{FF2B5EF4-FFF2-40B4-BE49-F238E27FC236}">
                  <a16:creationId xmlns:a16="http://schemas.microsoft.com/office/drawing/2014/main" id="{8761E8D5-61DF-46B5-8952-24EBB041EC91}"/>
                </a:ext>
              </a:extLst>
            </p:cNvPr>
            <p:cNvSpPr txBox="1"/>
            <p:nvPr/>
          </p:nvSpPr>
          <p:spPr>
            <a:xfrm>
              <a:off x="2575238" y="2253604"/>
              <a:ext cx="1447963" cy="197501"/>
            </a:xfrm>
            <a:prstGeom prst="rect">
              <a:avLst/>
            </a:prstGeom>
            <a:noFill/>
            <a:ln w="57150">
              <a:noFill/>
            </a:ln>
          </p:spPr>
          <p:txBody>
            <a:bodyPr wrap="square" rtlCol="0">
              <a:spAutoFit/>
            </a:bodyPr>
            <a:lstStyle/>
            <a:p>
              <a:r>
                <a:rPr lang="en-US" sz="2400" b="1" dirty="0">
                  <a:latin typeface="Cambria" panose="02040503050406030204" pitchFamily="18" charset="0"/>
                  <a:ea typeface="Cambria" panose="02040503050406030204" pitchFamily="18" charset="0"/>
                </a:rPr>
                <a:t>8 </a:t>
              </a:r>
              <a:r>
                <a:rPr lang="en-US" sz="2400" b="1" dirty="0" err="1">
                  <a:latin typeface="Cambria" panose="02040503050406030204" pitchFamily="18" charset="0"/>
                  <a:ea typeface="Cambria" panose="02040503050406030204" pitchFamily="18" charset="0"/>
                </a:rPr>
                <a:t>dm</a:t>
              </a:r>
              <a:endParaRPr lang="en-US" sz="2400" b="1" dirty="0">
                <a:latin typeface="Cambria" panose="02040503050406030204" pitchFamily="18" charset="0"/>
                <a:ea typeface="Cambria" panose="02040503050406030204" pitchFamily="18" charset="0"/>
              </a:endParaRPr>
            </a:p>
          </p:txBody>
        </p:sp>
      </p:grpSp>
    </p:spTree>
    <p:custDataLst>
      <p:tags r:id="rId1"/>
    </p:custDataLst>
    <p:extLst>
      <p:ext uri="{BB962C8B-B14F-4D97-AF65-F5344CB8AC3E}">
        <p14:creationId xmlns:p14="http://schemas.microsoft.com/office/powerpoint/2010/main" val="41587414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9639AB0-882E-27AD-D7D7-4773AAE95935}"/>
              </a:ext>
            </a:extLst>
          </p:cNvPr>
          <p:cNvSpPr/>
          <p:nvPr/>
        </p:nvSpPr>
        <p:spPr>
          <a:xfrm>
            <a:off x="156117" y="144966"/>
            <a:ext cx="713678" cy="646771"/>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ea typeface="Cambria" panose="02040503050406030204" pitchFamily="18" charset="0"/>
              </a:rPr>
              <a:t>2</a:t>
            </a:r>
          </a:p>
        </p:txBody>
      </p:sp>
      <p:sp>
        <p:nvSpPr>
          <p:cNvPr id="3" name="TextBox 2">
            <a:extLst>
              <a:ext uri="{FF2B5EF4-FFF2-40B4-BE49-F238E27FC236}">
                <a16:creationId xmlns:a16="http://schemas.microsoft.com/office/drawing/2014/main" id="{DABCE343-3AD4-A073-C90B-86E8DCE6AB08}"/>
              </a:ext>
            </a:extLst>
          </p:cNvPr>
          <p:cNvSpPr txBox="1"/>
          <p:nvPr/>
        </p:nvSpPr>
        <p:spPr>
          <a:xfrm>
            <a:off x="1070517" y="223025"/>
            <a:ext cx="10738624" cy="1384995"/>
          </a:xfrm>
          <a:prstGeom prst="rect">
            <a:avLst/>
          </a:prstGeom>
          <a:noFill/>
        </p:spPr>
        <p:txBody>
          <a:bodyPr wrap="square" rtlCol="0">
            <a:spAutoFit/>
          </a:bodyPr>
          <a:lstStyle/>
          <a:p>
            <a:pPr algn="just"/>
            <a:r>
              <a:rPr lang="en-US" sz="2800" b="1" i="0" dirty="0" err="1">
                <a:solidFill>
                  <a:srgbClr val="000000"/>
                </a:solidFill>
                <a:effectLst/>
                <a:latin typeface="Cambria" panose="02040503050406030204" pitchFamily="18" charset="0"/>
                <a:ea typeface="Cambria" panose="02040503050406030204" pitchFamily="18" charset="0"/>
              </a:rPr>
              <a:t>Chọn</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câu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trả</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lời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đúng</a:t>
            </a:r>
            <a:endParaRPr lang="en-US" sz="2800" b="1" i="0" dirty="0">
              <a:solidFill>
                <a:srgbClr val="000000"/>
              </a:solidFill>
              <a:effectLst/>
              <a:latin typeface="Cambria" panose="02040503050406030204" pitchFamily="18" charset="0"/>
              <a:ea typeface="Cambria" panose="02040503050406030204" pitchFamily="18" charset="0"/>
            </a:endParaRPr>
          </a:p>
          <a:p>
            <a:pPr algn="just"/>
            <a:r>
              <a:rPr lang="en-US" sz="2800" b="0" i="0" dirty="0" err="1">
                <a:solidFill>
                  <a:srgbClr val="000000"/>
                </a:solidFill>
                <a:effectLst/>
                <a:latin typeface="Cambria" panose="02040503050406030204" pitchFamily="18" charset="0"/>
                <a:ea typeface="Cambria" panose="02040503050406030204" pitchFamily="18" charset="0"/>
              </a:rPr>
              <a:t>Diện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tích</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của</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hình</a:t>
            </a:r>
            <a:r>
              <a:rPr lang="en-US" sz="2800" b="0" i="0" dirty="0">
                <a:solidFill>
                  <a:srgbClr val="000000"/>
                </a:solidFill>
                <a:effectLst/>
                <a:latin typeface="Cambria" panose="02040503050406030204" pitchFamily="18" charset="0"/>
                <a:ea typeface="Cambria" panose="02040503050406030204" pitchFamily="18" charset="0"/>
              </a:rPr>
              <a:t> tam </a:t>
            </a:r>
            <a:r>
              <a:rPr lang="en-US" sz="2800" b="0" i="0" dirty="0" err="1">
                <a:solidFill>
                  <a:srgbClr val="000000"/>
                </a:solidFill>
                <a:effectLst/>
                <a:latin typeface="Cambria" panose="02040503050406030204" pitchFamily="18" charset="0"/>
                <a:ea typeface="Cambria" panose="02040503050406030204" pitchFamily="18" charset="0"/>
              </a:rPr>
              <a:t>giác</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có</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độ</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dài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đáy</a:t>
            </a:r>
            <a:r>
              <a:rPr lang="en-US" sz="2800" b="0" i="0" dirty="0">
                <a:solidFill>
                  <a:srgbClr val="000000"/>
                </a:solidFill>
                <a:effectLst/>
                <a:latin typeface="Cambria" panose="02040503050406030204" pitchFamily="18" charset="0"/>
                <a:ea typeface="Cambria" panose="02040503050406030204" pitchFamily="18" charset="0"/>
              </a:rPr>
              <a:t> 10 cm </a:t>
            </a:r>
            <a:r>
              <a:rPr lang="en-US" sz="2800" b="0" i="0" dirty="0" err="1">
                <a:solidFill>
                  <a:srgbClr val="000000"/>
                </a:solidFill>
                <a:effectLst/>
                <a:latin typeface="Cambria" panose="02040503050406030204" pitchFamily="18" charset="0"/>
                <a:ea typeface="Cambria" panose="02040503050406030204" pitchFamily="18" charset="0"/>
              </a:rPr>
              <a:t>và</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chiều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cao</a:t>
            </a:r>
            <a:r>
              <a:rPr lang="en-US" sz="2800" b="0" i="0" dirty="0">
                <a:solidFill>
                  <a:srgbClr val="000000"/>
                </a:solidFill>
                <a:effectLst/>
                <a:latin typeface="Cambria" panose="02040503050406030204" pitchFamily="18" charset="0"/>
                <a:ea typeface="Cambria" panose="02040503050406030204" pitchFamily="18" charset="0"/>
              </a:rPr>
              <a:t> 8 cm </a:t>
            </a:r>
            <a:r>
              <a:rPr lang="en-US" sz="2800" b="0" i="0" dirty="0" err="1">
                <a:solidFill>
                  <a:srgbClr val="000000"/>
                </a:solidFill>
                <a:effectLst/>
                <a:latin typeface="Cambria" panose="02040503050406030204" pitchFamily="18" charset="0"/>
                <a:ea typeface="Cambria" panose="02040503050406030204" pitchFamily="18" charset="0"/>
              </a:rPr>
              <a:t>là</a:t>
            </a:r>
            <a:r>
              <a:rPr lang="en-US" sz="2800" b="0" i="0" dirty="0">
                <a:solidFill>
                  <a:srgbClr val="000000"/>
                </a:solidFill>
                <a:effectLst/>
                <a:latin typeface="Cambria" panose="02040503050406030204" pitchFamily="18" charset="0"/>
                <a:ea typeface="Cambria" panose="02040503050406030204" pitchFamily="18" charset="0"/>
              </a:rPr>
              <a:t>:</a:t>
            </a:r>
          </a:p>
          <a:p>
            <a:pPr algn="just"/>
            <a:r>
              <a:rPr lang="en-US" sz="2800" b="0" i="0" dirty="0">
                <a:solidFill>
                  <a:srgbClr val="000000"/>
                </a:solidFill>
                <a:effectLst/>
                <a:latin typeface="Cambria" panose="02040503050406030204" pitchFamily="18" charset="0"/>
                <a:ea typeface="Cambria" panose="02040503050406030204" pitchFamily="18" charset="0"/>
              </a:rPr>
              <a:t>A. 80 cm</a:t>
            </a:r>
            <a:r>
              <a:rPr lang="en-US" sz="2800" b="0" i="0" baseline="30000" dirty="0">
                <a:solidFill>
                  <a:srgbClr val="000000"/>
                </a:solidFill>
                <a:effectLst/>
                <a:latin typeface="Cambria" panose="02040503050406030204" pitchFamily="18" charset="0"/>
                <a:ea typeface="Cambria" panose="02040503050406030204" pitchFamily="18" charset="0"/>
              </a:rPr>
              <a:t>2</a:t>
            </a:r>
            <a:r>
              <a:rPr lang="en-US" sz="2800" b="0" i="0" dirty="0">
                <a:solidFill>
                  <a:srgbClr val="000000"/>
                </a:solidFill>
                <a:effectLst/>
                <a:latin typeface="Cambria" panose="02040503050406030204" pitchFamily="18" charset="0"/>
                <a:ea typeface="Cambria" panose="02040503050406030204" pitchFamily="18" charset="0"/>
              </a:rPr>
              <a:t>                        B. 40 cm                          C. 40 cm</a:t>
            </a:r>
            <a:r>
              <a:rPr lang="en-US" sz="2800" b="0" i="0" baseline="30000" dirty="0">
                <a:solidFill>
                  <a:srgbClr val="000000"/>
                </a:solidFill>
                <a:effectLst/>
                <a:latin typeface="Cambria" panose="02040503050406030204" pitchFamily="18" charset="0"/>
                <a:ea typeface="Cambria" panose="02040503050406030204" pitchFamily="18" charset="0"/>
              </a:rPr>
              <a:t>2</a:t>
            </a:r>
            <a:r>
              <a:rPr lang="en-US" sz="2800" b="0" i="0" dirty="0">
                <a:solidFill>
                  <a:srgbClr val="000000"/>
                </a:solidFill>
                <a:effectLst/>
                <a:latin typeface="Cambria" panose="02040503050406030204" pitchFamily="18" charset="0"/>
                <a:ea typeface="Cambria" panose="02040503050406030204" pitchFamily="18" charset="0"/>
              </a:rPr>
              <a:t>               D. 80 cm</a:t>
            </a:r>
          </a:p>
        </p:txBody>
      </p:sp>
      <p:grpSp>
        <p:nvGrpSpPr>
          <p:cNvPr id="4" name="Group 3">
            <a:extLst>
              <a:ext uri="{FF2B5EF4-FFF2-40B4-BE49-F238E27FC236}">
                <a16:creationId xmlns:a16="http://schemas.microsoft.com/office/drawing/2014/main" id="{392DF710-F3F9-D3F9-32C1-C0CE62C3378A}"/>
              </a:ext>
            </a:extLst>
          </p:cNvPr>
          <p:cNvGrpSpPr/>
          <p:nvPr/>
        </p:nvGrpSpPr>
        <p:grpSpPr>
          <a:xfrm>
            <a:off x="3181507" y="1894171"/>
            <a:ext cx="5985164" cy="4619984"/>
            <a:chOff x="1827270" y="1756250"/>
            <a:chExt cx="2592525" cy="1635272"/>
          </a:xfrm>
        </p:grpSpPr>
        <p:cxnSp>
          <p:nvCxnSpPr>
            <p:cNvPr id="9" name="Straight Arrow Connector 8">
              <a:extLst>
                <a:ext uri="{FF2B5EF4-FFF2-40B4-BE49-F238E27FC236}">
                  <a16:creationId xmlns:a16="http://schemas.microsoft.com/office/drawing/2014/main" id="{C9E89DAA-2B2D-39AA-A804-714A1913DFD3}"/>
                </a:ext>
              </a:extLst>
            </p:cNvPr>
            <p:cNvCxnSpPr/>
            <p:nvPr/>
          </p:nvCxnSpPr>
          <p:spPr>
            <a:xfrm>
              <a:off x="1827270" y="3156604"/>
              <a:ext cx="2592525"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6C280AA-C622-D641-DE5C-5E8D73CB739B}"/>
                </a:ext>
              </a:extLst>
            </p:cNvPr>
            <p:cNvSpPr txBox="1"/>
            <p:nvPr/>
          </p:nvSpPr>
          <p:spPr>
            <a:xfrm>
              <a:off x="2709069" y="3167688"/>
              <a:ext cx="1710726" cy="223834"/>
            </a:xfrm>
            <a:prstGeom prst="rect">
              <a:avLst/>
            </a:prstGeom>
            <a:noFill/>
            <a:ln w="57150">
              <a:noFill/>
            </a:ln>
          </p:spPr>
          <p:txBody>
            <a:bodyPr wrap="square" rtlCol="0">
              <a:spAutoFit/>
            </a:bodyPr>
            <a:lstStyle/>
            <a:p>
              <a:r>
                <a:rPr lang="en-US" sz="2800" b="1" dirty="0">
                  <a:latin typeface="Cambria" panose="02040503050406030204" pitchFamily="18" charset="0"/>
                  <a:ea typeface="Cambria" panose="02040503050406030204" pitchFamily="18" charset="0"/>
                </a:rPr>
                <a:t>10 cm</a:t>
              </a:r>
            </a:p>
          </p:txBody>
        </p:sp>
        <p:grpSp>
          <p:nvGrpSpPr>
            <p:cNvPr id="11" name="Group 10">
              <a:extLst>
                <a:ext uri="{FF2B5EF4-FFF2-40B4-BE49-F238E27FC236}">
                  <a16:creationId xmlns:a16="http://schemas.microsoft.com/office/drawing/2014/main" id="{EA2677BC-A6D3-71C4-A9D2-13C4753E6E99}"/>
                </a:ext>
              </a:extLst>
            </p:cNvPr>
            <p:cNvGrpSpPr/>
            <p:nvPr/>
          </p:nvGrpSpPr>
          <p:grpSpPr>
            <a:xfrm>
              <a:off x="1827270" y="1756250"/>
              <a:ext cx="2592525" cy="1213401"/>
              <a:chOff x="1873458" y="1427508"/>
              <a:chExt cx="2592525" cy="1213401"/>
            </a:xfrm>
          </p:grpSpPr>
          <p:grpSp>
            <p:nvGrpSpPr>
              <p:cNvPr id="13" name="Group 12">
                <a:extLst>
                  <a:ext uri="{FF2B5EF4-FFF2-40B4-BE49-F238E27FC236}">
                    <a16:creationId xmlns:a16="http://schemas.microsoft.com/office/drawing/2014/main" id="{26A24C9B-594A-472B-C547-79FDAC84D5CE}"/>
                  </a:ext>
                </a:extLst>
              </p:cNvPr>
              <p:cNvGrpSpPr/>
              <p:nvPr/>
            </p:nvGrpSpPr>
            <p:grpSpPr>
              <a:xfrm>
                <a:off x="1873458" y="1427508"/>
                <a:ext cx="2592525" cy="1213401"/>
                <a:chOff x="839788" y="1666048"/>
                <a:chExt cx="2592525" cy="1213401"/>
              </a:xfrm>
            </p:grpSpPr>
            <p:sp>
              <p:nvSpPr>
                <p:cNvPr id="15" name="Isosceles Triangle 14">
                  <a:extLst>
                    <a:ext uri="{FF2B5EF4-FFF2-40B4-BE49-F238E27FC236}">
                      <a16:creationId xmlns:a16="http://schemas.microsoft.com/office/drawing/2014/main" id="{370AAADE-81E7-D5CB-88C5-4307AEE33275}"/>
                    </a:ext>
                  </a:extLst>
                </p:cNvPr>
                <p:cNvSpPr/>
                <p:nvPr/>
              </p:nvSpPr>
              <p:spPr>
                <a:xfrm>
                  <a:off x="839788" y="1666048"/>
                  <a:ext cx="2592525" cy="1213401"/>
                </a:xfrm>
                <a:prstGeom prst="triangle">
                  <a:avLst>
                    <a:gd name="adj" fmla="val 26866"/>
                  </a:avLst>
                </a:prstGeom>
                <a:solidFill>
                  <a:srgbClr val="00B0F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cxnSp>
              <p:nvCxnSpPr>
                <p:cNvPr id="16" name="Straight Connector 15">
                  <a:extLst>
                    <a:ext uri="{FF2B5EF4-FFF2-40B4-BE49-F238E27FC236}">
                      <a16:creationId xmlns:a16="http://schemas.microsoft.com/office/drawing/2014/main" id="{22B643CB-5269-0584-7CC1-0BBFC2BC3DA9}"/>
                    </a:ext>
                  </a:extLst>
                </p:cNvPr>
                <p:cNvCxnSpPr>
                  <a:stCxn id="15" idx="0"/>
                  <a:endCxn id="15" idx="3"/>
                </p:cNvCxnSpPr>
                <p:nvPr/>
              </p:nvCxnSpPr>
              <p:spPr>
                <a:xfrm>
                  <a:off x="1536296" y="1666048"/>
                  <a:ext cx="0" cy="121340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C4A58FD5-A53E-703C-BB54-4FD59A45ADA7}"/>
                  </a:ext>
                </a:extLst>
              </p:cNvPr>
              <p:cNvSpPr/>
              <p:nvPr/>
            </p:nvSpPr>
            <p:spPr>
              <a:xfrm>
                <a:off x="2569966" y="2505075"/>
                <a:ext cx="120225" cy="13583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grpSp>
        <p:sp>
          <p:nvSpPr>
            <p:cNvPr id="12" name="TextBox 11">
              <a:extLst>
                <a:ext uri="{FF2B5EF4-FFF2-40B4-BE49-F238E27FC236}">
                  <a16:creationId xmlns:a16="http://schemas.microsoft.com/office/drawing/2014/main" id="{D1014873-0C47-6232-BF5E-6100A5516916}"/>
                </a:ext>
              </a:extLst>
            </p:cNvPr>
            <p:cNvSpPr txBox="1"/>
            <p:nvPr/>
          </p:nvSpPr>
          <p:spPr>
            <a:xfrm>
              <a:off x="2575238" y="2253604"/>
              <a:ext cx="1447963" cy="197501"/>
            </a:xfrm>
            <a:prstGeom prst="rect">
              <a:avLst/>
            </a:prstGeom>
            <a:noFill/>
            <a:ln w="57150">
              <a:noFill/>
            </a:ln>
          </p:spPr>
          <p:txBody>
            <a:bodyPr wrap="square" rtlCol="0">
              <a:spAutoFit/>
            </a:bodyPr>
            <a:lstStyle/>
            <a:p>
              <a:r>
                <a:rPr lang="en-US" sz="2400" b="1" dirty="0">
                  <a:latin typeface="Cambria" panose="02040503050406030204" pitchFamily="18" charset="0"/>
                  <a:ea typeface="Cambria" panose="02040503050406030204" pitchFamily="18" charset="0"/>
                </a:rPr>
                <a:t>8 cm</a:t>
              </a:r>
            </a:p>
          </p:txBody>
        </p:sp>
      </p:grpSp>
      <p:sp>
        <p:nvSpPr>
          <p:cNvPr id="18" name="Oval 17">
            <a:extLst>
              <a:ext uri="{FF2B5EF4-FFF2-40B4-BE49-F238E27FC236}">
                <a16:creationId xmlns:a16="http://schemas.microsoft.com/office/drawing/2014/main" id="{9E61F52F-BC17-F1B1-0AE0-030901436FA0}"/>
              </a:ext>
            </a:extLst>
          </p:cNvPr>
          <p:cNvSpPr/>
          <p:nvPr/>
        </p:nvSpPr>
        <p:spPr>
          <a:xfrm>
            <a:off x="7649737" y="1170878"/>
            <a:ext cx="468351" cy="479502"/>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66920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5B47FE-7023-10ED-1938-20A783EBF6C4}"/>
              </a:ext>
            </a:extLst>
          </p:cNvPr>
          <p:cNvSpPr txBox="1"/>
          <p:nvPr/>
        </p:nvSpPr>
        <p:spPr>
          <a:xfrm>
            <a:off x="965199" y="226010"/>
            <a:ext cx="10322393" cy="1077218"/>
          </a:xfrm>
          <a:prstGeom prst="rect">
            <a:avLst/>
          </a:prstGeom>
          <a:noFill/>
        </p:spPr>
        <p:txBody>
          <a:bodyPr wrap="square" rtlCol="0">
            <a:spAutoFit/>
          </a:bodyPr>
          <a:lstStyle/>
          <a:p>
            <a:r>
              <a:rPr lang="vi-VN" sz="3200" b="1" dirty="0">
                <a:latin typeface="Cambria" panose="02040503050406030204" pitchFamily="18" charset="0"/>
                <a:ea typeface="Cambria" panose="02040503050406030204" pitchFamily="18" charset="0"/>
              </a:rPr>
              <a:t>Tính diện tích tấm kính có dạng hình tam giác vuông như hình dưới đây. </a:t>
            </a:r>
          </a:p>
        </p:txBody>
      </p:sp>
      <p:pic>
        <p:nvPicPr>
          <p:cNvPr id="5" name="Picture 4">
            <a:extLst>
              <a:ext uri="{FF2B5EF4-FFF2-40B4-BE49-F238E27FC236}">
                <a16:creationId xmlns:a16="http://schemas.microsoft.com/office/drawing/2014/main" id="{ACD0D2B5-5A9F-5F9D-8D53-B610475DE45D}"/>
              </a:ext>
            </a:extLst>
          </p:cNvPr>
          <p:cNvPicPr>
            <a:picLocks noChangeAspect="1"/>
          </p:cNvPicPr>
          <p:nvPr/>
        </p:nvPicPr>
        <p:blipFill>
          <a:blip r:embed="rId3"/>
          <a:stretch>
            <a:fillRect/>
          </a:stretch>
        </p:blipFill>
        <p:spPr>
          <a:xfrm>
            <a:off x="4689792" y="1047834"/>
            <a:ext cx="7136448" cy="3547427"/>
          </a:xfrm>
          <a:prstGeom prst="rect">
            <a:avLst/>
          </a:prstGeom>
        </p:spPr>
      </p:pic>
      <p:sp>
        <p:nvSpPr>
          <p:cNvPr id="6" name="TextBox 5">
            <a:extLst>
              <a:ext uri="{FF2B5EF4-FFF2-40B4-BE49-F238E27FC236}">
                <a16:creationId xmlns:a16="http://schemas.microsoft.com/office/drawing/2014/main" id="{C26BD569-32D2-FBC5-4908-0A3832C32DBA}"/>
              </a:ext>
            </a:extLst>
          </p:cNvPr>
          <p:cNvSpPr txBox="1"/>
          <p:nvPr/>
        </p:nvSpPr>
        <p:spPr>
          <a:xfrm>
            <a:off x="365760" y="4817852"/>
            <a:ext cx="11460480" cy="523220"/>
          </a:xfrm>
          <a:prstGeom prst="rect">
            <a:avLst/>
          </a:prstGeom>
          <a:noFill/>
        </p:spPr>
        <p:txBody>
          <a:bodyPr wrap="square">
            <a:spAutoFit/>
          </a:bodyPr>
          <a:lstStyle/>
          <a:p>
            <a:r>
              <a:rPr lang="en-US" sz="2800" kern="100" dirty="0" err="1">
                <a:solidFill>
                  <a:srgbClr val="181717"/>
                </a:solidFill>
                <a:effectLst/>
                <a:latin typeface="Cambria" panose="02040503050406030204" pitchFamily="18" charset="0"/>
                <a:ea typeface="Cambria" panose="02040503050406030204" pitchFamily="18" charset="0"/>
                <a:cs typeface="Arial" panose="020B0604020202020204" pitchFamily="34" charset="0"/>
              </a:rPr>
              <a:t>Hình</a:t>
            </a:r>
            <a:r>
              <a:rPr lang="en-US" sz="2800" kern="100" dirty="0">
                <a:solidFill>
                  <a:srgbClr val="181717"/>
                </a:solidFill>
                <a:effectLst/>
                <a:latin typeface="Cambria" panose="02040503050406030204" pitchFamily="18" charset="0"/>
                <a:ea typeface="Cambria" panose="02040503050406030204" pitchFamily="18" charset="0"/>
                <a:cs typeface="Arial" panose="020B0604020202020204" pitchFamily="34" charset="0"/>
              </a:rPr>
              <a:t> tam </a:t>
            </a:r>
            <a:r>
              <a:rPr lang="en-US" sz="2800" kern="100" dirty="0" err="1">
                <a:solidFill>
                  <a:srgbClr val="181717"/>
                </a:solidFill>
                <a:effectLst/>
                <a:latin typeface="Cambria" panose="02040503050406030204" pitchFamily="18" charset="0"/>
                <a:ea typeface="Cambria" panose="02040503050406030204" pitchFamily="18" charset="0"/>
                <a:cs typeface="Arial" panose="020B0604020202020204" pitchFamily="34" charset="0"/>
              </a:rPr>
              <a:t>giác</a:t>
            </a:r>
            <a:r>
              <a:rPr lang="en-US" sz="2800" kern="100" dirty="0">
                <a:solidFill>
                  <a:srgbClr val="181717"/>
                </a:solidFill>
                <a:effectLst/>
                <a:latin typeface="Cambria" panose="02040503050406030204" pitchFamily="18" charset="0"/>
                <a:ea typeface="Cambria" panose="02040503050406030204" pitchFamily="18" charset="0"/>
                <a:cs typeface="Arial" panose="020B0604020202020204" pitchFamily="34" charset="0"/>
              </a:rPr>
              <a:t> </a:t>
            </a:r>
            <a:r>
              <a:rPr lang="en-US" sz="2800" kern="100" dirty="0" err="1">
                <a:solidFill>
                  <a:srgbClr val="181717"/>
                </a:solidFill>
                <a:effectLst/>
                <a:latin typeface="Cambria" panose="02040503050406030204" pitchFamily="18" charset="0"/>
                <a:ea typeface="Cambria" panose="02040503050406030204" pitchFamily="18" charset="0"/>
                <a:cs typeface="Arial" panose="020B0604020202020204" pitchFamily="34" charset="0"/>
              </a:rPr>
              <a:t>vuông</a:t>
            </a:r>
            <a:r>
              <a:rPr lang="en-US" sz="2800" kern="100" dirty="0">
                <a:solidFill>
                  <a:srgbClr val="181717"/>
                </a:solidFill>
                <a:effectLst/>
                <a:latin typeface="Cambria" panose="02040503050406030204" pitchFamily="18" charset="0"/>
                <a:ea typeface="Cambria" panose="02040503050406030204" pitchFamily="18" charset="0"/>
                <a:cs typeface="Arial" panose="020B0604020202020204" pitchFamily="34" charset="0"/>
              </a:rPr>
              <a:t> có </a:t>
            </a:r>
            <a:r>
              <a:rPr lang="en-US" sz="2800" kern="100" dirty="0" err="1">
                <a:solidFill>
                  <a:srgbClr val="181717"/>
                </a:solidFill>
                <a:effectLst/>
                <a:latin typeface="Cambria" panose="02040503050406030204" pitchFamily="18" charset="0"/>
                <a:ea typeface="Cambria" panose="02040503050406030204" pitchFamily="18" charset="0"/>
                <a:cs typeface="Arial" panose="020B0604020202020204" pitchFamily="34" charset="0"/>
              </a:rPr>
              <a:t>đáy</a:t>
            </a:r>
            <a:r>
              <a:rPr lang="en-US" sz="2800" kern="100" dirty="0">
                <a:solidFill>
                  <a:srgbClr val="181717"/>
                </a:solidFill>
                <a:effectLst/>
                <a:latin typeface="Cambria" panose="02040503050406030204" pitchFamily="18" charset="0"/>
                <a:ea typeface="Cambria" panose="02040503050406030204" pitchFamily="18" charset="0"/>
                <a:cs typeface="Arial" panose="020B0604020202020204" pitchFamily="34" charset="0"/>
              </a:rPr>
              <a:t> </a:t>
            </a:r>
            <a:r>
              <a:rPr lang="en-US" sz="2800" kern="100" dirty="0" err="1">
                <a:solidFill>
                  <a:srgbClr val="181717"/>
                </a:solidFill>
                <a:effectLst/>
                <a:latin typeface="Cambria" panose="02040503050406030204" pitchFamily="18" charset="0"/>
                <a:ea typeface="Cambria" panose="02040503050406030204" pitchFamily="18" charset="0"/>
                <a:cs typeface="Arial" panose="020B0604020202020204" pitchFamily="34" charset="0"/>
              </a:rPr>
              <a:t>và</a:t>
            </a:r>
            <a:r>
              <a:rPr lang="en-US" sz="2800" kern="100" dirty="0">
                <a:solidFill>
                  <a:srgbClr val="181717"/>
                </a:solidFill>
                <a:effectLst/>
                <a:latin typeface="Cambria" panose="02040503050406030204" pitchFamily="18" charset="0"/>
                <a:ea typeface="Cambria" panose="02040503050406030204" pitchFamily="18" charset="0"/>
                <a:cs typeface="Arial" panose="020B0604020202020204" pitchFamily="34" charset="0"/>
              </a:rPr>
              <a:t> </a:t>
            </a:r>
            <a:r>
              <a:rPr lang="en-US" sz="2800" kern="100" dirty="0" err="1">
                <a:solidFill>
                  <a:srgbClr val="181717"/>
                </a:solidFill>
                <a:effectLst/>
                <a:latin typeface="Cambria" panose="02040503050406030204" pitchFamily="18" charset="0"/>
                <a:ea typeface="Cambria" panose="02040503050406030204" pitchFamily="18" charset="0"/>
                <a:cs typeface="Arial" panose="020B0604020202020204" pitchFamily="34" charset="0"/>
              </a:rPr>
              <a:t>chiều</a:t>
            </a:r>
            <a:r>
              <a:rPr lang="en-US" sz="2800" kern="100" dirty="0">
                <a:solidFill>
                  <a:srgbClr val="181717"/>
                </a:solidFill>
                <a:effectLst/>
                <a:latin typeface="Cambria" panose="02040503050406030204" pitchFamily="18" charset="0"/>
                <a:ea typeface="Cambria" panose="02040503050406030204" pitchFamily="18" charset="0"/>
                <a:cs typeface="Arial" panose="020B0604020202020204" pitchFamily="34" charset="0"/>
              </a:rPr>
              <a:t> </a:t>
            </a:r>
            <a:r>
              <a:rPr lang="en-US" sz="2800" kern="100" dirty="0" err="1">
                <a:solidFill>
                  <a:srgbClr val="181717"/>
                </a:solidFill>
                <a:effectLst/>
                <a:latin typeface="Cambria" panose="02040503050406030204" pitchFamily="18" charset="0"/>
                <a:ea typeface="Cambria" panose="02040503050406030204" pitchFamily="18" charset="0"/>
                <a:cs typeface="Arial" panose="020B0604020202020204" pitchFamily="34" charset="0"/>
              </a:rPr>
              <a:t>cao</a:t>
            </a:r>
            <a:r>
              <a:rPr lang="en-US" sz="2800" kern="100" dirty="0">
                <a:solidFill>
                  <a:srgbClr val="181717"/>
                </a:solidFill>
                <a:effectLst/>
                <a:latin typeface="Cambria" panose="02040503050406030204" pitchFamily="18" charset="0"/>
                <a:ea typeface="Cambria" panose="02040503050406030204" pitchFamily="18" charset="0"/>
                <a:cs typeface="Arial" panose="020B0604020202020204" pitchFamily="34" charset="0"/>
              </a:rPr>
              <a:t> </a:t>
            </a:r>
            <a:r>
              <a:rPr lang="en-US" sz="2800" kern="100" dirty="0" err="1">
                <a:solidFill>
                  <a:srgbClr val="181717"/>
                </a:solidFill>
                <a:effectLst/>
                <a:latin typeface="Cambria" panose="02040503050406030204" pitchFamily="18" charset="0"/>
                <a:ea typeface="Cambria" panose="02040503050406030204" pitchFamily="18" charset="0"/>
                <a:cs typeface="Arial" panose="020B0604020202020204" pitchFamily="34" charset="0"/>
              </a:rPr>
              <a:t>chính</a:t>
            </a:r>
            <a:r>
              <a:rPr lang="en-US" sz="2800" kern="100" dirty="0">
                <a:solidFill>
                  <a:srgbClr val="181717"/>
                </a:solidFill>
                <a:effectLst/>
                <a:latin typeface="Cambria" panose="02040503050406030204" pitchFamily="18" charset="0"/>
                <a:ea typeface="Cambria" panose="02040503050406030204" pitchFamily="18" charset="0"/>
                <a:cs typeface="Arial" panose="020B0604020202020204" pitchFamily="34" charset="0"/>
              </a:rPr>
              <a:t> là </a:t>
            </a:r>
            <a:r>
              <a:rPr lang="en-US" sz="2800" kern="100" dirty="0" err="1">
                <a:solidFill>
                  <a:srgbClr val="181717"/>
                </a:solidFill>
                <a:effectLst/>
                <a:latin typeface="Cambria" panose="02040503050406030204" pitchFamily="18" charset="0"/>
                <a:ea typeface="Cambria" panose="02040503050406030204" pitchFamily="18" charset="0"/>
                <a:cs typeface="Arial" panose="020B0604020202020204" pitchFamily="34" charset="0"/>
              </a:rPr>
              <a:t>hai</a:t>
            </a:r>
            <a:r>
              <a:rPr lang="en-US" sz="2800" kern="100" dirty="0">
                <a:solidFill>
                  <a:srgbClr val="181717"/>
                </a:solidFill>
                <a:effectLst/>
                <a:latin typeface="Cambria" panose="02040503050406030204" pitchFamily="18" charset="0"/>
                <a:ea typeface="Cambria" panose="02040503050406030204" pitchFamily="18" charset="0"/>
                <a:cs typeface="Arial" panose="020B0604020202020204" pitchFamily="34" charset="0"/>
              </a:rPr>
              <a:t> </a:t>
            </a:r>
            <a:r>
              <a:rPr lang="en-US" sz="2800" kern="100" dirty="0" err="1">
                <a:solidFill>
                  <a:srgbClr val="181717"/>
                </a:solidFill>
                <a:effectLst/>
                <a:latin typeface="Cambria" panose="02040503050406030204" pitchFamily="18" charset="0"/>
                <a:ea typeface="Cambria" panose="02040503050406030204" pitchFamily="18" charset="0"/>
                <a:cs typeface="Arial" panose="020B0604020202020204" pitchFamily="34" charset="0"/>
              </a:rPr>
              <a:t>cạnh</a:t>
            </a:r>
            <a:r>
              <a:rPr lang="en-US" sz="2800" kern="100" dirty="0">
                <a:solidFill>
                  <a:srgbClr val="181717"/>
                </a:solidFill>
                <a:effectLst/>
                <a:latin typeface="Cambria" panose="02040503050406030204" pitchFamily="18" charset="0"/>
                <a:ea typeface="Cambria" panose="02040503050406030204" pitchFamily="18" charset="0"/>
                <a:cs typeface="Arial" panose="020B0604020202020204" pitchFamily="34" charset="0"/>
              </a:rPr>
              <a:t> </a:t>
            </a:r>
            <a:r>
              <a:rPr lang="en-US" sz="2800" kern="100" dirty="0" err="1">
                <a:solidFill>
                  <a:srgbClr val="181717"/>
                </a:solidFill>
                <a:effectLst/>
                <a:latin typeface="Cambria" panose="02040503050406030204" pitchFamily="18" charset="0"/>
                <a:ea typeface="Cambria" panose="02040503050406030204" pitchFamily="18" charset="0"/>
                <a:cs typeface="Arial" panose="020B0604020202020204" pitchFamily="34" charset="0"/>
              </a:rPr>
              <a:t>vuông</a:t>
            </a:r>
            <a:r>
              <a:rPr lang="en-US" sz="2800" kern="100" dirty="0">
                <a:solidFill>
                  <a:srgbClr val="181717"/>
                </a:solidFill>
                <a:effectLst/>
                <a:latin typeface="Cambria" panose="02040503050406030204" pitchFamily="18" charset="0"/>
                <a:ea typeface="Cambria" panose="02040503050406030204" pitchFamily="18" charset="0"/>
                <a:cs typeface="Arial" panose="020B0604020202020204" pitchFamily="34" charset="0"/>
              </a:rPr>
              <a:t> </a:t>
            </a:r>
            <a:r>
              <a:rPr lang="en-US" sz="2800" kern="100" dirty="0" err="1">
                <a:solidFill>
                  <a:srgbClr val="181717"/>
                </a:solidFill>
                <a:effectLst/>
                <a:latin typeface="Cambria" panose="02040503050406030204" pitchFamily="18" charset="0"/>
                <a:ea typeface="Cambria" panose="02040503050406030204" pitchFamily="18" charset="0"/>
                <a:cs typeface="Arial" panose="020B0604020202020204" pitchFamily="34" charset="0"/>
              </a:rPr>
              <a:t>góc</a:t>
            </a:r>
            <a:r>
              <a:rPr lang="en-US" sz="1800" kern="100" dirty="0">
                <a:solidFill>
                  <a:srgbClr val="181717"/>
                </a:solidFill>
                <a:effectLst/>
                <a:latin typeface="Cambria" panose="02040503050406030204" pitchFamily="18" charset="0"/>
                <a:ea typeface="Cambria" panose="02040503050406030204" pitchFamily="18" charset="0"/>
              </a:rPr>
              <a:t>.</a:t>
            </a:r>
            <a:endParaRPr lang="vi-VN"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B552EF06-4478-9FB4-CDED-B63097A0BB6F}"/>
              </a:ext>
            </a:extLst>
          </p:cNvPr>
          <p:cNvSpPr txBox="1"/>
          <p:nvPr/>
        </p:nvSpPr>
        <p:spPr>
          <a:xfrm>
            <a:off x="1574800" y="5399253"/>
            <a:ext cx="7813040" cy="1231106"/>
          </a:xfrm>
          <a:prstGeom prst="rect">
            <a:avLst/>
          </a:prstGeom>
          <a:solidFill>
            <a:schemeClr val="accent4">
              <a:lumMod val="60000"/>
              <a:lumOff val="40000"/>
            </a:schemeClr>
          </a:solidFill>
        </p:spPr>
        <p:txBody>
          <a:bodyPr wrap="square" rtlCol="0">
            <a:spAutoFit/>
          </a:bodyPr>
          <a:lstStyle/>
          <a:p>
            <a:r>
              <a:rPr lang="vi-VN" sz="2800" b="1" dirty="0">
                <a:solidFill>
                  <a:srgbClr val="C00000"/>
                </a:solidFill>
                <a:latin typeface="Cambria" panose="02040503050406030204" pitchFamily="18" charset="0"/>
                <a:ea typeface="Cambria" panose="02040503050406030204" pitchFamily="18" charset="0"/>
              </a:rPr>
              <a:t> Muốn tính diện tích hình tam giác vuông: </a:t>
            </a:r>
            <a:endParaRPr lang="en-US" sz="2800" b="1" dirty="0">
              <a:solidFill>
                <a:srgbClr val="C00000"/>
              </a:solidFill>
              <a:latin typeface="Cambria" panose="02040503050406030204" pitchFamily="18" charset="0"/>
              <a:ea typeface="Cambria" panose="02040503050406030204" pitchFamily="18" charset="0"/>
            </a:endParaRPr>
          </a:p>
          <a:p>
            <a:r>
              <a:rPr lang="en-US" sz="2800" b="1" u="none" strike="noStrike" kern="100" dirty="0">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    Ta </a:t>
            </a:r>
            <a:r>
              <a:rPr lang="en-US" sz="2800" b="1" u="none" strike="noStrike" kern="100" dirty="0" err="1">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lấy</a:t>
            </a:r>
            <a:r>
              <a:rPr lang="en-US" sz="2800" b="1" u="none" strike="noStrike" kern="100" dirty="0">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 </a:t>
            </a:r>
            <a:r>
              <a:rPr lang="en-US" sz="2800" b="1" u="none" strike="noStrike" kern="100" dirty="0" err="1">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tích</a:t>
            </a:r>
            <a:r>
              <a:rPr lang="en-US" sz="2800" b="1" u="none" strike="noStrike" kern="100" dirty="0">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 </a:t>
            </a:r>
            <a:r>
              <a:rPr lang="en-US" sz="2800" b="1" u="none" strike="noStrike" kern="100" dirty="0" err="1">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hai</a:t>
            </a:r>
            <a:r>
              <a:rPr lang="en-US" sz="2800" b="1" u="none" strike="noStrike" kern="100" dirty="0">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 </a:t>
            </a:r>
            <a:r>
              <a:rPr lang="en-US" sz="2800" b="1" u="none" strike="noStrike" kern="100" dirty="0" err="1">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cạnh</a:t>
            </a:r>
            <a:r>
              <a:rPr lang="en-US" sz="2800" b="1" u="none" strike="noStrike" kern="100" dirty="0">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 </a:t>
            </a:r>
            <a:r>
              <a:rPr lang="en-US" sz="2800" b="1" u="none" strike="noStrike" kern="100" dirty="0" err="1">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vuông</a:t>
            </a:r>
            <a:r>
              <a:rPr lang="en-US" sz="2800" b="1" u="none" strike="noStrike" kern="100" dirty="0">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 </a:t>
            </a:r>
            <a:r>
              <a:rPr lang="en-US" sz="2800" b="1" u="none" strike="noStrike" kern="100" dirty="0" err="1">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góc</a:t>
            </a:r>
            <a:r>
              <a:rPr lang="en-US" sz="2800" b="1" u="none" strike="noStrike" kern="100" dirty="0">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 chia </a:t>
            </a:r>
            <a:r>
              <a:rPr lang="en-US" sz="2800" b="1" u="none" strike="noStrike" kern="100" dirty="0" err="1">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cho</a:t>
            </a:r>
            <a:r>
              <a:rPr lang="en-US" sz="2800" b="1" u="none" strike="noStrike" kern="100" dirty="0">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 2.</a:t>
            </a:r>
            <a:endParaRPr lang="vi-VN" sz="2800" b="1" u="none" strike="noStrike" kern="100" dirty="0">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endParaRPr>
          </a:p>
          <a:p>
            <a:endParaRPr lang="vi-VN"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295C4552-5611-1148-E505-66AA06666D5A}"/>
              </a:ext>
            </a:extLst>
          </p:cNvPr>
          <p:cNvSpPr txBox="1"/>
          <p:nvPr/>
        </p:nvSpPr>
        <p:spPr>
          <a:xfrm>
            <a:off x="4643120" y="3150813"/>
            <a:ext cx="1076960" cy="461665"/>
          </a:xfrm>
          <a:prstGeom prst="rect">
            <a:avLst/>
          </a:prstGeom>
          <a:noFill/>
        </p:spPr>
        <p:txBody>
          <a:bodyPr wrap="square" rtlCol="0">
            <a:spAutoFit/>
          </a:bodyPr>
          <a:lstStyle/>
          <a:p>
            <a:r>
              <a:rPr lang="vi-VN" sz="2400" b="1" dirty="0">
                <a:solidFill>
                  <a:srgbClr val="0070C0"/>
                </a:solidFill>
                <a:latin typeface="Cambria" panose="02040503050406030204" pitchFamily="18" charset="0"/>
                <a:ea typeface="Cambria" panose="02040503050406030204" pitchFamily="18" charset="0"/>
              </a:rPr>
              <a:t>Cạnh</a:t>
            </a:r>
          </a:p>
        </p:txBody>
      </p:sp>
      <p:sp>
        <p:nvSpPr>
          <p:cNvPr id="9" name="TextBox 8">
            <a:extLst>
              <a:ext uri="{FF2B5EF4-FFF2-40B4-BE49-F238E27FC236}">
                <a16:creationId xmlns:a16="http://schemas.microsoft.com/office/drawing/2014/main" id="{70D52BF7-0D5D-5B79-7A92-D0835D646A45}"/>
              </a:ext>
            </a:extLst>
          </p:cNvPr>
          <p:cNvSpPr txBox="1"/>
          <p:nvPr/>
        </p:nvSpPr>
        <p:spPr>
          <a:xfrm>
            <a:off x="6253480" y="4547886"/>
            <a:ext cx="1005840" cy="461665"/>
          </a:xfrm>
          <a:prstGeom prst="rect">
            <a:avLst/>
          </a:prstGeom>
          <a:noFill/>
        </p:spPr>
        <p:txBody>
          <a:bodyPr wrap="square" rtlCol="0">
            <a:spAutoFit/>
          </a:bodyPr>
          <a:lstStyle/>
          <a:p>
            <a:r>
              <a:rPr lang="vi-VN" sz="2400" b="1" dirty="0">
                <a:solidFill>
                  <a:srgbClr val="0070C0"/>
                </a:solidFill>
                <a:latin typeface="Cambria" panose="02040503050406030204" pitchFamily="18" charset="0"/>
                <a:ea typeface="Cambria" panose="02040503050406030204" pitchFamily="18" charset="0"/>
              </a:rPr>
              <a:t>Cạnh</a:t>
            </a:r>
          </a:p>
        </p:txBody>
      </p:sp>
      <p:sp>
        <p:nvSpPr>
          <p:cNvPr id="10" name="Oval 9">
            <a:extLst>
              <a:ext uri="{FF2B5EF4-FFF2-40B4-BE49-F238E27FC236}">
                <a16:creationId xmlns:a16="http://schemas.microsoft.com/office/drawing/2014/main" id="{F51F5FF3-2DAC-9DAB-6880-040C3875F040}"/>
              </a:ext>
            </a:extLst>
          </p:cNvPr>
          <p:cNvSpPr/>
          <p:nvPr/>
        </p:nvSpPr>
        <p:spPr>
          <a:xfrm>
            <a:off x="229689" y="187008"/>
            <a:ext cx="713678" cy="646771"/>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ea typeface="Cambria" panose="02040503050406030204" pitchFamily="18" charset="0"/>
              </a:rPr>
              <a:t>2</a:t>
            </a:r>
          </a:p>
        </p:txBody>
      </p:sp>
    </p:spTree>
    <p:custDataLst>
      <p:tags r:id="rId1"/>
    </p:custDataLst>
    <p:extLst>
      <p:ext uri="{BB962C8B-B14F-4D97-AF65-F5344CB8AC3E}">
        <p14:creationId xmlns:p14="http://schemas.microsoft.com/office/powerpoint/2010/main" val="461577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3C36D3A-E13D-4686-A16D-9727644E89D7}"/>
              </a:ext>
            </a:extLst>
          </p:cNvPr>
          <p:cNvGrpSpPr/>
          <p:nvPr/>
        </p:nvGrpSpPr>
        <p:grpSpPr>
          <a:xfrm>
            <a:off x="-2285664" y="858736"/>
            <a:ext cx="13270261" cy="5999264"/>
            <a:chOff x="25400" y="616512"/>
            <a:chExt cx="15670898" cy="7084552"/>
          </a:xfrm>
        </p:grpSpPr>
        <p:pic>
          <p:nvPicPr>
            <p:cNvPr id="3" name="图片 16">
              <a:extLst>
                <a:ext uri="{FF2B5EF4-FFF2-40B4-BE49-F238E27FC236}">
                  <a16:creationId xmlns:a16="http://schemas.microsoft.com/office/drawing/2014/main" id="{58C8B065-9668-4877-B289-5F87666A7A0C}"/>
                </a:ext>
              </a:extLst>
            </p:cNvPr>
            <p:cNvPicPr>
              <a:picLocks noChangeAspect="1"/>
            </p:cNvPicPr>
            <p:nvPr/>
          </p:nvPicPr>
          <p:blipFill>
            <a:blip r:embed="rId3">
              <a:duotone>
                <a:prstClr val="black"/>
                <a:srgbClr val="FFFF00">
                  <a:tint val="45000"/>
                  <a:satMod val="400000"/>
                </a:srgbClr>
              </a:duotone>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63511" y="839823"/>
              <a:ext cx="14013677" cy="5839032"/>
            </a:xfrm>
            <a:prstGeom prst="rect">
              <a:avLst/>
            </a:prstGeom>
          </p:spPr>
        </p:pic>
        <p:pic>
          <p:nvPicPr>
            <p:cNvPr id="4" name="图片 33">
              <a:extLst>
                <a:ext uri="{FF2B5EF4-FFF2-40B4-BE49-F238E27FC236}">
                  <a16:creationId xmlns:a16="http://schemas.microsoft.com/office/drawing/2014/main" id="{9B860529-6B62-49A8-9108-A46D0202A2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00" y="616512"/>
              <a:ext cx="15670898" cy="7084552"/>
            </a:xfrm>
            <a:prstGeom prst="rect">
              <a:avLst/>
            </a:prstGeom>
          </p:spPr>
        </p:pic>
      </p:grpSp>
      <p:pic>
        <p:nvPicPr>
          <p:cNvPr id="6" name="Picture 2" descr="Triangle Shape Cartoon - Free vector graphic on Pixabay">
            <a:extLst>
              <a:ext uri="{FF2B5EF4-FFF2-40B4-BE49-F238E27FC236}">
                <a16:creationId xmlns:a16="http://schemas.microsoft.com/office/drawing/2014/main" id="{E47DD8C2-2986-48E5-B718-E307442C1E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54234" y="865616"/>
            <a:ext cx="4453417" cy="54531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BF683A2-2E0A-DFD0-EF0B-D64EE6911F3C}"/>
              </a:ext>
            </a:extLst>
          </p:cNvPr>
          <p:cNvPicPr>
            <a:picLocks noChangeAspect="1"/>
          </p:cNvPicPr>
          <p:nvPr/>
        </p:nvPicPr>
        <p:blipFill>
          <a:blip r:embed="rId7"/>
          <a:stretch>
            <a:fillRect/>
          </a:stretch>
        </p:blipFill>
        <p:spPr>
          <a:xfrm>
            <a:off x="1293847" y="2578191"/>
            <a:ext cx="6724471" cy="2353260"/>
          </a:xfrm>
          <a:prstGeom prst="rect">
            <a:avLst/>
          </a:prstGeom>
        </p:spPr>
      </p:pic>
    </p:spTree>
    <p:custDataLst>
      <p:tags r:id="rId1"/>
    </p:custDataLst>
    <p:extLst>
      <p:ext uri="{BB962C8B-B14F-4D97-AF65-F5344CB8AC3E}">
        <p14:creationId xmlns:p14="http://schemas.microsoft.com/office/powerpoint/2010/main" val="29462376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8DD22F7D-2803-4E03-9132-8714BC3F63AA}"/>
              </a:ext>
            </a:extLst>
          </p:cNvPr>
          <p:cNvSpPr/>
          <p:nvPr/>
        </p:nvSpPr>
        <p:spPr>
          <a:xfrm>
            <a:off x="2165718" y="977900"/>
            <a:ext cx="8210182" cy="5040900"/>
          </a:xfrm>
          <a:prstGeom prst="cloud">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07F9E78D-7C74-4130-A415-E2FDA175F733}"/>
              </a:ext>
            </a:extLst>
          </p:cNvPr>
          <p:cNvGrpSpPr/>
          <p:nvPr/>
        </p:nvGrpSpPr>
        <p:grpSpPr>
          <a:xfrm>
            <a:off x="-1219682" y="670203"/>
            <a:ext cx="6350000" cy="6858000"/>
            <a:chOff x="-38582" y="127000"/>
            <a:chExt cx="6350000" cy="6858000"/>
          </a:xfrm>
        </p:grpSpPr>
        <p:pic>
          <p:nvPicPr>
            <p:cNvPr id="4" name="Picture 2" descr="Girl holding scissors doing paper craft Royalty Free Vector">
              <a:extLst>
                <a:ext uri="{FF2B5EF4-FFF2-40B4-BE49-F238E27FC236}">
                  <a16:creationId xmlns:a16="http://schemas.microsoft.com/office/drawing/2014/main" id="{34811684-687F-4E30-A20E-13B9A8E14F6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556" b="90000" l="10000" r="90000">
                          <a14:foregroundMark x1="50800" y1="36296" x2="57600" y2="37778"/>
                          <a14:foregroundMark x1="48400" y1="81667" x2="52000" y2="81852"/>
                          <a14:foregroundMark x1="56600" y1="82222" x2="59800" y2="82222"/>
                          <a14:foregroundMark x1="35400" y1="47593" x2="35400" y2="47593"/>
                          <a14:backgroundMark x1="40000" y1="48333" x2="42200" y2="53704"/>
                        </a14:backgroundRemoval>
                      </a14:imgEffect>
                    </a14:imgLayer>
                  </a14:imgProps>
                </a:ext>
                <a:ext uri="{28A0092B-C50C-407E-A947-70E740481C1C}">
                  <a14:useLocalDpi xmlns:a14="http://schemas.microsoft.com/office/drawing/2010/main" val="0"/>
                </a:ext>
              </a:extLst>
            </a:blip>
            <a:srcRect/>
            <a:stretch>
              <a:fillRect/>
            </a:stretch>
          </p:blipFill>
          <p:spPr bwMode="auto">
            <a:xfrm>
              <a:off x="-38582" y="127000"/>
              <a:ext cx="6350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Isosceles Triangle 4">
              <a:extLst>
                <a:ext uri="{FF2B5EF4-FFF2-40B4-BE49-F238E27FC236}">
                  <a16:creationId xmlns:a16="http://schemas.microsoft.com/office/drawing/2014/main" id="{68A4928C-219D-4390-984F-2DA8993169DF}"/>
                </a:ext>
              </a:extLst>
            </p:cNvPr>
            <p:cNvSpPr/>
            <p:nvPr/>
          </p:nvSpPr>
          <p:spPr>
            <a:xfrm rot="13328656">
              <a:off x="1834254" y="3148331"/>
              <a:ext cx="1272248" cy="12065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E6A7A3A9-DF4E-43F3-8A7B-80C5581F30CB}"/>
              </a:ext>
            </a:extLst>
          </p:cNvPr>
          <p:cNvGrpSpPr/>
          <p:nvPr/>
        </p:nvGrpSpPr>
        <p:grpSpPr>
          <a:xfrm>
            <a:off x="7324300" y="711200"/>
            <a:ext cx="6350000" cy="6858000"/>
            <a:chOff x="6350000" y="495300"/>
            <a:chExt cx="6350000" cy="6858000"/>
          </a:xfrm>
        </p:grpSpPr>
        <p:pic>
          <p:nvPicPr>
            <p:cNvPr id="7" name="Picture 4" descr="Little girl holding scissors doing paper craft Vector Image">
              <a:extLst>
                <a:ext uri="{FF2B5EF4-FFF2-40B4-BE49-F238E27FC236}">
                  <a16:creationId xmlns:a16="http://schemas.microsoft.com/office/drawing/2014/main" id="{D34C3054-6482-4C02-9292-8CC215262F21}"/>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667" b="90000" l="10000" r="90000">
                          <a14:foregroundMark x1="46000" y1="81852" x2="46000" y2="81852"/>
                          <a14:foregroundMark x1="50600" y1="82037" x2="50600" y2="82037"/>
                          <a14:backgroundMark x1="58500" y1="55000" x2="58500" y2="55000"/>
                          <a14:backgroundMark x1="49900" y1="59259" x2="49900" y2="59259"/>
                        </a14:backgroundRemoval>
                      </a14:imgEffect>
                    </a14:imgLayer>
                  </a14:imgProps>
                </a:ext>
                <a:ext uri="{28A0092B-C50C-407E-A947-70E740481C1C}">
                  <a14:useLocalDpi xmlns:a14="http://schemas.microsoft.com/office/drawing/2010/main" val="0"/>
                </a:ext>
              </a:extLst>
            </a:blip>
            <a:srcRect/>
            <a:stretch>
              <a:fillRect/>
            </a:stretch>
          </p:blipFill>
          <p:spPr bwMode="auto">
            <a:xfrm>
              <a:off x="6350000" y="495300"/>
              <a:ext cx="6350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5CB1243B-BA4B-454A-A8F0-77AACE8DD69D}"/>
                </a:ext>
              </a:extLst>
            </p:cNvPr>
            <p:cNvSpPr/>
            <p:nvPr/>
          </p:nvSpPr>
          <p:spPr>
            <a:xfrm rot="8218693">
              <a:off x="9052311" y="4198387"/>
              <a:ext cx="1431827" cy="1289429"/>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文本框 23">
            <a:extLst>
              <a:ext uri="{FF2B5EF4-FFF2-40B4-BE49-F238E27FC236}">
                <a16:creationId xmlns:a16="http://schemas.microsoft.com/office/drawing/2014/main" id="{71D0EBF8-2E7D-45D8-B575-4BAA41412FB8}"/>
              </a:ext>
            </a:extLst>
          </p:cNvPr>
          <p:cNvSpPr txBox="1"/>
          <p:nvPr/>
        </p:nvSpPr>
        <p:spPr>
          <a:xfrm>
            <a:off x="3377260" y="1989499"/>
            <a:ext cx="5700099" cy="2554545"/>
          </a:xfrm>
          <a:prstGeom prst="rect">
            <a:avLst/>
          </a:prstGeom>
          <a:noFill/>
        </p:spPr>
        <p:txBody>
          <a:bodyPr wrap="square" rtlCol="0">
            <a:spAutoFit/>
          </a:bodyPr>
          <a:lstStyle/>
          <a:p>
            <a:pPr algn="ctr"/>
            <a:r>
              <a:rPr lang="vi-VN" altLang="zh-CN" sz="32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Các bạn hãy lấy một tờ giấy, gấp hoặc cắt tạo thành một hình tam giác sau đó đo độ dài đáy và chiều cao của hình tam giác đó rồi tính diện tích. </a:t>
            </a:r>
            <a:endParaRPr lang="fr-FR" altLang="zh-CN" sz="32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endParaRPr>
          </a:p>
        </p:txBody>
      </p:sp>
    </p:spTree>
    <p:custDataLst>
      <p:tags r:id="rId1"/>
    </p:custDataLst>
    <p:extLst>
      <p:ext uri="{BB962C8B-B14F-4D97-AF65-F5344CB8AC3E}">
        <p14:creationId xmlns:p14="http://schemas.microsoft.com/office/powerpoint/2010/main" val="851683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88EE6487-B9A5-4EDF-AB5F-F4A8EE6F6985}"/>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910839" y="732432"/>
            <a:ext cx="14013677" cy="5839032"/>
          </a:xfrm>
          <a:prstGeom prst="rect">
            <a:avLst/>
          </a:prstGeom>
        </p:spPr>
      </p:pic>
      <p:pic>
        <p:nvPicPr>
          <p:cNvPr id="28" name="图片 27">
            <a:extLst>
              <a:ext uri="{FF2B5EF4-FFF2-40B4-BE49-F238E27FC236}">
                <a16:creationId xmlns:a16="http://schemas.microsoft.com/office/drawing/2014/main" id="{95DE6F60-B0D3-47E3-90B7-0E40EE9556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9450" y="411918"/>
            <a:ext cx="15670898" cy="7084552"/>
          </a:xfrm>
          <a:prstGeom prst="rect">
            <a:avLst/>
          </a:prstGeom>
        </p:spPr>
      </p:pic>
      <p:pic>
        <p:nvPicPr>
          <p:cNvPr id="7" name="图片 6">
            <a:extLst>
              <a:ext uri="{FF2B5EF4-FFF2-40B4-BE49-F238E27FC236}">
                <a16:creationId xmlns:a16="http://schemas.microsoft.com/office/drawing/2014/main" id="{C26A3E82-93EA-4AC1-A875-0E940D584E0F}"/>
              </a:ext>
            </a:extLst>
          </p:cNvPr>
          <p:cNvPicPr>
            <a:picLocks noChangeAspect="1"/>
          </p:cNvPicPr>
          <p:nvPr/>
        </p:nvPicPr>
        <p:blipFill rotWithShape="1">
          <a:blip r:embed="rId6">
            <a:extLst>
              <a:ext uri="{28A0092B-C50C-407E-A947-70E740481C1C}">
                <a14:useLocalDpi xmlns:a14="http://schemas.microsoft.com/office/drawing/2010/main" val="0"/>
              </a:ext>
            </a:extLst>
          </a:blip>
          <a:srcRect l="17403" t="68146" r="71587"/>
          <a:stretch/>
        </p:blipFill>
        <p:spPr>
          <a:xfrm>
            <a:off x="-674077" y="5656385"/>
            <a:ext cx="1787769" cy="1795220"/>
          </a:xfrm>
          <a:prstGeom prst="rect">
            <a:avLst/>
          </a:prstGeom>
        </p:spPr>
      </p:pic>
      <p:pic>
        <p:nvPicPr>
          <p:cNvPr id="10" name="图片 9">
            <a:extLst>
              <a:ext uri="{FF2B5EF4-FFF2-40B4-BE49-F238E27FC236}">
                <a16:creationId xmlns:a16="http://schemas.microsoft.com/office/drawing/2014/main" id="{3F5CE92F-2507-469B-9445-0E62CD42925D}"/>
              </a:ext>
            </a:extLst>
          </p:cNvPr>
          <p:cNvPicPr>
            <a:picLocks noChangeAspect="1"/>
          </p:cNvPicPr>
          <p:nvPr/>
        </p:nvPicPr>
        <p:blipFill rotWithShape="1">
          <a:blip r:embed="rId6">
            <a:extLst>
              <a:ext uri="{28A0092B-C50C-407E-A947-70E740481C1C}">
                <a14:useLocalDpi xmlns:a14="http://schemas.microsoft.com/office/drawing/2010/main" val="0"/>
              </a:ext>
            </a:extLst>
          </a:blip>
          <a:srcRect l="18269" t="2934" r="70215" b="48987"/>
          <a:stretch/>
        </p:blipFill>
        <p:spPr>
          <a:xfrm>
            <a:off x="9332" y="484789"/>
            <a:ext cx="1869830" cy="2709620"/>
          </a:xfrm>
          <a:prstGeom prst="rect">
            <a:avLst/>
          </a:prstGeom>
        </p:spPr>
      </p:pic>
      <p:pic>
        <p:nvPicPr>
          <p:cNvPr id="11" name="图片 10">
            <a:extLst>
              <a:ext uri="{FF2B5EF4-FFF2-40B4-BE49-F238E27FC236}">
                <a16:creationId xmlns:a16="http://schemas.microsoft.com/office/drawing/2014/main" id="{43868F64-B3C7-4ECE-AFAA-9EF5D589F571}"/>
              </a:ext>
            </a:extLst>
          </p:cNvPr>
          <p:cNvPicPr>
            <a:picLocks noChangeAspect="1"/>
          </p:cNvPicPr>
          <p:nvPr/>
        </p:nvPicPr>
        <p:blipFill rotWithShape="1">
          <a:blip r:embed="rId6">
            <a:extLst>
              <a:ext uri="{28A0092B-C50C-407E-A947-70E740481C1C}">
                <a14:useLocalDpi xmlns:a14="http://schemas.microsoft.com/office/drawing/2010/main" val="0"/>
              </a:ext>
            </a:extLst>
          </a:blip>
          <a:srcRect l="30435" t="22" r="58049" b="51899"/>
          <a:stretch/>
        </p:blipFill>
        <p:spPr>
          <a:xfrm>
            <a:off x="2749061" y="58616"/>
            <a:ext cx="1869830" cy="2709620"/>
          </a:xfrm>
          <a:prstGeom prst="rect">
            <a:avLst/>
          </a:prstGeom>
        </p:spPr>
      </p:pic>
      <p:pic>
        <p:nvPicPr>
          <p:cNvPr id="12" name="图片 11">
            <a:extLst>
              <a:ext uri="{FF2B5EF4-FFF2-40B4-BE49-F238E27FC236}">
                <a16:creationId xmlns:a16="http://schemas.microsoft.com/office/drawing/2014/main" id="{DD88DB04-9892-45CB-894D-35B88F1C3FF9}"/>
              </a:ext>
            </a:extLst>
          </p:cNvPr>
          <p:cNvPicPr>
            <a:picLocks noChangeAspect="1"/>
          </p:cNvPicPr>
          <p:nvPr/>
        </p:nvPicPr>
        <p:blipFill rotWithShape="1">
          <a:blip r:embed="rId6">
            <a:extLst>
              <a:ext uri="{28A0092B-C50C-407E-A947-70E740481C1C}">
                <a14:useLocalDpi xmlns:a14="http://schemas.microsoft.com/office/drawing/2010/main" val="0"/>
              </a:ext>
            </a:extLst>
          </a:blip>
          <a:srcRect l="74080" t="36" r="14404" b="71155"/>
          <a:stretch/>
        </p:blipFill>
        <p:spPr>
          <a:xfrm>
            <a:off x="6893456" y="601603"/>
            <a:ext cx="1869830" cy="1623645"/>
          </a:xfrm>
          <a:prstGeom prst="rect">
            <a:avLst/>
          </a:prstGeom>
        </p:spPr>
      </p:pic>
      <p:pic>
        <p:nvPicPr>
          <p:cNvPr id="13" name="图片 12">
            <a:extLst>
              <a:ext uri="{FF2B5EF4-FFF2-40B4-BE49-F238E27FC236}">
                <a16:creationId xmlns:a16="http://schemas.microsoft.com/office/drawing/2014/main" id="{4C0EF2A9-47C3-40F8-8905-E83F219F7A58}"/>
              </a:ext>
            </a:extLst>
          </p:cNvPr>
          <p:cNvPicPr>
            <a:picLocks noChangeAspect="1"/>
          </p:cNvPicPr>
          <p:nvPr/>
        </p:nvPicPr>
        <p:blipFill rotWithShape="1">
          <a:blip r:embed="rId6">
            <a:extLst>
              <a:ext uri="{28A0092B-C50C-407E-A947-70E740481C1C}">
                <a14:useLocalDpi xmlns:a14="http://schemas.microsoft.com/office/drawing/2010/main" val="0"/>
              </a:ext>
            </a:extLst>
          </a:blip>
          <a:srcRect l="74080" t="36" r="14404" b="71155"/>
          <a:stretch/>
        </p:blipFill>
        <p:spPr>
          <a:xfrm>
            <a:off x="1995854" y="5815987"/>
            <a:ext cx="2067420" cy="1795220"/>
          </a:xfrm>
          <a:prstGeom prst="rect">
            <a:avLst/>
          </a:prstGeom>
        </p:spPr>
      </p:pic>
      <p:pic>
        <p:nvPicPr>
          <p:cNvPr id="14" name="图片 13">
            <a:extLst>
              <a:ext uri="{FF2B5EF4-FFF2-40B4-BE49-F238E27FC236}">
                <a16:creationId xmlns:a16="http://schemas.microsoft.com/office/drawing/2014/main" id="{660A4723-14EE-499C-9367-2262B59231EF}"/>
              </a:ext>
            </a:extLst>
          </p:cNvPr>
          <p:cNvPicPr>
            <a:picLocks noChangeAspect="1"/>
          </p:cNvPicPr>
          <p:nvPr/>
        </p:nvPicPr>
        <p:blipFill rotWithShape="1">
          <a:blip r:embed="rId6">
            <a:extLst>
              <a:ext uri="{28A0092B-C50C-407E-A947-70E740481C1C}">
                <a14:useLocalDpi xmlns:a14="http://schemas.microsoft.com/office/drawing/2010/main" val="0"/>
              </a:ext>
            </a:extLst>
          </a:blip>
          <a:srcRect l="53837" t="66587" r="34647" b="4604"/>
          <a:stretch/>
        </p:blipFill>
        <p:spPr>
          <a:xfrm>
            <a:off x="4828633" y="5347983"/>
            <a:ext cx="2534734" cy="2201007"/>
          </a:xfrm>
          <a:prstGeom prst="rect">
            <a:avLst/>
          </a:prstGeom>
        </p:spPr>
      </p:pic>
      <p:pic>
        <p:nvPicPr>
          <p:cNvPr id="15" name="图片 14">
            <a:extLst>
              <a:ext uri="{FF2B5EF4-FFF2-40B4-BE49-F238E27FC236}">
                <a16:creationId xmlns:a16="http://schemas.microsoft.com/office/drawing/2014/main" id="{E313C1EC-8A9E-46D5-96E0-33787CD49F00}"/>
              </a:ext>
            </a:extLst>
          </p:cNvPr>
          <p:cNvPicPr>
            <a:picLocks noChangeAspect="1"/>
          </p:cNvPicPr>
          <p:nvPr/>
        </p:nvPicPr>
        <p:blipFill rotWithShape="1">
          <a:blip r:embed="rId6">
            <a:extLst>
              <a:ext uri="{28A0092B-C50C-407E-A947-70E740481C1C}">
                <a14:useLocalDpi xmlns:a14="http://schemas.microsoft.com/office/drawing/2010/main" val="0"/>
              </a:ext>
            </a:extLst>
          </a:blip>
          <a:srcRect l="78497" t="71337" r="9987" b="-146"/>
          <a:stretch/>
        </p:blipFill>
        <p:spPr>
          <a:xfrm>
            <a:off x="8061271" y="5155893"/>
            <a:ext cx="2534734" cy="2201007"/>
          </a:xfrm>
          <a:prstGeom prst="rect">
            <a:avLst/>
          </a:prstGeom>
        </p:spPr>
      </p:pic>
      <p:pic>
        <p:nvPicPr>
          <p:cNvPr id="16" name="图片 15">
            <a:extLst>
              <a:ext uri="{FF2B5EF4-FFF2-40B4-BE49-F238E27FC236}">
                <a16:creationId xmlns:a16="http://schemas.microsoft.com/office/drawing/2014/main" id="{C8BE9DCD-BAC8-4FB3-B17F-5C7752034EB2}"/>
              </a:ext>
            </a:extLst>
          </p:cNvPr>
          <p:cNvPicPr>
            <a:picLocks noChangeAspect="1"/>
          </p:cNvPicPr>
          <p:nvPr/>
        </p:nvPicPr>
        <p:blipFill rotWithShape="1">
          <a:blip r:embed="rId6">
            <a:extLst>
              <a:ext uri="{28A0092B-C50C-407E-A947-70E740481C1C}">
                <a14:useLocalDpi xmlns:a14="http://schemas.microsoft.com/office/drawing/2010/main" val="0"/>
              </a:ext>
            </a:extLst>
          </a:blip>
          <a:srcRect l="81373" t="32516" r="7111" b="38675"/>
          <a:stretch/>
        </p:blipFill>
        <p:spPr>
          <a:xfrm>
            <a:off x="8879483" y="2360768"/>
            <a:ext cx="2534734" cy="2201007"/>
          </a:xfrm>
          <a:prstGeom prst="rect">
            <a:avLst/>
          </a:prstGeom>
        </p:spPr>
      </p:pic>
      <p:pic>
        <p:nvPicPr>
          <p:cNvPr id="17" name="图片 16">
            <a:extLst>
              <a:ext uri="{FF2B5EF4-FFF2-40B4-BE49-F238E27FC236}">
                <a16:creationId xmlns:a16="http://schemas.microsoft.com/office/drawing/2014/main" id="{01F84C6E-A494-4A7A-8C00-CEDBB564ABEA}"/>
              </a:ext>
            </a:extLst>
          </p:cNvPr>
          <p:cNvPicPr>
            <a:picLocks noChangeAspect="1"/>
          </p:cNvPicPr>
          <p:nvPr/>
        </p:nvPicPr>
        <p:blipFill rotWithShape="1">
          <a:blip r:embed="rId6">
            <a:extLst>
              <a:ext uri="{28A0092B-C50C-407E-A947-70E740481C1C}">
                <a14:useLocalDpi xmlns:a14="http://schemas.microsoft.com/office/drawing/2010/main" val="0"/>
              </a:ext>
            </a:extLst>
          </a:blip>
          <a:srcRect l="90549" t="55303" r="-2065" b="15888"/>
          <a:stretch/>
        </p:blipFill>
        <p:spPr>
          <a:xfrm>
            <a:off x="10771782" y="3954194"/>
            <a:ext cx="2534734" cy="2201007"/>
          </a:xfrm>
          <a:prstGeom prst="rect">
            <a:avLst/>
          </a:prstGeom>
        </p:spPr>
      </p:pic>
      <p:pic>
        <p:nvPicPr>
          <p:cNvPr id="18" name="图片 17">
            <a:extLst>
              <a:ext uri="{FF2B5EF4-FFF2-40B4-BE49-F238E27FC236}">
                <a16:creationId xmlns:a16="http://schemas.microsoft.com/office/drawing/2014/main" id="{81540F42-90BA-4231-A69D-B563A0E8A7C8}"/>
              </a:ext>
            </a:extLst>
          </p:cNvPr>
          <p:cNvPicPr>
            <a:picLocks noChangeAspect="1"/>
          </p:cNvPicPr>
          <p:nvPr/>
        </p:nvPicPr>
        <p:blipFill rotWithShape="1">
          <a:blip r:embed="rId6">
            <a:extLst>
              <a:ext uri="{28A0092B-C50C-407E-A947-70E740481C1C}">
                <a14:useLocalDpi xmlns:a14="http://schemas.microsoft.com/office/drawing/2010/main" val="0"/>
              </a:ext>
            </a:extLst>
          </a:blip>
          <a:srcRect l="92345" t="23232" r="-3861" b="47959"/>
          <a:stretch/>
        </p:blipFill>
        <p:spPr>
          <a:xfrm>
            <a:off x="10607444" y="1046285"/>
            <a:ext cx="2534734" cy="2201007"/>
          </a:xfrm>
          <a:prstGeom prst="rect">
            <a:avLst/>
          </a:prstGeom>
        </p:spPr>
      </p:pic>
      <p:pic>
        <p:nvPicPr>
          <p:cNvPr id="21" name="图片 20">
            <a:extLst>
              <a:ext uri="{FF2B5EF4-FFF2-40B4-BE49-F238E27FC236}">
                <a16:creationId xmlns:a16="http://schemas.microsoft.com/office/drawing/2014/main" id="{177E9FCF-7199-4002-A2B1-BD1FB16B2483}"/>
              </a:ext>
            </a:extLst>
          </p:cNvPr>
          <p:cNvPicPr>
            <a:picLocks noChangeAspect="1"/>
          </p:cNvPicPr>
          <p:nvPr/>
        </p:nvPicPr>
        <p:blipFill rotWithShape="1">
          <a:blip r:embed="rId6">
            <a:extLst>
              <a:ext uri="{28A0092B-C50C-407E-A947-70E740481C1C}">
                <a14:useLocalDpi xmlns:a14="http://schemas.microsoft.com/office/drawing/2010/main" val="0"/>
              </a:ext>
            </a:extLst>
          </a:blip>
          <a:srcRect l="26849" t="51132" r="62141" b="27640"/>
          <a:stretch/>
        </p:blipFill>
        <p:spPr>
          <a:xfrm>
            <a:off x="1411519" y="4178060"/>
            <a:ext cx="1787769" cy="1196368"/>
          </a:xfrm>
          <a:prstGeom prst="rect">
            <a:avLst/>
          </a:prstGeom>
        </p:spPr>
      </p:pic>
      <p:pic>
        <p:nvPicPr>
          <p:cNvPr id="2" name="Picture 1">
            <a:extLst>
              <a:ext uri="{FF2B5EF4-FFF2-40B4-BE49-F238E27FC236}">
                <a16:creationId xmlns:a16="http://schemas.microsoft.com/office/drawing/2014/main" id="{23EE4814-CB91-4DEB-01D5-E0F708FAE0A1}"/>
              </a:ext>
            </a:extLst>
          </p:cNvPr>
          <p:cNvPicPr>
            <a:picLocks noChangeAspect="1"/>
          </p:cNvPicPr>
          <p:nvPr/>
        </p:nvPicPr>
        <p:blipFill>
          <a:blip r:embed="rId7"/>
          <a:stretch>
            <a:fillRect/>
          </a:stretch>
        </p:blipFill>
        <p:spPr>
          <a:xfrm>
            <a:off x="2410070" y="2726779"/>
            <a:ext cx="6992718" cy="1493649"/>
          </a:xfrm>
          <a:prstGeom prst="rect">
            <a:avLst/>
          </a:prstGeom>
        </p:spPr>
      </p:pic>
    </p:spTree>
    <p:custDataLst>
      <p:tags r:id="rId1"/>
    </p:custDataLst>
    <p:extLst>
      <p:ext uri="{BB962C8B-B14F-4D97-AF65-F5344CB8AC3E}">
        <p14:creationId xmlns:p14="http://schemas.microsoft.com/office/powerpoint/2010/main" val="839340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3">
            <a:extLst>
              <a:ext uri="{FF2B5EF4-FFF2-40B4-BE49-F238E27FC236}">
                <a16:creationId xmlns:a16="http://schemas.microsoft.com/office/drawing/2014/main" id="{44E59ACA-5C1E-4B82-9257-9932CC3DC72C}"/>
              </a:ext>
            </a:extLst>
          </p:cNvPr>
          <p:cNvSpPr txBox="1"/>
          <p:nvPr/>
        </p:nvSpPr>
        <p:spPr>
          <a:xfrm>
            <a:off x="5828720" y="2676253"/>
            <a:ext cx="5868088" cy="3416320"/>
          </a:xfrm>
          <a:prstGeom prst="rect">
            <a:avLst/>
          </a:prstGeom>
          <a:noFill/>
        </p:spPr>
        <p:txBody>
          <a:bodyPr wrap="square" rtlCol="0">
            <a:spAutoFit/>
          </a:bodyPr>
          <a:lstStyle/>
          <a:p>
            <a:pPr marL="571500" indent="-571500" algn="just">
              <a:buFontTx/>
              <a:buChar char="-"/>
            </a:pPr>
            <a:r>
              <a:rPr lang="vi-VN" altLang="zh-CN" sz="36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Tìm những vật dụng có dạng hình tam giác và tính diện tích sau đó báo cáo.</a:t>
            </a:r>
          </a:p>
          <a:p>
            <a:pPr marL="571500" indent="-571500" algn="just">
              <a:buFontTx/>
              <a:buChar char="-"/>
            </a:pPr>
            <a:r>
              <a:rPr lang="vi-VN" altLang="zh-CN" sz="36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Ôn tập cách tính diện tích hình tam giác.</a:t>
            </a:r>
            <a:endParaRPr lang="fr-FR" altLang="zh-CN" sz="36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endParaRPr>
          </a:p>
        </p:txBody>
      </p:sp>
      <p:pic>
        <p:nvPicPr>
          <p:cNvPr id="4" name="图片 2">
            <a:extLst>
              <a:ext uri="{FF2B5EF4-FFF2-40B4-BE49-F238E27FC236}">
                <a16:creationId xmlns:a16="http://schemas.microsoft.com/office/drawing/2014/main" id="{ECF2891B-94CA-4B6F-AF4B-BB59E1A646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96" y="1319425"/>
            <a:ext cx="6096012" cy="6096012"/>
          </a:xfrm>
          <a:prstGeom prst="rect">
            <a:avLst/>
          </a:prstGeom>
        </p:spPr>
      </p:pic>
      <p:pic>
        <p:nvPicPr>
          <p:cNvPr id="5" name="Picture 4">
            <a:extLst>
              <a:ext uri="{FF2B5EF4-FFF2-40B4-BE49-F238E27FC236}">
                <a16:creationId xmlns:a16="http://schemas.microsoft.com/office/drawing/2014/main" id="{44494A2B-1C4C-43E9-A717-1C20246865E0}"/>
              </a:ext>
            </a:extLst>
          </p:cNvPr>
          <p:cNvPicPr>
            <a:picLocks noChangeAspect="1"/>
          </p:cNvPicPr>
          <p:nvPr/>
        </p:nvPicPr>
        <p:blipFill>
          <a:blip r:embed="rId4"/>
          <a:stretch>
            <a:fillRect/>
          </a:stretch>
        </p:blipFill>
        <p:spPr>
          <a:xfrm>
            <a:off x="6060134" y="599004"/>
            <a:ext cx="5432007" cy="1981372"/>
          </a:xfrm>
          <a:prstGeom prst="rect">
            <a:avLst/>
          </a:prstGeom>
        </p:spPr>
      </p:pic>
    </p:spTree>
    <p:custDataLst>
      <p:tags r:id="rId1"/>
    </p:custDataLst>
    <p:extLst>
      <p:ext uri="{BB962C8B-B14F-4D97-AF65-F5344CB8AC3E}">
        <p14:creationId xmlns:p14="http://schemas.microsoft.com/office/powerpoint/2010/main" val="295110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3C36D3A-E13D-4686-A16D-9727644E89D7}"/>
              </a:ext>
            </a:extLst>
          </p:cNvPr>
          <p:cNvGrpSpPr/>
          <p:nvPr/>
        </p:nvGrpSpPr>
        <p:grpSpPr>
          <a:xfrm>
            <a:off x="-2285664" y="858736"/>
            <a:ext cx="13270261" cy="5999264"/>
            <a:chOff x="25400" y="616512"/>
            <a:chExt cx="15670898" cy="7084552"/>
          </a:xfrm>
        </p:grpSpPr>
        <p:pic>
          <p:nvPicPr>
            <p:cNvPr id="3" name="图片 16">
              <a:extLst>
                <a:ext uri="{FF2B5EF4-FFF2-40B4-BE49-F238E27FC236}">
                  <a16:creationId xmlns:a16="http://schemas.microsoft.com/office/drawing/2014/main" id="{58C8B065-9668-4877-B289-5F87666A7A0C}"/>
                </a:ext>
              </a:extLst>
            </p:cNvPr>
            <p:cNvPicPr>
              <a:picLocks noChangeAspect="1"/>
            </p:cNvPicPr>
            <p:nvPr/>
          </p:nvPicPr>
          <p:blipFill>
            <a:blip r:embed="rId3">
              <a:duotone>
                <a:prstClr val="black"/>
                <a:srgbClr val="FFFF00">
                  <a:tint val="45000"/>
                  <a:satMod val="400000"/>
                </a:srgbClr>
              </a:duotone>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63511" y="839823"/>
              <a:ext cx="14013677" cy="5839032"/>
            </a:xfrm>
            <a:prstGeom prst="rect">
              <a:avLst/>
            </a:prstGeom>
          </p:spPr>
        </p:pic>
        <p:pic>
          <p:nvPicPr>
            <p:cNvPr id="4" name="图片 33">
              <a:extLst>
                <a:ext uri="{FF2B5EF4-FFF2-40B4-BE49-F238E27FC236}">
                  <a16:creationId xmlns:a16="http://schemas.microsoft.com/office/drawing/2014/main" id="{9B860529-6B62-49A8-9108-A46D0202A2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00" y="616512"/>
              <a:ext cx="15670898" cy="7084552"/>
            </a:xfrm>
            <a:prstGeom prst="rect">
              <a:avLst/>
            </a:prstGeom>
          </p:spPr>
        </p:pic>
      </p:grpSp>
      <p:pic>
        <p:nvPicPr>
          <p:cNvPr id="6" name="Picture 2" descr="Triangle Shape Cartoon - Free vector graphic on Pixabay">
            <a:extLst>
              <a:ext uri="{FF2B5EF4-FFF2-40B4-BE49-F238E27FC236}">
                <a16:creationId xmlns:a16="http://schemas.microsoft.com/office/drawing/2014/main" id="{E47DD8C2-2986-48E5-B718-E307442C1E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54234" y="865616"/>
            <a:ext cx="4453417" cy="54531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D569F31-A4F7-C9C3-4C4B-DFACC6A213A8}"/>
              </a:ext>
            </a:extLst>
          </p:cNvPr>
          <p:cNvPicPr>
            <a:picLocks noChangeAspect="1"/>
          </p:cNvPicPr>
          <p:nvPr/>
        </p:nvPicPr>
        <p:blipFill>
          <a:blip r:embed="rId7"/>
          <a:stretch>
            <a:fillRect/>
          </a:stretch>
        </p:blipFill>
        <p:spPr>
          <a:xfrm>
            <a:off x="1217198" y="2557466"/>
            <a:ext cx="6724471" cy="2389839"/>
          </a:xfrm>
          <a:prstGeom prst="rect">
            <a:avLst/>
          </a:prstGeom>
        </p:spPr>
      </p:pic>
    </p:spTree>
    <p:custDataLst>
      <p:tags r:id="rId1"/>
    </p:custDataLst>
    <p:extLst>
      <p:ext uri="{BB962C8B-B14F-4D97-AF65-F5344CB8AC3E}">
        <p14:creationId xmlns:p14="http://schemas.microsoft.com/office/powerpoint/2010/main" val="2550895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6">
            <a:extLst>
              <a:ext uri="{FF2B5EF4-FFF2-40B4-BE49-F238E27FC236}">
                <a16:creationId xmlns:a16="http://schemas.microsoft.com/office/drawing/2014/main" id="{58C8B065-9668-4877-B289-5F87666A7A0C}"/>
              </a:ext>
            </a:extLst>
          </p:cNvPr>
          <p:cNvPicPr>
            <a:picLocks noChangeAspect="1"/>
          </p:cNvPicPr>
          <p:nvPr/>
        </p:nvPicPr>
        <p:blipFill>
          <a:blip r:embed="rId3">
            <a:duotone>
              <a:prstClr val="black"/>
              <a:srgbClr val="FFFF00">
                <a:tint val="45000"/>
                <a:satMod val="400000"/>
              </a:srgbClr>
            </a:duotone>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745306" y="1047838"/>
            <a:ext cx="11866911" cy="4944546"/>
          </a:xfrm>
          <a:prstGeom prst="rect">
            <a:avLst/>
          </a:prstGeom>
        </p:spPr>
      </p:pic>
      <p:pic>
        <p:nvPicPr>
          <p:cNvPr id="6" name="Picture 2" descr="Triangle Shape Cartoon - Free vector graphic on Pixabay">
            <a:extLst>
              <a:ext uri="{FF2B5EF4-FFF2-40B4-BE49-F238E27FC236}">
                <a16:creationId xmlns:a16="http://schemas.microsoft.com/office/drawing/2014/main" id="{E47DD8C2-2986-48E5-B718-E307442C1E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4234" y="865616"/>
            <a:ext cx="4453417" cy="54531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E0A0096-5CB7-E59B-08DC-CA32EB46D114}"/>
              </a:ext>
            </a:extLst>
          </p:cNvPr>
          <p:cNvPicPr>
            <a:picLocks noChangeAspect="1"/>
          </p:cNvPicPr>
          <p:nvPr/>
        </p:nvPicPr>
        <p:blipFill>
          <a:blip r:embed="rId6"/>
          <a:stretch>
            <a:fillRect/>
          </a:stretch>
        </p:blipFill>
        <p:spPr>
          <a:xfrm>
            <a:off x="1194896" y="2566610"/>
            <a:ext cx="6724471" cy="2371550"/>
          </a:xfrm>
          <a:prstGeom prst="rect">
            <a:avLst/>
          </a:prstGeom>
        </p:spPr>
      </p:pic>
    </p:spTree>
    <p:custDataLst>
      <p:tags r:id="rId1"/>
    </p:custDataLst>
    <p:extLst>
      <p:ext uri="{BB962C8B-B14F-4D97-AF65-F5344CB8AC3E}">
        <p14:creationId xmlns:p14="http://schemas.microsoft.com/office/powerpoint/2010/main" val="37515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847489-6392-65C2-CE49-AF5EA0040CA4}"/>
              </a:ext>
            </a:extLst>
          </p:cNvPr>
          <p:cNvPicPr>
            <a:picLocks noChangeAspect="1"/>
          </p:cNvPicPr>
          <p:nvPr/>
        </p:nvPicPr>
        <p:blipFill>
          <a:blip r:embed="rId3"/>
          <a:stretch>
            <a:fillRect/>
          </a:stretch>
        </p:blipFill>
        <p:spPr>
          <a:xfrm>
            <a:off x="1711016" y="1412603"/>
            <a:ext cx="8591550" cy="4791075"/>
          </a:xfrm>
          <a:prstGeom prst="rect">
            <a:avLst/>
          </a:prstGeom>
        </p:spPr>
      </p:pic>
    </p:spTree>
    <p:custDataLst>
      <p:tags r:id="rId1"/>
    </p:custDataLst>
    <p:extLst>
      <p:ext uri="{BB962C8B-B14F-4D97-AF65-F5344CB8AC3E}">
        <p14:creationId xmlns:p14="http://schemas.microsoft.com/office/powerpoint/2010/main" val="39970397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 descr="图片包含 室内, 物体&#10;&#10;描述已自动生成">
            <a:extLst>
              <a:ext uri="{FF2B5EF4-FFF2-40B4-BE49-F238E27FC236}">
                <a16:creationId xmlns:a16="http://schemas.microsoft.com/office/drawing/2014/main" id="{FAAE5937-13DC-40C9-BF22-ABE86863DC4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383" t="4143" r="15251" b="20361"/>
          <a:stretch/>
        </p:blipFill>
        <p:spPr>
          <a:xfrm>
            <a:off x="576463" y="421570"/>
            <a:ext cx="5438013" cy="2435602"/>
          </a:xfrm>
          <a:prstGeom prst="rect">
            <a:avLst/>
          </a:prstGeom>
        </p:spPr>
      </p:pic>
      <p:sp>
        <p:nvSpPr>
          <p:cNvPr id="16" name="TextBox 15">
            <a:extLst>
              <a:ext uri="{FF2B5EF4-FFF2-40B4-BE49-F238E27FC236}">
                <a16:creationId xmlns:a16="http://schemas.microsoft.com/office/drawing/2014/main" id="{9E0BF39D-1792-4482-8D3D-C17936B2D86E}"/>
              </a:ext>
            </a:extLst>
          </p:cNvPr>
          <p:cNvSpPr txBox="1"/>
          <p:nvPr/>
        </p:nvSpPr>
        <p:spPr>
          <a:xfrm>
            <a:off x="1053012" y="1057454"/>
            <a:ext cx="4484914" cy="1200329"/>
          </a:xfrm>
          <a:prstGeom prst="rect">
            <a:avLst/>
          </a:prstGeom>
          <a:noFill/>
        </p:spPr>
        <p:txBody>
          <a:bodyPr wrap="square">
            <a:spAutoFit/>
          </a:bodyPr>
          <a:lstStyle/>
          <a:p>
            <a:pPr algn="just">
              <a:spcBef>
                <a:spcPts val="300"/>
              </a:spcBef>
            </a:pPr>
            <a:r>
              <a:rPr lang="pt-BR"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pt-BR"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Cắt</a:t>
            </a:r>
            <a:r>
              <a:rPr lang="pt-BR"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2 hình tam giác bằng nhau</a:t>
            </a:r>
          </a:p>
        </p:txBody>
      </p:sp>
      <p:sp>
        <p:nvSpPr>
          <p:cNvPr id="17" name="AutoShape 4">
            <a:extLst>
              <a:ext uri="{FF2B5EF4-FFF2-40B4-BE49-F238E27FC236}">
                <a16:creationId xmlns:a16="http://schemas.microsoft.com/office/drawing/2014/main" id="{ECFDCACE-9574-4FBB-97BE-6B56B3B36DCC}"/>
              </a:ext>
            </a:extLst>
          </p:cNvPr>
          <p:cNvSpPr>
            <a:spLocks noChangeArrowheads="1"/>
          </p:cNvSpPr>
          <p:nvPr/>
        </p:nvSpPr>
        <p:spPr bwMode="auto">
          <a:xfrm>
            <a:off x="2343831" y="3883091"/>
            <a:ext cx="3531552" cy="1917455"/>
          </a:xfrm>
          <a:prstGeom prst="triangle">
            <a:avLst>
              <a:gd name="adj" fmla="val 32042"/>
            </a:avLst>
          </a:prstGeom>
          <a:solidFill>
            <a:schemeClr val="bg1"/>
          </a:solidFill>
          <a:ln w="38100">
            <a:solidFill>
              <a:schemeClr val="tx1"/>
            </a:solidFill>
            <a:miter lim="800000"/>
            <a:headEnd/>
            <a:tailEnd/>
          </a:ln>
        </p:spPr>
        <p:txBody>
          <a:bodyPr wrap="none" anchor="ctr"/>
          <a:lstStyle>
            <a:lvl1pPr eaLnBrk="0" hangingPunct="0">
              <a:defRPr sz="2000">
                <a:solidFill>
                  <a:schemeClr val="tx1"/>
                </a:solidFill>
                <a:latin typeface=".VnArial" panose="020B7200000000000000" pitchFamily="34" charset="0"/>
              </a:defRPr>
            </a:lvl1pPr>
            <a:lvl2pPr marL="742950" indent="-285750" eaLnBrk="0" hangingPunct="0">
              <a:defRPr sz="2000">
                <a:solidFill>
                  <a:schemeClr val="tx1"/>
                </a:solidFill>
                <a:latin typeface=".VnArial" panose="020B7200000000000000" pitchFamily="34" charset="0"/>
              </a:defRPr>
            </a:lvl2pPr>
            <a:lvl3pPr marL="1143000" indent="-228600" eaLnBrk="0" hangingPunct="0">
              <a:defRPr sz="2000">
                <a:solidFill>
                  <a:schemeClr val="tx1"/>
                </a:solidFill>
                <a:latin typeface=".VnArial" panose="020B7200000000000000" pitchFamily="34" charset="0"/>
              </a:defRPr>
            </a:lvl3pPr>
            <a:lvl4pPr marL="1600200" indent="-228600" eaLnBrk="0" hangingPunct="0">
              <a:defRPr sz="2000">
                <a:solidFill>
                  <a:schemeClr val="tx1"/>
                </a:solidFill>
                <a:latin typeface=".VnArial" panose="020B7200000000000000" pitchFamily="34" charset="0"/>
              </a:defRPr>
            </a:lvl4pPr>
            <a:lvl5pPr marL="2057400" indent="-228600" eaLnBrk="0" hangingPunct="0">
              <a:defRPr sz="2000">
                <a:solidFill>
                  <a:schemeClr val="tx1"/>
                </a:solidFill>
                <a:latin typeface=".VnArial" panose="020B7200000000000000" pitchFamily="34" charset="0"/>
              </a:defRPr>
            </a:lvl5pPr>
            <a:lvl6pPr marL="2514600" indent="-228600" eaLnBrk="0" fontAlgn="base" hangingPunct="0">
              <a:spcBef>
                <a:spcPct val="0"/>
              </a:spcBef>
              <a:spcAft>
                <a:spcPct val="0"/>
              </a:spcAft>
              <a:defRPr sz="2000">
                <a:solidFill>
                  <a:schemeClr val="tx1"/>
                </a:solidFill>
                <a:latin typeface=".VnArial" panose="020B7200000000000000" pitchFamily="34" charset="0"/>
              </a:defRPr>
            </a:lvl6pPr>
            <a:lvl7pPr marL="2971800" indent="-228600" eaLnBrk="0" fontAlgn="base" hangingPunct="0">
              <a:spcBef>
                <a:spcPct val="0"/>
              </a:spcBef>
              <a:spcAft>
                <a:spcPct val="0"/>
              </a:spcAft>
              <a:defRPr sz="2000">
                <a:solidFill>
                  <a:schemeClr val="tx1"/>
                </a:solidFill>
                <a:latin typeface=".VnArial" panose="020B7200000000000000" pitchFamily="34" charset="0"/>
              </a:defRPr>
            </a:lvl7pPr>
            <a:lvl8pPr marL="3429000" indent="-228600" eaLnBrk="0" fontAlgn="base" hangingPunct="0">
              <a:spcBef>
                <a:spcPct val="0"/>
              </a:spcBef>
              <a:spcAft>
                <a:spcPct val="0"/>
              </a:spcAft>
              <a:defRPr sz="2000">
                <a:solidFill>
                  <a:schemeClr val="tx1"/>
                </a:solidFill>
                <a:latin typeface=".VnArial" panose="020B7200000000000000" pitchFamily="34" charset="0"/>
              </a:defRPr>
            </a:lvl8pPr>
            <a:lvl9pPr marL="3886200" indent="-228600" eaLnBrk="0" fontAlgn="base" hangingPunct="0">
              <a:spcBef>
                <a:spcPct val="0"/>
              </a:spcBef>
              <a:spcAft>
                <a:spcPct val="0"/>
              </a:spcAft>
              <a:defRPr sz="2000">
                <a:solidFill>
                  <a:schemeClr val="tx1"/>
                </a:solidFill>
                <a:latin typeface=".VnArial" panose="020B7200000000000000" pitchFamily="34" charset="0"/>
              </a:defRPr>
            </a:lvl9pPr>
          </a:lstStyle>
          <a:p>
            <a:pPr eaLnBrk="1" hangingPunct="1"/>
            <a:endParaRPr lang="en-US" altLang="en-US"/>
          </a:p>
        </p:txBody>
      </p:sp>
      <p:sp>
        <p:nvSpPr>
          <p:cNvPr id="18" name="AutoShape 3">
            <a:extLst>
              <a:ext uri="{FF2B5EF4-FFF2-40B4-BE49-F238E27FC236}">
                <a16:creationId xmlns:a16="http://schemas.microsoft.com/office/drawing/2014/main" id="{BE7F8486-5510-445C-BECF-892B058E2B60}"/>
              </a:ext>
            </a:extLst>
          </p:cNvPr>
          <p:cNvSpPr>
            <a:spLocks noChangeArrowheads="1"/>
          </p:cNvSpPr>
          <p:nvPr/>
        </p:nvSpPr>
        <p:spPr bwMode="auto">
          <a:xfrm>
            <a:off x="2343831" y="3897400"/>
            <a:ext cx="3531552" cy="1903146"/>
          </a:xfrm>
          <a:prstGeom prst="triangle">
            <a:avLst>
              <a:gd name="adj" fmla="val 32042"/>
            </a:avLst>
          </a:prstGeom>
          <a:solidFill>
            <a:schemeClr val="bg1"/>
          </a:solidFill>
          <a:ln w="38100">
            <a:solidFill>
              <a:schemeClr val="tx1">
                <a:lumMod val="75000"/>
                <a:lumOff val="25000"/>
              </a:schemeClr>
            </a:solidFill>
            <a:miter lim="800000"/>
            <a:headEnd/>
            <a:tailEnd/>
          </a:ln>
        </p:spPr>
        <p:txBody>
          <a:bodyPr wrap="none" anchor="ctr"/>
          <a:lstStyle>
            <a:lvl1pPr eaLnBrk="0" hangingPunct="0">
              <a:defRPr sz="2000">
                <a:solidFill>
                  <a:schemeClr val="tx1"/>
                </a:solidFill>
                <a:latin typeface=".VnArial" panose="020B7200000000000000" pitchFamily="34" charset="0"/>
              </a:defRPr>
            </a:lvl1pPr>
            <a:lvl2pPr marL="742950" indent="-285750" eaLnBrk="0" hangingPunct="0">
              <a:defRPr sz="2000">
                <a:solidFill>
                  <a:schemeClr val="tx1"/>
                </a:solidFill>
                <a:latin typeface=".VnArial" panose="020B7200000000000000" pitchFamily="34" charset="0"/>
              </a:defRPr>
            </a:lvl2pPr>
            <a:lvl3pPr marL="1143000" indent="-228600" eaLnBrk="0" hangingPunct="0">
              <a:defRPr sz="2000">
                <a:solidFill>
                  <a:schemeClr val="tx1"/>
                </a:solidFill>
                <a:latin typeface=".VnArial" panose="020B7200000000000000" pitchFamily="34" charset="0"/>
              </a:defRPr>
            </a:lvl3pPr>
            <a:lvl4pPr marL="1600200" indent="-228600" eaLnBrk="0" hangingPunct="0">
              <a:defRPr sz="2000">
                <a:solidFill>
                  <a:schemeClr val="tx1"/>
                </a:solidFill>
                <a:latin typeface=".VnArial" panose="020B7200000000000000" pitchFamily="34" charset="0"/>
              </a:defRPr>
            </a:lvl4pPr>
            <a:lvl5pPr marL="2057400" indent="-228600" eaLnBrk="0" hangingPunct="0">
              <a:defRPr sz="2000">
                <a:solidFill>
                  <a:schemeClr val="tx1"/>
                </a:solidFill>
                <a:latin typeface=".VnArial" panose="020B7200000000000000" pitchFamily="34" charset="0"/>
              </a:defRPr>
            </a:lvl5pPr>
            <a:lvl6pPr marL="2514600" indent="-228600" eaLnBrk="0" fontAlgn="base" hangingPunct="0">
              <a:spcBef>
                <a:spcPct val="0"/>
              </a:spcBef>
              <a:spcAft>
                <a:spcPct val="0"/>
              </a:spcAft>
              <a:defRPr sz="2000">
                <a:solidFill>
                  <a:schemeClr val="tx1"/>
                </a:solidFill>
                <a:latin typeface=".VnArial" panose="020B7200000000000000" pitchFamily="34" charset="0"/>
              </a:defRPr>
            </a:lvl6pPr>
            <a:lvl7pPr marL="2971800" indent="-228600" eaLnBrk="0" fontAlgn="base" hangingPunct="0">
              <a:spcBef>
                <a:spcPct val="0"/>
              </a:spcBef>
              <a:spcAft>
                <a:spcPct val="0"/>
              </a:spcAft>
              <a:defRPr sz="2000">
                <a:solidFill>
                  <a:schemeClr val="tx1"/>
                </a:solidFill>
                <a:latin typeface=".VnArial" panose="020B7200000000000000" pitchFamily="34" charset="0"/>
              </a:defRPr>
            </a:lvl7pPr>
            <a:lvl8pPr marL="3429000" indent="-228600" eaLnBrk="0" fontAlgn="base" hangingPunct="0">
              <a:spcBef>
                <a:spcPct val="0"/>
              </a:spcBef>
              <a:spcAft>
                <a:spcPct val="0"/>
              </a:spcAft>
              <a:defRPr sz="2000">
                <a:solidFill>
                  <a:schemeClr val="tx1"/>
                </a:solidFill>
                <a:latin typeface=".VnArial" panose="020B7200000000000000" pitchFamily="34" charset="0"/>
              </a:defRPr>
            </a:lvl8pPr>
            <a:lvl9pPr marL="3886200" indent="-228600" eaLnBrk="0" fontAlgn="base" hangingPunct="0">
              <a:spcBef>
                <a:spcPct val="0"/>
              </a:spcBef>
              <a:spcAft>
                <a:spcPct val="0"/>
              </a:spcAft>
              <a:defRPr sz="2000">
                <a:solidFill>
                  <a:schemeClr val="tx1"/>
                </a:solidFill>
                <a:latin typeface=".VnArial" panose="020B7200000000000000" pitchFamily="34" charset="0"/>
              </a:defRPr>
            </a:lvl9pPr>
          </a:lstStyle>
          <a:p>
            <a:pPr eaLnBrk="1" hangingPunct="1"/>
            <a:endParaRPr lang="en-US" altLang="en-US"/>
          </a:p>
        </p:txBody>
      </p:sp>
    </p:spTree>
    <p:custDataLst>
      <p:tags r:id="rId1"/>
    </p:custDataLst>
    <p:extLst>
      <p:ext uri="{BB962C8B-B14F-4D97-AF65-F5344CB8AC3E}">
        <p14:creationId xmlns:p14="http://schemas.microsoft.com/office/powerpoint/2010/main" val="24855531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1"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subTnLst>
                                    <p:animClr clrSpc="rgb" dir="cw">
                                      <p:cBhvr override="childStyle">
                                        <p:cTn dur="1" fill="hold" display="0" masterRel="nextClick" afterEffect="1"/>
                                        <p:tgtEl>
                                          <p:spTgt spid="18"/>
                                        </p:tgtEl>
                                        <p:attrNameLst>
                                          <p:attrName>ppt_c</p:attrName>
                                        </p:attrNameLst>
                                      </p:cBhvr>
                                      <p:to>
                                        <a:srgbClr val="51C204"/>
                                      </p:to>
                                    </p:animClr>
                                  </p:subTnLst>
                                </p:cTn>
                              </p:par>
                            </p:childTnLst>
                          </p:cTn>
                        </p:par>
                      </p:childTnLst>
                    </p:cTn>
                  </p:par>
                  <p:par>
                    <p:cTn id="20" fill="hold">
                      <p:stCondLst>
                        <p:cond delay="indefinite"/>
                      </p:stCondLst>
                      <p:childTnLst>
                        <p:par>
                          <p:cTn id="21" fill="hold">
                            <p:stCondLst>
                              <p:cond delay="0"/>
                            </p:stCondLst>
                            <p:childTnLst>
                              <p:par>
                                <p:cTn id="22" presetID="35" presetClass="path" presetSubtype="0" accel="50000" decel="50000" fill="hold" grpId="0" nodeType="clickEffect">
                                  <p:stCondLst>
                                    <p:cond delay="0"/>
                                  </p:stCondLst>
                                  <p:childTnLst>
                                    <p:animMotion origin="layout" path="M 0.0125 -4.44444E-6 L 0.3737 0.00325 " pathEditMode="relative" rAng="0" ptsTypes="AA">
                                      <p:cBhvr>
                                        <p:cTn id="23" dur="2000" fill="hold"/>
                                        <p:tgtEl>
                                          <p:spTgt spid="18"/>
                                        </p:tgtEl>
                                        <p:attrNameLst>
                                          <p:attrName>ppt_x</p:attrName>
                                          <p:attrName>ppt_y</p:attrName>
                                        </p:attrNameLst>
                                      </p:cBhvr>
                                      <p:rCtr x="18060"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P spid="1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 物体&#10;&#10;描述已自动生成">
            <a:extLst>
              <a:ext uri="{FF2B5EF4-FFF2-40B4-BE49-F238E27FC236}">
                <a16:creationId xmlns:a16="http://schemas.microsoft.com/office/drawing/2014/main" id="{F099CF63-983A-41FF-9A90-351C9692416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383" t="4143" r="15251" b="20361"/>
          <a:stretch/>
        </p:blipFill>
        <p:spPr>
          <a:xfrm>
            <a:off x="2207941" y="443873"/>
            <a:ext cx="7928517" cy="2435602"/>
          </a:xfrm>
          <a:prstGeom prst="rect">
            <a:avLst/>
          </a:prstGeom>
        </p:spPr>
      </p:pic>
      <p:sp>
        <p:nvSpPr>
          <p:cNvPr id="3" name="TextBox 2">
            <a:extLst>
              <a:ext uri="{FF2B5EF4-FFF2-40B4-BE49-F238E27FC236}">
                <a16:creationId xmlns:a16="http://schemas.microsoft.com/office/drawing/2014/main" id="{F0AD6C61-D1A6-42B7-B95F-BC3267D238AF}"/>
              </a:ext>
            </a:extLst>
          </p:cNvPr>
          <p:cNvSpPr txBox="1"/>
          <p:nvPr/>
        </p:nvSpPr>
        <p:spPr>
          <a:xfrm>
            <a:off x="2943922" y="1299997"/>
            <a:ext cx="6657277" cy="1054135"/>
          </a:xfrm>
          <a:prstGeom prst="rect">
            <a:avLst/>
          </a:prstGeom>
          <a:noFill/>
        </p:spPr>
        <p:txBody>
          <a:bodyPr wrap="square">
            <a:spAutoFit/>
          </a:bodyPr>
          <a:lstStyle/>
          <a:p>
            <a:pPr algn="just">
              <a:spcBef>
                <a:spcPts val="300"/>
              </a:spcBef>
            </a:pPr>
            <a:r>
              <a:rPr lang="pt-BR" sz="3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pt-BR" sz="3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Cắt</a:t>
            </a:r>
            <a:r>
              <a:rPr lang="pt-BR" sz="3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2  hình tam giác bằng nhau</a:t>
            </a:r>
          </a:p>
          <a:p>
            <a:pPr algn="just">
              <a:spcBef>
                <a:spcPts val="300"/>
              </a:spcBef>
            </a:pPr>
            <a:r>
              <a:rPr lang="pt-BR" sz="3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Vẽ  đường cao lên hình tam giác đó</a:t>
            </a:r>
            <a:endParaRPr lang="en-US" sz="3000" b="1" dirty="0">
              <a:solidFill>
                <a:srgbClr val="002060"/>
              </a:solidFill>
              <a:effectLst/>
              <a:latin typeface="Cambria" panose="02040503050406030204" pitchFamily="18" charset="0"/>
              <a:ea typeface="Cambria" panose="02040503050406030204" pitchFamily="18" charset="0"/>
              <a:cs typeface="Arial" panose="020B0604020202020204" pitchFamily="34" charset="0"/>
            </a:endParaRPr>
          </a:p>
        </p:txBody>
      </p:sp>
      <p:sp>
        <p:nvSpPr>
          <p:cNvPr id="4" name="AutoShape 4">
            <a:extLst>
              <a:ext uri="{FF2B5EF4-FFF2-40B4-BE49-F238E27FC236}">
                <a16:creationId xmlns:a16="http://schemas.microsoft.com/office/drawing/2014/main" id="{4D14F111-DE50-427E-8115-1F13DFBCA054}"/>
              </a:ext>
            </a:extLst>
          </p:cNvPr>
          <p:cNvSpPr>
            <a:spLocks noChangeArrowheads="1"/>
          </p:cNvSpPr>
          <p:nvPr/>
        </p:nvSpPr>
        <p:spPr bwMode="auto">
          <a:xfrm>
            <a:off x="6505526" y="3753621"/>
            <a:ext cx="3531552" cy="1902942"/>
          </a:xfrm>
          <a:prstGeom prst="triangle">
            <a:avLst>
              <a:gd name="adj" fmla="val 32042"/>
            </a:avLst>
          </a:prstGeom>
          <a:solidFill>
            <a:srgbClr val="92D050"/>
          </a:solidFill>
          <a:ln w="38100">
            <a:solidFill>
              <a:schemeClr val="tx1"/>
            </a:solidFill>
            <a:miter lim="800000"/>
            <a:headEnd/>
            <a:tailEnd/>
          </a:ln>
        </p:spPr>
        <p:txBody>
          <a:bodyPr wrap="none" anchor="ctr"/>
          <a:lstStyle>
            <a:lvl1pPr eaLnBrk="0" hangingPunct="0">
              <a:defRPr sz="2000">
                <a:solidFill>
                  <a:schemeClr val="tx1"/>
                </a:solidFill>
                <a:latin typeface=".VnArial" panose="020B7200000000000000" pitchFamily="34" charset="0"/>
              </a:defRPr>
            </a:lvl1pPr>
            <a:lvl2pPr marL="742950" indent="-285750" eaLnBrk="0" hangingPunct="0">
              <a:defRPr sz="2000">
                <a:solidFill>
                  <a:schemeClr val="tx1"/>
                </a:solidFill>
                <a:latin typeface=".VnArial" panose="020B7200000000000000" pitchFamily="34" charset="0"/>
              </a:defRPr>
            </a:lvl2pPr>
            <a:lvl3pPr marL="1143000" indent="-228600" eaLnBrk="0" hangingPunct="0">
              <a:defRPr sz="2000">
                <a:solidFill>
                  <a:schemeClr val="tx1"/>
                </a:solidFill>
                <a:latin typeface=".VnArial" panose="020B7200000000000000" pitchFamily="34" charset="0"/>
              </a:defRPr>
            </a:lvl3pPr>
            <a:lvl4pPr marL="1600200" indent="-228600" eaLnBrk="0" hangingPunct="0">
              <a:defRPr sz="2000">
                <a:solidFill>
                  <a:schemeClr val="tx1"/>
                </a:solidFill>
                <a:latin typeface=".VnArial" panose="020B7200000000000000" pitchFamily="34" charset="0"/>
              </a:defRPr>
            </a:lvl4pPr>
            <a:lvl5pPr marL="2057400" indent="-228600" eaLnBrk="0" hangingPunct="0">
              <a:defRPr sz="2000">
                <a:solidFill>
                  <a:schemeClr val="tx1"/>
                </a:solidFill>
                <a:latin typeface=".VnArial" panose="020B7200000000000000" pitchFamily="34" charset="0"/>
              </a:defRPr>
            </a:lvl5pPr>
            <a:lvl6pPr marL="2514600" indent="-228600" eaLnBrk="0" fontAlgn="base" hangingPunct="0">
              <a:spcBef>
                <a:spcPct val="0"/>
              </a:spcBef>
              <a:spcAft>
                <a:spcPct val="0"/>
              </a:spcAft>
              <a:defRPr sz="2000">
                <a:solidFill>
                  <a:schemeClr val="tx1"/>
                </a:solidFill>
                <a:latin typeface=".VnArial" panose="020B7200000000000000" pitchFamily="34" charset="0"/>
              </a:defRPr>
            </a:lvl6pPr>
            <a:lvl7pPr marL="2971800" indent="-228600" eaLnBrk="0" fontAlgn="base" hangingPunct="0">
              <a:spcBef>
                <a:spcPct val="0"/>
              </a:spcBef>
              <a:spcAft>
                <a:spcPct val="0"/>
              </a:spcAft>
              <a:defRPr sz="2000">
                <a:solidFill>
                  <a:schemeClr val="tx1"/>
                </a:solidFill>
                <a:latin typeface=".VnArial" panose="020B7200000000000000" pitchFamily="34" charset="0"/>
              </a:defRPr>
            </a:lvl7pPr>
            <a:lvl8pPr marL="3429000" indent="-228600" eaLnBrk="0" fontAlgn="base" hangingPunct="0">
              <a:spcBef>
                <a:spcPct val="0"/>
              </a:spcBef>
              <a:spcAft>
                <a:spcPct val="0"/>
              </a:spcAft>
              <a:defRPr sz="2000">
                <a:solidFill>
                  <a:schemeClr val="tx1"/>
                </a:solidFill>
                <a:latin typeface=".VnArial" panose="020B7200000000000000" pitchFamily="34" charset="0"/>
              </a:defRPr>
            </a:lvl8pPr>
            <a:lvl9pPr marL="3886200" indent="-228600" eaLnBrk="0" fontAlgn="base" hangingPunct="0">
              <a:spcBef>
                <a:spcPct val="0"/>
              </a:spcBef>
              <a:spcAft>
                <a:spcPct val="0"/>
              </a:spcAft>
              <a:defRPr sz="2000">
                <a:solidFill>
                  <a:schemeClr val="tx1"/>
                </a:solidFill>
                <a:latin typeface=".VnArial" panose="020B7200000000000000" pitchFamily="34" charset="0"/>
              </a:defRPr>
            </a:lvl9pPr>
          </a:lstStyle>
          <a:p>
            <a:pPr eaLnBrk="1" hangingPunct="1"/>
            <a:endParaRPr lang="en-US" altLang="en-US"/>
          </a:p>
        </p:txBody>
      </p:sp>
      <p:sp>
        <p:nvSpPr>
          <p:cNvPr id="5" name="Line 5">
            <a:extLst>
              <a:ext uri="{FF2B5EF4-FFF2-40B4-BE49-F238E27FC236}">
                <a16:creationId xmlns:a16="http://schemas.microsoft.com/office/drawing/2014/main" id="{7DA17F95-8E16-4CEA-A8A7-28A76D5A6F43}"/>
              </a:ext>
            </a:extLst>
          </p:cNvPr>
          <p:cNvSpPr>
            <a:spLocks noChangeShapeType="1"/>
          </p:cNvSpPr>
          <p:nvPr/>
        </p:nvSpPr>
        <p:spPr bwMode="auto">
          <a:xfrm flipH="1" flipV="1">
            <a:off x="7644204" y="3753621"/>
            <a:ext cx="0" cy="1902942"/>
          </a:xfrm>
          <a:prstGeom prst="line">
            <a:avLst/>
          </a:prstGeom>
          <a:solidFill>
            <a:srgbClr val="FF6600"/>
          </a:solidFill>
          <a:ln w="38100">
            <a:solidFill>
              <a:schemeClr val="tx1"/>
            </a:solidFill>
            <a:round/>
            <a:headEnd/>
            <a:tailEnd/>
          </a:ln>
        </p:spPr>
        <p:txBody>
          <a:bodyPr/>
          <a:lstStyle/>
          <a:p>
            <a:endParaRPr lang="en-US"/>
          </a:p>
        </p:txBody>
      </p:sp>
      <p:grpSp>
        <p:nvGrpSpPr>
          <p:cNvPr id="6" name="Group 30">
            <a:extLst>
              <a:ext uri="{FF2B5EF4-FFF2-40B4-BE49-F238E27FC236}">
                <a16:creationId xmlns:a16="http://schemas.microsoft.com/office/drawing/2014/main" id="{A79C42FB-BEF9-40D8-8882-5B9785FE7625}"/>
              </a:ext>
            </a:extLst>
          </p:cNvPr>
          <p:cNvGrpSpPr>
            <a:grpSpLocks/>
          </p:cNvGrpSpPr>
          <p:nvPr/>
        </p:nvGrpSpPr>
        <p:grpSpPr bwMode="auto">
          <a:xfrm>
            <a:off x="7644204" y="5423953"/>
            <a:ext cx="264040" cy="5281263"/>
            <a:chOff x="1032" y="3828"/>
            <a:chExt cx="192" cy="5281263"/>
          </a:xfrm>
          <a:solidFill>
            <a:srgbClr val="FF6600"/>
          </a:solidFill>
        </p:grpSpPr>
        <p:sp>
          <p:nvSpPr>
            <p:cNvPr id="7" name="Line 31">
              <a:extLst>
                <a:ext uri="{FF2B5EF4-FFF2-40B4-BE49-F238E27FC236}">
                  <a16:creationId xmlns:a16="http://schemas.microsoft.com/office/drawing/2014/main" id="{1B6510E8-C80A-4F58-8852-528199210421}"/>
                </a:ext>
              </a:extLst>
            </p:cNvPr>
            <p:cNvSpPr>
              <a:spLocks noChangeShapeType="1"/>
            </p:cNvSpPr>
            <p:nvPr/>
          </p:nvSpPr>
          <p:spPr bwMode="auto">
            <a:xfrm>
              <a:off x="1032" y="3828"/>
              <a:ext cx="192" cy="0"/>
            </a:xfrm>
            <a:prstGeom prst="line">
              <a:avLst/>
            </a:prstGeom>
            <a:grpFill/>
            <a:ln w="38100">
              <a:solidFill>
                <a:schemeClr val="tx1"/>
              </a:solidFill>
              <a:round/>
              <a:headEnd/>
              <a:tailEnd/>
            </a:ln>
          </p:spPr>
          <p:txBody>
            <a:bodyPr wrap="none"/>
            <a:lstStyle/>
            <a:p>
              <a:endParaRPr lang="en-US"/>
            </a:p>
          </p:txBody>
        </p:sp>
        <p:sp>
          <p:nvSpPr>
            <p:cNvPr id="8" name="Line 32">
              <a:extLst>
                <a:ext uri="{FF2B5EF4-FFF2-40B4-BE49-F238E27FC236}">
                  <a16:creationId xmlns:a16="http://schemas.microsoft.com/office/drawing/2014/main" id="{1E7106F1-E550-4A52-9ED1-E67F07A901DC}"/>
                </a:ext>
              </a:extLst>
            </p:cNvPr>
            <p:cNvSpPr>
              <a:spLocks noChangeShapeType="1"/>
            </p:cNvSpPr>
            <p:nvPr/>
          </p:nvSpPr>
          <p:spPr bwMode="auto">
            <a:xfrm flipH="1">
              <a:off x="1212" y="3828"/>
              <a:ext cx="0" cy="168"/>
            </a:xfrm>
            <a:prstGeom prst="line">
              <a:avLst/>
            </a:prstGeom>
            <a:grpFill/>
            <a:ln w="38100">
              <a:solidFill>
                <a:schemeClr val="tx1"/>
              </a:solidFill>
              <a:round/>
              <a:headEnd/>
              <a:tailEnd/>
            </a:ln>
          </p:spPr>
          <p:txBody>
            <a:bodyPr wrap="none"/>
            <a:lstStyle/>
            <a:p>
              <a:endParaRPr lang="en-US"/>
            </a:p>
          </p:txBody>
        </p:sp>
      </p:grpSp>
      <p:sp>
        <p:nvSpPr>
          <p:cNvPr id="9" name="AutoShape 4">
            <a:extLst>
              <a:ext uri="{FF2B5EF4-FFF2-40B4-BE49-F238E27FC236}">
                <a16:creationId xmlns:a16="http://schemas.microsoft.com/office/drawing/2014/main" id="{26C3FE5D-346E-45F9-ABC2-224C9F752284}"/>
              </a:ext>
            </a:extLst>
          </p:cNvPr>
          <p:cNvSpPr>
            <a:spLocks noChangeArrowheads="1"/>
          </p:cNvSpPr>
          <p:nvPr/>
        </p:nvSpPr>
        <p:spPr bwMode="auto">
          <a:xfrm>
            <a:off x="2254918" y="3751303"/>
            <a:ext cx="3531552" cy="1902942"/>
          </a:xfrm>
          <a:prstGeom prst="triangle">
            <a:avLst>
              <a:gd name="adj" fmla="val 32042"/>
            </a:avLst>
          </a:prstGeom>
          <a:solidFill>
            <a:schemeClr val="bg1"/>
          </a:solidFill>
          <a:ln w="38100">
            <a:solidFill>
              <a:schemeClr val="tx1"/>
            </a:solidFill>
            <a:miter lim="800000"/>
            <a:headEnd/>
            <a:tailEnd/>
          </a:ln>
        </p:spPr>
        <p:txBody>
          <a:bodyPr wrap="none" anchor="ctr"/>
          <a:lstStyle>
            <a:lvl1pPr eaLnBrk="0" hangingPunct="0">
              <a:defRPr sz="2000">
                <a:solidFill>
                  <a:schemeClr val="tx1"/>
                </a:solidFill>
                <a:latin typeface=".VnArial" panose="020B7200000000000000" pitchFamily="34" charset="0"/>
              </a:defRPr>
            </a:lvl1pPr>
            <a:lvl2pPr marL="742950" indent="-285750" eaLnBrk="0" hangingPunct="0">
              <a:defRPr sz="2000">
                <a:solidFill>
                  <a:schemeClr val="tx1"/>
                </a:solidFill>
                <a:latin typeface=".VnArial" panose="020B7200000000000000" pitchFamily="34" charset="0"/>
              </a:defRPr>
            </a:lvl2pPr>
            <a:lvl3pPr marL="1143000" indent="-228600" eaLnBrk="0" hangingPunct="0">
              <a:defRPr sz="2000">
                <a:solidFill>
                  <a:schemeClr val="tx1"/>
                </a:solidFill>
                <a:latin typeface=".VnArial" panose="020B7200000000000000" pitchFamily="34" charset="0"/>
              </a:defRPr>
            </a:lvl3pPr>
            <a:lvl4pPr marL="1600200" indent="-228600" eaLnBrk="0" hangingPunct="0">
              <a:defRPr sz="2000">
                <a:solidFill>
                  <a:schemeClr val="tx1"/>
                </a:solidFill>
                <a:latin typeface=".VnArial" panose="020B7200000000000000" pitchFamily="34" charset="0"/>
              </a:defRPr>
            </a:lvl4pPr>
            <a:lvl5pPr marL="2057400" indent="-228600" eaLnBrk="0" hangingPunct="0">
              <a:defRPr sz="2000">
                <a:solidFill>
                  <a:schemeClr val="tx1"/>
                </a:solidFill>
                <a:latin typeface=".VnArial" panose="020B7200000000000000" pitchFamily="34" charset="0"/>
              </a:defRPr>
            </a:lvl5pPr>
            <a:lvl6pPr marL="2514600" indent="-228600" eaLnBrk="0" fontAlgn="base" hangingPunct="0">
              <a:spcBef>
                <a:spcPct val="0"/>
              </a:spcBef>
              <a:spcAft>
                <a:spcPct val="0"/>
              </a:spcAft>
              <a:defRPr sz="2000">
                <a:solidFill>
                  <a:schemeClr val="tx1"/>
                </a:solidFill>
                <a:latin typeface=".VnArial" panose="020B7200000000000000" pitchFamily="34" charset="0"/>
              </a:defRPr>
            </a:lvl6pPr>
            <a:lvl7pPr marL="2971800" indent="-228600" eaLnBrk="0" fontAlgn="base" hangingPunct="0">
              <a:spcBef>
                <a:spcPct val="0"/>
              </a:spcBef>
              <a:spcAft>
                <a:spcPct val="0"/>
              </a:spcAft>
              <a:defRPr sz="2000">
                <a:solidFill>
                  <a:schemeClr val="tx1"/>
                </a:solidFill>
                <a:latin typeface=".VnArial" panose="020B7200000000000000" pitchFamily="34" charset="0"/>
              </a:defRPr>
            </a:lvl7pPr>
            <a:lvl8pPr marL="3429000" indent="-228600" eaLnBrk="0" fontAlgn="base" hangingPunct="0">
              <a:spcBef>
                <a:spcPct val="0"/>
              </a:spcBef>
              <a:spcAft>
                <a:spcPct val="0"/>
              </a:spcAft>
              <a:defRPr sz="2000">
                <a:solidFill>
                  <a:schemeClr val="tx1"/>
                </a:solidFill>
                <a:latin typeface=".VnArial" panose="020B7200000000000000" pitchFamily="34" charset="0"/>
              </a:defRPr>
            </a:lvl8pPr>
            <a:lvl9pPr marL="3886200" indent="-228600" eaLnBrk="0" fontAlgn="base" hangingPunct="0">
              <a:spcBef>
                <a:spcPct val="0"/>
              </a:spcBef>
              <a:spcAft>
                <a:spcPct val="0"/>
              </a:spcAft>
              <a:defRPr sz="2000">
                <a:solidFill>
                  <a:schemeClr val="tx1"/>
                </a:solidFill>
                <a:latin typeface=".VnArial" panose="020B7200000000000000" pitchFamily="34" charset="0"/>
              </a:defRPr>
            </a:lvl9pPr>
          </a:lstStyle>
          <a:p>
            <a:pPr eaLnBrk="1" hangingPunct="1"/>
            <a:endParaRPr lang="en-US" altLang="en-US"/>
          </a:p>
        </p:txBody>
      </p:sp>
      <p:sp>
        <p:nvSpPr>
          <p:cNvPr id="10" name="Line 5">
            <a:extLst>
              <a:ext uri="{FF2B5EF4-FFF2-40B4-BE49-F238E27FC236}">
                <a16:creationId xmlns:a16="http://schemas.microsoft.com/office/drawing/2014/main" id="{2A2CBE07-103F-4B5E-80F0-B80CE1A355DA}"/>
              </a:ext>
            </a:extLst>
          </p:cNvPr>
          <p:cNvSpPr>
            <a:spLocks noChangeShapeType="1"/>
          </p:cNvSpPr>
          <p:nvPr/>
        </p:nvSpPr>
        <p:spPr bwMode="auto">
          <a:xfrm flipH="1" flipV="1">
            <a:off x="3393596" y="3751303"/>
            <a:ext cx="0" cy="1902942"/>
          </a:xfrm>
          <a:prstGeom prst="line">
            <a:avLst/>
          </a:prstGeom>
          <a:solidFill>
            <a:srgbClr val="FFC87A"/>
          </a:solidFill>
          <a:ln w="38100">
            <a:solidFill>
              <a:schemeClr val="tx1"/>
            </a:solidFill>
            <a:round/>
            <a:headEnd/>
            <a:tailEnd/>
          </a:ln>
        </p:spPr>
        <p:txBody>
          <a:bodyPr/>
          <a:lstStyle/>
          <a:p>
            <a:endParaRPr lang="en-US"/>
          </a:p>
        </p:txBody>
      </p:sp>
      <p:grpSp>
        <p:nvGrpSpPr>
          <p:cNvPr id="11" name="Group 30">
            <a:extLst>
              <a:ext uri="{FF2B5EF4-FFF2-40B4-BE49-F238E27FC236}">
                <a16:creationId xmlns:a16="http://schemas.microsoft.com/office/drawing/2014/main" id="{338E8841-2C8E-4902-B312-1E7D91B6187C}"/>
              </a:ext>
            </a:extLst>
          </p:cNvPr>
          <p:cNvGrpSpPr>
            <a:grpSpLocks/>
          </p:cNvGrpSpPr>
          <p:nvPr/>
        </p:nvGrpSpPr>
        <p:grpSpPr bwMode="auto">
          <a:xfrm>
            <a:off x="3376704" y="5423953"/>
            <a:ext cx="264040" cy="5281263"/>
            <a:chOff x="1032" y="3828"/>
            <a:chExt cx="192" cy="5281263"/>
          </a:xfrm>
          <a:solidFill>
            <a:srgbClr val="FFC87A"/>
          </a:solidFill>
        </p:grpSpPr>
        <p:sp>
          <p:nvSpPr>
            <p:cNvPr id="12" name="Line 31">
              <a:extLst>
                <a:ext uri="{FF2B5EF4-FFF2-40B4-BE49-F238E27FC236}">
                  <a16:creationId xmlns:a16="http://schemas.microsoft.com/office/drawing/2014/main" id="{22FC0E9A-B25B-4DAE-926C-6B53CFF0A2B4}"/>
                </a:ext>
              </a:extLst>
            </p:cNvPr>
            <p:cNvSpPr>
              <a:spLocks noChangeShapeType="1"/>
            </p:cNvSpPr>
            <p:nvPr/>
          </p:nvSpPr>
          <p:spPr bwMode="auto">
            <a:xfrm>
              <a:off x="1032" y="3828"/>
              <a:ext cx="192" cy="0"/>
            </a:xfrm>
            <a:prstGeom prst="line">
              <a:avLst/>
            </a:prstGeom>
            <a:grpFill/>
            <a:ln w="38100">
              <a:solidFill>
                <a:schemeClr val="tx1"/>
              </a:solidFill>
              <a:round/>
              <a:headEnd/>
              <a:tailEnd/>
            </a:ln>
          </p:spPr>
          <p:txBody>
            <a:bodyPr wrap="none"/>
            <a:lstStyle/>
            <a:p>
              <a:endParaRPr lang="en-US"/>
            </a:p>
          </p:txBody>
        </p:sp>
        <p:sp>
          <p:nvSpPr>
            <p:cNvPr id="13" name="Line 32">
              <a:extLst>
                <a:ext uri="{FF2B5EF4-FFF2-40B4-BE49-F238E27FC236}">
                  <a16:creationId xmlns:a16="http://schemas.microsoft.com/office/drawing/2014/main" id="{B8030030-66DD-4446-A554-9E9ED2D45AE7}"/>
                </a:ext>
              </a:extLst>
            </p:cNvPr>
            <p:cNvSpPr>
              <a:spLocks noChangeShapeType="1"/>
            </p:cNvSpPr>
            <p:nvPr/>
          </p:nvSpPr>
          <p:spPr bwMode="auto">
            <a:xfrm flipH="1">
              <a:off x="1212" y="3828"/>
              <a:ext cx="0" cy="168"/>
            </a:xfrm>
            <a:prstGeom prst="line">
              <a:avLst/>
            </a:prstGeom>
            <a:grpFill/>
            <a:ln w="38100">
              <a:solidFill>
                <a:schemeClr val="tx1"/>
              </a:solidFill>
              <a:round/>
              <a:headEnd/>
              <a:tailEnd/>
            </a:ln>
          </p:spPr>
          <p:txBody>
            <a:bodyPr wrap="none"/>
            <a:lstStyle/>
            <a:p>
              <a:endParaRPr lang="en-US"/>
            </a:p>
          </p:txBody>
        </p:sp>
      </p:grpSp>
      <p:grpSp>
        <p:nvGrpSpPr>
          <p:cNvPr id="14" name="Group 30">
            <a:extLst>
              <a:ext uri="{FF2B5EF4-FFF2-40B4-BE49-F238E27FC236}">
                <a16:creationId xmlns:a16="http://schemas.microsoft.com/office/drawing/2014/main" id="{6F9DECD5-59D7-4D14-8003-63DB9F0183C6}"/>
              </a:ext>
            </a:extLst>
          </p:cNvPr>
          <p:cNvGrpSpPr>
            <a:grpSpLocks/>
          </p:cNvGrpSpPr>
          <p:nvPr/>
        </p:nvGrpSpPr>
        <p:grpSpPr bwMode="auto">
          <a:xfrm rot="16200000">
            <a:off x="10400354" y="2902474"/>
            <a:ext cx="264040" cy="5281263"/>
            <a:chOff x="1032" y="3828"/>
            <a:chExt cx="192" cy="5281263"/>
          </a:xfrm>
          <a:solidFill>
            <a:srgbClr val="FF6600"/>
          </a:solidFill>
        </p:grpSpPr>
        <p:sp>
          <p:nvSpPr>
            <p:cNvPr id="15" name="Line 31">
              <a:extLst>
                <a:ext uri="{FF2B5EF4-FFF2-40B4-BE49-F238E27FC236}">
                  <a16:creationId xmlns:a16="http://schemas.microsoft.com/office/drawing/2014/main" id="{7BA3DE6A-3030-4153-A5A1-1095A71C8D08}"/>
                </a:ext>
              </a:extLst>
            </p:cNvPr>
            <p:cNvSpPr>
              <a:spLocks noChangeShapeType="1"/>
            </p:cNvSpPr>
            <p:nvPr/>
          </p:nvSpPr>
          <p:spPr bwMode="auto">
            <a:xfrm>
              <a:off x="1032" y="3828"/>
              <a:ext cx="192" cy="0"/>
            </a:xfrm>
            <a:prstGeom prst="line">
              <a:avLst/>
            </a:prstGeom>
            <a:grpFill/>
            <a:ln w="38100">
              <a:solidFill>
                <a:schemeClr val="tx1"/>
              </a:solidFill>
              <a:round/>
              <a:headEnd/>
              <a:tailEnd/>
            </a:ln>
          </p:spPr>
          <p:txBody>
            <a:bodyPr wrap="none"/>
            <a:lstStyle/>
            <a:p>
              <a:endParaRPr lang="en-US"/>
            </a:p>
          </p:txBody>
        </p:sp>
        <p:sp>
          <p:nvSpPr>
            <p:cNvPr id="16" name="Line 32">
              <a:extLst>
                <a:ext uri="{FF2B5EF4-FFF2-40B4-BE49-F238E27FC236}">
                  <a16:creationId xmlns:a16="http://schemas.microsoft.com/office/drawing/2014/main" id="{1D18DFA2-F97D-4D75-8352-FADE6A90E2CA}"/>
                </a:ext>
              </a:extLst>
            </p:cNvPr>
            <p:cNvSpPr>
              <a:spLocks noChangeShapeType="1"/>
            </p:cNvSpPr>
            <p:nvPr/>
          </p:nvSpPr>
          <p:spPr bwMode="auto">
            <a:xfrm flipH="1">
              <a:off x="1212" y="3828"/>
              <a:ext cx="0" cy="168"/>
            </a:xfrm>
            <a:prstGeom prst="line">
              <a:avLst/>
            </a:prstGeom>
            <a:grpFill/>
            <a:ln w="38100">
              <a:solidFill>
                <a:schemeClr val="tx1"/>
              </a:solidFill>
              <a:round/>
              <a:headEnd/>
              <a:tailEnd/>
            </a:ln>
          </p:spPr>
          <p:txBody>
            <a:bodyPr wrap="none"/>
            <a:lstStyle/>
            <a:p>
              <a:endParaRPr lang="en-US"/>
            </a:p>
          </p:txBody>
        </p:sp>
      </p:grpSp>
      <p:grpSp>
        <p:nvGrpSpPr>
          <p:cNvPr id="17" name="Group 30">
            <a:extLst>
              <a:ext uri="{FF2B5EF4-FFF2-40B4-BE49-F238E27FC236}">
                <a16:creationId xmlns:a16="http://schemas.microsoft.com/office/drawing/2014/main" id="{374E1FF3-992A-4572-B0AE-3BA2204C780F}"/>
              </a:ext>
            </a:extLst>
          </p:cNvPr>
          <p:cNvGrpSpPr>
            <a:grpSpLocks/>
          </p:cNvGrpSpPr>
          <p:nvPr/>
        </p:nvGrpSpPr>
        <p:grpSpPr bwMode="auto">
          <a:xfrm rot="16200000">
            <a:off x="6126780" y="2896359"/>
            <a:ext cx="264040" cy="5281263"/>
            <a:chOff x="1032" y="3828"/>
            <a:chExt cx="192" cy="5281263"/>
          </a:xfrm>
          <a:solidFill>
            <a:srgbClr val="FF6600"/>
          </a:solidFill>
        </p:grpSpPr>
        <p:sp>
          <p:nvSpPr>
            <p:cNvPr id="18" name="Line 31">
              <a:extLst>
                <a:ext uri="{FF2B5EF4-FFF2-40B4-BE49-F238E27FC236}">
                  <a16:creationId xmlns:a16="http://schemas.microsoft.com/office/drawing/2014/main" id="{8122CC1E-7360-45FE-AD84-D2A76497F2BA}"/>
                </a:ext>
              </a:extLst>
            </p:cNvPr>
            <p:cNvSpPr>
              <a:spLocks noChangeShapeType="1"/>
            </p:cNvSpPr>
            <p:nvPr/>
          </p:nvSpPr>
          <p:spPr bwMode="auto">
            <a:xfrm>
              <a:off x="1032" y="3828"/>
              <a:ext cx="192" cy="0"/>
            </a:xfrm>
            <a:prstGeom prst="line">
              <a:avLst/>
            </a:prstGeom>
            <a:grpFill/>
            <a:ln w="38100">
              <a:solidFill>
                <a:schemeClr val="tx1"/>
              </a:solidFill>
              <a:round/>
              <a:headEnd/>
              <a:tailEnd/>
            </a:ln>
          </p:spPr>
          <p:txBody>
            <a:bodyPr wrap="none"/>
            <a:lstStyle/>
            <a:p>
              <a:endParaRPr lang="en-US"/>
            </a:p>
          </p:txBody>
        </p:sp>
        <p:sp>
          <p:nvSpPr>
            <p:cNvPr id="19" name="Line 32">
              <a:extLst>
                <a:ext uri="{FF2B5EF4-FFF2-40B4-BE49-F238E27FC236}">
                  <a16:creationId xmlns:a16="http://schemas.microsoft.com/office/drawing/2014/main" id="{46DC573F-8F61-4DF6-BC1B-E09E6A5BD392}"/>
                </a:ext>
              </a:extLst>
            </p:cNvPr>
            <p:cNvSpPr>
              <a:spLocks noChangeShapeType="1"/>
            </p:cNvSpPr>
            <p:nvPr/>
          </p:nvSpPr>
          <p:spPr bwMode="auto">
            <a:xfrm flipH="1">
              <a:off x="1212" y="3828"/>
              <a:ext cx="0" cy="168"/>
            </a:xfrm>
            <a:prstGeom prst="line">
              <a:avLst/>
            </a:prstGeom>
            <a:grpFill/>
            <a:ln w="38100">
              <a:solidFill>
                <a:schemeClr val="tx1"/>
              </a:solidFill>
              <a:round/>
              <a:headEnd/>
              <a:tailEnd/>
            </a:ln>
          </p:spPr>
          <p:txBody>
            <a:bodyPr wrap="none"/>
            <a:lstStyle/>
            <a:p>
              <a:endParaRPr lang="en-US"/>
            </a:p>
          </p:txBody>
        </p:sp>
      </p:grpSp>
    </p:spTree>
    <p:custDataLst>
      <p:tags r:id="rId1"/>
    </p:custDataLst>
    <p:extLst>
      <p:ext uri="{BB962C8B-B14F-4D97-AF65-F5344CB8AC3E}">
        <p14:creationId xmlns:p14="http://schemas.microsoft.com/office/powerpoint/2010/main" val="18489542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500"/>
                                        <p:tgtEl>
                                          <p:spTgt spid="5"/>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 物体&#10;&#10;描述已自动生成">
            <a:extLst>
              <a:ext uri="{FF2B5EF4-FFF2-40B4-BE49-F238E27FC236}">
                <a16:creationId xmlns:a16="http://schemas.microsoft.com/office/drawing/2014/main" id="{2BEA5F0E-18B2-4B56-94BF-CCD945A490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383" t="4143" r="15251" b="20361"/>
          <a:stretch/>
        </p:blipFill>
        <p:spPr>
          <a:xfrm>
            <a:off x="576463" y="421570"/>
            <a:ext cx="5438013" cy="2435602"/>
          </a:xfrm>
          <a:prstGeom prst="rect">
            <a:avLst/>
          </a:prstGeom>
        </p:spPr>
      </p:pic>
      <p:sp>
        <p:nvSpPr>
          <p:cNvPr id="3" name="TextBox 2">
            <a:extLst>
              <a:ext uri="{FF2B5EF4-FFF2-40B4-BE49-F238E27FC236}">
                <a16:creationId xmlns:a16="http://schemas.microsoft.com/office/drawing/2014/main" id="{D50E4D2E-3682-47A8-BD63-E2A13C045AE3}"/>
              </a:ext>
            </a:extLst>
          </p:cNvPr>
          <p:cNvSpPr txBox="1"/>
          <p:nvPr/>
        </p:nvSpPr>
        <p:spPr>
          <a:xfrm>
            <a:off x="1053012" y="1045075"/>
            <a:ext cx="4484914" cy="1400383"/>
          </a:xfrm>
          <a:prstGeom prst="rect">
            <a:avLst/>
          </a:prstGeom>
          <a:noFill/>
        </p:spPr>
        <p:txBody>
          <a:bodyPr wrap="square">
            <a:spAutoFit/>
          </a:bodyPr>
          <a:lstStyle/>
          <a:p>
            <a:pPr algn="just">
              <a:spcBef>
                <a:spcPts val="300"/>
              </a:spcBef>
            </a:pPr>
            <a:r>
              <a:rPr lang="pt-BR" sz="2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Vẽ 2  hình tam giác bằng nhau</a:t>
            </a:r>
          </a:p>
          <a:p>
            <a:pPr algn="just">
              <a:spcBef>
                <a:spcPts val="300"/>
              </a:spcBef>
            </a:pPr>
            <a:r>
              <a:rPr lang="pt-BR" sz="2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Vẽ đường cao lên hình tam giác đó</a:t>
            </a:r>
            <a:endParaRPr lang="en-US" sz="2000" b="1" dirty="0">
              <a:solidFill>
                <a:srgbClr val="002060"/>
              </a:solidFill>
              <a:effectLst/>
              <a:latin typeface="Cambria" panose="02040503050406030204" pitchFamily="18" charset="0"/>
              <a:ea typeface="Cambria" panose="02040503050406030204" pitchFamily="18" charset="0"/>
              <a:cs typeface="Arial" panose="020B0604020202020204" pitchFamily="34" charset="0"/>
            </a:endParaRPr>
          </a:p>
          <a:p>
            <a:pPr algn="just">
              <a:spcBef>
                <a:spcPts val="300"/>
              </a:spcBef>
            </a:pPr>
            <a:r>
              <a:rPr lang="pt-BR" sz="2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Dùng kéo cắt một </a:t>
            </a:r>
            <a:r>
              <a:rPr lang="vi-VN" sz="2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hình tam giác</a:t>
            </a:r>
            <a:r>
              <a:rPr lang="pt-BR" sz="2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thành</a:t>
            </a:r>
            <a:r>
              <a:rPr lang="vi-VN" sz="2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hai phần</a:t>
            </a:r>
            <a:r>
              <a:rPr lang="pt-BR" sz="2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vi-VN" sz="2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theo chiều cao</a:t>
            </a:r>
            <a:endParaRPr lang="vi-VN" sz="2000" b="1" dirty="0">
              <a:solidFill>
                <a:schemeClr val="bg1"/>
              </a:solidFill>
              <a:latin typeface="Cambria" panose="02040503050406030204" pitchFamily="18" charset="0"/>
              <a:ea typeface="Cambria" panose="020405030504060302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A037D205-575B-4143-9A0C-DADF60E10C9C}"/>
              </a:ext>
            </a:extLst>
          </p:cNvPr>
          <p:cNvGrpSpPr/>
          <p:nvPr/>
        </p:nvGrpSpPr>
        <p:grpSpPr>
          <a:xfrm>
            <a:off x="6505526" y="3753621"/>
            <a:ext cx="3531552" cy="1902942"/>
            <a:chOff x="7315756" y="3787515"/>
            <a:chExt cx="3531552" cy="1902942"/>
          </a:xfrm>
          <a:solidFill>
            <a:srgbClr val="92D050"/>
          </a:solidFill>
        </p:grpSpPr>
        <p:grpSp>
          <p:nvGrpSpPr>
            <p:cNvPr id="5" name="Group 3">
              <a:extLst>
                <a:ext uri="{FF2B5EF4-FFF2-40B4-BE49-F238E27FC236}">
                  <a16:creationId xmlns:a16="http://schemas.microsoft.com/office/drawing/2014/main" id="{7922ED55-1E87-468A-96A7-2F0807A98FB0}"/>
                </a:ext>
              </a:extLst>
            </p:cNvPr>
            <p:cNvGrpSpPr>
              <a:grpSpLocks/>
            </p:cNvGrpSpPr>
            <p:nvPr/>
          </p:nvGrpSpPr>
          <p:grpSpPr bwMode="auto">
            <a:xfrm>
              <a:off x="7315756" y="3787515"/>
              <a:ext cx="3531552" cy="1902942"/>
              <a:chOff x="2928" y="1812"/>
              <a:chExt cx="2568" cy="1464"/>
            </a:xfrm>
            <a:grpFill/>
          </p:grpSpPr>
          <p:sp>
            <p:nvSpPr>
              <p:cNvPr id="9" name="AutoShape 4">
                <a:extLst>
                  <a:ext uri="{FF2B5EF4-FFF2-40B4-BE49-F238E27FC236}">
                    <a16:creationId xmlns:a16="http://schemas.microsoft.com/office/drawing/2014/main" id="{122E7EF0-A034-4B48-8882-F4F226D0842F}"/>
                  </a:ext>
                </a:extLst>
              </p:cNvPr>
              <p:cNvSpPr>
                <a:spLocks noChangeArrowheads="1"/>
              </p:cNvSpPr>
              <p:nvPr/>
            </p:nvSpPr>
            <p:spPr bwMode="auto">
              <a:xfrm>
                <a:off x="2928" y="1812"/>
                <a:ext cx="2568" cy="1464"/>
              </a:xfrm>
              <a:prstGeom prst="triangle">
                <a:avLst>
                  <a:gd name="adj" fmla="val 32042"/>
                </a:avLst>
              </a:prstGeom>
              <a:grpFill/>
              <a:ln w="38100">
                <a:solidFill>
                  <a:schemeClr val="tx1"/>
                </a:solidFill>
                <a:miter lim="800000"/>
                <a:headEnd/>
                <a:tailEnd/>
              </a:ln>
            </p:spPr>
            <p:txBody>
              <a:bodyPr wrap="none" anchor="ctr"/>
              <a:lstStyle>
                <a:lvl1pPr eaLnBrk="0" hangingPunct="0">
                  <a:defRPr sz="2000">
                    <a:solidFill>
                      <a:schemeClr val="tx1"/>
                    </a:solidFill>
                    <a:latin typeface=".VnArial" panose="020B7200000000000000" pitchFamily="34" charset="0"/>
                  </a:defRPr>
                </a:lvl1pPr>
                <a:lvl2pPr marL="742950" indent="-285750" eaLnBrk="0" hangingPunct="0">
                  <a:defRPr sz="2000">
                    <a:solidFill>
                      <a:schemeClr val="tx1"/>
                    </a:solidFill>
                    <a:latin typeface=".VnArial" panose="020B7200000000000000" pitchFamily="34" charset="0"/>
                  </a:defRPr>
                </a:lvl2pPr>
                <a:lvl3pPr marL="1143000" indent="-228600" eaLnBrk="0" hangingPunct="0">
                  <a:defRPr sz="2000">
                    <a:solidFill>
                      <a:schemeClr val="tx1"/>
                    </a:solidFill>
                    <a:latin typeface=".VnArial" panose="020B7200000000000000" pitchFamily="34" charset="0"/>
                  </a:defRPr>
                </a:lvl3pPr>
                <a:lvl4pPr marL="1600200" indent="-228600" eaLnBrk="0" hangingPunct="0">
                  <a:defRPr sz="2000">
                    <a:solidFill>
                      <a:schemeClr val="tx1"/>
                    </a:solidFill>
                    <a:latin typeface=".VnArial" panose="020B7200000000000000" pitchFamily="34" charset="0"/>
                  </a:defRPr>
                </a:lvl4pPr>
                <a:lvl5pPr marL="2057400" indent="-228600" eaLnBrk="0" hangingPunct="0">
                  <a:defRPr sz="2000">
                    <a:solidFill>
                      <a:schemeClr val="tx1"/>
                    </a:solidFill>
                    <a:latin typeface=".VnArial" panose="020B7200000000000000" pitchFamily="34" charset="0"/>
                  </a:defRPr>
                </a:lvl5pPr>
                <a:lvl6pPr marL="2514600" indent="-228600" eaLnBrk="0" fontAlgn="base" hangingPunct="0">
                  <a:spcBef>
                    <a:spcPct val="0"/>
                  </a:spcBef>
                  <a:spcAft>
                    <a:spcPct val="0"/>
                  </a:spcAft>
                  <a:defRPr sz="2000">
                    <a:solidFill>
                      <a:schemeClr val="tx1"/>
                    </a:solidFill>
                    <a:latin typeface=".VnArial" panose="020B7200000000000000" pitchFamily="34" charset="0"/>
                  </a:defRPr>
                </a:lvl6pPr>
                <a:lvl7pPr marL="2971800" indent="-228600" eaLnBrk="0" fontAlgn="base" hangingPunct="0">
                  <a:spcBef>
                    <a:spcPct val="0"/>
                  </a:spcBef>
                  <a:spcAft>
                    <a:spcPct val="0"/>
                  </a:spcAft>
                  <a:defRPr sz="2000">
                    <a:solidFill>
                      <a:schemeClr val="tx1"/>
                    </a:solidFill>
                    <a:latin typeface=".VnArial" panose="020B7200000000000000" pitchFamily="34" charset="0"/>
                  </a:defRPr>
                </a:lvl7pPr>
                <a:lvl8pPr marL="3429000" indent="-228600" eaLnBrk="0" fontAlgn="base" hangingPunct="0">
                  <a:spcBef>
                    <a:spcPct val="0"/>
                  </a:spcBef>
                  <a:spcAft>
                    <a:spcPct val="0"/>
                  </a:spcAft>
                  <a:defRPr sz="2000">
                    <a:solidFill>
                      <a:schemeClr val="tx1"/>
                    </a:solidFill>
                    <a:latin typeface=".VnArial" panose="020B7200000000000000" pitchFamily="34" charset="0"/>
                  </a:defRPr>
                </a:lvl8pPr>
                <a:lvl9pPr marL="3886200" indent="-228600" eaLnBrk="0" fontAlgn="base" hangingPunct="0">
                  <a:spcBef>
                    <a:spcPct val="0"/>
                  </a:spcBef>
                  <a:spcAft>
                    <a:spcPct val="0"/>
                  </a:spcAft>
                  <a:defRPr sz="2000">
                    <a:solidFill>
                      <a:schemeClr val="tx1"/>
                    </a:solidFill>
                    <a:latin typeface=".VnArial" panose="020B7200000000000000" pitchFamily="34" charset="0"/>
                  </a:defRPr>
                </a:lvl9pPr>
              </a:lstStyle>
              <a:p>
                <a:pPr eaLnBrk="1" hangingPunct="1"/>
                <a:endParaRPr lang="en-US" altLang="en-US"/>
              </a:p>
            </p:txBody>
          </p:sp>
          <p:sp>
            <p:nvSpPr>
              <p:cNvPr id="10" name="Line 5">
                <a:extLst>
                  <a:ext uri="{FF2B5EF4-FFF2-40B4-BE49-F238E27FC236}">
                    <a16:creationId xmlns:a16="http://schemas.microsoft.com/office/drawing/2014/main" id="{455F4011-1058-40F9-A33A-83002F94D966}"/>
                  </a:ext>
                </a:extLst>
              </p:cNvPr>
              <p:cNvSpPr>
                <a:spLocks noChangeShapeType="1"/>
              </p:cNvSpPr>
              <p:nvPr/>
            </p:nvSpPr>
            <p:spPr bwMode="auto">
              <a:xfrm flipH="1" flipV="1">
                <a:off x="3756" y="1812"/>
                <a:ext cx="0" cy="1464"/>
              </a:xfrm>
              <a:prstGeom prst="line">
                <a:avLst/>
              </a:prstGeom>
              <a:grpFill/>
              <a:ln w="38100">
                <a:solidFill>
                  <a:schemeClr val="tx1"/>
                </a:solidFill>
                <a:round/>
                <a:headEnd/>
                <a:tailEnd/>
              </a:ln>
            </p:spPr>
            <p:txBody>
              <a:bodyPr/>
              <a:lstStyle/>
              <a:p>
                <a:endParaRPr lang="en-US"/>
              </a:p>
            </p:txBody>
          </p:sp>
        </p:grpSp>
        <p:grpSp>
          <p:nvGrpSpPr>
            <p:cNvPr id="6" name="Group 30">
              <a:extLst>
                <a:ext uri="{FF2B5EF4-FFF2-40B4-BE49-F238E27FC236}">
                  <a16:creationId xmlns:a16="http://schemas.microsoft.com/office/drawing/2014/main" id="{5BD54C7A-D304-4A7C-B78A-557E25D6EDFC}"/>
                </a:ext>
              </a:extLst>
            </p:cNvPr>
            <p:cNvGrpSpPr>
              <a:grpSpLocks/>
            </p:cNvGrpSpPr>
            <p:nvPr/>
          </p:nvGrpSpPr>
          <p:grpSpPr bwMode="auto">
            <a:xfrm>
              <a:off x="8454434" y="5468261"/>
              <a:ext cx="264040" cy="222196"/>
              <a:chOff x="1032" y="3828"/>
              <a:chExt cx="192" cy="168"/>
            </a:xfrm>
            <a:grpFill/>
          </p:grpSpPr>
          <p:sp>
            <p:nvSpPr>
              <p:cNvPr id="7" name="Line 31">
                <a:extLst>
                  <a:ext uri="{FF2B5EF4-FFF2-40B4-BE49-F238E27FC236}">
                    <a16:creationId xmlns:a16="http://schemas.microsoft.com/office/drawing/2014/main" id="{616CC569-C011-421D-A8A2-E8F5072003A7}"/>
                  </a:ext>
                </a:extLst>
              </p:cNvPr>
              <p:cNvSpPr>
                <a:spLocks noChangeShapeType="1"/>
              </p:cNvSpPr>
              <p:nvPr/>
            </p:nvSpPr>
            <p:spPr bwMode="auto">
              <a:xfrm>
                <a:off x="1032" y="3828"/>
                <a:ext cx="192" cy="0"/>
              </a:xfrm>
              <a:prstGeom prst="line">
                <a:avLst/>
              </a:prstGeom>
              <a:grpFill/>
              <a:ln w="38100">
                <a:solidFill>
                  <a:schemeClr val="tx1"/>
                </a:solidFill>
                <a:round/>
                <a:headEnd/>
                <a:tailEnd/>
              </a:ln>
            </p:spPr>
            <p:txBody>
              <a:bodyPr wrap="none"/>
              <a:lstStyle/>
              <a:p>
                <a:endParaRPr lang="en-US"/>
              </a:p>
            </p:txBody>
          </p:sp>
          <p:sp>
            <p:nvSpPr>
              <p:cNvPr id="8" name="Line 32">
                <a:extLst>
                  <a:ext uri="{FF2B5EF4-FFF2-40B4-BE49-F238E27FC236}">
                    <a16:creationId xmlns:a16="http://schemas.microsoft.com/office/drawing/2014/main" id="{FF9302CA-DF64-4486-9845-F065EA0BBD8D}"/>
                  </a:ext>
                </a:extLst>
              </p:cNvPr>
              <p:cNvSpPr>
                <a:spLocks noChangeShapeType="1"/>
              </p:cNvSpPr>
              <p:nvPr/>
            </p:nvSpPr>
            <p:spPr bwMode="auto">
              <a:xfrm flipH="1">
                <a:off x="1212" y="3828"/>
                <a:ext cx="0" cy="168"/>
              </a:xfrm>
              <a:prstGeom prst="line">
                <a:avLst/>
              </a:prstGeom>
              <a:grpFill/>
              <a:ln w="38100">
                <a:solidFill>
                  <a:schemeClr val="tx1"/>
                </a:solidFill>
                <a:round/>
                <a:headEnd/>
                <a:tailEnd/>
              </a:ln>
            </p:spPr>
            <p:txBody>
              <a:bodyPr wrap="none"/>
              <a:lstStyle/>
              <a:p>
                <a:endParaRPr lang="en-US"/>
              </a:p>
            </p:txBody>
          </p:sp>
        </p:grpSp>
      </p:grpSp>
      <p:grpSp>
        <p:nvGrpSpPr>
          <p:cNvPr id="11" name="Group 10">
            <a:extLst>
              <a:ext uri="{FF2B5EF4-FFF2-40B4-BE49-F238E27FC236}">
                <a16:creationId xmlns:a16="http://schemas.microsoft.com/office/drawing/2014/main" id="{7D139288-A294-4C13-8CDC-408FC6C1B5EE}"/>
              </a:ext>
            </a:extLst>
          </p:cNvPr>
          <p:cNvGrpSpPr/>
          <p:nvPr/>
        </p:nvGrpSpPr>
        <p:grpSpPr>
          <a:xfrm>
            <a:off x="2254918" y="3751303"/>
            <a:ext cx="3531552" cy="1902942"/>
            <a:chOff x="7315756" y="3787515"/>
            <a:chExt cx="3531552" cy="1902942"/>
          </a:xfrm>
          <a:solidFill>
            <a:schemeClr val="bg1"/>
          </a:solidFill>
        </p:grpSpPr>
        <p:grpSp>
          <p:nvGrpSpPr>
            <p:cNvPr id="12" name="Group 3">
              <a:extLst>
                <a:ext uri="{FF2B5EF4-FFF2-40B4-BE49-F238E27FC236}">
                  <a16:creationId xmlns:a16="http://schemas.microsoft.com/office/drawing/2014/main" id="{63325F95-C439-480F-948D-ACC9AD1531B8}"/>
                </a:ext>
              </a:extLst>
            </p:cNvPr>
            <p:cNvGrpSpPr>
              <a:grpSpLocks/>
            </p:cNvGrpSpPr>
            <p:nvPr/>
          </p:nvGrpSpPr>
          <p:grpSpPr bwMode="auto">
            <a:xfrm>
              <a:off x="7315756" y="3787515"/>
              <a:ext cx="3531552" cy="1902942"/>
              <a:chOff x="2928" y="1812"/>
              <a:chExt cx="2568" cy="1464"/>
            </a:xfrm>
            <a:grpFill/>
          </p:grpSpPr>
          <p:sp>
            <p:nvSpPr>
              <p:cNvPr id="16" name="AutoShape 4">
                <a:extLst>
                  <a:ext uri="{FF2B5EF4-FFF2-40B4-BE49-F238E27FC236}">
                    <a16:creationId xmlns:a16="http://schemas.microsoft.com/office/drawing/2014/main" id="{2B992057-D196-463F-A72F-9698CE40B191}"/>
                  </a:ext>
                </a:extLst>
              </p:cNvPr>
              <p:cNvSpPr>
                <a:spLocks noChangeArrowheads="1"/>
              </p:cNvSpPr>
              <p:nvPr/>
            </p:nvSpPr>
            <p:spPr bwMode="auto">
              <a:xfrm>
                <a:off x="2928" y="1812"/>
                <a:ext cx="2568" cy="1464"/>
              </a:xfrm>
              <a:prstGeom prst="triangle">
                <a:avLst>
                  <a:gd name="adj" fmla="val 32042"/>
                </a:avLst>
              </a:prstGeom>
              <a:grpFill/>
              <a:ln w="38100">
                <a:solidFill>
                  <a:schemeClr val="tx1"/>
                </a:solidFill>
                <a:miter lim="800000"/>
                <a:headEnd/>
                <a:tailEnd/>
              </a:ln>
            </p:spPr>
            <p:txBody>
              <a:bodyPr wrap="none" anchor="ctr"/>
              <a:lstStyle>
                <a:lvl1pPr eaLnBrk="0" hangingPunct="0">
                  <a:defRPr sz="2000">
                    <a:solidFill>
                      <a:schemeClr val="tx1"/>
                    </a:solidFill>
                    <a:latin typeface=".VnArial" panose="020B7200000000000000" pitchFamily="34" charset="0"/>
                  </a:defRPr>
                </a:lvl1pPr>
                <a:lvl2pPr marL="742950" indent="-285750" eaLnBrk="0" hangingPunct="0">
                  <a:defRPr sz="2000">
                    <a:solidFill>
                      <a:schemeClr val="tx1"/>
                    </a:solidFill>
                    <a:latin typeface=".VnArial" panose="020B7200000000000000" pitchFamily="34" charset="0"/>
                  </a:defRPr>
                </a:lvl2pPr>
                <a:lvl3pPr marL="1143000" indent="-228600" eaLnBrk="0" hangingPunct="0">
                  <a:defRPr sz="2000">
                    <a:solidFill>
                      <a:schemeClr val="tx1"/>
                    </a:solidFill>
                    <a:latin typeface=".VnArial" panose="020B7200000000000000" pitchFamily="34" charset="0"/>
                  </a:defRPr>
                </a:lvl3pPr>
                <a:lvl4pPr marL="1600200" indent="-228600" eaLnBrk="0" hangingPunct="0">
                  <a:defRPr sz="2000">
                    <a:solidFill>
                      <a:schemeClr val="tx1"/>
                    </a:solidFill>
                    <a:latin typeface=".VnArial" panose="020B7200000000000000" pitchFamily="34" charset="0"/>
                  </a:defRPr>
                </a:lvl4pPr>
                <a:lvl5pPr marL="2057400" indent="-228600" eaLnBrk="0" hangingPunct="0">
                  <a:defRPr sz="2000">
                    <a:solidFill>
                      <a:schemeClr val="tx1"/>
                    </a:solidFill>
                    <a:latin typeface=".VnArial" panose="020B7200000000000000" pitchFamily="34" charset="0"/>
                  </a:defRPr>
                </a:lvl5pPr>
                <a:lvl6pPr marL="2514600" indent="-228600" eaLnBrk="0" fontAlgn="base" hangingPunct="0">
                  <a:spcBef>
                    <a:spcPct val="0"/>
                  </a:spcBef>
                  <a:spcAft>
                    <a:spcPct val="0"/>
                  </a:spcAft>
                  <a:defRPr sz="2000">
                    <a:solidFill>
                      <a:schemeClr val="tx1"/>
                    </a:solidFill>
                    <a:latin typeface=".VnArial" panose="020B7200000000000000" pitchFamily="34" charset="0"/>
                  </a:defRPr>
                </a:lvl6pPr>
                <a:lvl7pPr marL="2971800" indent="-228600" eaLnBrk="0" fontAlgn="base" hangingPunct="0">
                  <a:spcBef>
                    <a:spcPct val="0"/>
                  </a:spcBef>
                  <a:spcAft>
                    <a:spcPct val="0"/>
                  </a:spcAft>
                  <a:defRPr sz="2000">
                    <a:solidFill>
                      <a:schemeClr val="tx1"/>
                    </a:solidFill>
                    <a:latin typeface=".VnArial" panose="020B7200000000000000" pitchFamily="34" charset="0"/>
                  </a:defRPr>
                </a:lvl7pPr>
                <a:lvl8pPr marL="3429000" indent="-228600" eaLnBrk="0" fontAlgn="base" hangingPunct="0">
                  <a:spcBef>
                    <a:spcPct val="0"/>
                  </a:spcBef>
                  <a:spcAft>
                    <a:spcPct val="0"/>
                  </a:spcAft>
                  <a:defRPr sz="2000">
                    <a:solidFill>
                      <a:schemeClr val="tx1"/>
                    </a:solidFill>
                    <a:latin typeface=".VnArial" panose="020B7200000000000000" pitchFamily="34" charset="0"/>
                  </a:defRPr>
                </a:lvl8pPr>
                <a:lvl9pPr marL="3886200" indent="-228600" eaLnBrk="0" fontAlgn="base" hangingPunct="0">
                  <a:spcBef>
                    <a:spcPct val="0"/>
                  </a:spcBef>
                  <a:spcAft>
                    <a:spcPct val="0"/>
                  </a:spcAft>
                  <a:defRPr sz="2000">
                    <a:solidFill>
                      <a:schemeClr val="tx1"/>
                    </a:solidFill>
                    <a:latin typeface=".VnArial" panose="020B7200000000000000" pitchFamily="34" charset="0"/>
                  </a:defRPr>
                </a:lvl9pPr>
              </a:lstStyle>
              <a:p>
                <a:pPr eaLnBrk="1" hangingPunct="1"/>
                <a:endParaRPr lang="en-US" altLang="en-US"/>
              </a:p>
            </p:txBody>
          </p:sp>
          <p:sp>
            <p:nvSpPr>
              <p:cNvPr id="17" name="Line 5">
                <a:extLst>
                  <a:ext uri="{FF2B5EF4-FFF2-40B4-BE49-F238E27FC236}">
                    <a16:creationId xmlns:a16="http://schemas.microsoft.com/office/drawing/2014/main" id="{B074AD8B-42CF-45A1-A796-62920BA0975F}"/>
                  </a:ext>
                </a:extLst>
              </p:cNvPr>
              <p:cNvSpPr>
                <a:spLocks noChangeShapeType="1"/>
              </p:cNvSpPr>
              <p:nvPr/>
            </p:nvSpPr>
            <p:spPr bwMode="auto">
              <a:xfrm flipH="1" flipV="1">
                <a:off x="3756" y="1812"/>
                <a:ext cx="0" cy="1464"/>
              </a:xfrm>
              <a:prstGeom prst="line">
                <a:avLst/>
              </a:prstGeom>
              <a:grpFill/>
              <a:ln w="38100">
                <a:solidFill>
                  <a:schemeClr val="tx1"/>
                </a:solidFill>
                <a:round/>
                <a:headEnd/>
                <a:tailEnd/>
              </a:ln>
            </p:spPr>
            <p:txBody>
              <a:bodyPr/>
              <a:lstStyle/>
              <a:p>
                <a:endParaRPr lang="en-US"/>
              </a:p>
            </p:txBody>
          </p:sp>
        </p:grpSp>
        <p:grpSp>
          <p:nvGrpSpPr>
            <p:cNvPr id="13" name="Group 30">
              <a:extLst>
                <a:ext uri="{FF2B5EF4-FFF2-40B4-BE49-F238E27FC236}">
                  <a16:creationId xmlns:a16="http://schemas.microsoft.com/office/drawing/2014/main" id="{76B334F5-01AE-455B-8239-4C37AA2350AC}"/>
                </a:ext>
              </a:extLst>
            </p:cNvPr>
            <p:cNvGrpSpPr>
              <a:grpSpLocks/>
            </p:cNvGrpSpPr>
            <p:nvPr/>
          </p:nvGrpSpPr>
          <p:grpSpPr bwMode="auto">
            <a:xfrm>
              <a:off x="8454434" y="5468261"/>
              <a:ext cx="264040" cy="222196"/>
              <a:chOff x="1032" y="3828"/>
              <a:chExt cx="192" cy="168"/>
            </a:xfrm>
            <a:grpFill/>
          </p:grpSpPr>
          <p:sp>
            <p:nvSpPr>
              <p:cNvPr id="14" name="Line 31">
                <a:extLst>
                  <a:ext uri="{FF2B5EF4-FFF2-40B4-BE49-F238E27FC236}">
                    <a16:creationId xmlns:a16="http://schemas.microsoft.com/office/drawing/2014/main" id="{24933C53-79ED-4255-9446-A05F0B2E32D7}"/>
                  </a:ext>
                </a:extLst>
              </p:cNvPr>
              <p:cNvSpPr>
                <a:spLocks noChangeShapeType="1"/>
              </p:cNvSpPr>
              <p:nvPr/>
            </p:nvSpPr>
            <p:spPr bwMode="auto">
              <a:xfrm>
                <a:off x="1032" y="3828"/>
                <a:ext cx="192" cy="0"/>
              </a:xfrm>
              <a:prstGeom prst="line">
                <a:avLst/>
              </a:prstGeom>
              <a:grpFill/>
              <a:ln w="38100">
                <a:solidFill>
                  <a:schemeClr val="tx1"/>
                </a:solidFill>
                <a:round/>
                <a:headEnd/>
                <a:tailEnd/>
              </a:ln>
            </p:spPr>
            <p:txBody>
              <a:bodyPr wrap="none"/>
              <a:lstStyle/>
              <a:p>
                <a:endParaRPr lang="en-US"/>
              </a:p>
            </p:txBody>
          </p:sp>
          <p:sp>
            <p:nvSpPr>
              <p:cNvPr id="15" name="Line 32">
                <a:extLst>
                  <a:ext uri="{FF2B5EF4-FFF2-40B4-BE49-F238E27FC236}">
                    <a16:creationId xmlns:a16="http://schemas.microsoft.com/office/drawing/2014/main" id="{0716CDC2-5ED9-4A5E-AF88-E48B6B84CE35}"/>
                  </a:ext>
                </a:extLst>
              </p:cNvPr>
              <p:cNvSpPr>
                <a:spLocks noChangeShapeType="1"/>
              </p:cNvSpPr>
              <p:nvPr/>
            </p:nvSpPr>
            <p:spPr bwMode="auto">
              <a:xfrm flipH="1">
                <a:off x="1212" y="3828"/>
                <a:ext cx="0" cy="168"/>
              </a:xfrm>
              <a:prstGeom prst="line">
                <a:avLst/>
              </a:prstGeom>
              <a:grpFill/>
              <a:ln w="38100">
                <a:solidFill>
                  <a:schemeClr val="tx1"/>
                </a:solidFill>
                <a:round/>
                <a:headEnd/>
                <a:tailEnd/>
              </a:ln>
            </p:spPr>
            <p:txBody>
              <a:bodyPr wrap="none"/>
              <a:lstStyle/>
              <a:p>
                <a:endParaRPr lang="en-US"/>
              </a:p>
            </p:txBody>
          </p:sp>
        </p:grpSp>
      </p:grpSp>
      <p:pic>
        <p:nvPicPr>
          <p:cNvPr id="18" name="Picture 2" descr="Scissors cartoon Royalty Free Vector Image - VectorStock">
            <a:extLst>
              <a:ext uri="{FF2B5EF4-FFF2-40B4-BE49-F238E27FC236}">
                <a16:creationId xmlns:a16="http://schemas.microsoft.com/office/drawing/2014/main" id="{000F75CA-587E-48B2-808A-9A9230DBB3D3}"/>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b="13544"/>
          <a:stretch/>
        </p:blipFill>
        <p:spPr bwMode="auto">
          <a:xfrm rot="10533045">
            <a:off x="2665596" y="3009402"/>
            <a:ext cx="1417162" cy="1323234"/>
          </a:xfrm>
          <a:prstGeom prst="rect">
            <a:avLst/>
          </a:prstGeom>
          <a:noFill/>
          <a:extLst>
            <a:ext uri="{909E8E84-426E-40DD-AFC4-6F175D3DCCD1}">
              <a14:hiddenFill xmlns:a14="http://schemas.microsoft.com/office/drawing/2010/main">
                <a:solidFill>
                  <a:srgbClr val="FFFFFF"/>
                </a:solidFill>
              </a14:hiddenFill>
            </a:ext>
          </a:extLst>
        </p:spPr>
      </p:pic>
      <p:sp>
        <p:nvSpPr>
          <p:cNvPr id="19" name="Right Triangle 18">
            <a:extLst>
              <a:ext uri="{FF2B5EF4-FFF2-40B4-BE49-F238E27FC236}">
                <a16:creationId xmlns:a16="http://schemas.microsoft.com/office/drawing/2014/main" id="{89C92223-588A-41BE-9BDF-554CE6E1B208}"/>
              </a:ext>
            </a:extLst>
          </p:cNvPr>
          <p:cNvSpPr/>
          <p:nvPr/>
        </p:nvSpPr>
        <p:spPr>
          <a:xfrm>
            <a:off x="3724964" y="3785839"/>
            <a:ext cx="2392873" cy="1902942"/>
          </a:xfrm>
          <a:prstGeom prst="rtTriangl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9">
            <a:extLst>
              <a:ext uri="{FF2B5EF4-FFF2-40B4-BE49-F238E27FC236}">
                <a16:creationId xmlns:a16="http://schemas.microsoft.com/office/drawing/2014/main" id="{91AB1101-1E4F-4DD3-88B2-442C684D02EE}"/>
              </a:ext>
            </a:extLst>
          </p:cNvPr>
          <p:cNvSpPr/>
          <p:nvPr/>
        </p:nvSpPr>
        <p:spPr>
          <a:xfrm flipH="1">
            <a:off x="2000397" y="3820375"/>
            <a:ext cx="1094666" cy="1868406"/>
          </a:xfrm>
          <a:prstGeom prst="rtTriangl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4638231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 0 L 0 0.25 E" pathEditMode="relative" ptsTypes="">
                                      <p:cBhvr>
                                        <p:cTn id="16" dur="2000" fill="hold"/>
                                        <p:tgtEl>
                                          <p:spTgt spid="18"/>
                                        </p:tgtEl>
                                        <p:attrNameLst>
                                          <p:attrName>ppt_x</p:attrName>
                                          <p:attrName>ppt_y</p:attrName>
                                        </p:attrNameLst>
                                      </p:cBhvr>
                                    </p:animMotion>
                                  </p:childTnLst>
                                </p:cTn>
                              </p:par>
                            </p:childTnLst>
                          </p:cTn>
                        </p:par>
                        <p:par>
                          <p:cTn id="17" fill="hold">
                            <p:stCondLst>
                              <p:cond delay="2000"/>
                            </p:stCondLst>
                            <p:childTnLst>
                              <p:par>
                                <p:cTn id="18" presetID="1" presetClass="exit" presetSubtype="0" fill="hold" nodeType="afterEffect">
                                  <p:stCondLst>
                                    <p:cond delay="0"/>
                                  </p:stCondLst>
                                  <p:childTnLst>
                                    <p:set>
                                      <p:cBhvr>
                                        <p:cTn id="19" dur="1" fill="hold">
                                          <p:stCondLst>
                                            <p:cond delay="0"/>
                                          </p:stCondLst>
                                        </p:cTn>
                                        <p:tgtEl>
                                          <p:spTgt spid="11"/>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 物体&#10;&#10;描述已自动生成">
            <a:extLst>
              <a:ext uri="{FF2B5EF4-FFF2-40B4-BE49-F238E27FC236}">
                <a16:creationId xmlns:a16="http://schemas.microsoft.com/office/drawing/2014/main" id="{36048AD1-1BCB-4B85-9EE0-936691F05A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383" t="4143" r="15251" b="20361"/>
          <a:stretch/>
        </p:blipFill>
        <p:spPr>
          <a:xfrm>
            <a:off x="576463" y="421570"/>
            <a:ext cx="5438013" cy="2435602"/>
          </a:xfrm>
          <a:prstGeom prst="rect">
            <a:avLst/>
          </a:prstGeom>
        </p:spPr>
      </p:pic>
      <p:sp>
        <p:nvSpPr>
          <p:cNvPr id="3" name="TextBox 2">
            <a:extLst>
              <a:ext uri="{FF2B5EF4-FFF2-40B4-BE49-F238E27FC236}">
                <a16:creationId xmlns:a16="http://schemas.microsoft.com/office/drawing/2014/main" id="{9B211F89-FFE0-4E50-8883-26F1D134DC4B}"/>
              </a:ext>
            </a:extLst>
          </p:cNvPr>
          <p:cNvSpPr txBox="1"/>
          <p:nvPr/>
        </p:nvSpPr>
        <p:spPr>
          <a:xfrm>
            <a:off x="1053012" y="1045075"/>
            <a:ext cx="4484914" cy="1438855"/>
          </a:xfrm>
          <a:prstGeom prst="rect">
            <a:avLst/>
          </a:prstGeom>
          <a:noFill/>
        </p:spPr>
        <p:txBody>
          <a:bodyPr wrap="square">
            <a:spAutoFit/>
          </a:bodyPr>
          <a:lstStyle/>
          <a:p>
            <a:pPr algn="just">
              <a:spcBef>
                <a:spcPts val="300"/>
              </a:spcBef>
            </a:pPr>
            <a:r>
              <a:rPr lang="pt-BR" sz="1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Vẽ 2  hình tam giác bằng nhau</a:t>
            </a:r>
          </a:p>
          <a:p>
            <a:pPr algn="just">
              <a:spcBef>
                <a:spcPts val="300"/>
              </a:spcBef>
            </a:pPr>
            <a:r>
              <a:rPr lang="pt-BR" sz="1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Vẽ đường cao lên hình tam giác đó</a:t>
            </a:r>
            <a:endParaRPr lang="en-US" sz="1600" b="1" dirty="0">
              <a:solidFill>
                <a:srgbClr val="002060"/>
              </a:solidFill>
              <a:effectLst/>
              <a:latin typeface="Cambria" panose="02040503050406030204" pitchFamily="18" charset="0"/>
              <a:ea typeface="Cambria" panose="02040503050406030204" pitchFamily="18" charset="0"/>
              <a:cs typeface="Arial" panose="020B0604020202020204" pitchFamily="34" charset="0"/>
            </a:endParaRPr>
          </a:p>
          <a:p>
            <a:pPr algn="just">
              <a:spcBef>
                <a:spcPts val="300"/>
              </a:spcBef>
            </a:pPr>
            <a:r>
              <a:rPr lang="pt-BR" sz="1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Dùng kéo cắt một </a:t>
            </a:r>
            <a:r>
              <a:rPr lang="vi-VN" sz="1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hình tam giác</a:t>
            </a:r>
            <a:r>
              <a:rPr lang="pt-BR" sz="1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thành</a:t>
            </a:r>
            <a:r>
              <a:rPr lang="vi-VN" sz="1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hai phần</a:t>
            </a:r>
            <a:r>
              <a:rPr lang="pt-BR" sz="1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vi-VN" sz="1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theo chiều cao</a:t>
            </a:r>
            <a:endParaRPr lang="vi-VN" sz="1600" b="1" dirty="0">
              <a:solidFill>
                <a:schemeClr val="bg1"/>
              </a:solidFill>
              <a:latin typeface="Cambria" panose="02040503050406030204" pitchFamily="18" charset="0"/>
              <a:ea typeface="Cambria" panose="02040503050406030204" pitchFamily="18" charset="0"/>
              <a:cs typeface="Times New Roman" panose="02020603050405020304" pitchFamily="18" charset="0"/>
            </a:endParaRPr>
          </a:p>
          <a:p>
            <a:pPr algn="just">
              <a:spcBef>
                <a:spcPts val="300"/>
              </a:spcBef>
            </a:pPr>
            <a:r>
              <a:rPr lang="pt-BR" sz="1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Ghép 2 mảnh vào tam giác còn lại</a:t>
            </a:r>
            <a:endParaRPr lang="en-US" sz="1600" b="1" dirty="0">
              <a:solidFill>
                <a:schemeClr val="bg1"/>
              </a:solidFill>
              <a:effectLst/>
              <a:latin typeface="Cambria" panose="02040503050406030204" pitchFamily="18" charset="0"/>
              <a:ea typeface="Cambria" panose="02040503050406030204" pitchFamily="18" charset="0"/>
              <a:cs typeface="Arial" panose="020B0604020202020204" pitchFamily="34" charset="0"/>
            </a:endParaRPr>
          </a:p>
        </p:txBody>
      </p:sp>
      <p:sp>
        <p:nvSpPr>
          <p:cNvPr id="11" name="Right Triangle 10">
            <a:extLst>
              <a:ext uri="{FF2B5EF4-FFF2-40B4-BE49-F238E27FC236}">
                <a16:creationId xmlns:a16="http://schemas.microsoft.com/office/drawing/2014/main" id="{96BB9218-F41F-48DE-9DCB-75717381EFA8}"/>
              </a:ext>
            </a:extLst>
          </p:cNvPr>
          <p:cNvSpPr/>
          <p:nvPr/>
        </p:nvSpPr>
        <p:spPr>
          <a:xfrm>
            <a:off x="3724964" y="3785839"/>
            <a:ext cx="2392873" cy="1902942"/>
          </a:xfrm>
          <a:prstGeom prst="rtTriangl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2</a:t>
            </a:r>
          </a:p>
        </p:txBody>
      </p:sp>
      <p:sp>
        <p:nvSpPr>
          <p:cNvPr id="12" name="Right Triangle 11">
            <a:extLst>
              <a:ext uri="{FF2B5EF4-FFF2-40B4-BE49-F238E27FC236}">
                <a16:creationId xmlns:a16="http://schemas.microsoft.com/office/drawing/2014/main" id="{D761D377-D52C-4117-99F4-1ED8E4C2D49B}"/>
              </a:ext>
            </a:extLst>
          </p:cNvPr>
          <p:cNvSpPr/>
          <p:nvPr/>
        </p:nvSpPr>
        <p:spPr>
          <a:xfrm flipH="1">
            <a:off x="2000397" y="3820375"/>
            <a:ext cx="1094666" cy="1868406"/>
          </a:xfrm>
          <a:prstGeom prst="rtTriangl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1</a:t>
            </a:r>
            <a:endParaRPr lang="en-US" dirty="0">
              <a:latin typeface="Cambria" panose="02040503050406030204" pitchFamily="18" charset="0"/>
              <a:ea typeface="Cambria" panose="02040503050406030204" pitchFamily="18" charset="0"/>
            </a:endParaRPr>
          </a:p>
        </p:txBody>
      </p:sp>
      <p:sp>
        <p:nvSpPr>
          <p:cNvPr id="19" name="Text Box 11">
            <a:extLst>
              <a:ext uri="{FF2B5EF4-FFF2-40B4-BE49-F238E27FC236}">
                <a16:creationId xmlns:a16="http://schemas.microsoft.com/office/drawing/2014/main" id="{72CFCA0C-9EEB-4645-99A9-8CE3BAA70DDF}"/>
              </a:ext>
            </a:extLst>
          </p:cNvPr>
          <p:cNvSpPr txBox="1">
            <a:spLocks noChangeArrowheads="1"/>
          </p:cNvSpPr>
          <p:nvPr/>
        </p:nvSpPr>
        <p:spPr bwMode="auto">
          <a:xfrm>
            <a:off x="6209346" y="3276212"/>
            <a:ext cx="4482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fontAlgn="base">
              <a:spcBef>
                <a:spcPct val="50000"/>
              </a:spcBef>
              <a:spcAft>
                <a:spcPct val="0"/>
              </a:spcAft>
              <a:buClrTx/>
              <a:buSzTx/>
              <a:buFontTx/>
              <a:buNone/>
            </a:pPr>
            <a:r>
              <a:rPr lang="en-US" altLang="en-US" sz="2400" b="1" dirty="0">
                <a:solidFill>
                  <a:srgbClr val="000000"/>
                </a:solidFill>
                <a:latin typeface="Cambria" panose="02040503050406030204" pitchFamily="18" charset="0"/>
                <a:ea typeface="Cambria" panose="02040503050406030204" pitchFamily="18" charset="0"/>
              </a:rPr>
              <a:t>N</a:t>
            </a:r>
          </a:p>
        </p:txBody>
      </p:sp>
      <p:sp>
        <p:nvSpPr>
          <p:cNvPr id="20" name="Text Box 13">
            <a:extLst>
              <a:ext uri="{FF2B5EF4-FFF2-40B4-BE49-F238E27FC236}">
                <a16:creationId xmlns:a16="http://schemas.microsoft.com/office/drawing/2014/main" id="{EA253892-316C-45BC-88C7-EE469F17098E}"/>
              </a:ext>
            </a:extLst>
          </p:cNvPr>
          <p:cNvSpPr txBox="1">
            <a:spLocks noChangeArrowheads="1"/>
          </p:cNvSpPr>
          <p:nvPr/>
        </p:nvSpPr>
        <p:spPr bwMode="auto">
          <a:xfrm>
            <a:off x="9915368" y="3291956"/>
            <a:ext cx="2983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fontAlgn="base">
              <a:spcBef>
                <a:spcPct val="50000"/>
              </a:spcBef>
              <a:spcAft>
                <a:spcPct val="0"/>
              </a:spcAft>
              <a:buClrTx/>
              <a:buSzTx/>
              <a:buFontTx/>
              <a:buNone/>
            </a:pPr>
            <a:r>
              <a:rPr lang="en-US" altLang="en-US" sz="2400" b="1" dirty="0">
                <a:solidFill>
                  <a:srgbClr val="000000"/>
                </a:solidFill>
                <a:latin typeface="Cambria" panose="02040503050406030204" pitchFamily="18" charset="0"/>
                <a:ea typeface="Cambria" panose="02040503050406030204" pitchFamily="18" charset="0"/>
              </a:rPr>
              <a:t>M</a:t>
            </a:r>
          </a:p>
        </p:txBody>
      </p:sp>
      <p:grpSp>
        <p:nvGrpSpPr>
          <p:cNvPr id="13" name="Group 12"/>
          <p:cNvGrpSpPr/>
          <p:nvPr/>
        </p:nvGrpSpPr>
        <p:grpSpPr>
          <a:xfrm>
            <a:off x="6323648" y="3276212"/>
            <a:ext cx="4136253" cy="3131986"/>
            <a:chOff x="6323648" y="3276212"/>
            <a:chExt cx="4136253" cy="3131986"/>
          </a:xfrm>
        </p:grpSpPr>
        <p:sp>
          <p:nvSpPr>
            <p:cNvPr id="16" name="Text Box 28">
              <a:extLst>
                <a:ext uri="{FF2B5EF4-FFF2-40B4-BE49-F238E27FC236}">
                  <a16:creationId xmlns:a16="http://schemas.microsoft.com/office/drawing/2014/main" id="{4EE7CBDE-5E2E-4373-975B-F914828CFAAA}"/>
                </a:ext>
              </a:extLst>
            </p:cNvPr>
            <p:cNvSpPr txBox="1">
              <a:spLocks noChangeArrowheads="1"/>
            </p:cNvSpPr>
            <p:nvPr/>
          </p:nvSpPr>
          <p:spPr bwMode="auto">
            <a:xfrm>
              <a:off x="7986696" y="5700312"/>
              <a:ext cx="12537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fontAlgn="base">
                <a:spcBef>
                  <a:spcPct val="0"/>
                </a:spcBef>
                <a:spcAft>
                  <a:spcPct val="0"/>
                </a:spcAft>
                <a:buClrTx/>
                <a:buSzTx/>
                <a:buFontTx/>
                <a:buNone/>
              </a:pPr>
              <a:r>
                <a:rPr lang="en-US" altLang="en-US" sz="2000" b="1" dirty="0" err="1">
                  <a:solidFill>
                    <a:srgbClr val="000000"/>
                  </a:solidFill>
                  <a:latin typeface="Cambria" panose="02040503050406030204" pitchFamily="18" charset="0"/>
                  <a:ea typeface="Cambria" panose="02040503050406030204" pitchFamily="18" charset="0"/>
                </a:rPr>
                <a:t>Cạnh</a:t>
              </a:r>
              <a:r>
                <a:rPr lang="en-US" altLang="en-US" sz="2000" b="1" dirty="0">
                  <a:solidFill>
                    <a:srgbClr val="000000"/>
                  </a:solidFill>
                  <a:latin typeface="Cambria" panose="02040503050406030204" pitchFamily="18" charset="0"/>
                  <a:ea typeface="Cambria" panose="02040503050406030204" pitchFamily="18" charset="0"/>
                </a:rPr>
                <a:t> </a:t>
              </a:r>
              <a:r>
                <a:rPr lang="en-US" altLang="en-US" sz="2000" b="1" dirty="0" err="1">
                  <a:solidFill>
                    <a:srgbClr val="000000"/>
                  </a:solidFill>
                  <a:latin typeface="Cambria" panose="02040503050406030204" pitchFamily="18" charset="0"/>
                  <a:ea typeface="Cambria" panose="02040503050406030204" pitchFamily="18" charset="0"/>
                </a:rPr>
                <a:t>đáy</a:t>
              </a:r>
              <a:endParaRPr lang="en-US" altLang="en-US" sz="2000" b="1" dirty="0">
                <a:solidFill>
                  <a:srgbClr val="000000"/>
                </a:solidFill>
                <a:latin typeface="Cambria" panose="02040503050406030204" pitchFamily="18" charset="0"/>
                <a:ea typeface="Cambria" panose="02040503050406030204" pitchFamily="18" charset="0"/>
              </a:endParaRPr>
            </a:p>
            <a:p>
              <a:pPr fontAlgn="base">
                <a:spcBef>
                  <a:spcPct val="0"/>
                </a:spcBef>
                <a:spcAft>
                  <a:spcPct val="0"/>
                </a:spcAft>
                <a:buClrTx/>
                <a:buSzTx/>
                <a:buFontTx/>
                <a:buNone/>
              </a:pPr>
              <a:endParaRPr lang="en-US" altLang="en-US" sz="2000" b="1" dirty="0">
                <a:solidFill>
                  <a:srgbClr val="000000"/>
                </a:solidFill>
                <a:latin typeface="Cambria" panose="02040503050406030204" pitchFamily="18" charset="0"/>
                <a:ea typeface="Cambria" panose="02040503050406030204" pitchFamily="18" charset="0"/>
              </a:endParaRPr>
            </a:p>
          </p:txBody>
        </p:sp>
        <p:grpSp>
          <p:nvGrpSpPr>
            <p:cNvPr id="5" name="Group 3">
              <a:extLst>
                <a:ext uri="{FF2B5EF4-FFF2-40B4-BE49-F238E27FC236}">
                  <a16:creationId xmlns:a16="http://schemas.microsoft.com/office/drawing/2014/main" id="{7B15F01C-BAAC-47FE-9F26-65D16B2D9050}"/>
                </a:ext>
              </a:extLst>
            </p:cNvPr>
            <p:cNvGrpSpPr>
              <a:grpSpLocks/>
            </p:cNvGrpSpPr>
            <p:nvPr/>
          </p:nvGrpSpPr>
          <p:grpSpPr bwMode="auto">
            <a:xfrm>
              <a:off x="6505526" y="3753621"/>
              <a:ext cx="3531552" cy="1902942"/>
              <a:chOff x="2928" y="1812"/>
              <a:chExt cx="2568" cy="1464"/>
            </a:xfrm>
            <a:solidFill>
              <a:srgbClr val="92D050"/>
            </a:solidFill>
          </p:grpSpPr>
          <p:sp>
            <p:nvSpPr>
              <p:cNvPr id="9" name="AutoShape 4">
                <a:extLst>
                  <a:ext uri="{FF2B5EF4-FFF2-40B4-BE49-F238E27FC236}">
                    <a16:creationId xmlns:a16="http://schemas.microsoft.com/office/drawing/2014/main" id="{A4C5CAE0-9336-46CD-A18D-FA7DD64B9288}"/>
                  </a:ext>
                </a:extLst>
              </p:cNvPr>
              <p:cNvSpPr>
                <a:spLocks noChangeArrowheads="1"/>
              </p:cNvSpPr>
              <p:nvPr/>
            </p:nvSpPr>
            <p:spPr bwMode="auto">
              <a:xfrm>
                <a:off x="2928" y="1812"/>
                <a:ext cx="2568" cy="1464"/>
              </a:xfrm>
              <a:prstGeom prst="triangle">
                <a:avLst>
                  <a:gd name="adj" fmla="val 32042"/>
                </a:avLst>
              </a:prstGeom>
              <a:grpFill/>
              <a:ln w="38100">
                <a:solidFill>
                  <a:schemeClr val="tx1"/>
                </a:solidFill>
                <a:miter lim="800000"/>
                <a:headEnd/>
                <a:tailEnd/>
              </a:ln>
            </p:spPr>
            <p:txBody>
              <a:bodyPr wrap="none" anchor="ctr"/>
              <a:lstStyle>
                <a:lvl1pPr eaLnBrk="0" hangingPunct="0">
                  <a:defRPr sz="2000">
                    <a:solidFill>
                      <a:schemeClr val="tx1"/>
                    </a:solidFill>
                    <a:latin typeface=".VnArial" panose="020B7200000000000000" pitchFamily="34" charset="0"/>
                  </a:defRPr>
                </a:lvl1pPr>
                <a:lvl2pPr marL="742950" indent="-285750" eaLnBrk="0" hangingPunct="0">
                  <a:defRPr sz="2000">
                    <a:solidFill>
                      <a:schemeClr val="tx1"/>
                    </a:solidFill>
                    <a:latin typeface=".VnArial" panose="020B7200000000000000" pitchFamily="34" charset="0"/>
                  </a:defRPr>
                </a:lvl2pPr>
                <a:lvl3pPr marL="1143000" indent="-228600" eaLnBrk="0" hangingPunct="0">
                  <a:defRPr sz="2000">
                    <a:solidFill>
                      <a:schemeClr val="tx1"/>
                    </a:solidFill>
                    <a:latin typeface=".VnArial" panose="020B7200000000000000" pitchFamily="34" charset="0"/>
                  </a:defRPr>
                </a:lvl3pPr>
                <a:lvl4pPr marL="1600200" indent="-228600" eaLnBrk="0" hangingPunct="0">
                  <a:defRPr sz="2000">
                    <a:solidFill>
                      <a:schemeClr val="tx1"/>
                    </a:solidFill>
                    <a:latin typeface=".VnArial" panose="020B7200000000000000" pitchFamily="34" charset="0"/>
                  </a:defRPr>
                </a:lvl4pPr>
                <a:lvl5pPr marL="2057400" indent="-228600" eaLnBrk="0" hangingPunct="0">
                  <a:defRPr sz="2000">
                    <a:solidFill>
                      <a:schemeClr val="tx1"/>
                    </a:solidFill>
                    <a:latin typeface=".VnArial" panose="020B7200000000000000" pitchFamily="34" charset="0"/>
                  </a:defRPr>
                </a:lvl5pPr>
                <a:lvl6pPr marL="2514600" indent="-228600" eaLnBrk="0" fontAlgn="base" hangingPunct="0">
                  <a:spcBef>
                    <a:spcPct val="0"/>
                  </a:spcBef>
                  <a:spcAft>
                    <a:spcPct val="0"/>
                  </a:spcAft>
                  <a:defRPr sz="2000">
                    <a:solidFill>
                      <a:schemeClr val="tx1"/>
                    </a:solidFill>
                    <a:latin typeface=".VnArial" panose="020B7200000000000000" pitchFamily="34" charset="0"/>
                  </a:defRPr>
                </a:lvl6pPr>
                <a:lvl7pPr marL="2971800" indent="-228600" eaLnBrk="0" fontAlgn="base" hangingPunct="0">
                  <a:spcBef>
                    <a:spcPct val="0"/>
                  </a:spcBef>
                  <a:spcAft>
                    <a:spcPct val="0"/>
                  </a:spcAft>
                  <a:defRPr sz="2000">
                    <a:solidFill>
                      <a:schemeClr val="tx1"/>
                    </a:solidFill>
                    <a:latin typeface=".VnArial" panose="020B7200000000000000" pitchFamily="34" charset="0"/>
                  </a:defRPr>
                </a:lvl7pPr>
                <a:lvl8pPr marL="3429000" indent="-228600" eaLnBrk="0" fontAlgn="base" hangingPunct="0">
                  <a:spcBef>
                    <a:spcPct val="0"/>
                  </a:spcBef>
                  <a:spcAft>
                    <a:spcPct val="0"/>
                  </a:spcAft>
                  <a:defRPr sz="2000">
                    <a:solidFill>
                      <a:schemeClr val="tx1"/>
                    </a:solidFill>
                    <a:latin typeface=".VnArial" panose="020B7200000000000000" pitchFamily="34" charset="0"/>
                  </a:defRPr>
                </a:lvl8pPr>
                <a:lvl9pPr marL="3886200" indent="-228600" eaLnBrk="0" fontAlgn="base" hangingPunct="0">
                  <a:spcBef>
                    <a:spcPct val="0"/>
                  </a:spcBef>
                  <a:spcAft>
                    <a:spcPct val="0"/>
                  </a:spcAft>
                  <a:defRPr sz="2000">
                    <a:solidFill>
                      <a:schemeClr val="tx1"/>
                    </a:solidFill>
                    <a:latin typeface=".VnArial" panose="020B7200000000000000" pitchFamily="34" charset="0"/>
                  </a:defRPr>
                </a:lvl9pPr>
              </a:lstStyle>
              <a:p>
                <a:pPr eaLnBrk="1" hangingPunct="1"/>
                <a:endParaRPr lang="en-US" altLang="en-US">
                  <a:latin typeface="Cambria" panose="02040503050406030204" pitchFamily="18" charset="0"/>
                  <a:ea typeface="Cambria" panose="02040503050406030204" pitchFamily="18" charset="0"/>
                </a:endParaRPr>
              </a:p>
            </p:txBody>
          </p:sp>
          <p:sp>
            <p:nvSpPr>
              <p:cNvPr id="10" name="Line 5">
                <a:extLst>
                  <a:ext uri="{FF2B5EF4-FFF2-40B4-BE49-F238E27FC236}">
                    <a16:creationId xmlns:a16="http://schemas.microsoft.com/office/drawing/2014/main" id="{BF2756C7-F33E-42FA-A2A8-24FB71482EED}"/>
                  </a:ext>
                </a:extLst>
              </p:cNvPr>
              <p:cNvSpPr>
                <a:spLocks noChangeShapeType="1"/>
              </p:cNvSpPr>
              <p:nvPr/>
            </p:nvSpPr>
            <p:spPr bwMode="auto">
              <a:xfrm flipH="1" flipV="1">
                <a:off x="3756" y="1812"/>
                <a:ext cx="0" cy="1464"/>
              </a:xfrm>
              <a:prstGeom prst="line">
                <a:avLst/>
              </a:prstGeom>
              <a:grpFill/>
              <a:ln w="38100">
                <a:solidFill>
                  <a:schemeClr val="tx1"/>
                </a:solidFill>
                <a:round/>
                <a:headEnd/>
                <a:tailEnd/>
              </a:ln>
            </p:spPr>
            <p:txBody>
              <a:bodyPr/>
              <a:lstStyle/>
              <a:p>
                <a:endParaRPr lang="en-US">
                  <a:latin typeface="Cambria" panose="02040503050406030204" pitchFamily="18" charset="0"/>
                  <a:ea typeface="Cambria" panose="02040503050406030204" pitchFamily="18" charset="0"/>
                </a:endParaRPr>
              </a:p>
            </p:txBody>
          </p:sp>
        </p:grpSp>
        <p:grpSp>
          <p:nvGrpSpPr>
            <p:cNvPr id="6" name="Group 30">
              <a:extLst>
                <a:ext uri="{FF2B5EF4-FFF2-40B4-BE49-F238E27FC236}">
                  <a16:creationId xmlns:a16="http://schemas.microsoft.com/office/drawing/2014/main" id="{0FCF3A92-7CAF-4E55-9681-54E578570893}"/>
                </a:ext>
              </a:extLst>
            </p:cNvPr>
            <p:cNvGrpSpPr>
              <a:grpSpLocks/>
            </p:cNvGrpSpPr>
            <p:nvPr/>
          </p:nvGrpSpPr>
          <p:grpSpPr bwMode="auto">
            <a:xfrm>
              <a:off x="7644204" y="5434367"/>
              <a:ext cx="264040" cy="222196"/>
              <a:chOff x="1032" y="3828"/>
              <a:chExt cx="192" cy="168"/>
            </a:xfrm>
            <a:solidFill>
              <a:srgbClr val="FF6600"/>
            </a:solidFill>
          </p:grpSpPr>
          <p:sp>
            <p:nvSpPr>
              <p:cNvPr id="7" name="Line 31">
                <a:extLst>
                  <a:ext uri="{FF2B5EF4-FFF2-40B4-BE49-F238E27FC236}">
                    <a16:creationId xmlns:a16="http://schemas.microsoft.com/office/drawing/2014/main" id="{20D80848-EDD2-4DA0-86CA-7C47FA0E0ED6}"/>
                  </a:ext>
                </a:extLst>
              </p:cNvPr>
              <p:cNvSpPr>
                <a:spLocks noChangeShapeType="1"/>
              </p:cNvSpPr>
              <p:nvPr/>
            </p:nvSpPr>
            <p:spPr bwMode="auto">
              <a:xfrm>
                <a:off x="1032" y="3828"/>
                <a:ext cx="192" cy="0"/>
              </a:xfrm>
              <a:prstGeom prst="line">
                <a:avLst/>
              </a:prstGeom>
              <a:grpFill/>
              <a:ln w="38100">
                <a:solidFill>
                  <a:schemeClr val="tx1"/>
                </a:solidFill>
                <a:round/>
                <a:headEnd/>
                <a:tailEnd/>
              </a:ln>
            </p:spPr>
            <p:txBody>
              <a:bodyPr wrap="none"/>
              <a:lstStyle/>
              <a:p>
                <a:endParaRPr lang="en-US">
                  <a:latin typeface="Cambria" panose="02040503050406030204" pitchFamily="18" charset="0"/>
                  <a:ea typeface="Cambria" panose="02040503050406030204" pitchFamily="18" charset="0"/>
                </a:endParaRPr>
              </a:p>
            </p:txBody>
          </p:sp>
          <p:sp>
            <p:nvSpPr>
              <p:cNvPr id="8" name="Line 32">
                <a:extLst>
                  <a:ext uri="{FF2B5EF4-FFF2-40B4-BE49-F238E27FC236}">
                    <a16:creationId xmlns:a16="http://schemas.microsoft.com/office/drawing/2014/main" id="{8A5BCB0F-42D1-44F6-97F7-A1669496510F}"/>
                  </a:ext>
                </a:extLst>
              </p:cNvPr>
              <p:cNvSpPr>
                <a:spLocks noChangeShapeType="1"/>
              </p:cNvSpPr>
              <p:nvPr/>
            </p:nvSpPr>
            <p:spPr bwMode="auto">
              <a:xfrm flipH="1">
                <a:off x="1212" y="3828"/>
                <a:ext cx="0" cy="168"/>
              </a:xfrm>
              <a:prstGeom prst="line">
                <a:avLst/>
              </a:prstGeom>
              <a:grpFill/>
              <a:ln w="38100">
                <a:solidFill>
                  <a:schemeClr val="tx1"/>
                </a:solidFill>
                <a:round/>
                <a:headEnd/>
                <a:tailEnd/>
              </a:ln>
            </p:spPr>
            <p:txBody>
              <a:bodyPr wrap="none"/>
              <a:lstStyle/>
              <a:p>
                <a:endParaRPr lang="en-US">
                  <a:latin typeface="Cambria" panose="02040503050406030204" pitchFamily="18" charset="0"/>
                  <a:ea typeface="Cambria" panose="02040503050406030204" pitchFamily="18" charset="0"/>
                </a:endParaRPr>
              </a:p>
            </p:txBody>
          </p:sp>
        </p:grpSp>
        <p:sp>
          <p:nvSpPr>
            <p:cNvPr id="15" name="Text Box 12">
              <a:extLst>
                <a:ext uri="{FF2B5EF4-FFF2-40B4-BE49-F238E27FC236}">
                  <a16:creationId xmlns:a16="http://schemas.microsoft.com/office/drawing/2014/main" id="{57C5F83A-922B-4222-AF76-A1045642EC56}"/>
                </a:ext>
              </a:extLst>
            </p:cNvPr>
            <p:cNvSpPr txBox="1">
              <a:spLocks noChangeArrowheads="1"/>
            </p:cNvSpPr>
            <p:nvPr/>
          </p:nvSpPr>
          <p:spPr bwMode="auto">
            <a:xfrm>
              <a:off x="7459984" y="3276212"/>
              <a:ext cx="4482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fontAlgn="base">
                <a:spcBef>
                  <a:spcPct val="50000"/>
                </a:spcBef>
                <a:spcAft>
                  <a:spcPct val="0"/>
                </a:spcAft>
                <a:buClrTx/>
                <a:buSzTx/>
                <a:buFontTx/>
                <a:buNone/>
              </a:pPr>
              <a:r>
                <a:rPr lang="en-US" altLang="en-US" sz="2400" b="1" dirty="0">
                  <a:solidFill>
                    <a:srgbClr val="000000"/>
                  </a:solidFill>
                  <a:latin typeface="Cambria" panose="02040503050406030204" pitchFamily="18" charset="0"/>
                  <a:ea typeface="Cambria" panose="02040503050406030204" pitchFamily="18" charset="0"/>
                </a:rPr>
                <a:t>A</a:t>
              </a:r>
            </a:p>
          </p:txBody>
        </p:sp>
        <p:sp>
          <p:nvSpPr>
            <p:cNvPr id="17" name="Text Box 9">
              <a:extLst>
                <a:ext uri="{FF2B5EF4-FFF2-40B4-BE49-F238E27FC236}">
                  <a16:creationId xmlns:a16="http://schemas.microsoft.com/office/drawing/2014/main" id="{FE7F00FB-59EF-4CDC-B475-745C9012D43A}"/>
                </a:ext>
              </a:extLst>
            </p:cNvPr>
            <p:cNvSpPr txBox="1">
              <a:spLocks noChangeArrowheads="1"/>
            </p:cNvSpPr>
            <p:nvPr/>
          </p:nvSpPr>
          <p:spPr bwMode="auto">
            <a:xfrm>
              <a:off x="6323648" y="5701316"/>
              <a:ext cx="6830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fontAlgn="base">
                <a:spcBef>
                  <a:spcPct val="50000"/>
                </a:spcBef>
                <a:spcAft>
                  <a:spcPct val="0"/>
                </a:spcAft>
                <a:buClrTx/>
                <a:buSzTx/>
                <a:buFontTx/>
                <a:buNone/>
              </a:pPr>
              <a:r>
                <a:rPr lang="en-US" altLang="en-US" sz="2400" b="1" dirty="0">
                  <a:solidFill>
                    <a:srgbClr val="000000"/>
                  </a:solidFill>
                  <a:latin typeface="Cambria" panose="02040503050406030204" pitchFamily="18" charset="0"/>
                  <a:ea typeface="Cambria" panose="02040503050406030204" pitchFamily="18" charset="0"/>
                </a:rPr>
                <a:t>B</a:t>
              </a:r>
            </a:p>
          </p:txBody>
        </p:sp>
        <p:sp>
          <p:nvSpPr>
            <p:cNvPr id="18" name="Text Box 10">
              <a:extLst>
                <a:ext uri="{FF2B5EF4-FFF2-40B4-BE49-F238E27FC236}">
                  <a16:creationId xmlns:a16="http://schemas.microsoft.com/office/drawing/2014/main" id="{A4E0E338-0187-4281-B1C4-1788192B42C9}"/>
                </a:ext>
              </a:extLst>
            </p:cNvPr>
            <p:cNvSpPr txBox="1">
              <a:spLocks noChangeArrowheads="1"/>
            </p:cNvSpPr>
            <p:nvPr/>
          </p:nvSpPr>
          <p:spPr bwMode="auto">
            <a:xfrm>
              <a:off x="10011641" y="5616191"/>
              <a:ext cx="4482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fontAlgn="base">
                <a:spcBef>
                  <a:spcPct val="50000"/>
                </a:spcBef>
                <a:spcAft>
                  <a:spcPct val="0"/>
                </a:spcAft>
                <a:buClrTx/>
                <a:buSzTx/>
                <a:buFontTx/>
                <a:buNone/>
              </a:pPr>
              <a:r>
                <a:rPr lang="en-US" altLang="en-US" sz="2400" b="1">
                  <a:solidFill>
                    <a:srgbClr val="000000"/>
                  </a:solidFill>
                  <a:latin typeface="Cambria" panose="02040503050406030204" pitchFamily="18" charset="0"/>
                  <a:ea typeface="Cambria" panose="02040503050406030204" pitchFamily="18" charset="0"/>
                </a:rPr>
                <a:t>C</a:t>
              </a:r>
            </a:p>
          </p:txBody>
        </p:sp>
        <p:sp>
          <p:nvSpPr>
            <p:cNvPr id="21" name="Text Box 27">
              <a:extLst>
                <a:ext uri="{FF2B5EF4-FFF2-40B4-BE49-F238E27FC236}">
                  <a16:creationId xmlns:a16="http://schemas.microsoft.com/office/drawing/2014/main" id="{46127D64-0460-489E-A8A9-4930E2502D0C}"/>
                </a:ext>
              </a:extLst>
            </p:cNvPr>
            <p:cNvSpPr txBox="1">
              <a:spLocks noChangeArrowheads="1"/>
            </p:cNvSpPr>
            <p:nvPr/>
          </p:nvSpPr>
          <p:spPr bwMode="auto">
            <a:xfrm rot="16200000">
              <a:off x="7329304" y="4310806"/>
              <a:ext cx="13147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fontAlgn="base">
                <a:spcBef>
                  <a:spcPct val="0"/>
                </a:spcBef>
                <a:spcAft>
                  <a:spcPct val="0"/>
                </a:spcAft>
                <a:buClrTx/>
                <a:buSzTx/>
                <a:buFontTx/>
                <a:buNone/>
              </a:pPr>
              <a:r>
                <a:rPr lang="en-US" altLang="en-US" sz="2000" b="1" dirty="0" err="1">
                  <a:solidFill>
                    <a:srgbClr val="000000"/>
                  </a:solidFill>
                  <a:latin typeface="Cambria" panose="02040503050406030204" pitchFamily="18" charset="0"/>
                  <a:ea typeface="Cambria" panose="02040503050406030204" pitchFamily="18" charset="0"/>
                </a:rPr>
                <a:t>Chiều</a:t>
              </a:r>
              <a:r>
                <a:rPr lang="en-US" altLang="en-US" sz="2000" b="1" dirty="0">
                  <a:solidFill>
                    <a:srgbClr val="000000"/>
                  </a:solidFill>
                  <a:latin typeface="Cambria" panose="02040503050406030204" pitchFamily="18" charset="0"/>
                  <a:ea typeface="Cambria" panose="02040503050406030204" pitchFamily="18" charset="0"/>
                </a:rPr>
                <a:t> </a:t>
              </a:r>
              <a:r>
                <a:rPr lang="en-US" altLang="en-US" sz="2000" b="1" dirty="0" err="1">
                  <a:solidFill>
                    <a:srgbClr val="000000"/>
                  </a:solidFill>
                  <a:latin typeface="Cambria" panose="02040503050406030204" pitchFamily="18" charset="0"/>
                  <a:ea typeface="Cambria" panose="02040503050406030204" pitchFamily="18" charset="0"/>
                </a:rPr>
                <a:t>cao</a:t>
              </a:r>
              <a:endParaRPr lang="en-US" altLang="en-US" sz="2000" b="1" dirty="0">
                <a:solidFill>
                  <a:srgbClr val="000000"/>
                </a:solidFill>
                <a:latin typeface="Cambria" panose="02040503050406030204" pitchFamily="18" charset="0"/>
                <a:ea typeface="Cambria" panose="02040503050406030204" pitchFamily="18" charset="0"/>
              </a:endParaRPr>
            </a:p>
            <a:p>
              <a:pPr fontAlgn="base">
                <a:spcBef>
                  <a:spcPct val="0"/>
                </a:spcBef>
                <a:spcAft>
                  <a:spcPct val="0"/>
                </a:spcAft>
                <a:buClrTx/>
                <a:buSzTx/>
                <a:buFontTx/>
                <a:buNone/>
              </a:pPr>
              <a:endParaRPr lang="en-US" altLang="en-US" sz="2000" b="1" dirty="0">
                <a:solidFill>
                  <a:srgbClr val="000000"/>
                </a:solidFill>
                <a:latin typeface="Cambria" panose="02040503050406030204" pitchFamily="18" charset="0"/>
                <a:ea typeface="Cambria" panose="02040503050406030204" pitchFamily="18" charset="0"/>
              </a:endParaRPr>
            </a:p>
          </p:txBody>
        </p:sp>
        <p:sp>
          <p:nvSpPr>
            <p:cNvPr id="23" name="Text Box 11">
              <a:extLst>
                <a:ext uri="{FF2B5EF4-FFF2-40B4-BE49-F238E27FC236}">
                  <a16:creationId xmlns:a16="http://schemas.microsoft.com/office/drawing/2014/main" id="{72CFCA0C-9EEB-4645-99A9-8CE3BAA70DDF}"/>
                </a:ext>
              </a:extLst>
            </p:cNvPr>
            <p:cNvSpPr txBox="1">
              <a:spLocks noChangeArrowheads="1"/>
            </p:cNvSpPr>
            <p:nvPr/>
          </p:nvSpPr>
          <p:spPr bwMode="auto">
            <a:xfrm>
              <a:off x="7473022" y="5681890"/>
              <a:ext cx="4482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fontAlgn="base">
                <a:spcBef>
                  <a:spcPct val="50000"/>
                </a:spcBef>
                <a:spcAft>
                  <a:spcPct val="0"/>
                </a:spcAft>
                <a:buClrTx/>
                <a:buSzTx/>
                <a:buFontTx/>
                <a:buNone/>
              </a:pPr>
              <a:r>
                <a:rPr lang="en-US" altLang="en-US" sz="2400" b="1" dirty="0">
                  <a:solidFill>
                    <a:srgbClr val="000000"/>
                  </a:solidFill>
                  <a:latin typeface="Cambria" panose="02040503050406030204" pitchFamily="18" charset="0"/>
                  <a:ea typeface="Cambria" panose="02040503050406030204" pitchFamily="18" charset="0"/>
                </a:rPr>
                <a:t>H</a:t>
              </a:r>
            </a:p>
          </p:txBody>
        </p:sp>
      </p:grpSp>
    </p:spTree>
    <p:custDataLst>
      <p:tags r:id="rId1"/>
    </p:custDataLst>
    <p:extLst>
      <p:ext uri="{BB962C8B-B14F-4D97-AF65-F5344CB8AC3E}">
        <p14:creationId xmlns:p14="http://schemas.microsoft.com/office/powerpoint/2010/main" val="20411818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0" nodeType="clickEffect">
                                  <p:stCondLst>
                                    <p:cond delay="0"/>
                                  </p:stCondLst>
                                  <p:childTnLst>
                                    <p:animRot by="10800000">
                                      <p:cBhvr>
                                        <p:cTn id="11" dur="2000" fill="hold"/>
                                        <p:tgtEl>
                                          <p:spTgt spid="12"/>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44" presetClass="path" presetSubtype="0" accel="50000" decel="50000" fill="hold" grpId="1" nodeType="clickEffect">
                                  <p:stCondLst>
                                    <p:cond delay="0"/>
                                  </p:stCondLst>
                                  <p:childTnLst>
                                    <p:animMotion origin="layout" path="M 0.00821 -0.00209 L 0.10625 -0.03172 C 0.12657 -0.0382 0.1573 -0.04167 0.18946 -0.04167 C 0.22605 -0.04167 0.25547 -0.0382 0.27579 -0.03172 L 0.37396 -0.00209 " pathEditMode="relative" rAng="0" ptsTypes="AAAAA">
                                      <p:cBhvr>
                                        <p:cTn id="15" dur="2000" fill="hold"/>
                                        <p:tgtEl>
                                          <p:spTgt spid="12"/>
                                        </p:tgtEl>
                                        <p:attrNameLst>
                                          <p:attrName>ppt_x</p:attrName>
                                          <p:attrName>ppt_y</p:attrName>
                                        </p:attrNameLst>
                                      </p:cBhvr>
                                      <p:rCtr x="18281" y="-1991"/>
                                    </p:animMotion>
                                  </p:childTnLst>
                                </p:cTn>
                              </p:par>
                              <p:par>
                                <p:cTn id="16" presetID="6" presetClass="entr" presetSubtype="16"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circle(in)">
                                      <p:cBhvr>
                                        <p:cTn id="18" dur="20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grpId="0" nodeType="clickEffect">
                                  <p:stCondLst>
                                    <p:cond delay="0"/>
                                  </p:stCondLst>
                                  <p:childTnLst>
                                    <p:animRot by="10800000">
                                      <p:cBhvr>
                                        <p:cTn id="22" dur="2000" fill="hold"/>
                                        <p:tgtEl>
                                          <p:spTgt spid="11"/>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44" presetClass="path" presetSubtype="0" accel="50000" decel="50000" fill="hold" grpId="1" nodeType="clickEffect">
                                  <p:stCondLst>
                                    <p:cond delay="0"/>
                                  </p:stCondLst>
                                  <p:childTnLst>
                                    <p:animMotion origin="layout" path="M -0.00469 -0.00347 L 0.08255 -0.03495 C 0.10065 -0.0419 0.12799 -0.0456 0.15664 -0.0456 C 0.18906 -0.0456 0.21523 -0.0419 0.23333 -0.03495 L 0.3207 -0.00347 " pathEditMode="relative" rAng="0" ptsTypes="AAAAA">
                                      <p:cBhvr>
                                        <p:cTn id="26" dur="2000" fill="hold"/>
                                        <p:tgtEl>
                                          <p:spTgt spid="11"/>
                                        </p:tgtEl>
                                        <p:attrNameLst>
                                          <p:attrName>ppt_x</p:attrName>
                                          <p:attrName>ppt_y</p:attrName>
                                        </p:attrNameLst>
                                      </p:cBhvr>
                                      <p:rCtr x="16263" y="-2106"/>
                                    </p:animMotion>
                                  </p:childTnLst>
                                </p:cTn>
                              </p:par>
                              <p:par>
                                <p:cTn id="27" presetID="6" presetClass="entr" presetSubtype="16"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circle(in)">
                                      <p:cBhvr>
                                        <p:cTn id="29"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9" grpId="0"/>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D1F0AF6F-BCB1-4DD7-9536-C78872CAE533"/>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F\uFFFD\uFFFD{933BFB93-89A2-42AE-B556-D1B6B18D2C69}&quot;,&quot;C:\\Users\\STD\\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iet 3 Bai 25 Dien tich hinh tam giac"/>
</p:tagLst>
</file>

<file path=ppt/tags/tag10.xml><?xml version="1.0" encoding="utf-8"?>
<p:tagLst xmlns:a="http://schemas.openxmlformats.org/drawingml/2006/main" xmlns:r="http://schemas.openxmlformats.org/officeDocument/2006/relationships" xmlns:p="http://schemas.openxmlformats.org/presentationml/2006/main">
  <p:tag name="GENSWF_SLIDE_UID" val="{4D004E03-BDAA-42D0-8B9E-4608A964A00F}:318"/>
</p:tagLst>
</file>

<file path=ppt/tags/tag11.xml><?xml version="1.0" encoding="utf-8"?>
<p:tagLst xmlns:a="http://schemas.openxmlformats.org/drawingml/2006/main" xmlns:r="http://schemas.openxmlformats.org/officeDocument/2006/relationships" xmlns:p="http://schemas.openxmlformats.org/presentationml/2006/main">
  <p:tag name="GENSWF_SLIDE_UID" val="{AD7CBCD6-E63C-4866-AFBF-38F7EE48FF19}:352"/>
</p:tagLst>
</file>

<file path=ppt/tags/tag12.xml><?xml version="1.0" encoding="utf-8"?>
<p:tagLst xmlns:a="http://schemas.openxmlformats.org/drawingml/2006/main" xmlns:r="http://schemas.openxmlformats.org/officeDocument/2006/relationships" xmlns:p="http://schemas.openxmlformats.org/presentationml/2006/main">
  <p:tag name="GENSWF_SLIDE_UID" val="{DDE24119-F69D-48C9-8E86-9AFD7159E59E}:320"/>
</p:tagLst>
</file>

<file path=ppt/tags/tag13.xml><?xml version="1.0" encoding="utf-8"?>
<p:tagLst xmlns:a="http://schemas.openxmlformats.org/drawingml/2006/main" xmlns:r="http://schemas.openxmlformats.org/officeDocument/2006/relationships" xmlns:p="http://schemas.openxmlformats.org/presentationml/2006/main">
  <p:tag name="GENSWF_SLIDE_UID" val="{F52FB714-D8DD-4308-B169-5A586CFE4554}:322"/>
</p:tagLst>
</file>

<file path=ppt/tags/tag14.xml><?xml version="1.0" encoding="utf-8"?>
<p:tagLst xmlns:a="http://schemas.openxmlformats.org/drawingml/2006/main" xmlns:r="http://schemas.openxmlformats.org/officeDocument/2006/relationships" xmlns:p="http://schemas.openxmlformats.org/presentationml/2006/main">
  <p:tag name="GENSWF_SLIDE_UID" val="{C4C62130-5D25-4D78-985C-4673CF1DAACD}:334"/>
</p:tagLst>
</file>

<file path=ppt/tags/tag15.xml><?xml version="1.0" encoding="utf-8"?>
<p:tagLst xmlns:a="http://schemas.openxmlformats.org/drawingml/2006/main" xmlns:r="http://schemas.openxmlformats.org/officeDocument/2006/relationships" xmlns:p="http://schemas.openxmlformats.org/presentationml/2006/main">
  <p:tag name="GENSWF_SLIDE_UID" val="{1711C846-814B-457E-BDDB-8971666B7AC2}:325"/>
</p:tagLst>
</file>

<file path=ppt/tags/tag16.xml><?xml version="1.0" encoding="utf-8"?>
<p:tagLst xmlns:a="http://schemas.openxmlformats.org/drawingml/2006/main" xmlns:r="http://schemas.openxmlformats.org/officeDocument/2006/relationships" xmlns:p="http://schemas.openxmlformats.org/presentationml/2006/main">
  <p:tag name="GENSWF_SLIDE_UID" val="{7B72D7AA-3F51-472C-98E8-E371A51818CD}:326"/>
</p:tagLst>
</file>

<file path=ppt/tags/tag17.xml><?xml version="1.0" encoding="utf-8"?>
<p:tagLst xmlns:a="http://schemas.openxmlformats.org/drawingml/2006/main" xmlns:r="http://schemas.openxmlformats.org/officeDocument/2006/relationships" xmlns:p="http://schemas.openxmlformats.org/presentationml/2006/main">
  <p:tag name="GENSWF_SLIDE_UID" val="{019A1853-9216-47B7-B626-B3740FB76061}:341"/>
</p:tagLst>
</file>

<file path=ppt/tags/tag18.xml><?xml version="1.0" encoding="utf-8"?>
<p:tagLst xmlns:a="http://schemas.openxmlformats.org/drawingml/2006/main" xmlns:r="http://schemas.openxmlformats.org/officeDocument/2006/relationships" xmlns:p="http://schemas.openxmlformats.org/presentationml/2006/main">
  <p:tag name="GENSWF_SLIDE_UID" val="{4AD2A514-DB0D-42A2-8566-014F38F9E2D1}:343"/>
</p:tagLst>
</file>

<file path=ppt/tags/tag19.xml><?xml version="1.0" encoding="utf-8"?>
<p:tagLst xmlns:a="http://schemas.openxmlformats.org/drawingml/2006/main" xmlns:r="http://schemas.openxmlformats.org/officeDocument/2006/relationships" xmlns:p="http://schemas.openxmlformats.org/presentationml/2006/main">
  <p:tag name="GENSWF_SLIDE_UID" val="{2731C79A-8E00-4D42-8A31-4B375B393717}:351"/>
</p:tagLst>
</file>

<file path=ppt/tags/tag2.xml><?xml version="1.0" encoding="utf-8"?>
<p:tagLst xmlns:a="http://schemas.openxmlformats.org/drawingml/2006/main" xmlns:r="http://schemas.openxmlformats.org/officeDocument/2006/relationships" xmlns:p="http://schemas.openxmlformats.org/presentationml/2006/main">
  <p:tag name="GENSWF_SLIDE_UID" val="{7FCBB58E-E966-4B15-81C3-B5A399F3B5F8}:353"/>
</p:tagLst>
</file>

<file path=ppt/tags/tag20.xml><?xml version="1.0" encoding="utf-8"?>
<p:tagLst xmlns:a="http://schemas.openxmlformats.org/drawingml/2006/main" xmlns:r="http://schemas.openxmlformats.org/officeDocument/2006/relationships" xmlns:p="http://schemas.openxmlformats.org/presentationml/2006/main">
  <p:tag name="GENSWF_SLIDE_UID" val="{9A4F556B-8EE6-48F0-896A-835889336125}:328"/>
</p:tagLst>
</file>

<file path=ppt/tags/tag21.xml><?xml version="1.0" encoding="utf-8"?>
<p:tagLst xmlns:a="http://schemas.openxmlformats.org/drawingml/2006/main" xmlns:r="http://schemas.openxmlformats.org/officeDocument/2006/relationships" xmlns:p="http://schemas.openxmlformats.org/presentationml/2006/main">
  <p:tag name="GENSWF_SLIDE_UID" val="{4A1C16D3-8718-4785-9E81-A9EAEB95944F}:330"/>
</p:tagLst>
</file>

<file path=ppt/tags/tag3.xml><?xml version="1.0" encoding="utf-8"?>
<p:tagLst xmlns:a="http://schemas.openxmlformats.org/drawingml/2006/main" xmlns:r="http://schemas.openxmlformats.org/officeDocument/2006/relationships" xmlns:p="http://schemas.openxmlformats.org/presentationml/2006/main">
  <p:tag name="GENSWF_SLIDE_UID" val="{13433205-326F-4DD8-825B-B6E8FD18772C}:338"/>
</p:tagLst>
</file>

<file path=ppt/tags/tag4.xml><?xml version="1.0" encoding="utf-8"?>
<p:tagLst xmlns:a="http://schemas.openxmlformats.org/drawingml/2006/main" xmlns:r="http://schemas.openxmlformats.org/officeDocument/2006/relationships" xmlns:p="http://schemas.openxmlformats.org/presentationml/2006/main">
  <p:tag name="GENSWF_SLIDE_UID" val="{03D69434-1413-4D3C-B534-462366E4AA6A}:336"/>
</p:tagLst>
</file>

<file path=ppt/tags/tag5.xml><?xml version="1.0" encoding="utf-8"?>
<p:tagLst xmlns:a="http://schemas.openxmlformats.org/drawingml/2006/main" xmlns:r="http://schemas.openxmlformats.org/officeDocument/2006/relationships" xmlns:p="http://schemas.openxmlformats.org/presentationml/2006/main">
  <p:tag name="GENSWF_SLIDE_UID" val="{14C4A113-29E4-4CD0-A0F5-63B82A308D39}:347"/>
</p:tagLst>
</file>

<file path=ppt/tags/tag6.xml><?xml version="1.0" encoding="utf-8"?>
<p:tagLst xmlns:a="http://schemas.openxmlformats.org/drawingml/2006/main" xmlns:r="http://schemas.openxmlformats.org/officeDocument/2006/relationships" xmlns:p="http://schemas.openxmlformats.org/presentationml/2006/main">
  <p:tag name="GENSWF_SLIDE_UID" val="{BF248D8B-B932-4476-8DD4-D68370258DA1}:339"/>
</p:tagLst>
</file>

<file path=ppt/tags/tag7.xml><?xml version="1.0" encoding="utf-8"?>
<p:tagLst xmlns:a="http://schemas.openxmlformats.org/drawingml/2006/main" xmlns:r="http://schemas.openxmlformats.org/officeDocument/2006/relationships" xmlns:p="http://schemas.openxmlformats.org/presentationml/2006/main">
  <p:tag name="GENSWF_SLIDE_UID" val="{2DC37309-76D9-49D9-A607-B4652A368A97}:267"/>
</p:tagLst>
</file>

<file path=ppt/tags/tag8.xml><?xml version="1.0" encoding="utf-8"?>
<p:tagLst xmlns:a="http://schemas.openxmlformats.org/drawingml/2006/main" xmlns:r="http://schemas.openxmlformats.org/officeDocument/2006/relationships" xmlns:p="http://schemas.openxmlformats.org/presentationml/2006/main">
  <p:tag name="GENSWF_SLIDE_UID" val="{F0881DE4-1B5A-4A03-8249-CD5BC10F7811}:316"/>
</p:tagLst>
</file>

<file path=ppt/tags/tag9.xml><?xml version="1.0" encoding="utf-8"?>
<p:tagLst xmlns:a="http://schemas.openxmlformats.org/drawingml/2006/main" xmlns:r="http://schemas.openxmlformats.org/officeDocument/2006/relationships" xmlns:p="http://schemas.openxmlformats.org/presentationml/2006/main">
  <p:tag name="GENSWF_SLIDE_UID" val="{3324EEEF-ACEC-4966-9CA9-AFCA3EA1E533}:31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903</TotalTime>
  <Words>546</Words>
  <Application>Microsoft Office PowerPoint</Application>
  <PresentationFormat>Widescreen</PresentationFormat>
  <Paragraphs>70</Paragraphs>
  <Slides>20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等线</vt:lpstr>
      <vt:lpstr>Arial</vt:lpstr>
      <vt:lpstr>Cambria</vt:lpstr>
      <vt:lpstr>Cambria Math</vt:lpstr>
      <vt:lpstr>Times New Roman</vt:lpstr>
      <vt:lpstr>字魂70号-灵悦黑体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Tiet 3 Bai 25 Dien tich hinh tam giac</dc:title>
  <dc:creator>Anzichen</dc:creator>
  <cp:lastModifiedBy>Minh Ngọc Bùi</cp:lastModifiedBy>
  <cp:revision>91</cp:revision>
  <dcterms:created xsi:type="dcterms:W3CDTF">2019-12-30T13:59:27Z</dcterms:created>
  <dcterms:modified xsi:type="dcterms:W3CDTF">2025-01-06T03:21:40Z</dcterms:modified>
</cp:coreProperties>
</file>