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84FC6-A645-45D1-B8BA-A62DF746E118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4125C-295A-4627-A537-32566B7DC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7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25C-295A-4627-A537-32566B7DC9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2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B48-5C9E-469D-B282-80BBF719A10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0A6A-C4EB-4C28-8819-AEB8A1FA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1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B48-5C9E-469D-B282-80BBF719A10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0A6A-C4EB-4C28-8819-AEB8A1FA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1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B48-5C9E-469D-B282-80BBF719A10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0A6A-C4EB-4C28-8819-AEB8A1FA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8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B48-5C9E-469D-B282-80BBF719A10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0A6A-C4EB-4C28-8819-AEB8A1FA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3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B48-5C9E-469D-B282-80BBF719A10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0A6A-C4EB-4C28-8819-AEB8A1FA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5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B48-5C9E-469D-B282-80BBF719A10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0A6A-C4EB-4C28-8819-AEB8A1FA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8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B48-5C9E-469D-B282-80BBF719A10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0A6A-C4EB-4C28-8819-AEB8A1FA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B48-5C9E-469D-B282-80BBF719A10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0A6A-C4EB-4C28-8819-AEB8A1FA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2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B48-5C9E-469D-B282-80BBF719A10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0A6A-C4EB-4C28-8819-AEB8A1FA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9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B48-5C9E-469D-B282-80BBF719A10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0A6A-C4EB-4C28-8819-AEB8A1FA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B48-5C9E-469D-B282-80BBF719A10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0A6A-C4EB-4C28-8819-AEB8A1FA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50B48-5C9E-469D-B282-80BBF719A10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B0A6A-C4EB-4C28-8819-AEB8A1FA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1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NUL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7.png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0.png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NULL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65201" y="985017"/>
            <a:ext cx="10261599" cy="48879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83122" y="3835400"/>
            <a:ext cx="1989273" cy="49062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2992" y="3530601"/>
            <a:ext cx="1789113" cy="54667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135349" y="-798181"/>
            <a:ext cx="1624796" cy="1596362"/>
          </a:xfrm>
          <a:prstGeom prst="rect">
            <a:avLst/>
          </a:prstGeom>
        </p:spPr>
      </p:pic>
      <p:sp>
        <p:nvSpPr>
          <p:cNvPr id="10" name="文本框 13">
            <a:extLst>
              <a:ext uri="{FF2B5EF4-FFF2-40B4-BE49-F238E27FC236}">
                <a16:creationId xmlns:a16="http://schemas.microsoft.com/office/drawing/2014/main" id="{61A183DB-3572-7F9F-17A9-3C2C92ECFB17}"/>
              </a:ext>
            </a:extLst>
          </p:cNvPr>
          <p:cNvSpPr txBox="1"/>
          <p:nvPr/>
        </p:nvSpPr>
        <p:spPr>
          <a:xfrm>
            <a:off x="119270" y="1466328"/>
            <a:ext cx="120727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TIỂU HỌC QUANG TRUNG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MÔN: </a:t>
            </a:r>
            <a:r>
              <a:rPr lang="en-US" altLang="zh-CN" sz="28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TOÁN</a:t>
            </a:r>
            <a:endParaRPr lang="en-US" altLang="zh-CN" sz="2800" b="1" noProof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22: PHÉP CHIA SỐ THẬP PHÂN (TIẾT 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LỚP: 5E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 VIÊN: LÊ THỊ HẠNH</a:t>
            </a:r>
            <a:endParaRPr lang="en-US" altLang="zh-CN" sz="2800" b="1" noProof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SemiBold" panose="02020600000000000000" pitchFamily="18" charset="-122"/>
              <a:cs typeface="+mn-cs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33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03600" y="1346200"/>
            <a:ext cx="7162800" cy="2997200"/>
            <a:chOff x="0" y="0"/>
            <a:chExt cx="8543362" cy="51100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pPr defTabSz="609630">
                  <a:defRPr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839261" y="1327257"/>
              <a:ext cx="1337133" cy="6777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3120"/>
                </a:lnSpc>
                <a:defRPr/>
              </a:pPr>
              <a:endPara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4" y="1902502"/>
              <a:ext cx="7646607" cy="459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080"/>
                </a:lnSpc>
                <a:defRPr/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66050" y="2449911"/>
            <a:ext cx="2225414" cy="5164463"/>
          </a:xfrm>
          <a:prstGeom prst="rect">
            <a:avLst/>
          </a:prstGeom>
        </p:spPr>
      </p:pic>
      <p:pic>
        <p:nvPicPr>
          <p:cNvPr id="9" name="Picture 8" descr="A yellow and blue letters&#10;&#10;Description automatically generated">
            <a:extLst>
              <a:ext uri="{FF2B5EF4-FFF2-40B4-BE49-F238E27FC236}">
                <a16:creationId xmlns:a16="http://schemas.microsoft.com/office/drawing/2014/main" id="{5A42CAE3-5483-AA38-CC3D-0E3B087C7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1905000"/>
            <a:ext cx="6502400" cy="2266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657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45B9C77-7CFD-D845-726F-20D14B902A00}"/>
              </a:ext>
            </a:extLst>
          </p:cNvPr>
          <p:cNvSpPr/>
          <p:nvPr/>
        </p:nvSpPr>
        <p:spPr>
          <a:xfrm>
            <a:off x="573024" y="359664"/>
            <a:ext cx="6096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SVN-Nexa Rush Script" panose="020B0606040200020203" pitchFamily="34" charset="0"/>
              </a:rPr>
              <a:t>1</a:t>
            </a:r>
            <a:endParaRPr lang="vi-VN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C1212-A43A-906F-6A3D-F4B269F44B14}"/>
              </a:ext>
            </a:extLst>
          </p:cNvPr>
          <p:cNvSpPr txBox="1"/>
          <p:nvPr/>
        </p:nvSpPr>
        <p:spPr>
          <a:xfrm>
            <a:off x="1320800" y="381001"/>
            <a:ext cx="4062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36D33E-3A65-D0F6-9008-86759666D785}"/>
              </a:ext>
            </a:extLst>
          </p:cNvPr>
          <p:cNvSpPr/>
          <p:nvPr/>
        </p:nvSpPr>
        <p:spPr>
          <a:xfrm>
            <a:off x="535093" y="1192107"/>
            <a:ext cx="1903307" cy="5604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48,3 : 3,5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823F87-A115-8A1B-F343-AB3925D741A8}"/>
              </a:ext>
            </a:extLst>
          </p:cNvPr>
          <p:cNvSpPr/>
          <p:nvPr/>
        </p:nvSpPr>
        <p:spPr>
          <a:xfrm>
            <a:off x="4622800" y="1193800"/>
            <a:ext cx="22860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144,55 : 3,5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1E9C8A2-4625-AFB3-3BBB-155D213370F5}"/>
              </a:ext>
            </a:extLst>
          </p:cNvPr>
          <p:cNvSpPr/>
          <p:nvPr/>
        </p:nvSpPr>
        <p:spPr>
          <a:xfrm>
            <a:off x="8534400" y="1193800"/>
            <a:ext cx="2238587" cy="5808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: 0,25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AF798F-6455-2216-AABB-32D07F2EFB49}"/>
              </a:ext>
            </a:extLst>
          </p:cNvPr>
          <p:cNvSpPr/>
          <p:nvPr/>
        </p:nvSpPr>
        <p:spPr>
          <a:xfrm>
            <a:off x="71930" y="2362200"/>
            <a:ext cx="3876196" cy="3414713"/>
          </a:xfrm>
          <a:prstGeom prst="roundRect">
            <a:avLst/>
          </a:prstGeom>
          <a:solidFill>
            <a:schemeClr val="bg1">
              <a:alpha val="9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SG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AAE974-12F1-A419-E3D4-D81B355F028C}"/>
              </a:ext>
            </a:extLst>
          </p:cNvPr>
          <p:cNvCxnSpPr/>
          <p:nvPr/>
        </p:nvCxnSpPr>
        <p:spPr>
          <a:xfrm>
            <a:off x="2223209" y="2664760"/>
            <a:ext cx="0" cy="1656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5D56DD-186B-D1E3-87D1-C1F9DCC0D7E0}"/>
              </a:ext>
            </a:extLst>
          </p:cNvPr>
          <p:cNvCxnSpPr>
            <a:cxnSpLocks/>
          </p:cNvCxnSpPr>
          <p:nvPr/>
        </p:nvCxnSpPr>
        <p:spPr>
          <a:xfrm>
            <a:off x="2223209" y="3351246"/>
            <a:ext cx="1476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89A6AFD-9DA2-7C4D-B5C0-040D2742CE86}"/>
              </a:ext>
            </a:extLst>
          </p:cNvPr>
          <p:cNvSpPr txBox="1"/>
          <p:nvPr/>
        </p:nvSpPr>
        <p:spPr>
          <a:xfrm>
            <a:off x="448839" y="2643674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48, 3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2E9534-9E19-728A-DE35-23422F849C3E}"/>
              </a:ext>
            </a:extLst>
          </p:cNvPr>
          <p:cNvSpPr txBox="1"/>
          <p:nvPr/>
        </p:nvSpPr>
        <p:spPr>
          <a:xfrm>
            <a:off x="2473582" y="2637349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3457E2-68CC-F9DC-01CF-9A82F41D3860}"/>
              </a:ext>
            </a:extLst>
          </p:cNvPr>
          <p:cNvCxnSpPr>
            <a:cxnSpLocks/>
          </p:cNvCxnSpPr>
          <p:nvPr/>
        </p:nvCxnSpPr>
        <p:spPr>
          <a:xfrm flipV="1">
            <a:off x="2854580" y="3097598"/>
            <a:ext cx="152400" cy="1354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1C00C3-AF17-A23D-B208-10ADA63DD20A}"/>
              </a:ext>
            </a:extLst>
          </p:cNvPr>
          <p:cNvCxnSpPr>
            <a:cxnSpLocks/>
          </p:cNvCxnSpPr>
          <p:nvPr/>
        </p:nvCxnSpPr>
        <p:spPr>
          <a:xfrm flipH="1">
            <a:off x="1134635" y="3172895"/>
            <a:ext cx="123130" cy="210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16E943E-2045-1F87-E03B-26A495DE7BB1}"/>
              </a:ext>
            </a:extLst>
          </p:cNvPr>
          <p:cNvSpPr txBox="1"/>
          <p:nvPr/>
        </p:nvSpPr>
        <p:spPr>
          <a:xfrm>
            <a:off x="508046" y="3326608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EA0940-24CF-7C5D-1C80-1B01F89A56AB}"/>
              </a:ext>
            </a:extLst>
          </p:cNvPr>
          <p:cNvSpPr txBox="1"/>
          <p:nvPr/>
        </p:nvSpPr>
        <p:spPr>
          <a:xfrm>
            <a:off x="2352807" y="3345235"/>
            <a:ext cx="441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1F4D48-AFDA-AFB1-402F-4577DCD4B959}"/>
              </a:ext>
            </a:extLst>
          </p:cNvPr>
          <p:cNvSpPr txBox="1"/>
          <p:nvPr/>
        </p:nvSpPr>
        <p:spPr>
          <a:xfrm>
            <a:off x="2632387" y="3345235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B42D22-0BDD-CBCC-A8E2-28FC6FDD4974}"/>
              </a:ext>
            </a:extLst>
          </p:cNvPr>
          <p:cNvSpPr txBox="1"/>
          <p:nvPr/>
        </p:nvSpPr>
        <p:spPr>
          <a:xfrm>
            <a:off x="1199118" y="333901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A84CE7-9463-8C47-8C7A-A647937EE9B1}"/>
              </a:ext>
            </a:extLst>
          </p:cNvPr>
          <p:cNvSpPr txBox="1"/>
          <p:nvPr/>
        </p:nvSpPr>
        <p:spPr>
          <a:xfrm>
            <a:off x="876812" y="3842778"/>
            <a:ext cx="820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1F3F8D-4F2A-8D1C-FF44-93937D42A863}"/>
              </a:ext>
            </a:extLst>
          </p:cNvPr>
          <p:cNvSpPr txBox="1"/>
          <p:nvPr/>
        </p:nvSpPr>
        <p:spPr>
          <a:xfrm>
            <a:off x="1485454" y="3839598"/>
            <a:ext cx="55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7D3BA0-F7F7-7B4F-5707-14793DE28B48}"/>
              </a:ext>
            </a:extLst>
          </p:cNvPr>
          <p:cNvSpPr txBox="1"/>
          <p:nvPr/>
        </p:nvSpPr>
        <p:spPr>
          <a:xfrm>
            <a:off x="2969350" y="3361670"/>
            <a:ext cx="820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012327-E972-94EF-E0DE-4FFCC6814AE7}"/>
              </a:ext>
            </a:extLst>
          </p:cNvPr>
          <p:cNvSpPr txBox="1"/>
          <p:nvPr/>
        </p:nvSpPr>
        <p:spPr>
          <a:xfrm>
            <a:off x="3127856" y="3339010"/>
            <a:ext cx="55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219B2C-A37B-69F0-0BCA-14CC13B150C1}"/>
              </a:ext>
            </a:extLst>
          </p:cNvPr>
          <p:cNvSpPr txBox="1"/>
          <p:nvPr/>
        </p:nvSpPr>
        <p:spPr>
          <a:xfrm>
            <a:off x="1485454" y="4363485"/>
            <a:ext cx="55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955A0A4-6985-7AF4-E833-F41018E44301}"/>
              </a:ext>
            </a:extLst>
          </p:cNvPr>
          <p:cNvSpPr/>
          <p:nvPr/>
        </p:nvSpPr>
        <p:spPr>
          <a:xfrm>
            <a:off x="4281742" y="2428238"/>
            <a:ext cx="3780961" cy="3414713"/>
          </a:xfrm>
          <a:prstGeom prst="roundRect">
            <a:avLst/>
          </a:prstGeom>
          <a:solidFill>
            <a:schemeClr val="bg1">
              <a:alpha val="9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SG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847809-CF91-36F3-6F86-6F3F0617CCE4}"/>
              </a:ext>
            </a:extLst>
          </p:cNvPr>
          <p:cNvCxnSpPr/>
          <p:nvPr/>
        </p:nvCxnSpPr>
        <p:spPr>
          <a:xfrm>
            <a:off x="6225230" y="3104984"/>
            <a:ext cx="0" cy="1656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9C43697-C418-7D04-4F03-A9F58AB4E325}"/>
              </a:ext>
            </a:extLst>
          </p:cNvPr>
          <p:cNvCxnSpPr>
            <a:cxnSpLocks/>
          </p:cNvCxnSpPr>
          <p:nvPr/>
        </p:nvCxnSpPr>
        <p:spPr>
          <a:xfrm>
            <a:off x="6218093" y="3462714"/>
            <a:ext cx="1476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43B833B-FB2A-941C-8B10-91B2460A113C}"/>
              </a:ext>
            </a:extLst>
          </p:cNvPr>
          <p:cNvSpPr txBox="1"/>
          <p:nvPr/>
        </p:nvSpPr>
        <p:spPr>
          <a:xfrm>
            <a:off x="4365440" y="2815685"/>
            <a:ext cx="209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144,5 5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6A4425-BE89-8156-C1BB-D98E86804FB8}"/>
              </a:ext>
            </a:extLst>
          </p:cNvPr>
          <p:cNvSpPr txBox="1"/>
          <p:nvPr/>
        </p:nvSpPr>
        <p:spPr>
          <a:xfrm>
            <a:off x="6435177" y="2791092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084314-543F-5473-2363-C26FD2963145}"/>
              </a:ext>
            </a:extLst>
          </p:cNvPr>
          <p:cNvCxnSpPr>
            <a:cxnSpLocks/>
          </p:cNvCxnSpPr>
          <p:nvPr/>
        </p:nvCxnSpPr>
        <p:spPr>
          <a:xfrm flipV="1">
            <a:off x="6849464" y="3209066"/>
            <a:ext cx="152400" cy="1354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E2490B1-71E5-4B81-99B9-1396FBFE911D}"/>
              </a:ext>
            </a:extLst>
          </p:cNvPr>
          <p:cNvCxnSpPr/>
          <p:nvPr/>
        </p:nvCxnSpPr>
        <p:spPr>
          <a:xfrm flipH="1">
            <a:off x="5396221" y="3255000"/>
            <a:ext cx="76200" cy="1354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8FB09D7-F5AD-FD25-0932-EDE0BF8BB486}"/>
              </a:ext>
            </a:extLst>
          </p:cNvPr>
          <p:cNvSpPr txBox="1"/>
          <p:nvPr/>
        </p:nvSpPr>
        <p:spPr>
          <a:xfrm>
            <a:off x="5674061" y="2794772"/>
            <a:ext cx="38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SG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C69D1D-91D0-199C-9047-DB4687291808}"/>
              </a:ext>
            </a:extLst>
          </p:cNvPr>
          <p:cNvSpPr txBox="1"/>
          <p:nvPr/>
        </p:nvSpPr>
        <p:spPr>
          <a:xfrm>
            <a:off x="4971681" y="3395990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D41BF8-1BD0-A1C1-9546-87D859DF5EB7}"/>
              </a:ext>
            </a:extLst>
          </p:cNvPr>
          <p:cNvSpPr txBox="1"/>
          <p:nvPr/>
        </p:nvSpPr>
        <p:spPr>
          <a:xfrm>
            <a:off x="6347690" y="3456703"/>
            <a:ext cx="821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94AFDE-A9E8-7BC5-57BF-B78DF4EB193D}"/>
              </a:ext>
            </a:extLst>
          </p:cNvPr>
          <p:cNvSpPr txBox="1"/>
          <p:nvPr/>
        </p:nvSpPr>
        <p:spPr>
          <a:xfrm>
            <a:off x="6995575" y="3404857"/>
            <a:ext cx="629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7DDC68-AA19-75E8-4943-372FE1EC12D8}"/>
              </a:ext>
            </a:extLst>
          </p:cNvPr>
          <p:cNvSpPr txBox="1"/>
          <p:nvPr/>
        </p:nvSpPr>
        <p:spPr>
          <a:xfrm>
            <a:off x="5409087" y="3398271"/>
            <a:ext cx="679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CA0439-CA74-5F58-5253-577840EA3D4D}"/>
              </a:ext>
            </a:extLst>
          </p:cNvPr>
          <p:cNvSpPr txBox="1"/>
          <p:nvPr/>
        </p:nvSpPr>
        <p:spPr>
          <a:xfrm>
            <a:off x="5767015" y="4075444"/>
            <a:ext cx="1163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70BDAE-902B-43B5-0BC8-177971ED7019}"/>
              </a:ext>
            </a:extLst>
          </p:cNvPr>
          <p:cNvSpPr txBox="1"/>
          <p:nvPr/>
        </p:nvSpPr>
        <p:spPr>
          <a:xfrm flipH="1">
            <a:off x="7146712" y="3463653"/>
            <a:ext cx="31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93DCA5-53EA-2E28-767A-BE54CF5D0A95}"/>
              </a:ext>
            </a:extLst>
          </p:cNvPr>
          <p:cNvSpPr txBox="1"/>
          <p:nvPr/>
        </p:nvSpPr>
        <p:spPr>
          <a:xfrm>
            <a:off x="5124107" y="4069026"/>
            <a:ext cx="103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2BED30-1CC3-5B1C-F963-40251B9F2959}"/>
              </a:ext>
            </a:extLst>
          </p:cNvPr>
          <p:cNvSpPr txBox="1"/>
          <p:nvPr/>
        </p:nvSpPr>
        <p:spPr>
          <a:xfrm>
            <a:off x="5771779" y="4540449"/>
            <a:ext cx="887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93D818-7E5B-D237-D582-036C6CB40AD3}"/>
              </a:ext>
            </a:extLst>
          </p:cNvPr>
          <p:cNvSpPr txBox="1"/>
          <p:nvPr/>
        </p:nvSpPr>
        <p:spPr>
          <a:xfrm>
            <a:off x="6666290" y="3451518"/>
            <a:ext cx="362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EEC43A8-A43B-D424-4094-DBDE616D3D75}"/>
              </a:ext>
            </a:extLst>
          </p:cNvPr>
          <p:cNvSpPr/>
          <p:nvPr/>
        </p:nvSpPr>
        <p:spPr>
          <a:xfrm>
            <a:off x="8138370" y="2357532"/>
            <a:ext cx="3996089" cy="3414713"/>
          </a:xfrm>
          <a:prstGeom prst="roundRect">
            <a:avLst/>
          </a:prstGeom>
          <a:solidFill>
            <a:schemeClr val="bg1">
              <a:alpha val="9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SG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3768685-B579-ED03-FC1B-38FB7082D094}"/>
              </a:ext>
            </a:extLst>
          </p:cNvPr>
          <p:cNvCxnSpPr/>
          <p:nvPr/>
        </p:nvCxnSpPr>
        <p:spPr>
          <a:xfrm>
            <a:off x="10255108" y="3073265"/>
            <a:ext cx="0" cy="1656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42D4454-FBF5-6CBA-5078-D294EF4B0CEA}"/>
              </a:ext>
            </a:extLst>
          </p:cNvPr>
          <p:cNvCxnSpPr>
            <a:cxnSpLocks/>
          </p:cNvCxnSpPr>
          <p:nvPr/>
        </p:nvCxnSpPr>
        <p:spPr>
          <a:xfrm>
            <a:off x="10247971" y="3430995"/>
            <a:ext cx="1476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5B50156-CB0F-DED8-CAA7-AFB57A0B64AE}"/>
              </a:ext>
            </a:extLst>
          </p:cNvPr>
          <p:cNvSpPr txBox="1"/>
          <p:nvPr/>
        </p:nvSpPr>
        <p:spPr>
          <a:xfrm>
            <a:off x="8882630" y="2839899"/>
            <a:ext cx="1318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A7079C-93C3-74F1-48FC-31FB523B2946}"/>
              </a:ext>
            </a:extLst>
          </p:cNvPr>
          <p:cNvSpPr txBox="1"/>
          <p:nvPr/>
        </p:nvSpPr>
        <p:spPr>
          <a:xfrm>
            <a:off x="10424887" y="2766541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0,25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3F8E2AC-7B84-8D5A-9C2F-B12354B5CBBC}"/>
              </a:ext>
            </a:extLst>
          </p:cNvPr>
          <p:cNvCxnSpPr>
            <a:cxnSpLocks/>
          </p:cNvCxnSpPr>
          <p:nvPr/>
        </p:nvCxnSpPr>
        <p:spPr>
          <a:xfrm flipV="1">
            <a:off x="10824912" y="3177348"/>
            <a:ext cx="152400" cy="1354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C06B89D-06B7-292A-8CB1-319E77B95A02}"/>
              </a:ext>
            </a:extLst>
          </p:cNvPr>
          <p:cNvSpPr txBox="1"/>
          <p:nvPr/>
        </p:nvSpPr>
        <p:spPr>
          <a:xfrm>
            <a:off x="9222278" y="3361670"/>
            <a:ext cx="931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85BBE0-C3FE-3D9D-0EEA-B0958EE9422D}"/>
              </a:ext>
            </a:extLst>
          </p:cNvPr>
          <p:cNvSpPr txBox="1"/>
          <p:nvPr/>
        </p:nvSpPr>
        <p:spPr>
          <a:xfrm>
            <a:off x="9569727" y="3345685"/>
            <a:ext cx="679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983844-44E7-01FF-CA58-E83D77295C14}"/>
              </a:ext>
            </a:extLst>
          </p:cNvPr>
          <p:cNvSpPr txBox="1"/>
          <p:nvPr/>
        </p:nvSpPr>
        <p:spPr>
          <a:xfrm>
            <a:off x="9598196" y="4009542"/>
            <a:ext cx="1042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60EA1F-A318-0621-5206-B65A12A90AA1}"/>
              </a:ext>
            </a:extLst>
          </p:cNvPr>
          <p:cNvSpPr txBox="1"/>
          <p:nvPr/>
        </p:nvSpPr>
        <p:spPr>
          <a:xfrm flipH="1">
            <a:off x="10727532" y="3345685"/>
            <a:ext cx="31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D44D37-F365-EFB4-C7B5-C1F2DD1D95DB}"/>
              </a:ext>
            </a:extLst>
          </p:cNvPr>
          <p:cNvSpPr txBox="1"/>
          <p:nvPr/>
        </p:nvSpPr>
        <p:spPr>
          <a:xfrm>
            <a:off x="10399994" y="3354664"/>
            <a:ext cx="362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A3BF3C-98C4-B87D-9249-12533CDDF64A}"/>
              </a:ext>
            </a:extLst>
          </p:cNvPr>
          <p:cNvSpPr txBox="1"/>
          <p:nvPr/>
        </p:nvSpPr>
        <p:spPr>
          <a:xfrm>
            <a:off x="9245380" y="2842894"/>
            <a:ext cx="140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6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 animBg="1"/>
      <p:bldP spid="12" grpId="0" animBg="1"/>
      <p:bldP spid="3" grpId="0" animBg="1"/>
      <p:bldP spid="6" grpId="0"/>
      <p:bldP spid="9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03600" y="1346200"/>
            <a:ext cx="7162800" cy="2997200"/>
            <a:chOff x="0" y="0"/>
            <a:chExt cx="8543362" cy="51100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pPr defTabSz="609630">
                  <a:defRPr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839261" y="1327257"/>
              <a:ext cx="1337133" cy="6777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3120"/>
                </a:lnSpc>
                <a:defRPr/>
              </a:pPr>
              <a:endPara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4" y="1902502"/>
              <a:ext cx="7646607" cy="459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080"/>
                </a:lnSpc>
                <a:defRPr/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66050" y="2449911"/>
            <a:ext cx="2225414" cy="5164463"/>
          </a:xfrm>
          <a:prstGeom prst="rect">
            <a:avLst/>
          </a:prstGeom>
        </p:spPr>
      </p:pic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AF2696BF-2558-8BE2-396B-9E49779F51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193801"/>
            <a:ext cx="5543777" cy="4283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57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A59CD3B-E4D1-2BF1-E88E-7EAAB188D038}"/>
              </a:ext>
            </a:extLst>
          </p:cNvPr>
          <p:cNvGrpSpPr/>
          <p:nvPr/>
        </p:nvGrpSpPr>
        <p:grpSpPr>
          <a:xfrm>
            <a:off x="203200" y="330200"/>
            <a:ext cx="11582400" cy="2062103"/>
            <a:chOff x="304800" y="495300"/>
            <a:chExt cx="17373600" cy="309315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4A8C90A-D2AE-AC31-43FB-448A30C69D83}"/>
                </a:ext>
              </a:extLst>
            </p:cNvPr>
            <p:cNvSpPr/>
            <p:nvPr/>
          </p:nvSpPr>
          <p:spPr>
            <a:xfrm>
              <a:off x="304800" y="647700"/>
              <a:ext cx="914400" cy="914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SVN-Nexa Rush Script" panose="020B0606040200020203" pitchFamily="34" charset="0"/>
                </a:rPr>
                <a:t>1</a:t>
              </a:r>
              <a:endParaRPr lang="vi-VN" sz="4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D273B8-5829-4C4C-AC81-E90F2029AB22}"/>
                </a:ext>
              </a:extLst>
            </p:cNvPr>
            <p:cNvSpPr txBox="1"/>
            <p:nvPr/>
          </p:nvSpPr>
          <p:spPr>
            <a:xfrm>
              <a:off x="1295400" y="495300"/>
              <a:ext cx="16383000" cy="30931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2060"/>
                  </a:solidFill>
                  <a:latin typeface="+mj-lt"/>
                  <a:cs typeface="Calibri" panose="020F0502020204030204" pitchFamily="34" charset="0"/>
                </a:rPr>
                <a:t>Một chú rồng nhổ 4 chiếc răng sâu và trả cho nha sĩ 15,4 kg kẹo. Biết số kẹo phải trả khi nhổ mỗi chiếc răng sâu là như nhau. </a:t>
              </a:r>
              <a:r>
                <a:rPr lang="vi-VN" sz="3200" b="1" dirty="0">
                  <a:solidFill>
                    <a:srgbClr val="002060"/>
                  </a:solidFill>
                  <a:latin typeface="+mj-lt"/>
                  <a:cs typeface="Calibri" panose="020F0502020204030204" pitchFamily="34" charset="0"/>
                </a:rPr>
                <a:t>Vậy để nhổ mỗi chiếc răng sâu chú rồng phải trả</a:t>
              </a:r>
              <a:r>
                <a:rPr lang="en-US" sz="3200" b="1" dirty="0">
                  <a:solidFill>
                    <a:srgbClr val="002060"/>
                  </a:solidFill>
                  <a:latin typeface="+mj-lt"/>
                  <a:cs typeface="Calibri" panose="020F0502020204030204" pitchFamily="34" charset="0"/>
                </a:rPr>
                <a:t>         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cs typeface="Calibri" panose="020F0502020204030204" pitchFamily="34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kg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kẹo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52BB3A8-E649-DE20-E22C-D4E1D570CE74}"/>
                </a:ext>
              </a:extLst>
            </p:cNvPr>
            <p:cNvSpPr/>
            <p:nvPr/>
          </p:nvSpPr>
          <p:spPr>
            <a:xfrm>
              <a:off x="304800" y="2707224"/>
              <a:ext cx="990600" cy="7620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B0E7E5D-925C-316E-7E5C-503E224EE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200" y="2413000"/>
            <a:ext cx="2895600" cy="3469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6E3B61-1022-6142-889F-9DEBE259BB19}"/>
              </a:ext>
            </a:extLst>
          </p:cNvPr>
          <p:cNvSpPr txBox="1"/>
          <p:nvPr/>
        </p:nvSpPr>
        <p:spPr>
          <a:xfrm>
            <a:off x="508000" y="2412292"/>
            <a:ext cx="447040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răng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15,4 kg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kẹo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răng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? kg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kẹo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269800-0410-4E73-D474-820525D34B63}"/>
              </a:ext>
            </a:extLst>
          </p:cNvPr>
          <p:cNvSpPr txBox="1"/>
          <p:nvPr/>
        </p:nvSpPr>
        <p:spPr>
          <a:xfrm>
            <a:off x="508000" y="3835400"/>
            <a:ext cx="7569200" cy="21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nhổ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răng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sâu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rồng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kg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kẹo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15,4 : 4 = 3,85 (kg)</a:t>
            </a:r>
          </a:p>
          <a:p>
            <a:pPr algn="r"/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3,85 kg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kẹo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23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A59CD3B-E4D1-2BF1-E88E-7EAAB188D038}"/>
              </a:ext>
            </a:extLst>
          </p:cNvPr>
          <p:cNvGrpSpPr/>
          <p:nvPr/>
        </p:nvGrpSpPr>
        <p:grpSpPr>
          <a:xfrm>
            <a:off x="203200" y="177800"/>
            <a:ext cx="11582400" cy="1754326"/>
            <a:chOff x="304800" y="266700"/>
            <a:chExt cx="17373600" cy="263148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4A8C90A-D2AE-AC31-43FB-448A30C69D83}"/>
                </a:ext>
              </a:extLst>
            </p:cNvPr>
            <p:cNvSpPr/>
            <p:nvPr/>
          </p:nvSpPr>
          <p:spPr>
            <a:xfrm>
              <a:off x="304800" y="647700"/>
              <a:ext cx="914400" cy="914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r>
                <a:rPr lang="en-GB" sz="4400" dirty="0">
                  <a:solidFill>
                    <a:prstClr val="white"/>
                  </a:solidFill>
                  <a:latin typeface="SVN-Nexa Rush Script" panose="020B0606040200020203" pitchFamily="34" charset="0"/>
                </a:rPr>
                <a:t>2</a:t>
              </a:r>
              <a:endParaRPr lang="vi-VN" sz="44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D273B8-5829-4C4C-AC81-E90F2029AB22}"/>
                </a:ext>
              </a:extLst>
            </p:cNvPr>
            <p:cNvSpPr txBox="1"/>
            <p:nvPr/>
          </p:nvSpPr>
          <p:spPr>
            <a:xfrm>
              <a:off x="1295400" y="266700"/>
              <a:ext cx="16383000" cy="26314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609630">
                <a:defRPr/>
              </a:pP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Mặt sàn một nhà kính trồng rau dạng hình chữ nhật có diện tích 292,8 m2 và chiều rộng 9,6 m. Tính chiều dài của mặt sàn nhà kính đó.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F9E72B-7905-581D-CC0D-E4BCBC2B83D6}"/>
              </a:ext>
            </a:extLst>
          </p:cNvPr>
          <p:cNvSpPr txBox="1"/>
          <p:nvPr/>
        </p:nvSpPr>
        <p:spPr>
          <a:xfrm>
            <a:off x="304800" y="2311400"/>
            <a:ext cx="5080000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667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667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667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667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67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67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292,8 m</a:t>
            </a:r>
            <a:r>
              <a:rPr lang="en-US" sz="2667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667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667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667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667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9,6 m</a:t>
            </a:r>
          </a:p>
          <a:p>
            <a:pPr algn="just"/>
            <a:r>
              <a:rPr lang="en-US" sz="2667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667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667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? 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1A863-CCD1-0BDA-9C3C-416D88596E4E}"/>
              </a:ext>
            </a:extLst>
          </p:cNvPr>
          <p:cNvSpPr txBox="1"/>
          <p:nvPr/>
        </p:nvSpPr>
        <p:spPr>
          <a:xfrm>
            <a:off x="5130800" y="2311400"/>
            <a:ext cx="6756400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7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667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667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667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67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667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sàn</a:t>
            </a:r>
            <a:r>
              <a:rPr lang="en-US" sz="2667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667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667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667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67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67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292,8 : 9,6 = 30,5 (m)</a:t>
            </a:r>
          </a:p>
          <a:p>
            <a:pPr algn="r"/>
            <a:r>
              <a:rPr lang="en-US" sz="2667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667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67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30,5 m</a:t>
            </a:r>
            <a:endParaRPr lang="en-US" sz="2667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959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03600" y="1346200"/>
            <a:ext cx="7162800" cy="2997200"/>
            <a:chOff x="0" y="0"/>
            <a:chExt cx="8543362" cy="51100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pPr defTabSz="609630">
                  <a:defRPr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839261" y="1327257"/>
              <a:ext cx="1337133" cy="6777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3120"/>
                </a:lnSpc>
                <a:defRPr/>
              </a:pPr>
              <a:endPara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4" y="1902502"/>
              <a:ext cx="7646607" cy="459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080"/>
                </a:lnSpc>
                <a:defRPr/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66050" y="2449911"/>
            <a:ext cx="2225414" cy="5164463"/>
          </a:xfrm>
          <a:prstGeom prst="rect">
            <a:avLst/>
          </a:prstGeom>
        </p:spPr>
      </p:pic>
      <p:pic>
        <p:nvPicPr>
          <p:cNvPr id="8" name="Picture 7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480A3826-7EEB-55A8-5F26-99F3E2248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52600"/>
            <a:ext cx="6502400" cy="215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56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016000" y="482600"/>
            <a:ext cx="10490200" cy="3302000"/>
            <a:chOff x="0" y="0"/>
            <a:chExt cx="2745176" cy="7465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45176" cy="746536"/>
            </a:xfrm>
            <a:custGeom>
              <a:avLst/>
              <a:gdLst/>
              <a:ahLst/>
              <a:cxnLst/>
              <a:rect l="l" t="t" r="r" b="b"/>
              <a:pathLst>
                <a:path w="2745176" h="746536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03200" y="3733801"/>
            <a:ext cx="3708400" cy="224526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78000" y="685800"/>
            <a:ext cx="8890000" cy="2800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Chia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933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Chia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933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Chia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93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933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02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00A5C-F1D8-9910-E4EA-A96109AD8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608" y="2410274"/>
            <a:ext cx="8748518" cy="3560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855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03600" y="1346200"/>
            <a:ext cx="7162800" cy="2997200"/>
            <a:chOff x="0" y="0"/>
            <a:chExt cx="8543362" cy="51100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839261" y="1327257"/>
              <a:ext cx="1337133" cy="6777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endPara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4" y="1902502"/>
              <a:ext cx="7646607" cy="459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 sz="120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66050" y="2449911"/>
            <a:ext cx="2225414" cy="5164463"/>
          </a:xfrm>
          <a:prstGeom prst="rect">
            <a:avLst/>
          </a:prstGeom>
        </p:spPr>
      </p:pic>
      <p:pic>
        <p:nvPicPr>
          <p:cNvPr id="15" name="Picture 14" descr="A close up of a text&#10;&#10;Description automatically generated">
            <a:extLst>
              <a:ext uri="{FF2B5EF4-FFF2-40B4-BE49-F238E27FC236}">
                <a16:creationId xmlns:a16="http://schemas.microsoft.com/office/drawing/2014/main" id="{5F436CC4-C1D3-2CB6-D3C6-475C9E439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1651000"/>
            <a:ext cx="6559865" cy="2284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4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400800" y="736600"/>
            <a:ext cx="5334000" cy="2893907"/>
            <a:chOff x="0" y="0"/>
            <a:chExt cx="3907097" cy="4240855"/>
          </a:xfrm>
        </p:grpSpPr>
        <p:sp>
          <p:nvSpPr>
            <p:cNvPr id="5" name="Freeform 5"/>
            <p:cNvSpPr/>
            <p:nvPr/>
          </p:nvSpPr>
          <p:spPr>
            <a:xfrm>
              <a:off x="-1" y="0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3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55600" y="431800"/>
            <a:ext cx="5892800" cy="5842000"/>
            <a:chOff x="0" y="0"/>
            <a:chExt cx="2350371" cy="2462159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2354584" cy="2462159"/>
            </a:xfrm>
            <a:custGeom>
              <a:avLst/>
              <a:gdLst/>
              <a:ahLst/>
              <a:cxnLst/>
              <a:rect l="l" t="t" r="r" b="b"/>
              <a:pathLst>
                <a:path w="2354584" h="2462159">
                  <a:moveTo>
                    <a:pt x="278431" y="16918"/>
                  </a:moveTo>
                  <a:cubicBezTo>
                    <a:pt x="278431" y="16918"/>
                    <a:pt x="604014" y="12258"/>
                    <a:pt x="912018" y="12454"/>
                  </a:cubicBezTo>
                  <a:cubicBezTo>
                    <a:pt x="1418373" y="12671"/>
                    <a:pt x="2080516" y="0"/>
                    <a:pt x="2080516" y="0"/>
                  </a:cubicBezTo>
                  <a:cubicBezTo>
                    <a:pt x="2147979" y="0"/>
                    <a:pt x="2223916" y="0"/>
                    <a:pt x="2302689" y="85073"/>
                  </a:cubicBezTo>
                  <a:cubicBezTo>
                    <a:pt x="2345667" y="131488"/>
                    <a:pt x="2346735" y="240224"/>
                    <a:pt x="2347141" y="320281"/>
                  </a:cubicBezTo>
                  <a:cubicBezTo>
                    <a:pt x="2347141" y="320281"/>
                    <a:pt x="2345436" y="1414688"/>
                    <a:pt x="2345436" y="1699575"/>
                  </a:cubicBezTo>
                  <a:cubicBezTo>
                    <a:pt x="2345436" y="1913733"/>
                    <a:pt x="2354584" y="2212912"/>
                    <a:pt x="2354584" y="2212912"/>
                  </a:cubicBezTo>
                  <a:cubicBezTo>
                    <a:pt x="2354584" y="2341581"/>
                    <a:pt x="2350415" y="2462159"/>
                    <a:pt x="2097577" y="2454024"/>
                  </a:cubicBezTo>
                  <a:cubicBezTo>
                    <a:pt x="2097577" y="2454024"/>
                    <a:pt x="1721104" y="2433726"/>
                    <a:pt x="1436507" y="2441324"/>
                  </a:cubicBezTo>
                  <a:cubicBezTo>
                    <a:pt x="1008980" y="2449459"/>
                    <a:pt x="304023" y="2462159"/>
                    <a:pt x="304023" y="2462159"/>
                  </a:cubicBezTo>
                  <a:cubicBezTo>
                    <a:pt x="132548" y="2462159"/>
                    <a:pt x="4213" y="2361090"/>
                    <a:pt x="8532" y="2158542"/>
                  </a:cubicBezTo>
                  <a:cubicBezTo>
                    <a:pt x="8532" y="2158542"/>
                    <a:pt x="9630" y="1660001"/>
                    <a:pt x="4815" y="10146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6654800" y="1193800"/>
            <a:ext cx="4871573" cy="1939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67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chia một số tự nhiên cho một số thập phân với ta làm như thế nào?</a:t>
            </a:r>
            <a:endParaRPr lang="en-US" sz="2667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35" y="2937761"/>
            <a:ext cx="3937592" cy="39375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A3872D-DA4C-ABD9-8F2D-EBBB7B6DFE7A}"/>
              </a:ext>
            </a:extLst>
          </p:cNvPr>
          <p:cNvSpPr txBox="1"/>
          <p:nvPr/>
        </p:nvSpPr>
        <p:spPr>
          <a:xfrm>
            <a:off x="660400" y="990600"/>
            <a:ext cx="5486400" cy="460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9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chia một số tự nhiên cho một số thập phân ta làm như sau:</a:t>
            </a:r>
          </a:p>
          <a:p>
            <a:pPr marL="381019" indent="-381019">
              <a:buFont typeface="Arial" panose="020B0604020202020204" pitchFamily="34" charset="0"/>
              <a:buChar char="•"/>
            </a:pPr>
            <a:r>
              <a:rPr lang="vi-VN" sz="29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 xem có bao nhiêu chữ số ở phần thập phân của số chia thì viết thêm vào bên phải số bị chia bấy nhiêu chữ số 0.</a:t>
            </a:r>
          </a:p>
          <a:p>
            <a:pPr marL="381019" indent="-381019">
              <a:buFont typeface="Arial" panose="020B0604020202020204" pitchFamily="34" charset="0"/>
              <a:buChar char="•"/>
            </a:pPr>
            <a:r>
              <a:rPr lang="vi-VN" sz="29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dấu phẩy ở số bị chia rồi thực hiện phép chia như chia các số tự nhiên.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36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65201" y="985017"/>
            <a:ext cx="10261599" cy="48879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983122" y="3835400"/>
            <a:ext cx="1989273" cy="49062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22992" y="3530601"/>
            <a:ext cx="1789113" cy="54667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135349" y="-798181"/>
            <a:ext cx="1624796" cy="1596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392BD6-1998-36B0-FD3A-E949243C34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3200" y="1193801"/>
            <a:ext cx="4117189" cy="1329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AC916-9278-4481-3E72-2944D9E8C7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8001" y="2616201"/>
            <a:ext cx="8718035" cy="1284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AED6F1-2614-4C4A-6A88-ADFFAA44B0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2401" y="3581400"/>
            <a:ext cx="2300423" cy="971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497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03600" y="1346200"/>
            <a:ext cx="7162800" cy="2997200"/>
            <a:chOff x="0" y="0"/>
            <a:chExt cx="8543362" cy="51100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pPr defTabSz="609630">
                  <a:defRPr/>
                </a:pPr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839261" y="1327257"/>
              <a:ext cx="1337133" cy="6777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3120"/>
                </a:lnSpc>
                <a:defRPr/>
              </a:pPr>
              <a:endPara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4" y="1902502"/>
              <a:ext cx="7646607" cy="459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080"/>
                </a:lnSpc>
                <a:defRPr/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66050" y="2449911"/>
            <a:ext cx="2225414" cy="5164463"/>
          </a:xfrm>
          <a:prstGeom prst="rect">
            <a:avLst/>
          </a:prstGeom>
        </p:spPr>
      </p:pic>
      <p:pic>
        <p:nvPicPr>
          <p:cNvPr id="8" name="Picture 7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36DA3655-9082-AF1B-DDE1-95B18AFB4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1752600"/>
            <a:ext cx="6982557" cy="2373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01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F3C50D-3839-B70A-E6AA-411C42F2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381000"/>
            <a:ext cx="5029200" cy="5500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05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4" name="矩形: 圆角 1">
            <a:extLst>
              <a:ext uri="{FF2B5EF4-FFF2-40B4-BE49-F238E27FC236}">
                <a16:creationId xmlns:a16="http://schemas.microsoft.com/office/drawing/2014/main" id="{B2A63847-F130-FAB1-7231-FC37C1EBEE71}"/>
              </a:ext>
            </a:extLst>
          </p:cNvPr>
          <p:cNvSpPr/>
          <p:nvPr/>
        </p:nvSpPr>
        <p:spPr>
          <a:xfrm>
            <a:off x="6106885" y="1268384"/>
            <a:ext cx="6086152" cy="4000303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zh-CN" altLang="en-US" sz="16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A8C8ABEE-009B-1489-EF1D-266716FC0195}"/>
              </a:ext>
            </a:extLst>
          </p:cNvPr>
          <p:cNvSpPr/>
          <p:nvPr/>
        </p:nvSpPr>
        <p:spPr>
          <a:xfrm>
            <a:off x="947136" y="163287"/>
            <a:ext cx="5257722" cy="1077687"/>
          </a:xfrm>
          <a:prstGeom prst="roundRect">
            <a:avLst>
              <a:gd name="adj" fmla="val 21554"/>
            </a:avLst>
          </a:prstGeom>
          <a:solidFill>
            <a:schemeClr val="bg1"/>
          </a:solidFill>
          <a:ln w="38100">
            <a:solidFill>
              <a:srgbClr val="5C9D6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vi-VN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2,48 : 1,6 = ? (kg)</a:t>
            </a:r>
            <a:endParaRPr lang="en-US" sz="5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197215-F48D-849C-9FA1-8D7430D23011}"/>
              </a:ext>
            </a:extLst>
          </p:cNvPr>
          <p:cNvSpPr/>
          <p:nvPr/>
        </p:nvSpPr>
        <p:spPr>
          <a:xfrm>
            <a:off x="119744" y="1645786"/>
            <a:ext cx="5872839" cy="3201633"/>
          </a:xfrm>
          <a:prstGeom prst="round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SG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8FEB3-A1A7-4FB9-7B06-7B5373A3F911}"/>
              </a:ext>
            </a:extLst>
          </p:cNvPr>
          <p:cNvSpPr txBox="1"/>
          <p:nvPr/>
        </p:nvSpPr>
        <p:spPr>
          <a:xfrm>
            <a:off x="119744" y="1709849"/>
            <a:ext cx="60524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đặt tính rồi tính như sau: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D3C401-B2BF-7C19-EA36-77BB99458C4C}"/>
              </a:ext>
            </a:extLst>
          </p:cNvPr>
          <p:cNvCxnSpPr/>
          <p:nvPr/>
        </p:nvCxnSpPr>
        <p:spPr>
          <a:xfrm>
            <a:off x="2960914" y="2368202"/>
            <a:ext cx="0" cy="1656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5FD833-0EA4-A009-9024-F604323190AC}"/>
              </a:ext>
            </a:extLst>
          </p:cNvPr>
          <p:cNvCxnSpPr>
            <a:cxnSpLocks/>
          </p:cNvCxnSpPr>
          <p:nvPr/>
        </p:nvCxnSpPr>
        <p:spPr>
          <a:xfrm>
            <a:off x="2960914" y="3054688"/>
            <a:ext cx="1476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4B2B094-3CA7-1A96-A518-7F7E075B68E1}"/>
              </a:ext>
            </a:extLst>
          </p:cNvPr>
          <p:cNvSpPr txBox="1"/>
          <p:nvPr/>
        </p:nvSpPr>
        <p:spPr>
          <a:xfrm>
            <a:off x="1186544" y="2347116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2,4 8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0B1444-4C39-E822-1649-22AF22C8EE88}"/>
              </a:ext>
            </a:extLst>
          </p:cNvPr>
          <p:cNvSpPr txBox="1"/>
          <p:nvPr/>
        </p:nvSpPr>
        <p:spPr>
          <a:xfrm>
            <a:off x="3211287" y="2340791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1,6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DC5EDB-3792-1168-B77F-E8FB6F5D4E06}"/>
              </a:ext>
            </a:extLst>
          </p:cNvPr>
          <p:cNvSpPr txBox="1"/>
          <p:nvPr/>
        </p:nvSpPr>
        <p:spPr>
          <a:xfrm>
            <a:off x="6286504" y="1424797"/>
            <a:ext cx="578575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vi-VN" sz="33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1,6 có một chữ số.</a:t>
            </a:r>
          </a:p>
          <a:p>
            <a:pPr algn="just" defTabSz="914446"/>
            <a:r>
              <a:rPr lang="vi-VN" sz="33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 dấu phẩy của số 2,48 sang bên phải một chữ số được 24,8; bỏ dấu phẩy ở số 1,6 được 16.</a:t>
            </a:r>
          </a:p>
          <a:p>
            <a:pPr algn="just" defTabSz="914446"/>
            <a:endParaRPr lang="en-SG" sz="3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F5C3FA-D78D-A3B5-C0A9-B9D0F0D367A7}"/>
              </a:ext>
            </a:extLst>
          </p:cNvPr>
          <p:cNvCxnSpPr>
            <a:cxnSpLocks/>
          </p:cNvCxnSpPr>
          <p:nvPr/>
        </p:nvCxnSpPr>
        <p:spPr>
          <a:xfrm flipV="1">
            <a:off x="3592285" y="2801041"/>
            <a:ext cx="152400" cy="1354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3AF1D4-A586-6B9F-2F77-1BA3568D0573}"/>
              </a:ext>
            </a:extLst>
          </p:cNvPr>
          <p:cNvCxnSpPr/>
          <p:nvPr/>
        </p:nvCxnSpPr>
        <p:spPr>
          <a:xfrm flipH="1">
            <a:off x="1583871" y="2846975"/>
            <a:ext cx="76200" cy="1354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7E33A7F-C97C-1C1E-0D5C-93CBC3142EA4}"/>
              </a:ext>
            </a:extLst>
          </p:cNvPr>
          <p:cNvSpPr txBox="1"/>
          <p:nvPr/>
        </p:nvSpPr>
        <p:spPr>
          <a:xfrm>
            <a:off x="1903969" y="2353441"/>
            <a:ext cx="38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SG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217EFE-6032-BE7E-93A2-C6EB0C008F80}"/>
              </a:ext>
            </a:extLst>
          </p:cNvPr>
          <p:cNvSpPr txBox="1"/>
          <p:nvPr/>
        </p:nvSpPr>
        <p:spPr>
          <a:xfrm>
            <a:off x="6204858" y="4467820"/>
            <a:ext cx="637358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SG" sz="33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SG" sz="33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33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SG" sz="33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24,8: 16</a:t>
            </a:r>
            <a:endParaRPr lang="vi-VN" sz="33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9E59C9-6783-9E3E-E344-8687B918DFAA}"/>
              </a:ext>
            </a:extLst>
          </p:cNvPr>
          <p:cNvSpPr txBox="1"/>
          <p:nvPr/>
        </p:nvSpPr>
        <p:spPr>
          <a:xfrm>
            <a:off x="1587252" y="2998681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3FADD1-4C99-5A7F-26CD-1BE52EE37FF6}"/>
              </a:ext>
            </a:extLst>
          </p:cNvPr>
          <p:cNvSpPr txBox="1"/>
          <p:nvPr/>
        </p:nvSpPr>
        <p:spPr>
          <a:xfrm>
            <a:off x="3090512" y="3048677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FC3BAD-9EE7-5066-5663-7B3C9E427687}"/>
              </a:ext>
            </a:extLst>
          </p:cNvPr>
          <p:cNvSpPr txBox="1"/>
          <p:nvPr/>
        </p:nvSpPr>
        <p:spPr>
          <a:xfrm>
            <a:off x="2024744" y="2349009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078D5A-F52C-D36D-ACFF-03370D359452}"/>
              </a:ext>
            </a:extLst>
          </p:cNvPr>
          <p:cNvSpPr txBox="1"/>
          <p:nvPr/>
        </p:nvSpPr>
        <p:spPr>
          <a:xfrm>
            <a:off x="3511631" y="3065113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AC25AB-A243-6A14-E4BF-C107EEC350BA}"/>
              </a:ext>
            </a:extLst>
          </p:cNvPr>
          <p:cNvSpPr txBox="1"/>
          <p:nvPr/>
        </p:nvSpPr>
        <p:spPr>
          <a:xfrm>
            <a:off x="2009677" y="3469487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A7CA52-9831-902F-B9C4-D23C1CA6F9BF}"/>
              </a:ext>
            </a:extLst>
          </p:cNvPr>
          <p:cNvSpPr txBox="1"/>
          <p:nvPr/>
        </p:nvSpPr>
        <p:spPr>
          <a:xfrm>
            <a:off x="2374304" y="3469391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984430-9CF7-762A-B7BE-A0830A055A3F}"/>
              </a:ext>
            </a:extLst>
          </p:cNvPr>
          <p:cNvSpPr txBox="1"/>
          <p:nvPr/>
        </p:nvSpPr>
        <p:spPr>
          <a:xfrm>
            <a:off x="3831772" y="3065017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5D7D29-ADDD-1C73-E156-A0F7E9539EFB}"/>
              </a:ext>
            </a:extLst>
          </p:cNvPr>
          <p:cNvSpPr txBox="1"/>
          <p:nvPr/>
        </p:nvSpPr>
        <p:spPr>
          <a:xfrm>
            <a:off x="2431455" y="4074199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ectangle: Rounded Corners 5">
            <a:extLst>
              <a:ext uri="{FF2B5EF4-FFF2-40B4-BE49-F238E27FC236}">
                <a16:creationId xmlns:a16="http://schemas.microsoft.com/office/drawing/2014/main" id="{D3F19596-6A7A-FBFA-62DC-C7ABBE0C9C09}"/>
              </a:ext>
            </a:extLst>
          </p:cNvPr>
          <p:cNvSpPr/>
          <p:nvPr/>
        </p:nvSpPr>
        <p:spPr>
          <a:xfrm>
            <a:off x="478970" y="5467445"/>
            <a:ext cx="8523519" cy="1154219"/>
          </a:xfrm>
          <a:prstGeom prst="roundRect">
            <a:avLst>
              <a:gd name="adj" fmla="val 21554"/>
            </a:avLst>
          </a:prstGeom>
          <a:solidFill>
            <a:schemeClr val="bg1"/>
          </a:solidFill>
          <a:ln w="38100">
            <a:solidFill>
              <a:srgbClr val="5C9D6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SG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SG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2,48 : 1,6 = 1,55 (kg)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87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-2.08333E-6 0.093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11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1" grpId="1"/>
      <p:bldP spid="22" grpId="0"/>
      <p:bldP spid="24" grpId="0"/>
      <p:bldP spid="32" grpId="0"/>
      <p:bldP spid="41" grpId="0"/>
      <p:bldP spid="44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矩形: 圆角 1">
            <a:extLst>
              <a:ext uri="{FF2B5EF4-FFF2-40B4-BE49-F238E27FC236}">
                <a16:creationId xmlns:a16="http://schemas.microsoft.com/office/drawing/2014/main" id="{AAE698F1-6F79-73DB-7F35-4781E6ED0625}"/>
              </a:ext>
            </a:extLst>
          </p:cNvPr>
          <p:cNvSpPr/>
          <p:nvPr/>
        </p:nvSpPr>
        <p:spPr>
          <a:xfrm>
            <a:off x="6106885" y="1268384"/>
            <a:ext cx="6086152" cy="4000303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zh-CN" altLang="en-US" sz="16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E65D4B90-F568-3D1E-9939-AB11CB5D5780}"/>
              </a:ext>
            </a:extLst>
          </p:cNvPr>
          <p:cNvSpPr/>
          <p:nvPr/>
        </p:nvSpPr>
        <p:spPr>
          <a:xfrm>
            <a:off x="947137" y="163288"/>
            <a:ext cx="4038521" cy="1015770"/>
          </a:xfrm>
          <a:prstGeom prst="roundRect">
            <a:avLst>
              <a:gd name="adj" fmla="val 21554"/>
            </a:avLst>
          </a:prstGeom>
          <a:solidFill>
            <a:schemeClr val="bg1"/>
          </a:solidFill>
          <a:ln w="38100">
            <a:solidFill>
              <a:srgbClr val="5C9D6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>
              <a:defRPr/>
            </a:pPr>
            <a:r>
              <a:rPr lang="vi-VN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5,4 : 0,25 = ?</a:t>
            </a:r>
            <a:endParaRPr lang="en-US" sz="5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D12D8EE-D2E0-08CA-DBDA-E549670C79D3}"/>
              </a:ext>
            </a:extLst>
          </p:cNvPr>
          <p:cNvSpPr/>
          <p:nvPr/>
        </p:nvSpPr>
        <p:spPr>
          <a:xfrm>
            <a:off x="119744" y="1645786"/>
            <a:ext cx="5872839" cy="3201633"/>
          </a:xfrm>
          <a:prstGeom prst="roundRect">
            <a:avLst/>
          </a:prstGeom>
          <a:solidFill>
            <a:schemeClr val="bg1">
              <a:alpha val="9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SG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D6504D-A1BE-D004-CDA2-51657EAFEA26}"/>
              </a:ext>
            </a:extLst>
          </p:cNvPr>
          <p:cNvSpPr txBox="1"/>
          <p:nvPr/>
        </p:nvSpPr>
        <p:spPr>
          <a:xfrm>
            <a:off x="119744" y="1709849"/>
            <a:ext cx="60524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vi-VN" sz="35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Ta đặt tính rồi tính như sau: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EA39137-656C-8A4F-E9F6-4384C446180D}"/>
              </a:ext>
            </a:extLst>
          </p:cNvPr>
          <p:cNvCxnSpPr/>
          <p:nvPr/>
        </p:nvCxnSpPr>
        <p:spPr>
          <a:xfrm>
            <a:off x="2960914" y="2368202"/>
            <a:ext cx="0" cy="1656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B37CC7B-5500-6AFF-28F0-252504F7AAD4}"/>
              </a:ext>
            </a:extLst>
          </p:cNvPr>
          <p:cNvCxnSpPr>
            <a:cxnSpLocks/>
          </p:cNvCxnSpPr>
          <p:nvPr/>
        </p:nvCxnSpPr>
        <p:spPr>
          <a:xfrm>
            <a:off x="2960914" y="3054688"/>
            <a:ext cx="1476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CA3C161-32B8-06BB-A769-E7D3D4FD434E}"/>
              </a:ext>
            </a:extLst>
          </p:cNvPr>
          <p:cNvSpPr txBox="1"/>
          <p:nvPr/>
        </p:nvSpPr>
        <p:spPr>
          <a:xfrm>
            <a:off x="1186544" y="2347117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5,4 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0E992F-E1EF-AA4B-B225-53A7778D80E9}"/>
              </a:ext>
            </a:extLst>
          </p:cNvPr>
          <p:cNvSpPr txBox="1"/>
          <p:nvPr/>
        </p:nvSpPr>
        <p:spPr>
          <a:xfrm>
            <a:off x="3211287" y="2340791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0,25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24BA55-69D8-4B90-B9F1-3497B64A552D}"/>
              </a:ext>
            </a:extLst>
          </p:cNvPr>
          <p:cNvSpPr txBox="1"/>
          <p:nvPr/>
        </p:nvSpPr>
        <p:spPr>
          <a:xfrm>
            <a:off x="6286504" y="1424796"/>
            <a:ext cx="57857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/>
            <a:r>
              <a:rPr lang="vi-VN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Phần thập phân của số 0,25 có hai chữ số.</a:t>
            </a:r>
          </a:p>
          <a:p>
            <a:pPr algn="just" defTabSz="914446"/>
            <a:r>
              <a:rPr lang="vi-VN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Chuyển dấu phẩy của số 5,4 sang bên phải một chữ số và viết thêm một chữ số 0 vào bên phải được số 540; bỏ dấu phẩy ở số 0,25 được 25.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9CE5738-E553-4B7C-5E90-0CD617C702AE}"/>
              </a:ext>
            </a:extLst>
          </p:cNvPr>
          <p:cNvCxnSpPr>
            <a:cxnSpLocks/>
          </p:cNvCxnSpPr>
          <p:nvPr/>
        </p:nvCxnSpPr>
        <p:spPr>
          <a:xfrm flipV="1">
            <a:off x="3592285" y="2801041"/>
            <a:ext cx="152400" cy="1354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3661DF5-0066-FFDE-8C6A-F23B1A19BAB4}"/>
              </a:ext>
            </a:extLst>
          </p:cNvPr>
          <p:cNvCxnSpPr/>
          <p:nvPr/>
        </p:nvCxnSpPr>
        <p:spPr>
          <a:xfrm flipH="1">
            <a:off x="1583871" y="2846975"/>
            <a:ext cx="76200" cy="1354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BD0A2D2-4579-2E5B-937A-35F16EDAD5CF}"/>
              </a:ext>
            </a:extLst>
          </p:cNvPr>
          <p:cNvSpPr txBox="1"/>
          <p:nvPr/>
        </p:nvSpPr>
        <p:spPr>
          <a:xfrm>
            <a:off x="1587252" y="2998681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E1D1D63-01A9-AF13-4B61-51EFF08A1DC0}"/>
              </a:ext>
            </a:extLst>
          </p:cNvPr>
          <p:cNvSpPr txBox="1"/>
          <p:nvPr/>
        </p:nvSpPr>
        <p:spPr>
          <a:xfrm>
            <a:off x="3154628" y="3090593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5C378CB-49C8-C0E8-975C-1D0056320423}"/>
              </a:ext>
            </a:extLst>
          </p:cNvPr>
          <p:cNvSpPr txBox="1"/>
          <p:nvPr/>
        </p:nvSpPr>
        <p:spPr>
          <a:xfrm>
            <a:off x="1924544" y="2361119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DCF002-80F6-BF77-58DC-BA6AA79FCDCD}"/>
              </a:ext>
            </a:extLst>
          </p:cNvPr>
          <p:cNvSpPr txBox="1"/>
          <p:nvPr/>
        </p:nvSpPr>
        <p:spPr>
          <a:xfrm>
            <a:off x="4201886" y="3065253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D446A86-24F1-E7C5-C948-CE91AE6B2A0D}"/>
              </a:ext>
            </a:extLst>
          </p:cNvPr>
          <p:cNvSpPr txBox="1"/>
          <p:nvPr/>
        </p:nvSpPr>
        <p:spPr>
          <a:xfrm>
            <a:off x="3793463" y="3047361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4EF703-5D53-491E-9D31-42C9E96A83A0}"/>
              </a:ext>
            </a:extLst>
          </p:cNvPr>
          <p:cNvSpPr txBox="1"/>
          <p:nvPr/>
        </p:nvSpPr>
        <p:spPr>
          <a:xfrm>
            <a:off x="1675451" y="3590943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: Rounded Corners 5">
            <a:extLst>
              <a:ext uri="{FF2B5EF4-FFF2-40B4-BE49-F238E27FC236}">
                <a16:creationId xmlns:a16="http://schemas.microsoft.com/office/drawing/2014/main" id="{B5462EBA-5C87-F7CC-EF50-3673952FCD94}"/>
              </a:ext>
            </a:extLst>
          </p:cNvPr>
          <p:cNvSpPr/>
          <p:nvPr/>
        </p:nvSpPr>
        <p:spPr>
          <a:xfrm>
            <a:off x="516038" y="5605077"/>
            <a:ext cx="6923317" cy="858684"/>
          </a:xfrm>
          <a:prstGeom prst="roundRect">
            <a:avLst>
              <a:gd name="adj" fmla="val 21554"/>
            </a:avLst>
          </a:prstGeom>
          <a:solidFill>
            <a:schemeClr val="bg1"/>
          </a:solidFill>
          <a:ln w="38100">
            <a:solidFill>
              <a:srgbClr val="5C9D6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vi-VN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Vậy: 5,4: 0,25 = 21,6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E2B402-4007-9DA4-B770-0AC27F6A6BD6}"/>
              </a:ext>
            </a:extLst>
          </p:cNvPr>
          <p:cNvSpPr txBox="1"/>
          <p:nvPr/>
        </p:nvSpPr>
        <p:spPr>
          <a:xfrm>
            <a:off x="1956252" y="3005397"/>
            <a:ext cx="875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E864E3E-C769-A566-8AC5-39A048541C39}"/>
              </a:ext>
            </a:extLst>
          </p:cNvPr>
          <p:cNvSpPr txBox="1"/>
          <p:nvPr/>
        </p:nvSpPr>
        <p:spPr>
          <a:xfrm>
            <a:off x="2274001" y="3582099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4FA0DCB-2691-51C6-4E79-9270503A0067}"/>
              </a:ext>
            </a:extLst>
          </p:cNvPr>
          <p:cNvSpPr txBox="1"/>
          <p:nvPr/>
        </p:nvSpPr>
        <p:spPr>
          <a:xfrm>
            <a:off x="2251116" y="4148375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AF02AD7-67B7-C17A-8FAC-CA5C33F48A47}"/>
              </a:ext>
            </a:extLst>
          </p:cNvPr>
          <p:cNvSpPr txBox="1"/>
          <p:nvPr/>
        </p:nvSpPr>
        <p:spPr>
          <a:xfrm>
            <a:off x="3449736" y="3092027"/>
            <a:ext cx="408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BE0A90F-84CD-9D1C-D8D6-72AD6E55FA60}"/>
              </a:ext>
            </a:extLst>
          </p:cNvPr>
          <p:cNvSpPr txBox="1"/>
          <p:nvPr/>
        </p:nvSpPr>
        <p:spPr>
          <a:xfrm>
            <a:off x="3950561" y="3090593"/>
            <a:ext cx="177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SG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C3D453-0583-7309-36D4-27BCE5A12084}"/>
              </a:ext>
            </a:extLst>
          </p:cNvPr>
          <p:cNvSpPr txBox="1"/>
          <p:nvPr/>
        </p:nvSpPr>
        <p:spPr>
          <a:xfrm>
            <a:off x="6429348" y="4703029"/>
            <a:ext cx="570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Thực hiện phép chia 5,4 : 0,25</a:t>
            </a:r>
            <a:endParaRPr lang="en-SG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7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/>
      <p:bldP spid="46" grpId="0"/>
      <p:bldP spid="47" grpId="0"/>
      <p:bldP spid="48" grpId="0"/>
      <p:bldP spid="51" grpId="0"/>
      <p:bldP spid="52" grpId="0"/>
      <p:bldP spid="53" grpId="0"/>
      <p:bldP spid="55" grpId="0"/>
      <p:bldP spid="56" grpId="0"/>
      <p:bldP spid="5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60400" y="508000"/>
            <a:ext cx="10871200" cy="5461000"/>
            <a:chOff x="0" y="0"/>
            <a:chExt cx="3739582" cy="270143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588D48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36964" y="691398"/>
            <a:ext cx="10007600" cy="4821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chia một số thập phân cho một số thập phân ta làm như sau: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19" indent="-38101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xem có bao nhiêu chữ số ở phần thập phân của số chia thì chuyển dấu phẩy ở số bị chia sang bên phải bấy nhiêu chữ số.</a:t>
            </a:r>
          </a:p>
          <a:p>
            <a:pPr marL="381019" indent="-38101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số chữ số ở phần thập phân của số bị chia ít hơn số chữ số ở phần thập phân của số chia thì ta viết thêm các chữ số 0 vào bên phải số bị chia cho đủ.</a:t>
            </a:r>
          </a:p>
          <a:p>
            <a:pPr marL="381019" indent="-38101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 dấu phẩy ở số chia rồi thực hiện phép chia như chia cho số tự nhiên.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354" y="4804296"/>
            <a:ext cx="1589646" cy="20537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850713"/>
            <a:ext cx="1317957" cy="826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4" y="157936"/>
            <a:ext cx="1456725" cy="14359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32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B327D2A-65FB-4F98-B69D-8252C30FC17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?F\uFFFD\uFFFD{933BFB93-89A2-42AE-B556-D1B6B18D2C69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- B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54B669-52C0-4DA7-B828-CD5F1A876A88}:2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4C44BF-B74E-4086-B6BA-A8D16527D728}:2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055DBD-7639-4733-9035-E210F1C0464B}:2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F053F0-2EEA-4AD5-8A62-A3B57D469CAB}:2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312F48-F13A-445E-8480-2E2B490808A5}:26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CA3B46-E818-4050-BE04-73EE8BD40BC9}:2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83EE71-D643-4622-9DD9-62ACF4AE6E06}:2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79C4EF-175D-4AD8-BB14-7D3F893F9B4C}:27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0E9548-38A4-4568-ACF7-AB37B29F1B91}:2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A679E7-ED75-4BBA-A460-DC010AF9FCBE}:2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FFCD0D-D132-4EB8-99BF-3A59A4A749F5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508239-DC1F-4C04-ADE6-994301300394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DD86DB-5E53-4F4C-B6E4-EE9898C526F5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1DA931-22AB-4BD2-87A2-127055C28F82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C2848F-A88F-4112-9A65-9641BE1C07DA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923940-B6F7-4D61-B362-6AA432D7806F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4670A1-1EF6-4F50-8085-21EC193A2AAF}: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Office PowerPoint</Application>
  <PresentationFormat>Widescreen</PresentationFormat>
  <Paragraphs>121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等线</vt:lpstr>
      <vt:lpstr>SVN-Nexa Rush Script</vt:lpstr>
      <vt:lpstr>Times New Roman</vt:lpstr>
      <vt:lpstr>思源宋体 CN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Toán- B22</dc:title>
  <dc:creator>STD</dc:creator>
  <cp:lastModifiedBy>STD</cp:lastModifiedBy>
  <cp:revision>3</cp:revision>
  <dcterms:created xsi:type="dcterms:W3CDTF">2024-12-31T04:41:51Z</dcterms:created>
  <dcterms:modified xsi:type="dcterms:W3CDTF">2024-12-31T04:42:39Z</dcterms:modified>
</cp:coreProperties>
</file>