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B62C9-BD77-4E05-AF45-5D37580F0B33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D9CC4-DB00-41CC-B713-D36A8730F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9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9CC4-DB00-41CC-B713-D36A8730F5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93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E8E1-6020-4970-A62C-5CFFB91965A6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4E04-377E-4772-90E1-3F512DC50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6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E8E1-6020-4970-A62C-5CFFB91965A6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4E04-377E-4772-90E1-3F512DC50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55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E8E1-6020-4970-A62C-5CFFB91965A6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4E04-377E-4772-90E1-3F512DC50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0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E8E1-6020-4970-A62C-5CFFB91965A6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4E04-377E-4772-90E1-3F512DC50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60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E8E1-6020-4970-A62C-5CFFB91965A6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4E04-377E-4772-90E1-3F512DC50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3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E8E1-6020-4970-A62C-5CFFB91965A6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4E04-377E-4772-90E1-3F512DC50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4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E8E1-6020-4970-A62C-5CFFB91965A6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4E04-377E-4772-90E1-3F512DC50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7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E8E1-6020-4970-A62C-5CFFB91965A6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4E04-377E-4772-90E1-3F512DC50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3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E8E1-6020-4970-A62C-5CFFB91965A6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4E04-377E-4772-90E1-3F512DC50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7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E8E1-6020-4970-A62C-5CFFB91965A6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4E04-377E-4772-90E1-3F512DC50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40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E8E1-6020-4970-A62C-5CFFB91965A6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4E04-377E-4772-90E1-3F512DC50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2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3E8E1-6020-4970-A62C-5CFFB91965A6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A4E04-377E-4772-90E1-3F512DC50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4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06B17A-B942-5FD6-AD77-8F7F520F8FF9}"/>
              </a:ext>
            </a:extLst>
          </p:cNvPr>
          <p:cNvSpPr txBox="1"/>
          <p:nvPr/>
        </p:nvSpPr>
        <p:spPr>
          <a:xfrm>
            <a:off x="832236" y="364980"/>
            <a:ext cx="1089328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TIỂU HỌC QUANG TRUNG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33: ÔN TẬP DIỆN TÍCH, CHU VI MỘT SỐ HÌNH PHẲNG (TIẾT 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5E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HẠNH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483F18C7-B07C-E904-1A02-C7F694369B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2488" y1="64338" x2="51010" y2="72658"/>
                        <a14:foregroundMark x1="51737" y1="60703" x2="51737" y2="79483"/>
                        <a14:foregroundMark x1="50767" y1="61187" x2="48102" y2="66317"/>
                        <a14:foregroundMark x1="39055" y1="70679" x2="42730" y2="68982"/>
                        <a14:foregroundMark x1="48102" y1="83158" x2="48102" y2="77544"/>
                        <a14:foregroundMark x1="53958" y1="81462" x2="53958" y2="78756"/>
                        <a14:foregroundMark x1="64943" y1="62399" x2="57835" y2="66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298" y="3215033"/>
            <a:ext cx="4243068" cy="4243068"/>
          </a:xfrm>
          <a:prstGeom prst="rect">
            <a:avLst/>
          </a:prstGeom>
        </p:spPr>
      </p:pic>
      <p:pic>
        <p:nvPicPr>
          <p:cNvPr id="7" name="Picture 6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483F18C7-B07C-E904-1A02-C7F694369B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2488" y1="64338" x2="51010" y2="72658"/>
                        <a14:foregroundMark x1="51737" y1="60703" x2="51737" y2="79483"/>
                        <a14:foregroundMark x1="50767" y1="61187" x2="48102" y2="66317"/>
                        <a14:foregroundMark x1="39055" y1="70679" x2="42730" y2="68982"/>
                        <a14:foregroundMark x1="48102" y1="83158" x2="48102" y2="77544"/>
                        <a14:foregroundMark x1="53958" y1="81462" x2="53958" y2="78756"/>
                        <a14:foregroundMark x1="64943" y1="62399" x2="57835" y2="66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041" y="3215033"/>
            <a:ext cx="4243068" cy="42430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0485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2EA9311-9E8D-1611-C662-9C02FE289676}"/>
              </a:ext>
            </a:extLst>
          </p:cNvPr>
          <p:cNvSpPr/>
          <p:nvPr/>
        </p:nvSpPr>
        <p:spPr>
          <a:xfrm>
            <a:off x="433137" y="381000"/>
            <a:ext cx="11454064" cy="6096000"/>
          </a:xfrm>
          <a:custGeom>
            <a:avLst/>
            <a:gdLst>
              <a:gd name="connsiteX0" fmla="*/ 0 w 11454064"/>
              <a:gd name="connsiteY0" fmla="*/ 1016020 h 6096000"/>
              <a:gd name="connsiteX1" fmla="*/ 1016020 w 11454064"/>
              <a:gd name="connsiteY1" fmla="*/ 0 h 6096000"/>
              <a:gd name="connsiteX2" fmla="*/ 10438044 w 11454064"/>
              <a:gd name="connsiteY2" fmla="*/ 0 h 6096000"/>
              <a:gd name="connsiteX3" fmla="*/ 11454064 w 11454064"/>
              <a:gd name="connsiteY3" fmla="*/ 1016020 h 6096000"/>
              <a:gd name="connsiteX4" fmla="*/ 11454064 w 11454064"/>
              <a:gd name="connsiteY4" fmla="*/ 5079980 h 6096000"/>
              <a:gd name="connsiteX5" fmla="*/ 10438044 w 11454064"/>
              <a:gd name="connsiteY5" fmla="*/ 6096000 h 6096000"/>
              <a:gd name="connsiteX6" fmla="*/ 1016020 w 11454064"/>
              <a:gd name="connsiteY6" fmla="*/ 6096000 h 6096000"/>
              <a:gd name="connsiteX7" fmla="*/ 0 w 11454064"/>
              <a:gd name="connsiteY7" fmla="*/ 5079980 h 6096000"/>
              <a:gd name="connsiteX8" fmla="*/ 0 w 11454064"/>
              <a:gd name="connsiteY8" fmla="*/ 101602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54064" h="6096000" fill="none" extrusionOk="0">
                <a:moveTo>
                  <a:pt x="0" y="1016020"/>
                </a:moveTo>
                <a:cubicBezTo>
                  <a:pt x="7323" y="484873"/>
                  <a:pt x="550986" y="22490"/>
                  <a:pt x="1016020" y="0"/>
                </a:cubicBezTo>
                <a:cubicBezTo>
                  <a:pt x="3692223" y="-4730"/>
                  <a:pt x="8136053" y="-22855"/>
                  <a:pt x="10438044" y="0"/>
                </a:cubicBezTo>
                <a:cubicBezTo>
                  <a:pt x="10999059" y="6831"/>
                  <a:pt x="11401348" y="468194"/>
                  <a:pt x="11454064" y="1016020"/>
                </a:cubicBezTo>
                <a:cubicBezTo>
                  <a:pt x="11289961" y="2956661"/>
                  <a:pt x="11598380" y="3115339"/>
                  <a:pt x="11454064" y="5079980"/>
                </a:cubicBezTo>
                <a:cubicBezTo>
                  <a:pt x="11518305" y="5663962"/>
                  <a:pt x="11042635" y="6100143"/>
                  <a:pt x="10438044" y="6096000"/>
                </a:cubicBezTo>
                <a:cubicBezTo>
                  <a:pt x="6200686" y="5952652"/>
                  <a:pt x="5512522" y="5960301"/>
                  <a:pt x="1016020" y="6096000"/>
                </a:cubicBezTo>
                <a:cubicBezTo>
                  <a:pt x="421534" y="6054779"/>
                  <a:pt x="-46964" y="5632554"/>
                  <a:pt x="0" y="5079980"/>
                </a:cubicBezTo>
                <a:cubicBezTo>
                  <a:pt x="62595" y="4559949"/>
                  <a:pt x="-114390" y="1943633"/>
                  <a:pt x="0" y="1016020"/>
                </a:cubicBezTo>
                <a:close/>
              </a:path>
              <a:path w="11454064" h="6096000" stroke="0" extrusionOk="0">
                <a:moveTo>
                  <a:pt x="0" y="1016020"/>
                </a:moveTo>
                <a:cubicBezTo>
                  <a:pt x="15523" y="542829"/>
                  <a:pt x="386618" y="-29591"/>
                  <a:pt x="1016020" y="0"/>
                </a:cubicBezTo>
                <a:cubicBezTo>
                  <a:pt x="2763329" y="28882"/>
                  <a:pt x="8158315" y="-115930"/>
                  <a:pt x="10438044" y="0"/>
                </a:cubicBezTo>
                <a:cubicBezTo>
                  <a:pt x="10998801" y="7591"/>
                  <a:pt x="11431909" y="448848"/>
                  <a:pt x="11454064" y="1016020"/>
                </a:cubicBezTo>
                <a:cubicBezTo>
                  <a:pt x="11428045" y="2985247"/>
                  <a:pt x="11335671" y="3871558"/>
                  <a:pt x="11454064" y="5079980"/>
                </a:cubicBezTo>
                <a:cubicBezTo>
                  <a:pt x="11367254" y="5628346"/>
                  <a:pt x="10926673" y="6038663"/>
                  <a:pt x="10438044" y="6096000"/>
                </a:cubicBezTo>
                <a:cubicBezTo>
                  <a:pt x="7578192" y="6126598"/>
                  <a:pt x="3043368" y="6159403"/>
                  <a:pt x="1016020" y="6096000"/>
                </a:cubicBezTo>
                <a:cubicBezTo>
                  <a:pt x="542178" y="6062796"/>
                  <a:pt x="-83952" y="5696816"/>
                  <a:pt x="0" y="5079980"/>
                </a:cubicBezTo>
                <a:cubicBezTo>
                  <a:pt x="34687" y="3197823"/>
                  <a:pt x="-17827" y="2668081"/>
                  <a:pt x="0" y="1016020"/>
                </a:cubicBezTo>
                <a:close/>
              </a:path>
            </a:pathLst>
          </a:custGeom>
          <a:solidFill>
            <a:schemeClr val="lt1">
              <a:alpha val="92000"/>
            </a:schemeClr>
          </a:solidFill>
          <a:ln w="38100">
            <a:solidFill>
              <a:srgbClr val="FF3399"/>
            </a:solidFill>
            <a:extLst>
              <a:ext uri="{C807C97D-BFC1-408E-A445-0C87EB9F89A2}">
                <ask:lineSketchStyleProps xmlns:ask="http://schemas.microsoft.com/office/drawing/2018/sketchyshapes" sd="260719421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91317B2-B0C0-D7CD-450A-6B9D666001AC}"/>
              </a:ext>
            </a:extLst>
          </p:cNvPr>
          <p:cNvSpPr/>
          <p:nvPr/>
        </p:nvSpPr>
        <p:spPr>
          <a:xfrm>
            <a:off x="809625" y="657225"/>
            <a:ext cx="619125" cy="533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39AF75-14F8-FAB8-9671-F89E92A15B1C}"/>
              </a:ext>
            </a:extLst>
          </p:cNvPr>
          <p:cNvSpPr txBox="1"/>
          <p:nvPr/>
        </p:nvSpPr>
        <p:spPr>
          <a:xfrm>
            <a:off x="1504950" y="552450"/>
            <a:ext cx="9791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 Ba cắt được một mảnh tôn hình tam giác MNP có diện tích là 72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dm</a:t>
            </a:r>
            <a:r>
              <a:rPr lang="en-US" sz="28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và chiều cao là 9 dm (như hình vẽ). Tính độ dài đáy NP của hình tam giác đó.</a:t>
            </a:r>
            <a:endParaRPr kumimoji="0" lang="vi-VN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FAA633-D078-1A8F-9F44-D3091DC11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0" y="2243137"/>
            <a:ext cx="5695950" cy="2486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B4E3D2-F8BC-AED4-A696-B17E569D48AF}"/>
                  </a:ext>
                </a:extLst>
              </p:cNvPr>
              <p:cNvSpPr txBox="1"/>
              <p:nvPr/>
            </p:nvSpPr>
            <p:spPr>
              <a:xfrm>
                <a:off x="476250" y="2333625"/>
                <a:ext cx="5629275" cy="2934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2800" b="1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b="1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  <a:endParaRPr lang="en-US" sz="2800" b="0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MNP 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2800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72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=16 (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dm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endParaRPr lang="en-US" sz="2800" b="0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16 dm</a:t>
                </a:r>
              </a:p>
              <a:p>
                <a:pPr algn="ctr"/>
                <a:endPara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B4E3D2-F8BC-AED4-A696-B17E569D4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2333625"/>
                <a:ext cx="5629275" cy="2934714"/>
              </a:xfrm>
              <a:prstGeom prst="rect">
                <a:avLst/>
              </a:prstGeom>
              <a:blipFill>
                <a:blip r:embed="rId4"/>
                <a:stretch>
                  <a:fillRect t="-2287" r="-2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287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996F5E-D2E7-401F-F984-5C63B9AB1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581">
            <a:off x="1454730" y="536460"/>
            <a:ext cx="8912642" cy="4873797"/>
          </a:xfrm>
          <a:prstGeom prst="rect">
            <a:avLst/>
          </a:prstGeom>
        </p:spPr>
      </p:pic>
      <p:pic>
        <p:nvPicPr>
          <p:cNvPr id="11" name="Picture 10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483F18C7-B07C-E904-1A02-C7F694369B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2488" y1="64338" x2="51010" y2="72658"/>
                        <a14:foregroundMark x1="51737" y1="60703" x2="51737" y2="79483"/>
                        <a14:foregroundMark x1="50767" y1="61187" x2="48102" y2="66317"/>
                        <a14:foregroundMark x1="39055" y1="70679" x2="42730" y2="68982"/>
                        <a14:foregroundMark x1="48102" y1="83158" x2="48102" y2="77544"/>
                        <a14:foregroundMark x1="53958" y1="81462" x2="53958" y2="78756"/>
                        <a14:foregroundMark x1="64943" y1="62399" x2="57835" y2="66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431" y="1859812"/>
            <a:ext cx="5982603" cy="5982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407A72-C1E3-CE86-D514-05A4397AE3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2164" y="1717473"/>
            <a:ext cx="6547671" cy="25117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6096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498612" y="4262898"/>
            <a:ext cx="12106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Hoàng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Trường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996F5E-D2E7-401F-F984-5C63B9AB1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581">
            <a:off x="30624" y="164417"/>
            <a:ext cx="11777300" cy="65691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C27FA1-42E4-CC58-875B-9C3E384153E4}"/>
              </a:ext>
            </a:extLst>
          </p:cNvPr>
          <p:cNvSpPr txBox="1"/>
          <p:nvPr/>
        </p:nvSpPr>
        <p:spPr>
          <a:xfrm>
            <a:off x="2280353" y="602528"/>
            <a:ext cx="8120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7 SVNNexa Rust Slab Bla" panose="020B0606040200020203" pitchFamily="34" charset="0"/>
                <a:ea typeface="+mn-ea"/>
                <a:cs typeface="+mn-cs"/>
              </a:rPr>
              <a:t>Yêu cầu cần đạt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#9Slide07 SVNNexa Rust Slab Bla" panose="020B0606040200020203" pitchFamily="34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FD4477-600A-B7E4-55FB-FAE337AB1557}"/>
              </a:ext>
            </a:extLst>
          </p:cNvPr>
          <p:cNvGrpSpPr/>
          <p:nvPr/>
        </p:nvGrpSpPr>
        <p:grpSpPr>
          <a:xfrm>
            <a:off x="602070" y="1348528"/>
            <a:ext cx="10302490" cy="3225049"/>
            <a:chOff x="812055" y="1546827"/>
            <a:chExt cx="10302490" cy="322504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F5303C7-0F70-6307-F033-69813B62B1FC}"/>
                </a:ext>
              </a:extLst>
            </p:cNvPr>
            <p:cNvSpPr txBox="1"/>
            <p:nvPr/>
          </p:nvSpPr>
          <p:spPr>
            <a:xfrm>
              <a:off x="1502459" y="1715805"/>
              <a:ext cx="9612086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347663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hận dạng được một số hình phẳng đã học.</a:t>
              </a:r>
            </a:p>
            <a:p>
              <a:pPr marL="0" marR="0" lvl="0" indent="347663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Xác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định được đây và đường cao của hình tam giác, hình thang.</a:t>
              </a:r>
            </a:p>
            <a:p>
              <a:pPr marL="0" marR="0" lvl="0" indent="347663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ẽ được một số hình phẳng theo mẫu trên lưới ô vuông.</a:t>
              </a:r>
            </a:p>
            <a:p>
              <a:pPr marL="0" marR="0" lvl="0" indent="347663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ác định được tâm, bán kính của hình tròn.</a:t>
              </a:r>
            </a:p>
          </p:txBody>
        </p:sp>
        <p:pic>
          <p:nvPicPr>
            <p:cNvPr id="6" name="Picture 31">
              <a:extLst>
                <a:ext uri="{FF2B5EF4-FFF2-40B4-BE49-F238E27FC236}">
                  <a16:creationId xmlns:a16="http://schemas.microsoft.com/office/drawing/2014/main" id="{10417880-3E47-6816-AE84-F271EBE14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963106" y="1546827"/>
              <a:ext cx="644730" cy="621359"/>
            </a:xfrm>
            <a:prstGeom prst="rect">
              <a:avLst/>
            </a:prstGeom>
          </p:spPr>
        </p:pic>
        <p:pic>
          <p:nvPicPr>
            <p:cNvPr id="15" name="Picture 31">
              <a:extLst>
                <a:ext uri="{FF2B5EF4-FFF2-40B4-BE49-F238E27FC236}">
                  <a16:creationId xmlns:a16="http://schemas.microsoft.com/office/drawing/2014/main" id="{8C7E8699-EA94-2C7F-8080-D185E1F94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923815" y="3215019"/>
              <a:ext cx="644730" cy="621359"/>
            </a:xfrm>
            <a:prstGeom prst="rect">
              <a:avLst/>
            </a:prstGeom>
          </p:spPr>
        </p:pic>
        <p:pic>
          <p:nvPicPr>
            <p:cNvPr id="16" name="Picture 31">
              <a:extLst>
                <a:ext uri="{FF2B5EF4-FFF2-40B4-BE49-F238E27FC236}">
                  <a16:creationId xmlns:a16="http://schemas.microsoft.com/office/drawing/2014/main" id="{C2446495-7952-E5C8-ED13-0D3408FEA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963106" y="4150517"/>
              <a:ext cx="644730" cy="621359"/>
            </a:xfrm>
            <a:prstGeom prst="rect">
              <a:avLst/>
            </a:prstGeom>
          </p:spPr>
        </p:pic>
        <p:pic>
          <p:nvPicPr>
            <p:cNvPr id="7" name="Picture 31">
              <a:extLst>
                <a:ext uri="{FF2B5EF4-FFF2-40B4-BE49-F238E27FC236}">
                  <a16:creationId xmlns:a16="http://schemas.microsoft.com/office/drawing/2014/main" id="{506258CB-3021-22CF-582E-3E789C784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812055" y="2381899"/>
              <a:ext cx="644730" cy="62135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614196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996F5E-D2E7-401F-F984-5C63B9AB1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581">
            <a:off x="1454730" y="536460"/>
            <a:ext cx="8912642" cy="4873797"/>
          </a:xfrm>
          <a:prstGeom prst="rect">
            <a:avLst/>
          </a:prstGeom>
        </p:spPr>
      </p:pic>
      <p:pic>
        <p:nvPicPr>
          <p:cNvPr id="11" name="Picture 10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483F18C7-B07C-E904-1A02-C7F694369B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2488" y1="64338" x2="51010" y2="72658"/>
                        <a14:foregroundMark x1="51737" y1="60703" x2="51737" y2="79483"/>
                        <a14:foregroundMark x1="50767" y1="61187" x2="48102" y2="66317"/>
                        <a14:foregroundMark x1="39055" y1="70679" x2="42730" y2="68982"/>
                        <a14:foregroundMark x1="48102" y1="83158" x2="48102" y2="77544"/>
                        <a14:foregroundMark x1="53958" y1="81462" x2="53958" y2="78756"/>
                        <a14:foregroundMark x1="64943" y1="62399" x2="57835" y2="66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431" y="1859812"/>
            <a:ext cx="5982603" cy="59826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9ABDF3E-6EA6-BDEA-4ACB-E16A4A8EF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9133" y="1578703"/>
            <a:ext cx="8193734" cy="37005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89477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996F5E-D2E7-401F-F984-5C63B9AB1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581">
            <a:off x="1454730" y="536460"/>
            <a:ext cx="8912642" cy="4873797"/>
          </a:xfrm>
          <a:prstGeom prst="rect">
            <a:avLst/>
          </a:prstGeom>
        </p:spPr>
      </p:pic>
      <p:pic>
        <p:nvPicPr>
          <p:cNvPr id="11" name="Picture 10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483F18C7-B07C-E904-1A02-C7F694369B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2488" y1="64338" x2="51010" y2="72658"/>
                        <a14:foregroundMark x1="51737" y1="60703" x2="51737" y2="79483"/>
                        <a14:foregroundMark x1="50767" y1="61187" x2="48102" y2="66317"/>
                        <a14:foregroundMark x1="39055" y1="70679" x2="42730" y2="68982"/>
                        <a14:foregroundMark x1="48102" y1="83158" x2="48102" y2="77544"/>
                        <a14:foregroundMark x1="53958" y1="81462" x2="53958" y2="78756"/>
                        <a14:foregroundMark x1="64943" y1="62399" x2="57835" y2="66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431" y="1859812"/>
            <a:ext cx="5982603" cy="59826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298BE8-C202-63C5-3439-2DAB1FFA42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6525" y="1581752"/>
            <a:ext cx="7638950" cy="36944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455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2EA9311-9E8D-1611-C662-9C02FE289676}"/>
              </a:ext>
            </a:extLst>
          </p:cNvPr>
          <p:cNvSpPr/>
          <p:nvPr/>
        </p:nvSpPr>
        <p:spPr>
          <a:xfrm>
            <a:off x="433137" y="381000"/>
            <a:ext cx="11454064" cy="6096000"/>
          </a:xfrm>
          <a:custGeom>
            <a:avLst/>
            <a:gdLst>
              <a:gd name="connsiteX0" fmla="*/ 0 w 11454064"/>
              <a:gd name="connsiteY0" fmla="*/ 1016020 h 6096000"/>
              <a:gd name="connsiteX1" fmla="*/ 1016020 w 11454064"/>
              <a:gd name="connsiteY1" fmla="*/ 0 h 6096000"/>
              <a:gd name="connsiteX2" fmla="*/ 10438044 w 11454064"/>
              <a:gd name="connsiteY2" fmla="*/ 0 h 6096000"/>
              <a:gd name="connsiteX3" fmla="*/ 11454064 w 11454064"/>
              <a:gd name="connsiteY3" fmla="*/ 1016020 h 6096000"/>
              <a:gd name="connsiteX4" fmla="*/ 11454064 w 11454064"/>
              <a:gd name="connsiteY4" fmla="*/ 5079980 h 6096000"/>
              <a:gd name="connsiteX5" fmla="*/ 10438044 w 11454064"/>
              <a:gd name="connsiteY5" fmla="*/ 6096000 h 6096000"/>
              <a:gd name="connsiteX6" fmla="*/ 1016020 w 11454064"/>
              <a:gd name="connsiteY6" fmla="*/ 6096000 h 6096000"/>
              <a:gd name="connsiteX7" fmla="*/ 0 w 11454064"/>
              <a:gd name="connsiteY7" fmla="*/ 5079980 h 6096000"/>
              <a:gd name="connsiteX8" fmla="*/ 0 w 11454064"/>
              <a:gd name="connsiteY8" fmla="*/ 101602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54064" h="6096000" fill="none" extrusionOk="0">
                <a:moveTo>
                  <a:pt x="0" y="1016020"/>
                </a:moveTo>
                <a:cubicBezTo>
                  <a:pt x="7323" y="484873"/>
                  <a:pt x="550986" y="22490"/>
                  <a:pt x="1016020" y="0"/>
                </a:cubicBezTo>
                <a:cubicBezTo>
                  <a:pt x="3692223" y="-4730"/>
                  <a:pt x="8136053" y="-22855"/>
                  <a:pt x="10438044" y="0"/>
                </a:cubicBezTo>
                <a:cubicBezTo>
                  <a:pt x="10999059" y="6831"/>
                  <a:pt x="11401348" y="468194"/>
                  <a:pt x="11454064" y="1016020"/>
                </a:cubicBezTo>
                <a:cubicBezTo>
                  <a:pt x="11289961" y="2956661"/>
                  <a:pt x="11598380" y="3115339"/>
                  <a:pt x="11454064" y="5079980"/>
                </a:cubicBezTo>
                <a:cubicBezTo>
                  <a:pt x="11518305" y="5663962"/>
                  <a:pt x="11042635" y="6100143"/>
                  <a:pt x="10438044" y="6096000"/>
                </a:cubicBezTo>
                <a:cubicBezTo>
                  <a:pt x="6200686" y="5952652"/>
                  <a:pt x="5512522" y="5960301"/>
                  <a:pt x="1016020" y="6096000"/>
                </a:cubicBezTo>
                <a:cubicBezTo>
                  <a:pt x="421534" y="6054779"/>
                  <a:pt x="-46964" y="5632554"/>
                  <a:pt x="0" y="5079980"/>
                </a:cubicBezTo>
                <a:cubicBezTo>
                  <a:pt x="62595" y="4559949"/>
                  <a:pt x="-114390" y="1943633"/>
                  <a:pt x="0" y="1016020"/>
                </a:cubicBezTo>
                <a:close/>
              </a:path>
              <a:path w="11454064" h="6096000" stroke="0" extrusionOk="0">
                <a:moveTo>
                  <a:pt x="0" y="1016020"/>
                </a:moveTo>
                <a:cubicBezTo>
                  <a:pt x="15523" y="542829"/>
                  <a:pt x="386618" y="-29591"/>
                  <a:pt x="1016020" y="0"/>
                </a:cubicBezTo>
                <a:cubicBezTo>
                  <a:pt x="2763329" y="28882"/>
                  <a:pt x="8158315" y="-115930"/>
                  <a:pt x="10438044" y="0"/>
                </a:cubicBezTo>
                <a:cubicBezTo>
                  <a:pt x="10998801" y="7591"/>
                  <a:pt x="11431909" y="448848"/>
                  <a:pt x="11454064" y="1016020"/>
                </a:cubicBezTo>
                <a:cubicBezTo>
                  <a:pt x="11428045" y="2985247"/>
                  <a:pt x="11335671" y="3871558"/>
                  <a:pt x="11454064" y="5079980"/>
                </a:cubicBezTo>
                <a:cubicBezTo>
                  <a:pt x="11367254" y="5628346"/>
                  <a:pt x="10926673" y="6038663"/>
                  <a:pt x="10438044" y="6096000"/>
                </a:cubicBezTo>
                <a:cubicBezTo>
                  <a:pt x="7578192" y="6126598"/>
                  <a:pt x="3043368" y="6159403"/>
                  <a:pt x="1016020" y="6096000"/>
                </a:cubicBezTo>
                <a:cubicBezTo>
                  <a:pt x="542178" y="6062796"/>
                  <a:pt x="-83952" y="5696816"/>
                  <a:pt x="0" y="5079980"/>
                </a:cubicBezTo>
                <a:cubicBezTo>
                  <a:pt x="34687" y="3197823"/>
                  <a:pt x="-17827" y="2668081"/>
                  <a:pt x="0" y="1016020"/>
                </a:cubicBezTo>
                <a:close/>
              </a:path>
            </a:pathLst>
          </a:custGeom>
          <a:solidFill>
            <a:schemeClr val="lt1">
              <a:alpha val="92000"/>
            </a:schemeClr>
          </a:solidFill>
          <a:ln w="38100">
            <a:solidFill>
              <a:srgbClr val="FF3399"/>
            </a:solidFill>
            <a:extLst>
              <a:ext uri="{C807C97D-BFC1-408E-A445-0C87EB9F89A2}">
                <ask:lineSketchStyleProps xmlns:ask="http://schemas.microsoft.com/office/drawing/2018/sketchyshapes" sd="260719421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E8C9288-2C20-5CC9-46AA-A35F657D7032}"/>
              </a:ext>
            </a:extLst>
          </p:cNvPr>
          <p:cNvSpPr/>
          <p:nvPr/>
        </p:nvSpPr>
        <p:spPr>
          <a:xfrm>
            <a:off x="809625" y="657225"/>
            <a:ext cx="619125" cy="533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504FFC-D751-070D-E82B-8E7BADD1AB45}"/>
              </a:ext>
            </a:extLst>
          </p:cNvPr>
          <p:cNvSpPr txBox="1"/>
          <p:nvPr/>
        </p:nvSpPr>
        <p:spPr>
          <a:xfrm>
            <a:off x="1504950" y="552450"/>
            <a:ext cx="9791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ABC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317D51-3701-D9CA-216F-E91321AAE9AF}"/>
              </a:ext>
            </a:extLst>
          </p:cNvPr>
          <p:cNvSpPr txBox="1"/>
          <p:nvPr/>
        </p:nvSpPr>
        <p:spPr>
          <a:xfrm>
            <a:off x="504825" y="1905000"/>
            <a:ext cx="988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2,3 dm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                      B. 5,6 dm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                     </a:t>
            </a:r>
          </a:p>
          <a:p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C. 2,8 dm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                      D. 2,8 m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A964E0-038E-22AC-82D5-D2DEDAE92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824" y="1362075"/>
            <a:ext cx="4352925" cy="2190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D10269-B994-E9A7-D6D4-C24A236201A9}"/>
                  </a:ext>
                </a:extLst>
              </p:cNvPr>
              <p:cNvSpPr txBox="1"/>
              <p:nvPr/>
            </p:nvSpPr>
            <p:spPr>
              <a:xfrm>
                <a:off x="1254400" y="3429000"/>
                <a:ext cx="6172200" cy="2315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en-US" sz="4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1,6 </m:t>
                        </m:r>
                        <m:r>
                          <m:rPr>
                            <m:nor/>
                          </m:rPr>
                          <a:rPr lang="en-US" sz="4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3,5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=2,8 (</m:t>
                    </m:r>
                  </m:oMath>
                </a14:m>
                <a:r>
                  <a:rPr lang="en-US" sz="4000" b="0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dm</a:t>
                </a:r>
                <a:r>
                  <a:rPr lang="en-US" sz="4000" b="0" i="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b="0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r"/>
                <a:r>
                  <a:rPr lang="en-US" sz="4000" b="0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000" b="0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0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0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2,8 dm</a:t>
                </a:r>
                <a:r>
                  <a:rPr lang="en-US" sz="4000" b="0" i="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:endParaRPr lang="en-US" sz="4000" b="0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D10269-B994-E9A7-D6D4-C24A23620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400" y="3429000"/>
                <a:ext cx="6172200" cy="2315570"/>
              </a:xfrm>
              <a:prstGeom prst="rect">
                <a:avLst/>
              </a:prstGeom>
              <a:blipFill>
                <a:blip r:embed="rId4"/>
                <a:stretch>
                  <a:fillRect t="-4749" r="-1877" b="-10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EB850245-C1F9-5D89-3C36-7F67BCE60935}"/>
              </a:ext>
            </a:extLst>
          </p:cNvPr>
          <p:cNvSpPr/>
          <p:nvPr/>
        </p:nvSpPr>
        <p:spPr>
          <a:xfrm>
            <a:off x="533400" y="2524125"/>
            <a:ext cx="485775" cy="571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12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2EA9311-9E8D-1611-C662-9C02FE289676}"/>
              </a:ext>
            </a:extLst>
          </p:cNvPr>
          <p:cNvSpPr/>
          <p:nvPr/>
        </p:nvSpPr>
        <p:spPr>
          <a:xfrm>
            <a:off x="433137" y="381000"/>
            <a:ext cx="11454064" cy="6096000"/>
          </a:xfrm>
          <a:custGeom>
            <a:avLst/>
            <a:gdLst>
              <a:gd name="connsiteX0" fmla="*/ 0 w 11454064"/>
              <a:gd name="connsiteY0" fmla="*/ 1016020 h 6096000"/>
              <a:gd name="connsiteX1" fmla="*/ 1016020 w 11454064"/>
              <a:gd name="connsiteY1" fmla="*/ 0 h 6096000"/>
              <a:gd name="connsiteX2" fmla="*/ 10438044 w 11454064"/>
              <a:gd name="connsiteY2" fmla="*/ 0 h 6096000"/>
              <a:gd name="connsiteX3" fmla="*/ 11454064 w 11454064"/>
              <a:gd name="connsiteY3" fmla="*/ 1016020 h 6096000"/>
              <a:gd name="connsiteX4" fmla="*/ 11454064 w 11454064"/>
              <a:gd name="connsiteY4" fmla="*/ 5079980 h 6096000"/>
              <a:gd name="connsiteX5" fmla="*/ 10438044 w 11454064"/>
              <a:gd name="connsiteY5" fmla="*/ 6096000 h 6096000"/>
              <a:gd name="connsiteX6" fmla="*/ 1016020 w 11454064"/>
              <a:gd name="connsiteY6" fmla="*/ 6096000 h 6096000"/>
              <a:gd name="connsiteX7" fmla="*/ 0 w 11454064"/>
              <a:gd name="connsiteY7" fmla="*/ 5079980 h 6096000"/>
              <a:gd name="connsiteX8" fmla="*/ 0 w 11454064"/>
              <a:gd name="connsiteY8" fmla="*/ 101602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54064" h="6096000" fill="none" extrusionOk="0">
                <a:moveTo>
                  <a:pt x="0" y="1016020"/>
                </a:moveTo>
                <a:cubicBezTo>
                  <a:pt x="7323" y="484873"/>
                  <a:pt x="550986" y="22490"/>
                  <a:pt x="1016020" y="0"/>
                </a:cubicBezTo>
                <a:cubicBezTo>
                  <a:pt x="3692223" y="-4730"/>
                  <a:pt x="8136053" y="-22855"/>
                  <a:pt x="10438044" y="0"/>
                </a:cubicBezTo>
                <a:cubicBezTo>
                  <a:pt x="10999059" y="6831"/>
                  <a:pt x="11401348" y="468194"/>
                  <a:pt x="11454064" y="1016020"/>
                </a:cubicBezTo>
                <a:cubicBezTo>
                  <a:pt x="11289961" y="2956661"/>
                  <a:pt x="11598380" y="3115339"/>
                  <a:pt x="11454064" y="5079980"/>
                </a:cubicBezTo>
                <a:cubicBezTo>
                  <a:pt x="11518305" y="5663962"/>
                  <a:pt x="11042635" y="6100143"/>
                  <a:pt x="10438044" y="6096000"/>
                </a:cubicBezTo>
                <a:cubicBezTo>
                  <a:pt x="6200686" y="5952652"/>
                  <a:pt x="5512522" y="5960301"/>
                  <a:pt x="1016020" y="6096000"/>
                </a:cubicBezTo>
                <a:cubicBezTo>
                  <a:pt x="421534" y="6054779"/>
                  <a:pt x="-46964" y="5632554"/>
                  <a:pt x="0" y="5079980"/>
                </a:cubicBezTo>
                <a:cubicBezTo>
                  <a:pt x="62595" y="4559949"/>
                  <a:pt x="-114390" y="1943633"/>
                  <a:pt x="0" y="1016020"/>
                </a:cubicBezTo>
                <a:close/>
              </a:path>
              <a:path w="11454064" h="6096000" stroke="0" extrusionOk="0">
                <a:moveTo>
                  <a:pt x="0" y="1016020"/>
                </a:moveTo>
                <a:cubicBezTo>
                  <a:pt x="15523" y="542829"/>
                  <a:pt x="386618" y="-29591"/>
                  <a:pt x="1016020" y="0"/>
                </a:cubicBezTo>
                <a:cubicBezTo>
                  <a:pt x="2763329" y="28882"/>
                  <a:pt x="8158315" y="-115930"/>
                  <a:pt x="10438044" y="0"/>
                </a:cubicBezTo>
                <a:cubicBezTo>
                  <a:pt x="10998801" y="7591"/>
                  <a:pt x="11431909" y="448848"/>
                  <a:pt x="11454064" y="1016020"/>
                </a:cubicBezTo>
                <a:cubicBezTo>
                  <a:pt x="11428045" y="2985247"/>
                  <a:pt x="11335671" y="3871558"/>
                  <a:pt x="11454064" y="5079980"/>
                </a:cubicBezTo>
                <a:cubicBezTo>
                  <a:pt x="11367254" y="5628346"/>
                  <a:pt x="10926673" y="6038663"/>
                  <a:pt x="10438044" y="6096000"/>
                </a:cubicBezTo>
                <a:cubicBezTo>
                  <a:pt x="7578192" y="6126598"/>
                  <a:pt x="3043368" y="6159403"/>
                  <a:pt x="1016020" y="6096000"/>
                </a:cubicBezTo>
                <a:cubicBezTo>
                  <a:pt x="542178" y="6062796"/>
                  <a:pt x="-83952" y="5696816"/>
                  <a:pt x="0" y="5079980"/>
                </a:cubicBezTo>
                <a:cubicBezTo>
                  <a:pt x="34687" y="3197823"/>
                  <a:pt x="-17827" y="2668081"/>
                  <a:pt x="0" y="1016020"/>
                </a:cubicBezTo>
                <a:close/>
              </a:path>
            </a:pathLst>
          </a:custGeom>
          <a:solidFill>
            <a:schemeClr val="lt1">
              <a:alpha val="92000"/>
            </a:schemeClr>
          </a:solidFill>
          <a:ln w="38100">
            <a:solidFill>
              <a:srgbClr val="FF3399"/>
            </a:solidFill>
            <a:extLst>
              <a:ext uri="{C807C97D-BFC1-408E-A445-0C87EB9F89A2}">
                <ask:lineSketchStyleProps xmlns:ask="http://schemas.microsoft.com/office/drawing/2018/sketchyshapes" sd="260719421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91317B2-B0C0-D7CD-450A-6B9D666001AC}"/>
              </a:ext>
            </a:extLst>
          </p:cNvPr>
          <p:cNvSpPr/>
          <p:nvPr/>
        </p:nvSpPr>
        <p:spPr>
          <a:xfrm>
            <a:off x="809625" y="657225"/>
            <a:ext cx="619125" cy="533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39AF75-14F8-FAB8-9671-F89E92A15B1C}"/>
              </a:ext>
            </a:extLst>
          </p:cNvPr>
          <p:cNvSpPr txBox="1"/>
          <p:nvPr/>
        </p:nvSpPr>
        <p:spPr>
          <a:xfrm>
            <a:off x="1504950" y="552450"/>
            <a:ext cx="9791700" cy="259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Đ, S?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thang MNPQ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800" i="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850 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cm</a:t>
            </a:r>
            <a:r>
              <a:rPr lang="en-US" sz="2800" baseline="30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  <a:p>
            <a:pPr marL="514350" indent="-514350" algn="just">
              <a:lnSpc>
                <a:spcPct val="150000"/>
              </a:lnSpc>
              <a:buFontTx/>
              <a:buAutoNum type="alphaLcParenR"/>
            </a:pP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425 cm</a:t>
            </a:r>
            <a:r>
              <a:rPr lang="en-US" sz="2800" baseline="30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3E5BB87-7442-7DFB-44E2-BC4CCE364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1828800"/>
            <a:ext cx="4552950" cy="2686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7D65557-049A-04CD-B0B0-F0D5C1E57C0F}"/>
                  </a:ext>
                </a:extLst>
              </p:cNvPr>
              <p:cNvSpPr txBox="1"/>
              <p:nvPr/>
            </p:nvSpPr>
            <p:spPr>
              <a:xfrm>
                <a:off x="1323975" y="3876675"/>
                <a:ext cx="5267325" cy="1875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thang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(36 + 14) 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17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425 (</a:t>
                </a:r>
                <a:r>
                  <a:rPr lang="en-US" sz="3200" b="0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en-US" sz="3200" b="0" i="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0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ctr"/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425 </a:t>
                </a:r>
                <a:r>
                  <a:rPr lang="en-US" sz="3200" b="0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en-US" sz="3200" b="0" i="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:endParaRPr lang="en-US" sz="3200" b="0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7D65557-049A-04CD-B0B0-F0D5C1E57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975" y="3876675"/>
                <a:ext cx="5267325" cy="1875706"/>
              </a:xfrm>
              <a:prstGeom prst="rect">
                <a:avLst/>
              </a:prstGeom>
              <a:blipFill>
                <a:blip r:embed="rId4"/>
                <a:stretch>
                  <a:fillRect t="-4545" b="-9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B58F3C3-661E-1120-AD7E-E2E29862E028}"/>
              </a:ext>
            </a:extLst>
          </p:cNvPr>
          <p:cNvSpPr/>
          <p:nvPr/>
        </p:nvSpPr>
        <p:spPr>
          <a:xfrm>
            <a:off x="3438525" y="1857375"/>
            <a:ext cx="581025" cy="51435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D5D4752-4EB6-6AD0-AA9C-03EDFE2AF3D0}"/>
              </a:ext>
            </a:extLst>
          </p:cNvPr>
          <p:cNvSpPr/>
          <p:nvPr/>
        </p:nvSpPr>
        <p:spPr>
          <a:xfrm>
            <a:off x="3448050" y="2600325"/>
            <a:ext cx="581025" cy="51435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014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/>
      <p:bldP spid="22" grpId="0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2EA9311-9E8D-1611-C662-9C02FE289676}"/>
              </a:ext>
            </a:extLst>
          </p:cNvPr>
          <p:cNvSpPr/>
          <p:nvPr/>
        </p:nvSpPr>
        <p:spPr>
          <a:xfrm>
            <a:off x="433137" y="381000"/>
            <a:ext cx="11454064" cy="6096000"/>
          </a:xfrm>
          <a:custGeom>
            <a:avLst/>
            <a:gdLst>
              <a:gd name="connsiteX0" fmla="*/ 0 w 11454064"/>
              <a:gd name="connsiteY0" fmla="*/ 1016020 h 6096000"/>
              <a:gd name="connsiteX1" fmla="*/ 1016020 w 11454064"/>
              <a:gd name="connsiteY1" fmla="*/ 0 h 6096000"/>
              <a:gd name="connsiteX2" fmla="*/ 10438044 w 11454064"/>
              <a:gd name="connsiteY2" fmla="*/ 0 h 6096000"/>
              <a:gd name="connsiteX3" fmla="*/ 11454064 w 11454064"/>
              <a:gd name="connsiteY3" fmla="*/ 1016020 h 6096000"/>
              <a:gd name="connsiteX4" fmla="*/ 11454064 w 11454064"/>
              <a:gd name="connsiteY4" fmla="*/ 5079980 h 6096000"/>
              <a:gd name="connsiteX5" fmla="*/ 10438044 w 11454064"/>
              <a:gd name="connsiteY5" fmla="*/ 6096000 h 6096000"/>
              <a:gd name="connsiteX6" fmla="*/ 1016020 w 11454064"/>
              <a:gd name="connsiteY6" fmla="*/ 6096000 h 6096000"/>
              <a:gd name="connsiteX7" fmla="*/ 0 w 11454064"/>
              <a:gd name="connsiteY7" fmla="*/ 5079980 h 6096000"/>
              <a:gd name="connsiteX8" fmla="*/ 0 w 11454064"/>
              <a:gd name="connsiteY8" fmla="*/ 101602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54064" h="6096000" fill="none" extrusionOk="0">
                <a:moveTo>
                  <a:pt x="0" y="1016020"/>
                </a:moveTo>
                <a:cubicBezTo>
                  <a:pt x="7323" y="484873"/>
                  <a:pt x="550986" y="22490"/>
                  <a:pt x="1016020" y="0"/>
                </a:cubicBezTo>
                <a:cubicBezTo>
                  <a:pt x="3692223" y="-4730"/>
                  <a:pt x="8136053" y="-22855"/>
                  <a:pt x="10438044" y="0"/>
                </a:cubicBezTo>
                <a:cubicBezTo>
                  <a:pt x="10999059" y="6831"/>
                  <a:pt x="11401348" y="468194"/>
                  <a:pt x="11454064" y="1016020"/>
                </a:cubicBezTo>
                <a:cubicBezTo>
                  <a:pt x="11289961" y="2956661"/>
                  <a:pt x="11598380" y="3115339"/>
                  <a:pt x="11454064" y="5079980"/>
                </a:cubicBezTo>
                <a:cubicBezTo>
                  <a:pt x="11518305" y="5663962"/>
                  <a:pt x="11042635" y="6100143"/>
                  <a:pt x="10438044" y="6096000"/>
                </a:cubicBezTo>
                <a:cubicBezTo>
                  <a:pt x="6200686" y="5952652"/>
                  <a:pt x="5512522" y="5960301"/>
                  <a:pt x="1016020" y="6096000"/>
                </a:cubicBezTo>
                <a:cubicBezTo>
                  <a:pt x="421534" y="6054779"/>
                  <a:pt x="-46964" y="5632554"/>
                  <a:pt x="0" y="5079980"/>
                </a:cubicBezTo>
                <a:cubicBezTo>
                  <a:pt x="62595" y="4559949"/>
                  <a:pt x="-114390" y="1943633"/>
                  <a:pt x="0" y="1016020"/>
                </a:cubicBezTo>
                <a:close/>
              </a:path>
              <a:path w="11454064" h="6096000" stroke="0" extrusionOk="0">
                <a:moveTo>
                  <a:pt x="0" y="1016020"/>
                </a:moveTo>
                <a:cubicBezTo>
                  <a:pt x="15523" y="542829"/>
                  <a:pt x="386618" y="-29591"/>
                  <a:pt x="1016020" y="0"/>
                </a:cubicBezTo>
                <a:cubicBezTo>
                  <a:pt x="2763329" y="28882"/>
                  <a:pt x="8158315" y="-115930"/>
                  <a:pt x="10438044" y="0"/>
                </a:cubicBezTo>
                <a:cubicBezTo>
                  <a:pt x="10998801" y="7591"/>
                  <a:pt x="11431909" y="448848"/>
                  <a:pt x="11454064" y="1016020"/>
                </a:cubicBezTo>
                <a:cubicBezTo>
                  <a:pt x="11428045" y="2985247"/>
                  <a:pt x="11335671" y="3871558"/>
                  <a:pt x="11454064" y="5079980"/>
                </a:cubicBezTo>
                <a:cubicBezTo>
                  <a:pt x="11367254" y="5628346"/>
                  <a:pt x="10926673" y="6038663"/>
                  <a:pt x="10438044" y="6096000"/>
                </a:cubicBezTo>
                <a:cubicBezTo>
                  <a:pt x="7578192" y="6126598"/>
                  <a:pt x="3043368" y="6159403"/>
                  <a:pt x="1016020" y="6096000"/>
                </a:cubicBezTo>
                <a:cubicBezTo>
                  <a:pt x="542178" y="6062796"/>
                  <a:pt x="-83952" y="5696816"/>
                  <a:pt x="0" y="5079980"/>
                </a:cubicBezTo>
                <a:cubicBezTo>
                  <a:pt x="34687" y="3197823"/>
                  <a:pt x="-17827" y="2668081"/>
                  <a:pt x="0" y="1016020"/>
                </a:cubicBezTo>
                <a:close/>
              </a:path>
            </a:pathLst>
          </a:custGeom>
          <a:solidFill>
            <a:schemeClr val="lt1">
              <a:alpha val="92000"/>
            </a:schemeClr>
          </a:solidFill>
          <a:ln w="38100">
            <a:solidFill>
              <a:srgbClr val="FF3399"/>
            </a:solidFill>
            <a:extLst>
              <a:ext uri="{C807C97D-BFC1-408E-A445-0C87EB9F89A2}">
                <ask:lineSketchStyleProps xmlns:ask="http://schemas.microsoft.com/office/drawing/2018/sketchyshapes" sd="260719421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91317B2-B0C0-D7CD-450A-6B9D666001AC}"/>
              </a:ext>
            </a:extLst>
          </p:cNvPr>
          <p:cNvSpPr/>
          <p:nvPr/>
        </p:nvSpPr>
        <p:spPr>
          <a:xfrm>
            <a:off x="809625" y="657225"/>
            <a:ext cx="619125" cy="533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D39AF75-14F8-FAB8-9671-F89E92A15B1C}"/>
                  </a:ext>
                </a:extLst>
              </p:cNvPr>
              <p:cNvSpPr txBox="1"/>
              <p:nvPr/>
            </p:nvSpPr>
            <p:spPr>
              <a:xfrm>
                <a:off x="1504950" y="552450"/>
                <a:ext cx="9791700" cy="2164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400" dirty="0">
                    <a:solidFill>
                      <a:schemeClr val="tx1"/>
                    </a:solidFill>
                    <a:latin typeface="+mj-lt"/>
                    <a:ea typeface="Cambria" panose="02040503050406030204" pitchFamily="18" charset="0"/>
                  </a:rPr>
                  <a:t>Mảnh đất của bác Tư dạng hình thang vuông có chiều cao 12 m, đáy bé 18 m và đáy lớn bằng</a:t>
                </a:r>
                <a:r>
                  <a:rPr lang="vi-VN" sz="2400" b="1" dirty="0">
                    <a:solidFill>
                      <a:schemeClr val="tx1"/>
                    </a:solidFill>
                    <a:latin typeface="+mj-lt"/>
                    <a:ea typeface="Cambria" panose="02040503050406030204" pitchFamily="18" charset="0"/>
                  </a:rPr>
                  <a:t> </a:t>
                </a:r>
                <a:r>
                  <a:rPr lang="en-US" sz="2400" b="1" dirty="0">
                    <a:solidFill>
                      <a:schemeClr val="tx1"/>
                    </a:solidFill>
                    <a:latin typeface="+mj-lt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+mj-lt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b="1" dirty="0">
                    <a:solidFill>
                      <a:schemeClr val="tx1"/>
                    </a:solidFill>
                    <a:latin typeface="+mj-lt"/>
                    <a:ea typeface="Cambria" panose="02040503050406030204" pitchFamily="18" charset="0"/>
                  </a:rPr>
                  <a:t> </a:t>
                </a:r>
                <a:r>
                  <a:rPr lang="vi-VN" sz="2400" dirty="0">
                    <a:solidFill>
                      <a:schemeClr val="tx1"/>
                    </a:solidFill>
                    <a:latin typeface="+mj-lt"/>
                    <a:ea typeface="Cambria" panose="02040503050406030204" pitchFamily="18" charset="0"/>
                  </a:rPr>
                  <a:t>đáy bé. Bác Tư đã dành phần đất hình tam giác BKC (như hình vẽ) để hiến đất mở rộng đường. Hỏi:</a:t>
                </a:r>
              </a:p>
              <a:p>
                <a:pPr algn="just"/>
                <a:r>
                  <a:rPr lang="vi-VN" sz="2400" dirty="0">
                    <a:solidFill>
                      <a:schemeClr val="tx1"/>
                    </a:solidFill>
                    <a:latin typeface="+mj-lt"/>
                    <a:ea typeface="Cambria" panose="02040503050406030204" pitchFamily="18" charset="0"/>
                  </a:rPr>
                  <a:t>a) Bác Tư đã hiến bao nhiêu mét vuông đất để mở rộng đường?</a:t>
                </a:r>
              </a:p>
              <a:p>
                <a:pPr algn="just"/>
                <a:r>
                  <a:rPr lang="vi-VN" sz="2400" dirty="0">
                    <a:solidFill>
                      <a:schemeClr val="tx1"/>
                    </a:solidFill>
                    <a:latin typeface="+mj-lt"/>
                    <a:ea typeface="Cambria" panose="02040503050406030204" pitchFamily="18" charset="0"/>
                  </a:rPr>
                  <a:t>b) Phần đất còn lại có diện tích bao nhiêu mét vuông?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D39AF75-14F8-FAB8-9671-F89E92A15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950" y="552450"/>
                <a:ext cx="9791700" cy="2164952"/>
              </a:xfrm>
              <a:prstGeom prst="rect">
                <a:avLst/>
              </a:prstGeom>
              <a:blipFill>
                <a:blip r:embed="rId3"/>
                <a:stretch>
                  <a:fillRect l="-996" t="-2254" r="-934" b="-4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19E8E5C-76CA-E503-E253-63807E584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979" y="3143250"/>
            <a:ext cx="4197246" cy="243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AFCD4A-7ED0-22AD-2A62-4754D5555469}"/>
                  </a:ext>
                </a:extLst>
              </p:cNvPr>
              <p:cNvSpPr txBox="1"/>
              <p:nvPr/>
            </p:nvSpPr>
            <p:spPr>
              <a:xfrm>
                <a:off x="828675" y="3162300"/>
                <a:ext cx="6048375" cy="1648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b="1" i="0" dirty="0">
                    <a:solidFill>
                      <a:srgbClr val="FF0000"/>
                    </a:solidFill>
                    <a:effectLst/>
                    <a:latin typeface="+mj-lt"/>
                    <a:ea typeface="Cambria" panose="02040503050406030204" pitchFamily="18" charset="0"/>
                  </a:rPr>
                  <a:t>a) Diện tích đất bác Tư hiến để mở rộng đường là:</a:t>
                </a:r>
                <a:endParaRPr lang="en-US" sz="2800" b="1" i="0" dirty="0">
                  <a:solidFill>
                    <a:srgbClr val="FF0000"/>
                  </a:solidFill>
                  <a:effectLst/>
                  <a:latin typeface="+mj-lt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+mj-lt"/>
                            <a:ea typeface="Cambria" panose="02040503050406030204" pitchFamily="18" charset="0"/>
                          </a:rPr>
                          <m:t>12 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+mj-lt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+mj-lt"/>
                            <a:ea typeface="Cambria" panose="02040503050406030204" pitchFamily="18" charset="0"/>
                          </a:rPr>
                          <m:t> 5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𝟑𝟎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(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+mj-lt"/>
                    <a:ea typeface="Cambria" panose="02040503050406030204" pitchFamily="18" charset="0"/>
                  </a:rPr>
                  <a:t>m</a:t>
                </a:r>
                <a:r>
                  <a:rPr lang="en-US" sz="2800" b="1" baseline="30000" dirty="0">
                    <a:solidFill>
                      <a:srgbClr val="FF0000"/>
                    </a:solidFill>
                    <a:latin typeface="+mj-lt"/>
                    <a:ea typeface="Cambria" panose="02040503050406030204" pitchFamily="18" charset="0"/>
                  </a:rPr>
                  <a:t>2</a:t>
                </a:r>
                <a:r>
                  <a:rPr lang="en-US" sz="2800" b="1" dirty="0">
                    <a:solidFill>
                      <a:srgbClr val="FF0000"/>
                    </a:solidFill>
                    <a:latin typeface="+mj-lt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+mj-lt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AFCD4A-7ED0-22AD-2A62-4754D5555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5" y="3162300"/>
                <a:ext cx="6048375" cy="1648528"/>
              </a:xfrm>
              <a:prstGeom prst="rect">
                <a:avLst/>
              </a:prstGeom>
              <a:blipFill>
                <a:blip r:embed="rId5"/>
                <a:stretch>
                  <a:fillRect t="-4074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0095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2EA9311-9E8D-1611-C662-9C02FE289676}"/>
              </a:ext>
            </a:extLst>
          </p:cNvPr>
          <p:cNvSpPr/>
          <p:nvPr/>
        </p:nvSpPr>
        <p:spPr>
          <a:xfrm>
            <a:off x="433137" y="381000"/>
            <a:ext cx="11454064" cy="6096000"/>
          </a:xfrm>
          <a:custGeom>
            <a:avLst/>
            <a:gdLst>
              <a:gd name="connsiteX0" fmla="*/ 0 w 11454064"/>
              <a:gd name="connsiteY0" fmla="*/ 1016020 h 6096000"/>
              <a:gd name="connsiteX1" fmla="*/ 1016020 w 11454064"/>
              <a:gd name="connsiteY1" fmla="*/ 0 h 6096000"/>
              <a:gd name="connsiteX2" fmla="*/ 10438044 w 11454064"/>
              <a:gd name="connsiteY2" fmla="*/ 0 h 6096000"/>
              <a:gd name="connsiteX3" fmla="*/ 11454064 w 11454064"/>
              <a:gd name="connsiteY3" fmla="*/ 1016020 h 6096000"/>
              <a:gd name="connsiteX4" fmla="*/ 11454064 w 11454064"/>
              <a:gd name="connsiteY4" fmla="*/ 5079980 h 6096000"/>
              <a:gd name="connsiteX5" fmla="*/ 10438044 w 11454064"/>
              <a:gd name="connsiteY5" fmla="*/ 6096000 h 6096000"/>
              <a:gd name="connsiteX6" fmla="*/ 1016020 w 11454064"/>
              <a:gd name="connsiteY6" fmla="*/ 6096000 h 6096000"/>
              <a:gd name="connsiteX7" fmla="*/ 0 w 11454064"/>
              <a:gd name="connsiteY7" fmla="*/ 5079980 h 6096000"/>
              <a:gd name="connsiteX8" fmla="*/ 0 w 11454064"/>
              <a:gd name="connsiteY8" fmla="*/ 101602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54064" h="6096000" fill="none" extrusionOk="0">
                <a:moveTo>
                  <a:pt x="0" y="1016020"/>
                </a:moveTo>
                <a:cubicBezTo>
                  <a:pt x="7323" y="484873"/>
                  <a:pt x="550986" y="22490"/>
                  <a:pt x="1016020" y="0"/>
                </a:cubicBezTo>
                <a:cubicBezTo>
                  <a:pt x="3692223" y="-4730"/>
                  <a:pt x="8136053" y="-22855"/>
                  <a:pt x="10438044" y="0"/>
                </a:cubicBezTo>
                <a:cubicBezTo>
                  <a:pt x="10999059" y="6831"/>
                  <a:pt x="11401348" y="468194"/>
                  <a:pt x="11454064" y="1016020"/>
                </a:cubicBezTo>
                <a:cubicBezTo>
                  <a:pt x="11289961" y="2956661"/>
                  <a:pt x="11598380" y="3115339"/>
                  <a:pt x="11454064" y="5079980"/>
                </a:cubicBezTo>
                <a:cubicBezTo>
                  <a:pt x="11518305" y="5663962"/>
                  <a:pt x="11042635" y="6100143"/>
                  <a:pt x="10438044" y="6096000"/>
                </a:cubicBezTo>
                <a:cubicBezTo>
                  <a:pt x="6200686" y="5952652"/>
                  <a:pt x="5512522" y="5960301"/>
                  <a:pt x="1016020" y="6096000"/>
                </a:cubicBezTo>
                <a:cubicBezTo>
                  <a:pt x="421534" y="6054779"/>
                  <a:pt x="-46964" y="5632554"/>
                  <a:pt x="0" y="5079980"/>
                </a:cubicBezTo>
                <a:cubicBezTo>
                  <a:pt x="62595" y="4559949"/>
                  <a:pt x="-114390" y="1943633"/>
                  <a:pt x="0" y="1016020"/>
                </a:cubicBezTo>
                <a:close/>
              </a:path>
              <a:path w="11454064" h="6096000" stroke="0" extrusionOk="0">
                <a:moveTo>
                  <a:pt x="0" y="1016020"/>
                </a:moveTo>
                <a:cubicBezTo>
                  <a:pt x="15523" y="542829"/>
                  <a:pt x="386618" y="-29591"/>
                  <a:pt x="1016020" y="0"/>
                </a:cubicBezTo>
                <a:cubicBezTo>
                  <a:pt x="2763329" y="28882"/>
                  <a:pt x="8158315" y="-115930"/>
                  <a:pt x="10438044" y="0"/>
                </a:cubicBezTo>
                <a:cubicBezTo>
                  <a:pt x="10998801" y="7591"/>
                  <a:pt x="11431909" y="448848"/>
                  <a:pt x="11454064" y="1016020"/>
                </a:cubicBezTo>
                <a:cubicBezTo>
                  <a:pt x="11428045" y="2985247"/>
                  <a:pt x="11335671" y="3871558"/>
                  <a:pt x="11454064" y="5079980"/>
                </a:cubicBezTo>
                <a:cubicBezTo>
                  <a:pt x="11367254" y="5628346"/>
                  <a:pt x="10926673" y="6038663"/>
                  <a:pt x="10438044" y="6096000"/>
                </a:cubicBezTo>
                <a:cubicBezTo>
                  <a:pt x="7578192" y="6126598"/>
                  <a:pt x="3043368" y="6159403"/>
                  <a:pt x="1016020" y="6096000"/>
                </a:cubicBezTo>
                <a:cubicBezTo>
                  <a:pt x="542178" y="6062796"/>
                  <a:pt x="-83952" y="5696816"/>
                  <a:pt x="0" y="5079980"/>
                </a:cubicBezTo>
                <a:cubicBezTo>
                  <a:pt x="34687" y="3197823"/>
                  <a:pt x="-17827" y="2668081"/>
                  <a:pt x="0" y="1016020"/>
                </a:cubicBezTo>
                <a:close/>
              </a:path>
            </a:pathLst>
          </a:custGeom>
          <a:solidFill>
            <a:schemeClr val="lt1">
              <a:alpha val="92000"/>
            </a:schemeClr>
          </a:solidFill>
          <a:ln w="38100">
            <a:solidFill>
              <a:srgbClr val="FF3399"/>
            </a:solidFill>
            <a:extLst>
              <a:ext uri="{C807C97D-BFC1-408E-A445-0C87EB9F89A2}">
                <ask:lineSketchStyleProps xmlns:ask="http://schemas.microsoft.com/office/drawing/2018/sketchyshapes" sd="260719421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4C2946-2F68-0C57-CF60-B3FD89F54EDC}"/>
                  </a:ext>
                </a:extLst>
              </p:cNvPr>
              <p:cNvSpPr txBox="1"/>
              <p:nvPr/>
            </p:nvSpPr>
            <p:spPr>
              <a:xfrm>
                <a:off x="1304925" y="1285875"/>
                <a:ext cx="10039350" cy="3639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Đáy lớn của mảnh đất hình thang ban đầu của bác Tư là:</a:t>
                </a:r>
                <a:endParaRPr 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𝟏𝟖</m:t>
                    </m:r>
                    <m:r>
                      <m:rPr>
                        <m:nor/>
                      </m:rPr>
                      <a:rPr lang="en-US" sz="2800" b="1" i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b="1" i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=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𝟐𝟒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(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800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Diện tích mảnh đất ban đầu của bác Tư là:</a:t>
                </a:r>
                <a:endParaRPr 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(18 + 24)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12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𝟐𝟓𝟐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(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800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Phần đất còn lại của bác Tư là:</a:t>
                </a:r>
              </a:p>
              <a:p>
                <a:pPr algn="ctr"/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252 – 30 = 222 (m2)</a:t>
                </a:r>
              </a:p>
              <a:p>
                <a:pPr algn="r"/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Đáp số: 222 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800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4C2946-2F68-0C57-CF60-B3FD89F54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925" y="1285875"/>
                <a:ext cx="10039350" cy="3639010"/>
              </a:xfrm>
              <a:prstGeom prst="rect">
                <a:avLst/>
              </a:prstGeom>
              <a:blipFill>
                <a:blip r:embed="rId3"/>
                <a:stretch>
                  <a:fillRect t="-1843" r="-546" b="-3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978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996F5E-D2E7-401F-F984-5C63B9AB1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581">
            <a:off x="1454730" y="536460"/>
            <a:ext cx="8912642" cy="4873797"/>
          </a:xfrm>
          <a:prstGeom prst="rect">
            <a:avLst/>
          </a:prstGeom>
        </p:spPr>
      </p:pic>
      <p:pic>
        <p:nvPicPr>
          <p:cNvPr id="11" name="Picture 10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483F18C7-B07C-E904-1A02-C7F694369B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2488" y1="64338" x2="51010" y2="72658"/>
                        <a14:foregroundMark x1="51737" y1="60703" x2="51737" y2="79483"/>
                        <a14:foregroundMark x1="50767" y1="61187" x2="48102" y2="66317"/>
                        <a14:foregroundMark x1="39055" y1="70679" x2="42730" y2="68982"/>
                        <a14:foregroundMark x1="48102" y1="83158" x2="48102" y2="77544"/>
                        <a14:foregroundMark x1="53958" y1="81462" x2="53958" y2="78756"/>
                        <a14:foregroundMark x1="64943" y1="62399" x2="57835" y2="66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431" y="1859812"/>
            <a:ext cx="5982603" cy="59826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3808DC-63E0-BA9F-3761-8DEF619F2B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2096" y="1578703"/>
            <a:ext cx="7187807" cy="37005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3873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FF4827F-ED61-411C-9421-B316947E6FA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?F\uFFFD\uFFFD{933BFB93-89A2-42AE-B556-D1B6B18D2C69}&quot;,&quot;C:\\Users\\STD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oán-B33-T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96AAEF-3721-4E43-9FDD-15FCC567CDE1}:26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5A3DC0-6A0A-4634-827F-D31310E57F9C}:26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D16772D-A212-472B-9775-57DE85DAB008}:2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B3B348-270F-479E-ABC0-04B5A1E9A687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4CE37E-284E-4E46-B6EA-F6C97CA01E40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A2E3DF-82E0-4915-B09E-1FF9EBB866D3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700CA1-CD3D-461D-ADB7-9C5CC702E216}:2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46A0F8-1585-4711-9150-49515A27AE05}: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3D0B80-B772-4D77-AFBB-4F70BDF5FBBA}:2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D5AF717-C06F-4FB1-9585-4141B3A8F175}:2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F8810BC-BD89-40DF-870A-6C7EC115CDE0}:26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408</Words>
  <Application>Microsoft Office PowerPoint</Application>
  <PresentationFormat>Widescreen</PresentationFormat>
  <Paragraphs>53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#9Slide07 SVNNexa Rust Slab Bla</vt:lpstr>
      <vt:lpstr>Arial</vt:lpstr>
      <vt:lpstr>Calibri</vt:lpstr>
      <vt:lpstr>Calibri Light</vt:lpstr>
      <vt:lpstr>Cambria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Toán-B33-T1</dc:title>
  <dc:creator>STD</dc:creator>
  <cp:lastModifiedBy>Minh Ngọc Bùi</cp:lastModifiedBy>
  <cp:revision>4</cp:revision>
  <dcterms:created xsi:type="dcterms:W3CDTF">2024-12-30T14:47:54Z</dcterms:created>
  <dcterms:modified xsi:type="dcterms:W3CDTF">2025-01-03T01:43:50Z</dcterms:modified>
</cp:coreProperties>
</file>