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3635-071E-4800-BE5A-5DD63745687F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DCD66-4D52-439C-A596-9ADF1BB04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CEB3C-CD62-4215-890E-8260E4ED8B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9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CD66-4D52-439C-A596-9ADF1BB048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0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8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5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27D6-00C1-437F-A6F1-93F1B809772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06279-C0E3-408A-9464-2ECF2D78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89952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123831" y="4869121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Picture 8" descr="F:\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3426" y="3450787"/>
            <a:ext cx="3387403" cy="3407213"/>
          </a:xfrm>
          <a:prstGeom prst="rect">
            <a:avLst/>
          </a:prstGeom>
          <a:noFill/>
        </p:spPr>
      </p:pic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D54E5-B4D9-82B5-815C-F6F5BF44B2F1}"/>
              </a:ext>
            </a:extLst>
          </p:cNvPr>
          <p:cNvSpPr txBox="1"/>
          <p:nvPr/>
        </p:nvSpPr>
        <p:spPr>
          <a:xfrm>
            <a:off x="1583634" y="692293"/>
            <a:ext cx="9852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 defTabSz="609630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defTabSz="60963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34: ÔN TẬP ĐO LƯỜNG (TIẾT 1)</a:t>
            </a:r>
          </a:p>
          <a:p>
            <a:pPr algn="ctr" defTabSz="609630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5E</a:t>
            </a:r>
          </a:p>
          <a:p>
            <a:pPr algn="ctr" defTabSz="60963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0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5A6DA-063D-E263-0B53-9E00564EE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92309-89B2-E78F-93A9-24ABD49D3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5448" r="66929" b="49462"/>
          <a:stretch/>
        </p:blipFill>
        <p:spPr>
          <a:xfrm>
            <a:off x="7351271" y="1751299"/>
            <a:ext cx="5395373" cy="4911059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95EF550C-2AE9-861B-4B52-D4CCC152D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6" y="945744"/>
            <a:ext cx="7193903" cy="5791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3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2612FD-C8D7-92E4-BED2-6C7C79DA8B9F}"/>
                  </a:ext>
                </a:extLst>
              </p:cNvPr>
              <p:cNvSpPr txBox="1"/>
              <p:nvPr/>
            </p:nvSpPr>
            <p:spPr>
              <a:xfrm>
                <a:off x="1293541" y="579863"/>
                <a:ext cx="9924585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Khu đất xây dựng nhà máy sản xuất đồ chơi trẻ em dạng hình chữ nhật có chiều dài 300 m, chiều rộng bằng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chiều dài. Hỏi diện tích khu đất đó là bao nhiêu mét vuông, bao nhiêu héc-ta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2612FD-C8D7-92E4-BED2-6C7C79DA8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41" y="579863"/>
                <a:ext cx="9924585" cy="2032416"/>
              </a:xfrm>
              <a:prstGeom prst="rect">
                <a:avLst/>
              </a:prstGeom>
              <a:blipFill>
                <a:blip r:embed="rId4"/>
                <a:stretch>
                  <a:fillRect l="-1229" t="-2994" r="-1290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D0D9F5-54BE-AEA7-027B-E5578FBFEC43}"/>
                  </a:ext>
                </a:extLst>
              </p:cNvPr>
              <p:cNvSpPr txBox="1"/>
              <p:nvPr/>
            </p:nvSpPr>
            <p:spPr>
              <a:xfrm>
                <a:off x="2163336" y="2364059"/>
                <a:ext cx="8564137" cy="425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× 300=100 (m)</a:t>
                </a:r>
              </a:p>
              <a:p>
                <a:pPr algn="ctr"/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300 × 100 = 30 000 (m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30 000 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3 ha</a:t>
                </a:r>
              </a:p>
              <a:p>
                <a:pPr algn="ctr"/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30 000 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3 ha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D0D9F5-54BE-AEA7-027B-E5578FBF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336" y="2364059"/>
                <a:ext cx="8564137" cy="4250779"/>
              </a:xfrm>
              <a:prstGeom prst="rect">
                <a:avLst/>
              </a:prstGeom>
              <a:blipFill>
                <a:blip r:embed="rId5"/>
                <a:stretch>
                  <a:fillRect t="-1865" b="-3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672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A4D70-4815-C649-8D20-0960F4EE3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EAB9F5-B0B6-47FB-A838-EE71C9BDB12B}"/>
              </a:ext>
            </a:extLst>
          </p:cNvPr>
          <p:cNvGrpSpPr/>
          <p:nvPr/>
        </p:nvGrpSpPr>
        <p:grpSpPr>
          <a:xfrm>
            <a:off x="6906712" y="2243138"/>
            <a:ext cx="5400698" cy="2418208"/>
            <a:chOff x="4133327" y="8204395"/>
            <a:chExt cx="7210038" cy="24182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B94958-5372-079C-77A4-E9C6E12E1E19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40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TẠM BIỆT VÀ HẸN GẶP LẠI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AFB79E-2242-CD87-B26D-29F71EEAD6B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40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B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Ệ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V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À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Ẹ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G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Ặ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P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L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3441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5A6DA-063D-E263-0B53-9E00564EED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92309-89B2-E78F-93A9-24ABD49D35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5448" r="66929" b="49462"/>
          <a:stretch/>
        </p:blipFill>
        <p:spPr>
          <a:xfrm>
            <a:off x="7351271" y="1751299"/>
            <a:ext cx="5395373" cy="4911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48547F-60E0-42DA-6323-D04A7A7E764A}"/>
              </a:ext>
            </a:extLst>
          </p:cNvPr>
          <p:cNvGrpSpPr/>
          <p:nvPr/>
        </p:nvGrpSpPr>
        <p:grpSpPr>
          <a:xfrm>
            <a:off x="573053" y="195642"/>
            <a:ext cx="7144329" cy="6426076"/>
            <a:chOff x="873759" y="195642"/>
            <a:chExt cx="7144329" cy="64260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7305B9-559D-C96D-1E05-F092794A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3759" y="195642"/>
              <a:ext cx="7144329" cy="64260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B82A5A-1201-623F-5440-A7C3C1F2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35891" y="2570678"/>
              <a:ext cx="4972909" cy="379732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58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6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40911F-53BE-B3C4-3C29-C930BB7CC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69FC6-5371-E98B-F307-C36823F5B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69" y="0"/>
            <a:ext cx="7305722" cy="6714622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B3EFEFE9-FA30-6CE3-9DD9-FF68E09BD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669" y="2218075"/>
            <a:ext cx="3896551" cy="411480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7D5332F4-7F09-73B4-9040-D7B9618E1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482654" y="2038389"/>
            <a:ext cx="3683366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412370-28BF-777D-A21C-E0EBA5018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162" y="2157126"/>
            <a:ext cx="3865199" cy="1072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905A-6A21-BAE2-4F74-22B4A8C6AB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2448" y="2962318"/>
            <a:ext cx="5809992" cy="3895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2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40911F-53BE-B3C4-3C29-C930BB7CC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69FC6-5371-E98B-F307-C36823F5B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999" y="96143"/>
            <a:ext cx="6350001" cy="633129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B3EFEFE9-FA30-6CE3-9DD9-FF68E09BD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669" y="2218075"/>
            <a:ext cx="3896551" cy="411480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7D5332F4-7F09-73B4-9040-D7B9618E1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482654" y="2038389"/>
            <a:ext cx="3683366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17DC68-B727-EBCF-FC90-C6427656E68B}"/>
              </a:ext>
            </a:extLst>
          </p:cNvPr>
          <p:cNvSpPr txBox="1"/>
          <p:nvPr/>
        </p:nvSpPr>
        <p:spPr>
          <a:xfrm>
            <a:off x="3875407" y="3294476"/>
            <a:ext cx="4481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Các bạn trong nhóm cùng nhau hát bài “Tập tầm vông”, một bạn đố, các bạn còn lại đoán xem viên kẹo nằm ở tay nào. Ai đoán đúng nhiều nhất thì thắng cuộc.</a:t>
            </a:r>
            <a:endParaRPr lang="vi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8492D-68BE-78D8-4F42-076B7462A2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6168" y="2302680"/>
            <a:ext cx="3865199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5A6DA-063D-E263-0B53-9E00564EE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92309-89B2-E78F-93A9-24ABD49D35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5448" r="66929" b="49462"/>
          <a:stretch/>
        </p:blipFill>
        <p:spPr>
          <a:xfrm>
            <a:off x="7351271" y="1751299"/>
            <a:ext cx="5395373" cy="49110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CECDBF-8516-535D-338B-568447E50D4F}"/>
              </a:ext>
            </a:extLst>
          </p:cNvPr>
          <p:cNvGrpSpPr/>
          <p:nvPr/>
        </p:nvGrpSpPr>
        <p:grpSpPr>
          <a:xfrm>
            <a:off x="477519" y="195642"/>
            <a:ext cx="7144329" cy="6426076"/>
            <a:chOff x="477519" y="195642"/>
            <a:chExt cx="7144329" cy="64260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7305B9-559D-C96D-1E05-F092794A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519" y="195642"/>
              <a:ext cx="7144329" cy="642607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27E4C8-2BE1-7AE5-7CA2-7B93A6D5C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532" y="2550160"/>
              <a:ext cx="6197980" cy="376865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898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6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612FD-C8D7-92E4-BED2-6C7C79DA8B9F}"/>
              </a:ext>
            </a:extLst>
          </p:cNvPr>
          <p:cNvSpPr txBox="1"/>
          <p:nvPr/>
        </p:nvSpPr>
        <p:spPr>
          <a:xfrm>
            <a:off x="1293542" y="579863"/>
            <a:ext cx="13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1CC75F-31FD-69AD-3E4A-DA0F986EA6FD}"/>
              </a:ext>
            </a:extLst>
          </p:cNvPr>
          <p:cNvSpPr/>
          <p:nvPr/>
        </p:nvSpPr>
        <p:spPr>
          <a:xfrm>
            <a:off x="1014761" y="1773044"/>
            <a:ext cx="436012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D87AE-F574-0286-D609-04BD1FCA8036}"/>
              </a:ext>
            </a:extLst>
          </p:cNvPr>
          <p:cNvSpPr txBox="1"/>
          <p:nvPr/>
        </p:nvSpPr>
        <p:spPr>
          <a:xfrm>
            <a:off x="512956" y="192916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D61A-B6FA-9B02-F0B2-DFC43DC4907A}"/>
              </a:ext>
            </a:extLst>
          </p:cNvPr>
          <p:cNvSpPr txBox="1"/>
          <p:nvPr/>
        </p:nvSpPr>
        <p:spPr>
          <a:xfrm>
            <a:off x="1059365" y="205182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28 m 15 cm =              cm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75C1A-9EF5-B2EA-EFA0-BE8021815400}"/>
              </a:ext>
            </a:extLst>
          </p:cNvPr>
          <p:cNvSpPr txBox="1"/>
          <p:nvPr/>
        </p:nvSpPr>
        <p:spPr>
          <a:xfrm>
            <a:off x="1148574" y="2854712"/>
            <a:ext cx="4159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kg 500 g =             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D344C-B45A-51C4-C43C-2081E205300A}"/>
              </a:ext>
            </a:extLst>
          </p:cNvPr>
          <p:cNvSpPr/>
          <p:nvPr/>
        </p:nvSpPr>
        <p:spPr>
          <a:xfrm>
            <a:off x="6880303" y="1795347"/>
            <a:ext cx="399213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FABB-DDD0-9E2C-7ACD-2E9FAFE0317D}"/>
              </a:ext>
            </a:extLst>
          </p:cNvPr>
          <p:cNvSpPr txBox="1"/>
          <p:nvPr/>
        </p:nvSpPr>
        <p:spPr>
          <a:xfrm>
            <a:off x="7058722" y="207412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m =             dm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8ED38-5121-D648-098D-9B08A6D14435}"/>
              </a:ext>
            </a:extLst>
          </p:cNvPr>
          <p:cNvSpPr txBox="1"/>
          <p:nvPr/>
        </p:nvSpPr>
        <p:spPr>
          <a:xfrm>
            <a:off x="7014117" y="2877015"/>
            <a:ext cx="3211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3,42 tạ =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CBC99E-D190-79FE-AED1-4877A78F0F96}"/>
              </a:ext>
            </a:extLst>
          </p:cNvPr>
          <p:cNvSpPr/>
          <p:nvPr/>
        </p:nvSpPr>
        <p:spPr>
          <a:xfrm>
            <a:off x="4783874" y="4248615"/>
            <a:ext cx="399213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E4666-33F7-9913-98EB-40F8A25B3653}"/>
              </a:ext>
            </a:extLst>
          </p:cNvPr>
          <p:cNvSpPr txBox="1"/>
          <p:nvPr/>
        </p:nvSpPr>
        <p:spPr>
          <a:xfrm>
            <a:off x="4962293" y="452739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9,02 km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096ADE-FE7A-5938-DAE1-0285948AA473}"/>
              </a:ext>
            </a:extLst>
          </p:cNvPr>
          <p:cNvSpPr txBox="1"/>
          <p:nvPr/>
        </p:nvSpPr>
        <p:spPr>
          <a:xfrm>
            <a:off x="4917688" y="533028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6,35 tấn =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770528-C0DA-CFC5-390B-00741EE9D8AD}"/>
              </a:ext>
            </a:extLst>
          </p:cNvPr>
          <p:cNvSpPr/>
          <p:nvPr/>
        </p:nvSpPr>
        <p:spPr>
          <a:xfrm>
            <a:off x="3568391" y="202952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53DD023-9A68-BA54-4CB7-252CCAA26A6F}"/>
              </a:ext>
            </a:extLst>
          </p:cNvPr>
          <p:cNvSpPr/>
          <p:nvPr/>
        </p:nvSpPr>
        <p:spPr>
          <a:xfrm>
            <a:off x="3412274" y="2854713"/>
            <a:ext cx="89209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5BD0F6-E1D7-AAB0-50F3-319B146204D9}"/>
              </a:ext>
            </a:extLst>
          </p:cNvPr>
          <p:cNvSpPr/>
          <p:nvPr/>
        </p:nvSpPr>
        <p:spPr>
          <a:xfrm>
            <a:off x="8705386" y="2048109"/>
            <a:ext cx="94041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CE182A-69C7-54F0-8C9C-8D55FB6B288D}"/>
              </a:ext>
            </a:extLst>
          </p:cNvPr>
          <p:cNvSpPr/>
          <p:nvPr/>
        </p:nvSpPr>
        <p:spPr>
          <a:xfrm>
            <a:off x="8701669" y="2858432"/>
            <a:ext cx="85492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23534-5741-EBB7-A6A4-6D5A69BD47C8}"/>
              </a:ext>
            </a:extLst>
          </p:cNvPr>
          <p:cNvSpPr/>
          <p:nvPr/>
        </p:nvSpPr>
        <p:spPr>
          <a:xfrm>
            <a:off x="6828264" y="448650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32DF04-2557-EBF4-3917-1FFF4DE3840A}"/>
              </a:ext>
            </a:extLst>
          </p:cNvPr>
          <p:cNvSpPr/>
          <p:nvPr/>
        </p:nvSpPr>
        <p:spPr>
          <a:xfrm>
            <a:off x="6824546" y="5296832"/>
            <a:ext cx="98130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652C8B9-AC5F-C080-4EBF-AECB999EBC43}"/>
              </a:ext>
            </a:extLst>
          </p:cNvPr>
          <p:cNvSpPr/>
          <p:nvPr/>
        </p:nvSpPr>
        <p:spPr>
          <a:xfrm>
            <a:off x="3564674" y="202580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2 815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B6AEDA-DF28-D8CD-B216-0E50FD4FFFA7}"/>
              </a:ext>
            </a:extLst>
          </p:cNvPr>
          <p:cNvSpPr/>
          <p:nvPr/>
        </p:nvSpPr>
        <p:spPr>
          <a:xfrm>
            <a:off x="3404839" y="2847279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4 500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A854B4C-6504-3BC8-2A70-024139F28283}"/>
              </a:ext>
            </a:extLst>
          </p:cNvPr>
          <p:cNvSpPr/>
          <p:nvPr/>
        </p:nvSpPr>
        <p:spPr>
          <a:xfrm>
            <a:off x="8697950" y="205182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137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3A2D0C4-5A61-CE74-DDA5-25B975172250}"/>
              </a:ext>
            </a:extLst>
          </p:cNvPr>
          <p:cNvSpPr/>
          <p:nvPr/>
        </p:nvSpPr>
        <p:spPr>
          <a:xfrm>
            <a:off x="8686799" y="2832411"/>
            <a:ext cx="936702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342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08DCF5-AE91-EB82-7B0D-0AD1BCBD6C65}"/>
              </a:ext>
            </a:extLst>
          </p:cNvPr>
          <p:cNvSpPr/>
          <p:nvPr/>
        </p:nvSpPr>
        <p:spPr>
          <a:xfrm>
            <a:off x="6798525" y="4479074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9020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9DC6A29-825A-E52F-2B4A-751AE37DCF19}"/>
              </a:ext>
            </a:extLst>
          </p:cNvPr>
          <p:cNvSpPr/>
          <p:nvPr/>
        </p:nvSpPr>
        <p:spPr>
          <a:xfrm>
            <a:off x="6805958" y="5289397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6350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159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/>
      <p:bldP spid="11" grpId="0"/>
      <p:bldP spid="12" grpId="0" animBg="1"/>
      <p:bldP spid="15" grpId="0"/>
      <p:bldP spid="16" grpId="0"/>
      <p:bldP spid="17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612FD-C8D7-92E4-BED2-6C7C79DA8B9F}"/>
              </a:ext>
            </a:extLst>
          </p:cNvPr>
          <p:cNvSpPr txBox="1"/>
          <p:nvPr/>
        </p:nvSpPr>
        <p:spPr>
          <a:xfrm>
            <a:off x="1293542" y="579863"/>
            <a:ext cx="13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1CC75F-31FD-69AD-3E4A-DA0F986EA6FD}"/>
              </a:ext>
            </a:extLst>
          </p:cNvPr>
          <p:cNvSpPr/>
          <p:nvPr/>
        </p:nvSpPr>
        <p:spPr>
          <a:xfrm>
            <a:off x="1014761" y="1773044"/>
            <a:ext cx="436012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D87AE-F574-0286-D609-04BD1FCA8036}"/>
              </a:ext>
            </a:extLst>
          </p:cNvPr>
          <p:cNvSpPr txBox="1"/>
          <p:nvPr/>
        </p:nvSpPr>
        <p:spPr>
          <a:xfrm>
            <a:off x="512956" y="192916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D61A-B6FA-9B02-F0B2-DFC43DC4907A}"/>
              </a:ext>
            </a:extLst>
          </p:cNvPr>
          <p:cNvSpPr txBox="1"/>
          <p:nvPr/>
        </p:nvSpPr>
        <p:spPr>
          <a:xfrm>
            <a:off x="1059365" y="205182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 ha =             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75C1A-9EF5-B2EA-EFA0-BE8021815400}"/>
              </a:ext>
            </a:extLst>
          </p:cNvPr>
          <p:cNvSpPr txBox="1"/>
          <p:nvPr/>
        </p:nvSpPr>
        <p:spPr>
          <a:xfrm>
            <a:off x="1148574" y="2854712"/>
            <a:ext cx="4159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000" b="1" dirty="0">
                <a:latin typeface="Cambria" panose="02040503050406030204" pitchFamily="18" charset="0"/>
                <a:ea typeface="Cambria" panose="02040503050406030204" pitchFamily="18" charset="0"/>
              </a:rPr>
              <a:t>6,5 ha =                  m</a:t>
            </a:r>
            <a:r>
              <a:rPr lang="it-IT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D344C-B45A-51C4-C43C-2081E205300A}"/>
              </a:ext>
            </a:extLst>
          </p:cNvPr>
          <p:cNvSpPr/>
          <p:nvPr/>
        </p:nvSpPr>
        <p:spPr>
          <a:xfrm>
            <a:off x="6880303" y="1795347"/>
            <a:ext cx="4594302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FABB-DDD0-9E2C-7ACD-2E9FAFE0317D}"/>
              </a:ext>
            </a:extLst>
          </p:cNvPr>
          <p:cNvSpPr txBox="1"/>
          <p:nvPr/>
        </p:nvSpPr>
        <p:spPr>
          <a:xfrm>
            <a:off x="7058722" y="207412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700 ha =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8ED38-5121-D648-098D-9B08A6D14435}"/>
              </a:ext>
            </a:extLst>
          </p:cNvPr>
          <p:cNvSpPr txBox="1"/>
          <p:nvPr/>
        </p:nvSpPr>
        <p:spPr>
          <a:xfrm>
            <a:off x="7014116" y="2877015"/>
            <a:ext cx="452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24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=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CBC99E-D190-79FE-AED1-4877A78F0F96}"/>
              </a:ext>
            </a:extLst>
          </p:cNvPr>
          <p:cNvSpPr/>
          <p:nvPr/>
        </p:nvSpPr>
        <p:spPr>
          <a:xfrm>
            <a:off x="4783874" y="4248615"/>
            <a:ext cx="399213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E4666-33F7-9913-98EB-40F8A25B3653}"/>
              </a:ext>
            </a:extLst>
          </p:cNvPr>
          <p:cNvSpPr txBox="1"/>
          <p:nvPr/>
        </p:nvSpPr>
        <p:spPr>
          <a:xfrm>
            <a:off x="4962293" y="452739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2,75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096ADE-FE7A-5938-DAE1-0285948AA473}"/>
              </a:ext>
            </a:extLst>
          </p:cNvPr>
          <p:cNvSpPr txBox="1"/>
          <p:nvPr/>
        </p:nvSpPr>
        <p:spPr>
          <a:xfrm>
            <a:off x="4917688" y="533028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000" b="1" dirty="0">
                <a:latin typeface="Cambria" panose="02040503050406030204" pitchFamily="18" charset="0"/>
                <a:ea typeface="Cambria" panose="02040503050406030204" pitchFamily="18" charset="0"/>
              </a:rPr>
              <a:t>90 000 m</a:t>
            </a:r>
            <a:r>
              <a:rPr lang="it-IT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it-IT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ha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770528-C0DA-CFC5-390B-00741EE9D8AD}"/>
              </a:ext>
            </a:extLst>
          </p:cNvPr>
          <p:cNvSpPr/>
          <p:nvPr/>
        </p:nvSpPr>
        <p:spPr>
          <a:xfrm>
            <a:off x="3646450" y="1996070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53DD023-9A68-BA54-4CB7-252CCAA26A6F}"/>
              </a:ext>
            </a:extLst>
          </p:cNvPr>
          <p:cNvSpPr/>
          <p:nvPr/>
        </p:nvSpPr>
        <p:spPr>
          <a:xfrm>
            <a:off x="2653993" y="2843562"/>
            <a:ext cx="132699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5BD0F6-E1D7-AAB0-50F3-319B146204D9}"/>
              </a:ext>
            </a:extLst>
          </p:cNvPr>
          <p:cNvSpPr/>
          <p:nvPr/>
        </p:nvSpPr>
        <p:spPr>
          <a:xfrm>
            <a:off x="8794597" y="2059260"/>
            <a:ext cx="94041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23534-5741-EBB7-A6A4-6D5A69BD47C8}"/>
              </a:ext>
            </a:extLst>
          </p:cNvPr>
          <p:cNvSpPr/>
          <p:nvPr/>
        </p:nvSpPr>
        <p:spPr>
          <a:xfrm>
            <a:off x="6817113" y="4441904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32DF04-2557-EBF4-3917-1FFF4DE3840A}"/>
              </a:ext>
            </a:extLst>
          </p:cNvPr>
          <p:cNvSpPr/>
          <p:nvPr/>
        </p:nvSpPr>
        <p:spPr>
          <a:xfrm>
            <a:off x="7170234" y="5307983"/>
            <a:ext cx="85864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59F61-D7D0-84CC-3F45-F734A5EEC1AA}"/>
              </a:ext>
            </a:extLst>
          </p:cNvPr>
          <p:cNvSpPr/>
          <p:nvPr/>
        </p:nvSpPr>
        <p:spPr>
          <a:xfrm>
            <a:off x="9787056" y="2839845"/>
            <a:ext cx="85120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7F43B-F1BB-4118-59B7-A19EECA6FF04}"/>
              </a:ext>
            </a:extLst>
          </p:cNvPr>
          <p:cNvSpPr/>
          <p:nvPr/>
        </p:nvSpPr>
        <p:spPr>
          <a:xfrm>
            <a:off x="3631581" y="199235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575DF2-7CE5-D438-D0B2-5933DC379959}"/>
              </a:ext>
            </a:extLst>
          </p:cNvPr>
          <p:cNvSpPr/>
          <p:nvPr/>
        </p:nvSpPr>
        <p:spPr>
          <a:xfrm>
            <a:off x="2646556" y="2836128"/>
            <a:ext cx="1356731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D8C0DB-150B-43BB-5732-78F43D75BB95}"/>
              </a:ext>
            </a:extLst>
          </p:cNvPr>
          <p:cNvSpPr/>
          <p:nvPr/>
        </p:nvSpPr>
        <p:spPr>
          <a:xfrm>
            <a:off x="8802030" y="205554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3BB13C-2D5A-0B38-1642-B19CA5F7B5A4}"/>
              </a:ext>
            </a:extLst>
          </p:cNvPr>
          <p:cNvSpPr/>
          <p:nvPr/>
        </p:nvSpPr>
        <p:spPr>
          <a:xfrm>
            <a:off x="9738733" y="2847279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31137F-E51B-DA6F-A86F-C7CA8C6B0FFB}"/>
              </a:ext>
            </a:extLst>
          </p:cNvPr>
          <p:cNvSpPr/>
          <p:nvPr/>
        </p:nvSpPr>
        <p:spPr>
          <a:xfrm>
            <a:off x="6824547" y="442703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D33F2-B158-B09F-F5CC-61E17F97AAE7}"/>
              </a:ext>
            </a:extLst>
          </p:cNvPr>
          <p:cNvSpPr/>
          <p:nvPr/>
        </p:nvSpPr>
        <p:spPr>
          <a:xfrm>
            <a:off x="7147932" y="5319133"/>
            <a:ext cx="90324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761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/>
      <p:bldP spid="11" grpId="0"/>
      <p:bldP spid="12" grpId="0" animBg="1"/>
      <p:bldP spid="15" grpId="0"/>
      <p:bldP spid="16" grpId="0"/>
      <p:bldP spid="17" grpId="0" animBg="1"/>
      <p:bldP spid="19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" grpId="0" animBg="1"/>
      <p:bldP spid="8" grpId="0" animBg="1"/>
      <p:bldP spid="9" grpId="0" animBg="1"/>
      <p:bldP spid="14" grpId="0" animBg="1"/>
      <p:bldP spid="18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612FD-C8D7-92E4-BED2-6C7C79DA8B9F}"/>
              </a:ext>
            </a:extLst>
          </p:cNvPr>
          <p:cNvSpPr txBox="1"/>
          <p:nvPr/>
        </p:nvSpPr>
        <p:spPr>
          <a:xfrm>
            <a:off x="1293542" y="579863"/>
            <a:ext cx="13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1CC75F-31FD-69AD-3E4A-DA0F986EA6FD}"/>
              </a:ext>
            </a:extLst>
          </p:cNvPr>
          <p:cNvSpPr/>
          <p:nvPr/>
        </p:nvSpPr>
        <p:spPr>
          <a:xfrm>
            <a:off x="1014760" y="1773044"/>
            <a:ext cx="618892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D87AE-F574-0286-D609-04BD1FCA8036}"/>
              </a:ext>
            </a:extLst>
          </p:cNvPr>
          <p:cNvSpPr txBox="1"/>
          <p:nvPr/>
        </p:nvSpPr>
        <p:spPr>
          <a:xfrm>
            <a:off x="512956" y="192916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D61A-B6FA-9B02-F0B2-DFC43DC4907A}"/>
              </a:ext>
            </a:extLst>
          </p:cNvPr>
          <p:cNvSpPr txBox="1"/>
          <p:nvPr/>
        </p:nvSpPr>
        <p:spPr>
          <a:xfrm>
            <a:off x="1059365" y="2051824"/>
            <a:ext cx="471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 km + 5,8 km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75C1A-9EF5-B2EA-EFA0-BE8021815400}"/>
              </a:ext>
            </a:extLst>
          </p:cNvPr>
          <p:cNvSpPr txBox="1"/>
          <p:nvPr/>
        </p:nvSpPr>
        <p:spPr>
          <a:xfrm>
            <a:off x="1148574" y="2854712"/>
            <a:ext cx="4159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7,6 kg – 2,75 kg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D344C-B45A-51C4-C43C-2081E205300A}"/>
              </a:ext>
            </a:extLst>
          </p:cNvPr>
          <p:cNvSpPr/>
          <p:nvPr/>
        </p:nvSpPr>
        <p:spPr>
          <a:xfrm>
            <a:off x="4761570" y="4270918"/>
            <a:ext cx="6378498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FABB-DDD0-9E2C-7ACD-2E9FAFE0317D}"/>
              </a:ext>
            </a:extLst>
          </p:cNvPr>
          <p:cNvSpPr txBox="1"/>
          <p:nvPr/>
        </p:nvSpPr>
        <p:spPr>
          <a:xfrm>
            <a:off x="4939990" y="4549698"/>
            <a:ext cx="40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28,6 ha × 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8ED38-5121-D648-098D-9B08A6D14435}"/>
              </a:ext>
            </a:extLst>
          </p:cNvPr>
          <p:cNvSpPr txBox="1"/>
          <p:nvPr/>
        </p:nvSpPr>
        <p:spPr>
          <a:xfrm>
            <a:off x="4895384" y="5352586"/>
            <a:ext cx="403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93,17 km</a:t>
            </a:r>
            <a:r>
              <a:rPr lang="en-US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 : 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86482-25BC-93F2-6EB8-416C8300F8AE}"/>
              </a:ext>
            </a:extLst>
          </p:cNvPr>
          <p:cNvSpPr txBox="1"/>
          <p:nvPr/>
        </p:nvSpPr>
        <p:spPr>
          <a:xfrm>
            <a:off x="4103648" y="4427034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20F589-72B7-AB90-055C-AAA7446D5404}"/>
              </a:ext>
            </a:extLst>
          </p:cNvPr>
          <p:cNvSpPr txBox="1"/>
          <p:nvPr/>
        </p:nvSpPr>
        <p:spPr>
          <a:xfrm>
            <a:off x="4772721" y="2107580"/>
            <a:ext cx="260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12,14 km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C5C3AB-99AC-B997-E85C-E028DC4510D3}"/>
              </a:ext>
            </a:extLst>
          </p:cNvPr>
          <p:cNvSpPr txBox="1"/>
          <p:nvPr/>
        </p:nvSpPr>
        <p:spPr>
          <a:xfrm>
            <a:off x="4817326" y="2899316"/>
            <a:ext cx="260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4,85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63677-6FE5-FF8E-F68B-BAF93ABA062E}"/>
              </a:ext>
            </a:extLst>
          </p:cNvPr>
          <p:cNvSpPr txBox="1"/>
          <p:nvPr/>
        </p:nvSpPr>
        <p:spPr>
          <a:xfrm>
            <a:off x="7512205" y="4545980"/>
            <a:ext cx="260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143 ha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2B08E9-DCE9-C37B-8045-BA9FBF4F711C}"/>
              </a:ext>
            </a:extLst>
          </p:cNvPr>
          <p:cNvSpPr txBox="1"/>
          <p:nvPr/>
        </p:nvSpPr>
        <p:spPr>
          <a:xfrm>
            <a:off x="8058614" y="5360019"/>
            <a:ext cx="304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13,31 km</a:t>
            </a:r>
            <a:r>
              <a:rPr lang="en-US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227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/>
      <p:bldP spid="11" grpId="0"/>
      <p:bldP spid="12" grpId="0" animBg="1"/>
      <p:bldP spid="15" grpId="0"/>
      <p:bldP spid="1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612FD-C8D7-92E4-BED2-6C7C79DA8B9F}"/>
              </a:ext>
            </a:extLst>
          </p:cNvPr>
          <p:cNvSpPr txBox="1"/>
          <p:nvPr/>
        </p:nvSpPr>
        <p:spPr>
          <a:xfrm>
            <a:off x="1293541" y="579863"/>
            <a:ext cx="9924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Theo Bách khoa toàn thư, diện tích của Hồ Gươm (Hồ Hoàn Kiếm) khoảng 0,12 km</a:t>
            </a:r>
            <a:r>
              <a:rPr lang="vi-VN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. Hỏi diện tích của Hồ Gươm khoảng bao nhiêu héc-ta, bao nhiêu mét vuông?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AA7B9-8C55-576D-21F3-D0E66E262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928" y="2134065"/>
            <a:ext cx="7981950" cy="1943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9B189B-70BA-20FC-10D5-F6D6E1F79F9A}"/>
              </a:ext>
            </a:extLst>
          </p:cNvPr>
          <p:cNvSpPr txBox="1"/>
          <p:nvPr/>
        </p:nvSpPr>
        <p:spPr>
          <a:xfrm>
            <a:off x="1103971" y="3836020"/>
            <a:ext cx="9913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 0,12 km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0,12 × 100 ha = 12 ha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Hồ Gươm khoảnh 12 ha.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 0,12 km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0,12 × 1 000 000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120 000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Hồ Gươm khoảng 120 000 mét vuông.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053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3E3BC1-742C-4462-97B2-77E5EA054B7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34 - T1 - T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7910D3-7433-4688-A7B0-E4374CECA1F3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52031B-B32A-47D3-AACF-BD56D9AC90B9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9FD2A8-ED12-4102-A967-9D13A7E61728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66D29-D72C-408A-86E8-F47E2B5F2E2A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  <p:tag name="GENSWF_SLIDE_UID" val="{30CE6265-288E-45C3-ABD6-C287C43896B4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AFFAFB-2E60-4227-B4F9-8D48A776422E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997228-FCD6-486B-9563-FACE52E77E33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E2A979-FDD1-4EFD-A4F0-92C8810F02EE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65131B-486D-4D31-84CB-CBF36B4FFF29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704FF3-AFA3-443D-9F65-61C788C28906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BE6DDD-AF64-4EB4-89BC-2553BC77262D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03F551-3132-447E-9DF5-351E3D6B14EF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286</Words>
  <Application>Microsoft Office PowerPoint</Application>
  <PresentationFormat>Widescreen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Cambria</vt:lpstr>
      <vt:lpstr>Cambria Math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B34 - T1 - T18</dc:title>
  <dc:creator>STD</dc:creator>
  <cp:lastModifiedBy>STD</cp:lastModifiedBy>
  <cp:revision>4</cp:revision>
  <dcterms:created xsi:type="dcterms:W3CDTF">2025-01-05T13:52:38Z</dcterms:created>
  <dcterms:modified xsi:type="dcterms:W3CDTF">2025-01-05T14:10:49Z</dcterms:modified>
</cp:coreProperties>
</file>