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6" r:id="rId3"/>
    <p:sldMasterId id="2147483691" r:id="rId4"/>
  </p:sldMasterIdLst>
  <p:notesMasterIdLst>
    <p:notesMasterId r:id="rId16"/>
  </p:notesMasterIdLst>
  <p:sldIdLst>
    <p:sldId id="287" r:id="rId5"/>
    <p:sldId id="320" r:id="rId6"/>
    <p:sldId id="315" r:id="rId7"/>
    <p:sldId id="321" r:id="rId8"/>
    <p:sldId id="296" r:id="rId9"/>
    <p:sldId id="297" r:id="rId10"/>
    <p:sldId id="298" r:id="rId11"/>
    <p:sldId id="322" r:id="rId12"/>
    <p:sldId id="323" r:id="rId13"/>
    <p:sldId id="324" r:id="rId14"/>
    <p:sldId id="289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B1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14" autoAdjust="0"/>
    <p:restoredTop sz="65364" autoAdjust="0"/>
  </p:normalViewPr>
  <p:slideViewPr>
    <p:cSldViewPr snapToGrid="0">
      <p:cViewPr varScale="1">
        <p:scale>
          <a:sx n="116" d="100"/>
          <a:sy n="116" d="100"/>
        </p:scale>
        <p:origin x="224" y="2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3D926-4EDD-40EC-BA2F-F75505FD72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216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g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51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501"/>
            <a:ext cx="3773431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20" y="3169722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6857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4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2"/>
            <a:ext cx="4465331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1" y="1050118"/>
            <a:ext cx="7329807" cy="1200327"/>
          </a:xfrm>
          <a:prstGeom prst="rect">
            <a:avLst/>
          </a:prstGeom>
          <a:noFill/>
        </p:spPr>
        <p:txBody>
          <a:bodyPr wrap="square" lIns="68577" tIns="34289" rIns="68577" bIns="34289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3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36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3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98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330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2" y="4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94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69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6" y="1157471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8" y="1477608"/>
            <a:ext cx="2211023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4" y="1064033"/>
            <a:ext cx="2397503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3" y="1982712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9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555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5" y="983096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4" y="1261475"/>
            <a:ext cx="221102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1" y="1148482"/>
            <a:ext cx="2397503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1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2" y="6560137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336614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" y="3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9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5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2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4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7" y="5135840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3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3" y="1179058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7" y="1082086"/>
            <a:ext cx="2211023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4" y="1522000"/>
            <a:ext cx="2397503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4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9" y="2004298"/>
            <a:ext cx="422782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3"/>
            <a:ext cx="2842231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4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4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199" dirty="0"/>
          </a:p>
        </p:txBody>
      </p:sp>
    </p:spTree>
    <p:extLst>
      <p:ext uri="{BB962C8B-B14F-4D97-AF65-F5344CB8AC3E}">
        <p14:creationId xmlns:p14="http://schemas.microsoft.com/office/powerpoint/2010/main" val="11581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9"/>
          </a:p>
        </p:txBody>
      </p:sp>
    </p:spTree>
    <p:extLst>
      <p:ext uri="{BB962C8B-B14F-4D97-AF65-F5344CB8AC3E}">
        <p14:creationId xmlns:p14="http://schemas.microsoft.com/office/powerpoint/2010/main" val="752649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128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54971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457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04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472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50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466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825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6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64345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25632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4679096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269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563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795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6288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2025/1/7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08274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812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6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43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3538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3904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47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78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05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899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9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9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5" r:id="rId14"/>
    <p:sldLayoutId id="2147483666" r:id="rId15"/>
    <p:sldLayoutId id="2147483667" r:id="rId16"/>
    <p:sldLayoutId id="2147483669" r:id="rId17"/>
    <p:sldLayoutId id="2147483670" r:id="rId18"/>
    <p:sldLayoutId id="2147483671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99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03" r:id="rId13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-37306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err="1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9602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3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347" name="文本框 346">
            <a:extLst>
              <a:ext uri="{FF2B5EF4-FFF2-40B4-BE49-F238E27FC236}">
                <a16:creationId xmlns:a16="http://schemas.microsoft.com/office/drawing/2014/main" id="{0E557166-7A9F-424F-9BF0-9BC749A57A70}"/>
              </a:ext>
            </a:extLst>
          </p:cNvPr>
          <p:cNvSpPr txBox="1"/>
          <p:nvPr/>
        </p:nvSpPr>
        <p:spPr>
          <a:xfrm>
            <a:off x="2634075" y="509930"/>
            <a:ext cx="6923849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QUANG TRUNG 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Shape 279">
            <a:extLst>
              <a:ext uri="{FF2B5EF4-FFF2-40B4-BE49-F238E27FC236}">
                <a16:creationId xmlns:a16="http://schemas.microsoft.com/office/drawing/2014/main" id="{4AA3D286-8681-0B71-CE5B-179A5917E6B5}"/>
              </a:ext>
            </a:extLst>
          </p:cNvPr>
          <p:cNvSpPr txBox="1">
            <a:spLocks/>
          </p:cNvSpPr>
          <p:nvPr/>
        </p:nvSpPr>
        <p:spPr>
          <a:xfrm>
            <a:off x="2634075" y="2425436"/>
            <a:ext cx="6593700" cy="7174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alt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1</a:t>
            </a:r>
          </a:p>
        </p:txBody>
      </p:sp>
      <p:sp>
        <p:nvSpPr>
          <p:cNvPr id="3" name="WordArt 6">
            <a:extLst>
              <a:ext uri="{FF2B5EF4-FFF2-40B4-BE49-F238E27FC236}">
                <a16:creationId xmlns:a16="http://schemas.microsoft.com/office/drawing/2014/main" id="{0DDA649C-113F-496C-B6CF-C464A90A95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55767" y="1473583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28FC0844-A4D5-527A-D89A-C3F49ADFD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7143" y="4469442"/>
            <a:ext cx="508902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Như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11A0A-C7D9-BB64-E9C7-3560604A70AC}"/>
              </a:ext>
            </a:extLst>
          </p:cNvPr>
          <p:cNvSpPr txBox="1"/>
          <p:nvPr/>
        </p:nvSpPr>
        <p:spPr>
          <a:xfrm>
            <a:off x="2868503" y="3137192"/>
            <a:ext cx="64063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82: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Ôn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tập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347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42461" y="466389"/>
            <a:ext cx="11647940" cy="707127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và ngoài đoạn văn trên những tiếng có vần </a:t>
              </a:r>
              <a:r>
                <a:rPr lang="en-US" sz="3200" b="1" i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anh, ang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578953" y="1156856"/>
            <a:ext cx="5046848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xanh</a:t>
            </a:r>
          </a:p>
        </p:txBody>
      </p:sp>
      <p:sp>
        <p:nvSpPr>
          <p:cNvPr id="14" name="Freeform 13"/>
          <p:cNvSpPr/>
          <p:nvPr/>
        </p:nvSpPr>
        <p:spPr>
          <a:xfrm>
            <a:off x="711200" y="2514600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5" name="Freeform 14"/>
          <p:cNvSpPr/>
          <p:nvPr/>
        </p:nvSpPr>
        <p:spPr>
          <a:xfrm>
            <a:off x="2096556" y="2524363"/>
            <a:ext cx="9766259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42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  <a:r>
              <a:rPr lang="en-US" sz="42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2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42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cành</a:t>
            </a:r>
            <a:r>
              <a:rPr lang="en-US" sz="42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267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sz="4267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… </a:t>
            </a:r>
          </a:p>
        </p:txBody>
      </p:sp>
      <p:sp>
        <p:nvSpPr>
          <p:cNvPr id="12" name="Freeform 11"/>
          <p:cNvSpPr/>
          <p:nvPr/>
        </p:nvSpPr>
        <p:spPr>
          <a:xfrm>
            <a:off x="724898" y="4241800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3" name="Freeform 12"/>
          <p:cNvSpPr/>
          <p:nvPr/>
        </p:nvSpPr>
        <p:spPr>
          <a:xfrm>
            <a:off x="2096555" y="4310776"/>
            <a:ext cx="9766259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vàng, càng, thang, sáng, bàng, hàng…</a:t>
            </a:r>
          </a:p>
        </p:txBody>
      </p:sp>
    </p:spTree>
    <p:extLst>
      <p:ext uri="{BB962C8B-B14F-4D97-AF65-F5344CB8AC3E}">
        <p14:creationId xmlns:p14="http://schemas.microsoft.com/office/powerpoint/2010/main" val="15254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3" y="-16933"/>
            <a:ext cx="2208823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239261" y="279400"/>
            <a:ext cx="11647940" cy="711200"/>
            <a:chOff x="63500" y="1353959"/>
            <a:chExt cx="8735955" cy="533400"/>
          </a:xfrm>
        </p:grpSpPr>
        <p:sp>
          <p:nvSpPr>
            <p:cNvPr id="4" name="Rounded Rectangle 3"/>
            <p:cNvSpPr/>
            <p:nvPr/>
          </p:nvSpPr>
          <p:spPr>
            <a:xfrm>
              <a:off x="451033" y="1357014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219170"/>
              <a:r>
                <a:rPr lang="en-US" sz="32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 vào vở các chữ số và từ chỉ số (theo mẫu)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prstClr val="white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20707" r="3973" b="45433"/>
          <a:stretch/>
        </p:blipFill>
        <p:spPr>
          <a:xfrm>
            <a:off x="798351" y="990600"/>
            <a:ext cx="5324691" cy="274306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24221" y="4172529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</a:t>
            </a:r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một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24221" y="5076002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hai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24220" y="6001329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09230" y="2218984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năm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409230" y="1460893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bốn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409230" y="2985589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6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sáu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09230" y="3742200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bảy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09230" y="4504333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8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tám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09230" y="5263189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9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chín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09230" y="6016722"/>
            <a:ext cx="4282313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10</a:t>
            </a:r>
            <a:r>
              <a:rPr lang="en-US" sz="3733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mười</a:t>
            </a:r>
          </a:p>
        </p:txBody>
      </p:sp>
    </p:spTree>
    <p:extLst>
      <p:ext uri="{BB962C8B-B14F-4D97-AF65-F5344CB8AC3E}">
        <p14:creationId xmlns:p14="http://schemas.microsoft.com/office/powerpoint/2010/main" val="267534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7524797" y="2349300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7533432" y="3466900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7542067" y="4584500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7550701" y="5702100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867495" y="23605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5876129" y="34781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884764" y="45957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893399" y="57133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222787" y="23605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231421" y="34781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4240056" y="45957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248691" y="57133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7697" y="130399"/>
            <a:ext cx="11647940" cy="707127"/>
            <a:chOff x="63500" y="1339190"/>
            <a:chExt cx="8735955" cy="530345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1219170"/>
              <a:r>
                <a:rPr lang="en-US" sz="32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từ cùng vần với mỗi từ chỉ số (theo mẫu)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4267">
                  <a:solidFill>
                    <a:prstClr val="white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578952" y="1156856"/>
            <a:ext cx="5863221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r>
              <a:rPr lang="en-US" sz="2667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en-US" sz="2667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667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2667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bột</a:t>
            </a:r>
            <a:r>
              <a:rPr lang="en-US" sz="2667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2667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hột</a:t>
            </a:r>
            <a:r>
              <a:rPr lang="en-US" sz="2667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2667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sốt</a:t>
            </a:r>
            <a:r>
              <a:rPr lang="en-US" sz="2667" b="1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– </a:t>
            </a:r>
            <a:r>
              <a:rPr lang="en-US" sz="2667" b="1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tốt</a:t>
            </a:r>
            <a:endParaRPr lang="en-US" sz="2667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961837" y="21866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</a:p>
        </p:txBody>
      </p:sp>
      <p:sp>
        <p:nvSpPr>
          <p:cNvPr id="9" name="Freeform 8"/>
          <p:cNvSpPr/>
          <p:nvPr/>
        </p:nvSpPr>
        <p:spPr>
          <a:xfrm>
            <a:off x="4606736" y="21866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tai</a:t>
            </a:r>
          </a:p>
        </p:txBody>
      </p:sp>
      <p:sp>
        <p:nvSpPr>
          <p:cNvPr id="12" name="Freeform 11"/>
          <p:cNvSpPr/>
          <p:nvPr/>
        </p:nvSpPr>
        <p:spPr>
          <a:xfrm>
            <a:off x="6248080" y="21978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13" name="Freeform 12"/>
          <p:cNvSpPr/>
          <p:nvPr/>
        </p:nvSpPr>
        <p:spPr>
          <a:xfrm>
            <a:off x="7912840" y="2186645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15" name="Freeform 14"/>
          <p:cNvSpPr/>
          <p:nvPr/>
        </p:nvSpPr>
        <p:spPr>
          <a:xfrm>
            <a:off x="2970472" y="33042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</a:p>
        </p:txBody>
      </p:sp>
      <p:sp>
        <p:nvSpPr>
          <p:cNvPr id="17" name="Freeform 16"/>
          <p:cNvSpPr/>
          <p:nvPr/>
        </p:nvSpPr>
        <p:spPr>
          <a:xfrm>
            <a:off x="4615370" y="33042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</a:p>
        </p:txBody>
      </p:sp>
      <p:sp>
        <p:nvSpPr>
          <p:cNvPr id="19" name="Freeform 18"/>
          <p:cNvSpPr/>
          <p:nvPr/>
        </p:nvSpPr>
        <p:spPr>
          <a:xfrm>
            <a:off x="6256714" y="33154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</a:p>
        </p:txBody>
      </p:sp>
      <p:sp>
        <p:nvSpPr>
          <p:cNvPr id="20" name="Freeform 19"/>
          <p:cNvSpPr/>
          <p:nvPr/>
        </p:nvSpPr>
        <p:spPr>
          <a:xfrm>
            <a:off x="7921474" y="3304245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</a:t>
            </a:r>
          </a:p>
        </p:txBody>
      </p:sp>
      <p:sp>
        <p:nvSpPr>
          <p:cNvPr id="22" name="Freeform 21"/>
          <p:cNvSpPr/>
          <p:nvPr/>
        </p:nvSpPr>
        <p:spPr>
          <a:xfrm>
            <a:off x="2979106" y="44218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24" name="Freeform 23"/>
          <p:cNvSpPr/>
          <p:nvPr/>
        </p:nvSpPr>
        <p:spPr>
          <a:xfrm>
            <a:off x="4624005" y="44218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môn</a:t>
            </a:r>
          </a:p>
        </p:txBody>
      </p:sp>
      <p:sp>
        <p:nvSpPr>
          <p:cNvPr id="26" name="Freeform 25"/>
          <p:cNvSpPr/>
          <p:nvPr/>
        </p:nvSpPr>
        <p:spPr>
          <a:xfrm>
            <a:off x="6265349" y="44330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hôn</a:t>
            </a:r>
          </a:p>
        </p:txBody>
      </p:sp>
      <p:sp>
        <p:nvSpPr>
          <p:cNvPr id="27" name="Freeform 26"/>
          <p:cNvSpPr/>
          <p:nvPr/>
        </p:nvSpPr>
        <p:spPr>
          <a:xfrm>
            <a:off x="7930109" y="4421845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93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cồn</a:t>
            </a:r>
          </a:p>
        </p:txBody>
      </p:sp>
      <p:sp>
        <p:nvSpPr>
          <p:cNvPr id="29" name="Freeform 28"/>
          <p:cNvSpPr/>
          <p:nvPr/>
        </p:nvSpPr>
        <p:spPr>
          <a:xfrm>
            <a:off x="2987741" y="55394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</a:p>
        </p:txBody>
      </p:sp>
      <p:sp>
        <p:nvSpPr>
          <p:cNvPr id="31" name="Freeform 30"/>
          <p:cNvSpPr/>
          <p:nvPr/>
        </p:nvSpPr>
        <p:spPr>
          <a:xfrm>
            <a:off x="4632640" y="553944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tắm</a:t>
            </a:r>
          </a:p>
        </p:txBody>
      </p:sp>
      <p:sp>
        <p:nvSpPr>
          <p:cNvPr id="33" name="Freeform 32"/>
          <p:cNvSpPr/>
          <p:nvPr/>
        </p:nvSpPr>
        <p:spPr>
          <a:xfrm>
            <a:off x="6273984" y="55506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cằm</a:t>
            </a:r>
          </a:p>
        </p:txBody>
      </p:sp>
      <p:sp>
        <p:nvSpPr>
          <p:cNvPr id="34" name="Freeform 33"/>
          <p:cNvSpPr/>
          <p:nvPr/>
        </p:nvSpPr>
        <p:spPr>
          <a:xfrm>
            <a:off x="7938744" y="5539445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66FF3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tăm</a:t>
            </a:r>
          </a:p>
        </p:txBody>
      </p:sp>
    </p:spTree>
    <p:extLst>
      <p:ext uri="{BB962C8B-B14F-4D97-AF65-F5344CB8AC3E}">
        <p14:creationId xmlns:p14="http://schemas.microsoft.com/office/powerpoint/2010/main" val="313174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8" grpId="0" animBg="1"/>
      <p:bldP spid="35" grpId="0" animBg="1"/>
      <p:bldP spid="11" grpId="0" animBg="1"/>
      <p:bldP spid="18" grpId="0" animBg="1"/>
      <p:bldP spid="25" grpId="0" animBg="1"/>
      <p:bldP spid="32" grpId="0" animBg="1"/>
      <p:bldP spid="8" grpId="0" animBg="1"/>
      <p:bldP spid="16" grpId="0" animBg="1"/>
      <p:bldP spid="23" grpId="0" animBg="1"/>
      <p:bldP spid="30" grpId="0" animBg="1"/>
      <p:bldP spid="9" grpId="0" animBg="1"/>
      <p:bldP spid="12" grpId="0" animBg="1"/>
      <p:bldP spid="13" grpId="0" animBg="1"/>
      <p:bldP spid="17" grpId="0" animBg="1"/>
      <p:bldP spid="19" grpId="0" animBg="1"/>
      <p:bldP spid="20" grpId="0" animBg="1"/>
      <p:bldP spid="24" grpId="0" animBg="1"/>
      <p:bldP spid="26" grpId="0" animBg="1"/>
      <p:bldP spid="27" grpId="0" animBg="1"/>
      <p:bldP spid="31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7321597" y="2197841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330232" y="3315441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7338867" y="4433041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7347501" y="5550641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681611" y="22090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690245" y="33266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698880" y="44442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707515" y="55618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050601" y="22090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059236" y="33266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067871" y="44442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076505" y="5561844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791344" y="20351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bảy</a:t>
            </a:r>
          </a:p>
        </p:txBody>
      </p:sp>
      <p:sp>
        <p:nvSpPr>
          <p:cNvPr id="15" name="Freeform 14"/>
          <p:cNvSpPr/>
          <p:nvPr/>
        </p:nvSpPr>
        <p:spPr>
          <a:xfrm>
            <a:off x="4434550" y="20351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16" name="Freeform 15"/>
          <p:cNvSpPr/>
          <p:nvPr/>
        </p:nvSpPr>
        <p:spPr>
          <a:xfrm>
            <a:off x="6062196" y="204638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17" name="Freeform 16"/>
          <p:cNvSpPr/>
          <p:nvPr/>
        </p:nvSpPr>
        <p:spPr>
          <a:xfrm>
            <a:off x="7709640" y="203518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CC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</a:t>
            </a:r>
          </a:p>
        </p:txBody>
      </p:sp>
      <p:sp>
        <p:nvSpPr>
          <p:cNvPr id="18" name="Freeform 17"/>
          <p:cNvSpPr/>
          <p:nvPr/>
        </p:nvSpPr>
        <p:spPr>
          <a:xfrm>
            <a:off x="2799978" y="31527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tám</a:t>
            </a:r>
          </a:p>
        </p:txBody>
      </p:sp>
      <p:sp>
        <p:nvSpPr>
          <p:cNvPr id="19" name="Freeform 18"/>
          <p:cNvSpPr/>
          <p:nvPr/>
        </p:nvSpPr>
        <p:spPr>
          <a:xfrm>
            <a:off x="4443185" y="31527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xám</a:t>
            </a:r>
          </a:p>
        </p:txBody>
      </p:sp>
      <p:sp>
        <p:nvSpPr>
          <p:cNvPr id="20" name="Freeform 19"/>
          <p:cNvSpPr/>
          <p:nvPr/>
        </p:nvSpPr>
        <p:spPr>
          <a:xfrm>
            <a:off x="6070830" y="316398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</a:p>
        </p:txBody>
      </p:sp>
      <p:sp>
        <p:nvSpPr>
          <p:cNvPr id="21" name="Freeform 20"/>
          <p:cNvSpPr/>
          <p:nvPr/>
        </p:nvSpPr>
        <p:spPr>
          <a:xfrm>
            <a:off x="7718274" y="315278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E5FF9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cam</a:t>
            </a:r>
          </a:p>
        </p:txBody>
      </p:sp>
      <p:sp>
        <p:nvSpPr>
          <p:cNvPr id="22" name="Freeform 21"/>
          <p:cNvSpPr/>
          <p:nvPr/>
        </p:nvSpPr>
        <p:spPr>
          <a:xfrm>
            <a:off x="2808613" y="42703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</a:p>
        </p:txBody>
      </p:sp>
      <p:sp>
        <p:nvSpPr>
          <p:cNvPr id="23" name="Freeform 22"/>
          <p:cNvSpPr/>
          <p:nvPr/>
        </p:nvSpPr>
        <p:spPr>
          <a:xfrm>
            <a:off x="4451820" y="42703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tin</a:t>
            </a:r>
          </a:p>
        </p:txBody>
      </p:sp>
      <p:sp>
        <p:nvSpPr>
          <p:cNvPr id="24" name="Freeform 23"/>
          <p:cNvSpPr/>
          <p:nvPr/>
        </p:nvSpPr>
        <p:spPr>
          <a:xfrm>
            <a:off x="6079465" y="428158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</a:t>
            </a:r>
          </a:p>
        </p:txBody>
      </p:sp>
      <p:sp>
        <p:nvSpPr>
          <p:cNvPr id="25" name="Freeform 24"/>
          <p:cNvSpPr/>
          <p:nvPr/>
        </p:nvSpPr>
        <p:spPr>
          <a:xfrm>
            <a:off x="7726909" y="427038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B3D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</a:t>
            </a:r>
          </a:p>
        </p:txBody>
      </p:sp>
      <p:sp>
        <p:nvSpPr>
          <p:cNvPr id="26" name="Freeform 25"/>
          <p:cNvSpPr/>
          <p:nvPr/>
        </p:nvSpPr>
        <p:spPr>
          <a:xfrm>
            <a:off x="2581285" y="5400166"/>
            <a:ext cx="1468148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33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mười</a:t>
            </a:r>
            <a:endParaRPr lang="en-US" sz="2533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4460454" y="538798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3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lưỡi</a:t>
            </a:r>
          </a:p>
        </p:txBody>
      </p:sp>
      <p:sp>
        <p:nvSpPr>
          <p:cNvPr id="28" name="Freeform 27"/>
          <p:cNvSpPr/>
          <p:nvPr/>
        </p:nvSpPr>
        <p:spPr>
          <a:xfrm>
            <a:off x="6088100" y="539918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3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</a:p>
        </p:txBody>
      </p:sp>
      <p:sp>
        <p:nvSpPr>
          <p:cNvPr id="29" name="Freeform 28"/>
          <p:cNvSpPr/>
          <p:nvPr/>
        </p:nvSpPr>
        <p:spPr>
          <a:xfrm>
            <a:off x="7735544" y="5387986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D6FFC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533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lười</a:t>
            </a:r>
          </a:p>
        </p:txBody>
      </p:sp>
      <p:sp>
        <p:nvSpPr>
          <p:cNvPr id="30" name="Freeform 29"/>
          <p:cNvSpPr/>
          <p:nvPr/>
        </p:nvSpPr>
        <p:spPr>
          <a:xfrm>
            <a:off x="7306701" y="1089603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666715" y="1100805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035705" y="1100805"/>
            <a:ext cx="374099" cy="397840"/>
          </a:xfrm>
          <a:custGeom>
            <a:avLst/>
            <a:gdLst>
              <a:gd name="connsiteX0" fmla="*/ 0 w 339494"/>
              <a:gd name="connsiteY0" fmla="*/ 79429 h 397144"/>
              <a:gd name="connsiteX1" fmla="*/ 169747 w 339494"/>
              <a:gd name="connsiteY1" fmla="*/ 79429 h 397144"/>
              <a:gd name="connsiteX2" fmla="*/ 169747 w 339494"/>
              <a:gd name="connsiteY2" fmla="*/ 0 h 397144"/>
              <a:gd name="connsiteX3" fmla="*/ 339494 w 339494"/>
              <a:gd name="connsiteY3" fmla="*/ 198572 h 397144"/>
              <a:gd name="connsiteX4" fmla="*/ 169747 w 339494"/>
              <a:gd name="connsiteY4" fmla="*/ 397144 h 397144"/>
              <a:gd name="connsiteX5" fmla="*/ 169747 w 339494"/>
              <a:gd name="connsiteY5" fmla="*/ 317715 h 397144"/>
              <a:gd name="connsiteX6" fmla="*/ 0 w 339494"/>
              <a:gd name="connsiteY6" fmla="*/ 317715 h 397144"/>
              <a:gd name="connsiteX7" fmla="*/ 0 w 339494"/>
              <a:gd name="connsiteY7" fmla="*/ 79429 h 3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9494" h="397144">
                <a:moveTo>
                  <a:pt x="0" y="79429"/>
                </a:moveTo>
                <a:lnTo>
                  <a:pt x="169747" y="79429"/>
                </a:lnTo>
                <a:lnTo>
                  <a:pt x="169747" y="0"/>
                </a:lnTo>
                <a:lnTo>
                  <a:pt x="339494" y="198572"/>
                </a:lnTo>
                <a:lnTo>
                  <a:pt x="169747" y="397144"/>
                </a:lnTo>
                <a:lnTo>
                  <a:pt x="169747" y="317715"/>
                </a:lnTo>
                <a:lnTo>
                  <a:pt x="0" y="317715"/>
                </a:lnTo>
                <a:lnTo>
                  <a:pt x="0" y="79429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05905" rIns="135797" bIns="105905" numCol="1" spcCol="1270" anchor="ctr" anchorCtr="0">
            <a:noAutofit/>
          </a:bodyPr>
          <a:lstStyle/>
          <a:p>
            <a:pPr algn="ctr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776448" y="92694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sáu</a:t>
            </a:r>
          </a:p>
        </p:txBody>
      </p:sp>
      <p:sp>
        <p:nvSpPr>
          <p:cNvPr id="34" name="Freeform 33"/>
          <p:cNvSpPr/>
          <p:nvPr/>
        </p:nvSpPr>
        <p:spPr>
          <a:xfrm>
            <a:off x="4419654" y="926949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5" name="Freeform 34"/>
          <p:cNvSpPr/>
          <p:nvPr/>
        </p:nvSpPr>
        <p:spPr>
          <a:xfrm>
            <a:off x="6047300" y="938150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mau</a:t>
            </a:r>
          </a:p>
        </p:txBody>
      </p:sp>
      <p:sp>
        <p:nvSpPr>
          <p:cNvPr id="36" name="Freeform 35"/>
          <p:cNvSpPr/>
          <p:nvPr/>
        </p:nvSpPr>
        <p:spPr>
          <a:xfrm>
            <a:off x="7694744" y="926948"/>
            <a:ext cx="1205257" cy="723153"/>
          </a:xfrm>
          <a:custGeom>
            <a:avLst/>
            <a:gdLst>
              <a:gd name="connsiteX0" fmla="*/ 0 w 1601390"/>
              <a:gd name="connsiteY0" fmla="*/ 96083 h 960834"/>
              <a:gd name="connsiteX1" fmla="*/ 96083 w 1601390"/>
              <a:gd name="connsiteY1" fmla="*/ 0 h 960834"/>
              <a:gd name="connsiteX2" fmla="*/ 1505307 w 1601390"/>
              <a:gd name="connsiteY2" fmla="*/ 0 h 960834"/>
              <a:gd name="connsiteX3" fmla="*/ 1601390 w 1601390"/>
              <a:gd name="connsiteY3" fmla="*/ 96083 h 960834"/>
              <a:gd name="connsiteX4" fmla="*/ 1601390 w 1601390"/>
              <a:gd name="connsiteY4" fmla="*/ 864751 h 960834"/>
              <a:gd name="connsiteX5" fmla="*/ 1505307 w 1601390"/>
              <a:gd name="connsiteY5" fmla="*/ 960834 h 960834"/>
              <a:gd name="connsiteX6" fmla="*/ 96083 w 1601390"/>
              <a:gd name="connsiteY6" fmla="*/ 960834 h 960834"/>
              <a:gd name="connsiteX7" fmla="*/ 0 w 1601390"/>
              <a:gd name="connsiteY7" fmla="*/ 864751 h 960834"/>
              <a:gd name="connsiteX8" fmla="*/ 0 w 1601390"/>
              <a:gd name="connsiteY8" fmla="*/ 96083 h 960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1390" h="960834">
                <a:moveTo>
                  <a:pt x="0" y="96083"/>
                </a:moveTo>
                <a:cubicBezTo>
                  <a:pt x="0" y="43018"/>
                  <a:pt x="43018" y="0"/>
                  <a:pt x="96083" y="0"/>
                </a:cubicBezTo>
                <a:lnTo>
                  <a:pt x="1505307" y="0"/>
                </a:lnTo>
                <a:cubicBezTo>
                  <a:pt x="1558372" y="0"/>
                  <a:pt x="1601390" y="43018"/>
                  <a:pt x="1601390" y="96083"/>
                </a:cubicBezTo>
                <a:lnTo>
                  <a:pt x="1601390" y="864751"/>
                </a:lnTo>
                <a:cubicBezTo>
                  <a:pt x="1601390" y="917816"/>
                  <a:pt x="1558372" y="960834"/>
                  <a:pt x="1505307" y="960834"/>
                </a:cubicBezTo>
                <a:lnTo>
                  <a:pt x="96083" y="960834"/>
                </a:lnTo>
                <a:cubicBezTo>
                  <a:pt x="43018" y="960834"/>
                  <a:pt x="0" y="917816"/>
                  <a:pt x="0" y="864751"/>
                </a:cubicBezTo>
                <a:lnTo>
                  <a:pt x="0" y="96083"/>
                </a:lnTo>
                <a:close/>
              </a:path>
            </a:pathLst>
          </a:custGeom>
          <a:solidFill>
            <a:srgbClr val="FF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803" tIns="245803" rIns="245803" bIns="245803" numCol="1" spcCol="1270" anchor="ctr" anchorCtr="0">
            <a:noAutofit/>
          </a:bodyPr>
          <a:lstStyle/>
          <a:p>
            <a:pPr algn="ctr" defTabSz="242987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67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đau</a:t>
            </a:r>
          </a:p>
        </p:txBody>
      </p:sp>
    </p:spTree>
    <p:extLst>
      <p:ext uri="{BB962C8B-B14F-4D97-AF65-F5344CB8AC3E}">
        <p14:creationId xmlns:p14="http://schemas.microsoft.com/office/powerpoint/2010/main" val="298427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6935116" y="1649015"/>
            <a:ext cx="2994075" cy="85153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+mj-lt"/>
                <a:cs typeface="UTM Avo" panose="02040603050506020204" charset="0"/>
              </a:rPr>
              <a:t>con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chó</a:t>
            </a:r>
            <a:r>
              <a:rPr lang="en-US" sz="2800" dirty="0">
                <a:latin typeface="+mj-lt"/>
                <a:cs typeface="UTM Avo" panose="02040603050506020204" charset="0"/>
              </a:rPr>
              <a:t>,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kì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đà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6935116" y="3185075"/>
            <a:ext cx="3192780" cy="85153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+mj-lt"/>
                <a:cs typeface="UTM Avo" panose="02040603050506020204" charset="0"/>
              </a:rPr>
              <a:t>gào thét, ghi nhớ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6935116" y="4704097"/>
            <a:ext cx="4769204" cy="85153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+mj-lt"/>
                <a:cs typeface="UTM Avo" panose="02040603050506020204" charset="0"/>
              </a:rPr>
              <a:t>ngoan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ngoãn</a:t>
            </a:r>
            <a:r>
              <a:rPr lang="en-US" sz="2800" dirty="0">
                <a:latin typeface="+mj-lt"/>
                <a:cs typeface="UTM Avo" panose="02040603050506020204" charset="0"/>
              </a:rPr>
              <a:t>,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nghỉ</a:t>
            </a:r>
            <a:r>
              <a:rPr lang="en-US" sz="2800" dirty="0">
                <a:latin typeface="+mj-lt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cs typeface="UTM Avo" panose="02040603050506020204" charset="0"/>
              </a:rPr>
              <a:t>ngơi</a:t>
            </a:r>
            <a:endParaRPr lang="en-US" sz="2800" dirty="0">
              <a:latin typeface="+mj-lt"/>
              <a:cs typeface="UTM Avo" panose="02040603050506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3D9E4-8400-4996-8C7F-47DA753955C8}"/>
              </a:ext>
            </a:extLst>
          </p:cNvPr>
          <p:cNvSpPr txBox="1"/>
          <p:nvPr/>
        </p:nvSpPr>
        <p:spPr>
          <a:xfrm>
            <a:off x="946299" y="1813173"/>
            <a:ext cx="573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c,k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6D450D-A66C-482F-8B95-F00AEA265EF4}"/>
              </a:ext>
            </a:extLst>
          </p:cNvPr>
          <p:cNvSpPr txBox="1"/>
          <p:nvPr/>
        </p:nvSpPr>
        <p:spPr>
          <a:xfrm>
            <a:off x="946299" y="3340714"/>
            <a:ext cx="573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b)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g, </a:t>
            </a:r>
            <a:r>
              <a:rPr lang="en-US" sz="2800" dirty="0" err="1">
                <a:latin typeface="+mj-lt"/>
              </a:rPr>
              <a:t>gh</a:t>
            </a:r>
            <a:endParaRPr lang="en-US" sz="28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213D22-110B-431A-9C34-4516B36A60E8}"/>
              </a:ext>
            </a:extLst>
          </p:cNvPr>
          <p:cNvSpPr txBox="1"/>
          <p:nvPr/>
        </p:nvSpPr>
        <p:spPr>
          <a:xfrm>
            <a:off x="946299" y="4868255"/>
            <a:ext cx="5730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c)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2 </a:t>
            </a:r>
            <a:r>
              <a:rPr lang="en-US" sz="2800" dirty="0" err="1">
                <a:latin typeface="+mj-lt"/>
              </a:rPr>
              <a:t>tiếng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ng, </a:t>
            </a:r>
            <a:r>
              <a:rPr lang="en-US" sz="2800" dirty="0" err="1">
                <a:latin typeface="+mj-lt"/>
              </a:rPr>
              <a:t>ngh</a:t>
            </a:r>
            <a:endParaRPr lang="en-US" sz="28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7623B-9E26-44CD-8249-8A52BE00C12E}"/>
              </a:ext>
            </a:extLst>
          </p:cNvPr>
          <p:cNvSpPr txBox="1"/>
          <p:nvPr/>
        </p:nvSpPr>
        <p:spPr>
          <a:xfrm>
            <a:off x="4970721" y="541059"/>
            <a:ext cx="436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Luyện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chính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tả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43F2C8-FF13-4CAA-BE44-CFE00FB5D324}"/>
              </a:ext>
            </a:extLst>
          </p:cNvPr>
          <p:cNvSpPr/>
          <p:nvPr/>
        </p:nvSpPr>
        <p:spPr>
          <a:xfrm>
            <a:off x="4364665" y="511377"/>
            <a:ext cx="606056" cy="635478"/>
          </a:xfrm>
          <a:prstGeom prst="ellipse">
            <a:avLst/>
          </a:prstGeom>
          <a:solidFill>
            <a:srgbClr val="EB1D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+mj-lt"/>
              </a:rPr>
              <a:t>3</a:t>
            </a: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32A4A659-237A-4484-98E0-C62088A4E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7363" y="5249799"/>
            <a:ext cx="1204637" cy="1639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ldLvl="0" animBg="1"/>
      <p:bldP spid="3" grpId="1" animBg="1"/>
      <p:bldP spid="5" grpId="0" bldLvl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37858"/>
          <a:stretch/>
        </p:blipFill>
        <p:spPr>
          <a:xfrm>
            <a:off x="0" y="-446557"/>
            <a:ext cx="12192000" cy="7304557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68A4E-34F5-4B61-81C1-60F373811FF6}"/>
              </a:ext>
            </a:extLst>
          </p:cNvPr>
          <p:cNvSpPr txBox="1"/>
          <p:nvPr/>
        </p:nvSpPr>
        <p:spPr>
          <a:xfrm>
            <a:off x="906517" y="1004194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Mùa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xuân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đến</a:t>
            </a:r>
            <a:endParaRPr 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41362315-3C4F-4726-810E-627B506976F2}"/>
              </a:ext>
            </a:extLst>
          </p:cNvPr>
          <p:cNvSpPr txBox="1"/>
          <p:nvPr/>
        </p:nvSpPr>
        <p:spPr>
          <a:xfrm>
            <a:off x="0" y="2346948"/>
            <a:ext cx="12192000" cy="45110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indent="457200" algn="just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    </a:t>
            </a:r>
            <a:r>
              <a:rPr lang="en-US" sz="4000" dirty="0" err="1"/>
              <a:t>Bầu</a:t>
            </a:r>
            <a:r>
              <a:rPr lang="en-US" sz="4000" dirty="0"/>
              <a:t> </a:t>
            </a:r>
            <a:r>
              <a:rPr lang="en-US" sz="4000" dirty="0" err="1"/>
              <a:t>trời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thêm</a:t>
            </a:r>
            <a:r>
              <a:rPr lang="en-US" sz="4000" dirty="0"/>
              <a:t> </a:t>
            </a:r>
            <a:r>
              <a:rPr lang="en-US" sz="4000" dirty="0" err="1"/>
              <a:t>xanh</a:t>
            </a:r>
            <a:r>
              <a:rPr lang="en-US" sz="4000" dirty="0"/>
              <a:t>. </a:t>
            </a:r>
            <a:r>
              <a:rPr lang="en-US" sz="4000" dirty="0" err="1"/>
              <a:t>Nắng</a:t>
            </a:r>
            <a:r>
              <a:rPr lang="en-US" sz="4000" dirty="0"/>
              <a:t> </a:t>
            </a:r>
            <a:r>
              <a:rPr lang="en-US" sz="4000" dirty="0" err="1"/>
              <a:t>vàng</a:t>
            </a:r>
            <a:r>
              <a:rPr lang="en-US" sz="4000" dirty="0"/>
              <a:t> </a:t>
            </a:r>
            <a:r>
              <a:rPr lang="en-US" sz="4000" dirty="0" err="1"/>
              <a:t>ngày</a:t>
            </a:r>
            <a:r>
              <a:rPr lang="en-US" sz="4000" dirty="0"/>
              <a:t> </a:t>
            </a:r>
            <a:r>
              <a:rPr lang="en-US" sz="4000" dirty="0" err="1"/>
              <a:t>càng</a:t>
            </a:r>
            <a:r>
              <a:rPr lang="en-US" sz="4000" dirty="0"/>
              <a:t> </a:t>
            </a:r>
            <a:r>
              <a:rPr lang="en-US" sz="4000" dirty="0" err="1"/>
              <a:t>rực</a:t>
            </a:r>
            <a:r>
              <a:rPr lang="en-US" sz="4000" dirty="0"/>
              <a:t> </a:t>
            </a:r>
            <a:r>
              <a:rPr lang="en-US" sz="4000" dirty="0" err="1"/>
              <a:t>rỡ</a:t>
            </a:r>
            <a:r>
              <a:rPr lang="en-US" sz="4000" dirty="0"/>
              <a:t>. </a:t>
            </a:r>
            <a:r>
              <a:rPr lang="en-US" sz="4000" dirty="0" err="1"/>
              <a:t>Vườn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đâm</a:t>
            </a:r>
            <a:r>
              <a:rPr lang="en-US" sz="4000" dirty="0"/>
              <a:t> </a:t>
            </a:r>
            <a:r>
              <a:rPr lang="en-US" sz="4000" dirty="0" err="1"/>
              <a:t>chồi</a:t>
            </a:r>
            <a:r>
              <a:rPr lang="en-US" sz="4000" dirty="0"/>
              <a:t> </a:t>
            </a:r>
            <a:r>
              <a:rPr lang="en-US" sz="4000" dirty="0" err="1"/>
              <a:t>nảy</a:t>
            </a:r>
            <a:r>
              <a:rPr lang="en-US" sz="4000" dirty="0"/>
              <a:t> </a:t>
            </a:r>
            <a:r>
              <a:rPr lang="en-US" sz="4000" dirty="0" err="1"/>
              <a:t>lộc</a:t>
            </a:r>
            <a:r>
              <a:rPr lang="en-US" sz="4000" dirty="0"/>
              <a:t>. </a:t>
            </a:r>
            <a:r>
              <a:rPr lang="en-US" sz="4000" dirty="0" err="1"/>
              <a:t>Rồi</a:t>
            </a:r>
            <a:r>
              <a:rPr lang="en-US" sz="4000" dirty="0"/>
              <a:t> </a:t>
            </a:r>
            <a:r>
              <a:rPr lang="en-US" sz="4000" dirty="0" err="1"/>
              <a:t>vườn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ra </a:t>
            </a:r>
            <a:r>
              <a:rPr lang="en-US" sz="4000" dirty="0" err="1"/>
              <a:t>hoa</a:t>
            </a:r>
            <a:r>
              <a:rPr lang="en-US" sz="4000" dirty="0"/>
              <a:t>.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bưởi</a:t>
            </a:r>
            <a:r>
              <a:rPr lang="en-US" sz="4000" dirty="0"/>
              <a:t> </a:t>
            </a:r>
            <a:r>
              <a:rPr lang="en-US" sz="4000" dirty="0" err="1"/>
              <a:t>nồng</a:t>
            </a:r>
            <a:r>
              <a:rPr lang="en-US" sz="4000" dirty="0"/>
              <a:t> </a:t>
            </a:r>
            <a:r>
              <a:rPr lang="en-US" sz="4000" dirty="0" err="1"/>
              <a:t>nàn</a:t>
            </a:r>
            <a:r>
              <a:rPr lang="en-US" sz="4000" dirty="0"/>
              <a:t>.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nhãn</a:t>
            </a:r>
            <a:r>
              <a:rPr lang="en-US" sz="4000" dirty="0"/>
              <a:t> </a:t>
            </a:r>
            <a:r>
              <a:rPr lang="en-US" sz="4000" dirty="0" err="1"/>
              <a:t>ngọt</a:t>
            </a:r>
            <a:r>
              <a:rPr lang="en-US" sz="4000" dirty="0"/>
              <a:t>. </a:t>
            </a:r>
            <a:r>
              <a:rPr lang="en-US" sz="4000" dirty="0" err="1"/>
              <a:t>Hoa</a:t>
            </a:r>
            <a:r>
              <a:rPr lang="en-US" sz="4000" dirty="0"/>
              <a:t> </a:t>
            </a:r>
            <a:r>
              <a:rPr lang="en-US" sz="4000" dirty="0" err="1"/>
              <a:t>cau</a:t>
            </a:r>
            <a:r>
              <a:rPr lang="en-US" sz="4000" dirty="0"/>
              <a:t> </a:t>
            </a:r>
            <a:r>
              <a:rPr lang="en-US" sz="4000" dirty="0" err="1"/>
              <a:t>thơm</a:t>
            </a:r>
            <a:r>
              <a:rPr lang="en-US" sz="4000" dirty="0"/>
              <a:t> </a:t>
            </a:r>
            <a:r>
              <a:rPr lang="en-US" sz="4000" dirty="0" err="1"/>
              <a:t>dịu</a:t>
            </a:r>
            <a:r>
              <a:rPr lang="en-US" sz="4000" dirty="0"/>
              <a:t>. </a:t>
            </a:r>
            <a:r>
              <a:rPr lang="en-US" sz="4000" dirty="0" err="1"/>
              <a:t>Vườn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lại</a:t>
            </a:r>
            <a:r>
              <a:rPr lang="en-US" sz="4000" dirty="0"/>
              <a:t> </a:t>
            </a:r>
            <a:r>
              <a:rPr lang="en-US" sz="4000" dirty="0" err="1"/>
              <a:t>rộn</a:t>
            </a:r>
            <a:r>
              <a:rPr lang="en-US" sz="4000" dirty="0"/>
              <a:t> </a:t>
            </a:r>
            <a:r>
              <a:rPr lang="en-US" sz="4000" dirty="0" err="1"/>
              <a:t>rã</a:t>
            </a:r>
            <a:r>
              <a:rPr lang="en-US" sz="4000" dirty="0"/>
              <a:t> </a:t>
            </a:r>
            <a:r>
              <a:rPr lang="en-US" sz="4000" dirty="0" err="1"/>
              <a:t>tiếng</a:t>
            </a:r>
            <a:r>
              <a:rPr lang="en-US" sz="4000" dirty="0"/>
              <a:t> </a:t>
            </a:r>
            <a:r>
              <a:rPr lang="en-US" sz="4000" dirty="0" err="1"/>
              <a:t>chim</a:t>
            </a:r>
            <a:r>
              <a:rPr lang="en-US" sz="4000" dirty="0"/>
              <a:t>.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anh</a:t>
            </a:r>
            <a:r>
              <a:rPr lang="en-US" sz="4000" dirty="0"/>
              <a:t> </a:t>
            </a:r>
            <a:r>
              <a:rPr lang="en-US" sz="4000" dirty="0" err="1"/>
              <a:t>chích</a:t>
            </a:r>
            <a:r>
              <a:rPr lang="en-US" sz="4000" dirty="0"/>
              <a:t> </a:t>
            </a:r>
            <a:r>
              <a:rPr lang="en-US" sz="4000" dirty="0" err="1"/>
              <a:t>chòe</a:t>
            </a:r>
            <a:r>
              <a:rPr lang="en-US" sz="4000" dirty="0"/>
              <a:t> </a:t>
            </a:r>
            <a:r>
              <a:rPr lang="en-US" sz="4000" dirty="0" err="1"/>
              <a:t>nhanh</a:t>
            </a:r>
            <a:r>
              <a:rPr lang="en-US" sz="4000" dirty="0"/>
              <a:t> </a:t>
            </a:r>
            <a:r>
              <a:rPr lang="en-US" sz="4000" dirty="0" err="1"/>
              <a:t>nhảu</a:t>
            </a:r>
            <a:r>
              <a:rPr lang="en-US" sz="4000" dirty="0"/>
              <a:t>.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chú</a:t>
            </a:r>
            <a:r>
              <a:rPr lang="en-US" sz="4000" dirty="0"/>
              <a:t> </a:t>
            </a:r>
            <a:r>
              <a:rPr lang="en-US" sz="4000" dirty="0" err="1"/>
              <a:t>khướu</a:t>
            </a:r>
            <a:r>
              <a:rPr lang="en-US" sz="4000" dirty="0"/>
              <a:t> </a:t>
            </a:r>
            <a:r>
              <a:rPr lang="en-US" sz="4000" dirty="0" err="1"/>
              <a:t>lắm</a:t>
            </a:r>
            <a:r>
              <a:rPr lang="en-US" sz="4000" dirty="0"/>
              <a:t> </a:t>
            </a:r>
            <a:r>
              <a:rPr lang="en-US" sz="4000" dirty="0" err="1"/>
              <a:t>điều</a:t>
            </a:r>
            <a:r>
              <a:rPr lang="en-US" sz="4000" dirty="0"/>
              <a:t>.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bác</a:t>
            </a:r>
            <a:r>
              <a:rPr lang="en-US" sz="4000" dirty="0"/>
              <a:t> cu </a:t>
            </a:r>
            <a:r>
              <a:rPr lang="en-US" sz="4000" dirty="0" err="1"/>
              <a:t>gáy</a:t>
            </a:r>
            <a:r>
              <a:rPr lang="en-US" sz="4000" dirty="0"/>
              <a:t> </a:t>
            </a:r>
            <a:r>
              <a:rPr lang="en-US" sz="4000" dirty="0" err="1"/>
              <a:t>trầm</a:t>
            </a:r>
            <a:r>
              <a:rPr lang="en-US" sz="4000" dirty="0"/>
              <a:t> </a:t>
            </a:r>
            <a:r>
              <a:rPr lang="en-US" sz="4000" dirty="0" err="1"/>
              <a:t>ngâm</a:t>
            </a:r>
            <a:r>
              <a:rPr lang="en-US" sz="4000" dirty="0"/>
              <a:t>.</a:t>
            </a:r>
          </a:p>
          <a:p>
            <a:pPr lvl="3" indent="457200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                              (Theo </a:t>
            </a:r>
            <a:r>
              <a:rPr lang="en-US" sz="4000" dirty="0" err="1"/>
              <a:t>Nguyễn</a:t>
            </a:r>
            <a:r>
              <a:rPr lang="en-US" sz="4000" dirty="0"/>
              <a:t> </a:t>
            </a:r>
            <a:r>
              <a:rPr lang="en-US" sz="4000" dirty="0" err="1"/>
              <a:t>Kiên</a:t>
            </a:r>
            <a:r>
              <a:rPr lang="en-US" sz="4000" dirty="0"/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524001" y="0"/>
            <a:ext cx="296866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+mj-lt"/>
                <a:cs typeface="UTM Avo" panose="02040603050506020204" charset="0"/>
              </a:rPr>
              <a:t>CHIA SẺ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3491" y="1792873"/>
            <a:ext cx="8091814" cy="102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+mj-lt"/>
                <a:cs typeface="UTM Avo" panose="02040603050506020204" charset="0"/>
              </a:rPr>
              <a:t>1.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Có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những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loài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hoa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nào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được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nói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tới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đoạn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văn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endParaRPr lang="en-US" sz="20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461" y="4247128"/>
            <a:ext cx="8204548" cy="1029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2. Theo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,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đoạn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văn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miêu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tả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cảnh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vật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vào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mùa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nào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trong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năm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Vì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sao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em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 </a:t>
            </a:r>
            <a:r>
              <a:rPr lang="en-US" sz="2800" dirty="0" err="1">
                <a:latin typeface="+mj-lt"/>
                <a:ea typeface="Times New Roman" panose="02020603050405020304"/>
                <a:cs typeface="UTM Avo" panose="02040603050506020204" charset="0"/>
              </a:rPr>
              <a:t>biết</a:t>
            </a:r>
            <a:r>
              <a:rPr lang="en-US" sz="2800" dirty="0">
                <a:latin typeface="+mj-lt"/>
                <a:ea typeface="Times New Roman" panose="02020603050405020304"/>
                <a:cs typeface="UTM Avo" panose="02040603050506020204" charset="0"/>
              </a:rPr>
              <a:t>?</a:t>
            </a:r>
            <a:endParaRPr lang="en-US" sz="2000" dirty="0">
              <a:latin typeface="+mj-lt"/>
              <a:ea typeface="Calibri" panose="020F0502020204030204"/>
              <a:cs typeface="UTM Avo" panose="02040603050506020204" charset="0"/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2914651" y="2896236"/>
            <a:ext cx="6141085" cy="1199515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Hoa bưởi, hoa nhãn, hoa cau</a:t>
            </a:r>
          </a:p>
        </p:txBody>
      </p:sp>
      <p:sp>
        <p:nvSpPr>
          <p:cNvPr id="6" name="Double Wave 5"/>
          <p:cNvSpPr/>
          <p:nvPr/>
        </p:nvSpPr>
        <p:spPr>
          <a:xfrm>
            <a:off x="3025776" y="5330191"/>
            <a:ext cx="6141085" cy="1199515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+mj-lt"/>
                <a:cs typeface="UTM Avo" panose="02040603050506020204" charset="0"/>
              </a:rPr>
              <a:t>mùa xuân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442461" y="466389"/>
            <a:ext cx="11647940" cy="707127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đoạn văn trên những tiếng cùng vần với nhau </a:t>
              </a:r>
              <a:endParaRPr lang="en-US" sz="32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267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578953" y="1156856"/>
            <a:ext cx="5046848" cy="646545"/>
          </a:xfrm>
          <a:prstGeom prst="round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Mẫu: ngày – nảy</a:t>
            </a:r>
          </a:p>
        </p:txBody>
      </p:sp>
      <p:sp>
        <p:nvSpPr>
          <p:cNvPr id="9" name="Freeform 8"/>
          <p:cNvSpPr/>
          <p:nvPr/>
        </p:nvSpPr>
        <p:spPr>
          <a:xfrm>
            <a:off x="1990906" y="2145285"/>
            <a:ext cx="1385359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3" rIns="24555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10" name="Freeform 9"/>
          <p:cNvSpPr/>
          <p:nvPr/>
        </p:nvSpPr>
        <p:spPr>
          <a:xfrm>
            <a:off x="3376262" y="2168748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7" numCol="1" spcCol="1270" anchor="ctr" anchorCtr="0">
            <a:noAutofit/>
          </a:bodyPr>
          <a:lstStyle/>
          <a:p>
            <a:pPr marL="0" lvl="1" algn="ctr" defTabSz="1600160">
              <a:spcBef>
                <a:spcPct val="0"/>
              </a:spcBef>
            </a:pP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 – trầm – ngâm</a:t>
            </a:r>
          </a:p>
        </p:txBody>
      </p:sp>
      <p:sp>
        <p:nvSpPr>
          <p:cNvPr id="14" name="Freeform 13"/>
          <p:cNvSpPr/>
          <p:nvPr/>
        </p:nvSpPr>
        <p:spPr>
          <a:xfrm>
            <a:off x="1990906" y="3567685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15" name="Freeform 14"/>
          <p:cNvSpPr/>
          <p:nvPr/>
        </p:nvSpPr>
        <p:spPr>
          <a:xfrm>
            <a:off x="3376262" y="3577448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– anh – nhanh </a:t>
            </a:r>
          </a:p>
        </p:txBody>
      </p:sp>
      <p:sp>
        <p:nvSpPr>
          <p:cNvPr id="16" name="Freeform 15"/>
          <p:cNvSpPr/>
          <p:nvPr/>
        </p:nvSpPr>
        <p:spPr>
          <a:xfrm>
            <a:off x="1990906" y="5046272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7" name="Freeform 16"/>
          <p:cNvSpPr/>
          <p:nvPr/>
        </p:nvSpPr>
        <p:spPr>
          <a:xfrm>
            <a:off x="3376262" y="5058869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– nảy – gáy</a:t>
            </a:r>
          </a:p>
        </p:txBody>
      </p:sp>
    </p:spTree>
    <p:extLst>
      <p:ext uri="{BB962C8B-B14F-4D97-AF65-F5344CB8AC3E}">
        <p14:creationId xmlns:p14="http://schemas.microsoft.com/office/powerpoint/2010/main" val="220695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990906" y="172091"/>
            <a:ext cx="1385359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3" rIns="24555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</a:p>
        </p:txBody>
      </p:sp>
      <p:sp>
        <p:nvSpPr>
          <p:cNvPr id="5" name="Freeform 4"/>
          <p:cNvSpPr/>
          <p:nvPr/>
        </p:nvSpPr>
        <p:spPr>
          <a:xfrm>
            <a:off x="3376262" y="195553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7" numCol="1" spcCol="1270" anchor="ctr" anchorCtr="0">
            <a:noAutofit/>
          </a:bodyPr>
          <a:lstStyle/>
          <a:p>
            <a:pPr marL="0" lvl="1" algn="ctr" defTabSz="1600160">
              <a:spcBef>
                <a:spcPct val="0"/>
              </a:spcBef>
            </a:pPr>
            <a:r>
              <a:rPr lang="en-US" sz="4267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đâm – trầm – ngâm</a:t>
            </a:r>
          </a:p>
        </p:txBody>
      </p:sp>
      <p:sp>
        <p:nvSpPr>
          <p:cNvPr id="6" name="Freeform 5"/>
          <p:cNvSpPr/>
          <p:nvPr/>
        </p:nvSpPr>
        <p:spPr>
          <a:xfrm>
            <a:off x="1990906" y="1430107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anh</a:t>
            </a:r>
          </a:p>
        </p:txBody>
      </p:sp>
      <p:sp>
        <p:nvSpPr>
          <p:cNvPr id="7" name="Freeform 6"/>
          <p:cNvSpPr/>
          <p:nvPr/>
        </p:nvSpPr>
        <p:spPr>
          <a:xfrm>
            <a:off x="3376262" y="1439869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 – anh – nhanh </a:t>
            </a:r>
          </a:p>
        </p:txBody>
      </p:sp>
      <p:sp>
        <p:nvSpPr>
          <p:cNvPr id="8" name="Freeform 7"/>
          <p:cNvSpPr/>
          <p:nvPr/>
        </p:nvSpPr>
        <p:spPr>
          <a:xfrm>
            <a:off x="1990906" y="2657296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Freeform 8"/>
          <p:cNvSpPr/>
          <p:nvPr/>
        </p:nvSpPr>
        <p:spPr>
          <a:xfrm>
            <a:off x="3376262" y="2669893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– nảy – gáy</a:t>
            </a:r>
          </a:p>
        </p:txBody>
      </p:sp>
      <p:sp>
        <p:nvSpPr>
          <p:cNvPr id="10" name="Freeform 9"/>
          <p:cNvSpPr/>
          <p:nvPr/>
        </p:nvSpPr>
        <p:spPr>
          <a:xfrm>
            <a:off x="2004603" y="3921909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</a:p>
        </p:txBody>
      </p:sp>
      <p:sp>
        <p:nvSpPr>
          <p:cNvPr id="11" name="Freeform 10"/>
          <p:cNvSpPr/>
          <p:nvPr/>
        </p:nvSpPr>
        <p:spPr>
          <a:xfrm>
            <a:off x="3389960" y="3934507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C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– càng</a:t>
            </a:r>
          </a:p>
        </p:txBody>
      </p:sp>
      <p:sp>
        <p:nvSpPr>
          <p:cNvPr id="12" name="Freeform 11"/>
          <p:cNvSpPr/>
          <p:nvPr/>
        </p:nvSpPr>
        <p:spPr>
          <a:xfrm>
            <a:off x="2018302" y="5193285"/>
            <a:ext cx="1385357" cy="1486915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553" tIns="717232" rIns="24553" bIns="717232" numCol="1" spcCol="1270" anchor="ctr" anchorCtr="0">
            <a:noAutofit/>
          </a:bodyPr>
          <a:lstStyle/>
          <a:p>
            <a:pPr algn="ctr" defTabSz="171869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267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3" name="Freeform 12"/>
          <p:cNvSpPr/>
          <p:nvPr/>
        </p:nvSpPr>
        <p:spPr>
          <a:xfrm>
            <a:off x="3403658" y="5205883"/>
            <a:ext cx="6742641" cy="93878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6032" tIns="85657" rIns="85657" bIns="85659" numCol="1" spcCol="1270" anchor="ctr" anchorCtr="0">
            <a:noAutofit/>
          </a:bodyPr>
          <a:lstStyle/>
          <a:p>
            <a:pPr marL="0" lvl="1" algn="ctr" defTabSz="160016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267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chồi – rồi</a:t>
            </a:r>
          </a:p>
        </p:txBody>
      </p:sp>
    </p:spTree>
    <p:extLst>
      <p:ext uri="{BB962C8B-B14F-4D97-AF65-F5344CB8AC3E}">
        <p14:creationId xmlns:p14="http://schemas.microsoft.com/office/powerpoint/2010/main" val="12578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427</Words>
  <Application>Microsoft Macintosh PowerPoint</Application>
  <PresentationFormat>Widescreen</PresentationFormat>
  <Paragraphs>105</Paragraphs>
  <Slides>11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等线</vt:lpstr>
      <vt:lpstr>Arial</vt:lpstr>
      <vt:lpstr>Arial Rounded MT Bold</vt:lpstr>
      <vt:lpstr>Arial-Rounded</vt:lpstr>
      <vt:lpstr>Calibri</vt:lpstr>
      <vt:lpstr>Times New Roman</vt:lpstr>
      <vt:lpstr>Utm AVO</vt:lpstr>
      <vt:lpstr>1_Office Theme</vt:lpstr>
      <vt:lpstr>2_Office Theme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Nguyễn Thị Như</cp:lastModifiedBy>
  <cp:revision>46</cp:revision>
  <dcterms:created xsi:type="dcterms:W3CDTF">2020-08-06T11:51:00Z</dcterms:created>
  <dcterms:modified xsi:type="dcterms:W3CDTF">2025-01-07T09:04:57Z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