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5" r:id="rId2"/>
    <p:sldId id="294" r:id="rId3"/>
    <p:sldId id="292" r:id="rId4"/>
    <p:sldId id="293" r:id="rId5"/>
    <p:sldId id="306" r:id="rId6"/>
    <p:sldId id="307" r:id="rId7"/>
    <p:sldId id="308" r:id="rId8"/>
    <p:sldId id="309" r:id="rId9"/>
    <p:sldId id="314" r:id="rId10"/>
    <p:sldId id="315" r:id="rId11"/>
    <p:sldId id="316" r:id="rId12"/>
    <p:sldId id="317" r:id="rId13"/>
    <p:sldId id="318" r:id="rId14"/>
    <p:sldId id="319" r:id="rId15"/>
    <p:sldId id="320" r:id="rId16"/>
    <p:sldId id="323" r:id="rId17"/>
    <p:sldId id="287"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4E222-584C-4C8D-96AE-0BD097359373}"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B6342-647E-449F-847B-14814F30C0F6}" type="slidenum">
              <a:rPr lang="en-US" smtClean="0"/>
              <a:t>‹#›</a:t>
            </a:fld>
            <a:endParaRPr lang="en-US"/>
          </a:p>
        </p:txBody>
      </p:sp>
    </p:spTree>
    <p:extLst>
      <p:ext uri="{BB962C8B-B14F-4D97-AF65-F5344CB8AC3E}">
        <p14:creationId xmlns:p14="http://schemas.microsoft.com/office/powerpoint/2010/main" val="267568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B6342-647E-449F-847B-14814F30C0F6}" type="slidenum">
              <a:rPr lang="en-US" smtClean="0"/>
              <a:t>1</a:t>
            </a:fld>
            <a:endParaRPr lang="en-US"/>
          </a:p>
        </p:txBody>
      </p:sp>
    </p:spTree>
    <p:extLst>
      <p:ext uri="{BB962C8B-B14F-4D97-AF65-F5344CB8AC3E}">
        <p14:creationId xmlns:p14="http://schemas.microsoft.com/office/powerpoint/2010/main" val="354315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79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73640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28701"/>
          </a:xfrm>
          <a:prstGeom prst="rect">
            <a:avLst/>
          </a:prstGeom>
        </p:spPr>
      </p:pic>
      <p:sp>
        <p:nvSpPr>
          <p:cNvPr id="8" name="TextBox 7"/>
          <p:cNvSpPr txBox="1"/>
          <p:nvPr/>
        </p:nvSpPr>
        <p:spPr>
          <a:xfrm>
            <a:off x="3808429" y="282804"/>
            <a:ext cx="6259398"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ỦY BAN NHÂN DÂN HUYỆN AN LÃO</a:t>
            </a:r>
          </a:p>
          <a:p>
            <a:r>
              <a:rPr lang="en-US" sz="2000" b="1" u="sng" dirty="0" smtClean="0">
                <a:latin typeface="Times New Roman" panose="02020603050405020304" pitchFamily="18" charset="0"/>
                <a:cs typeface="Times New Roman" panose="02020603050405020304" pitchFamily="18" charset="0"/>
              </a:rPr>
              <a:t>TRƯỜNG TIỂU HỌC QUANG TRUNG</a:t>
            </a:r>
            <a:endParaRPr lang="en-US" sz="20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45617" y="2079355"/>
            <a:ext cx="8993171" cy="1384995"/>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KHOA HỌC</a:t>
            </a: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BÀI 17:CHĂM SÓC CÂY TRỒNG VẬT NUÔI ( TIẾT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742441" y="5066651"/>
            <a:ext cx="5420412" cy="954107"/>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Nguyễn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2024 - 2025</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BD34404-8A61-645C-D59E-9EC5AF6C2763}"/>
              </a:ext>
            </a:extLst>
          </p:cNvPr>
          <p:cNvSpPr/>
          <p:nvPr/>
        </p:nvSpPr>
        <p:spPr>
          <a:xfrm>
            <a:off x="1162050" y="762000"/>
            <a:ext cx="10125075" cy="1390650"/>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Khi thời tiết nắng nóng: </a:t>
            </a:r>
            <a:r>
              <a:rPr lang="vi-VN" sz="3600" dirty="0">
                <a:ln w="0"/>
                <a:solidFill>
                  <a:srgbClr val="002060"/>
                </a:solidFill>
                <a:latin typeface="Cambria" panose="02040503050406030204" pitchFamily="18" charset="0"/>
                <a:ea typeface="Cambria" panose="02040503050406030204" pitchFamily="18" charset="0"/>
              </a:rPr>
              <a:t>tắm mát, cho uống đủ nước, ở trong chuồng trại thoáng mát ...</a:t>
            </a:r>
            <a:endParaRPr kumimoji="0" lang="en-US" sz="360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5122" name="Picture 2" descr="Biện pháp chống nắng nóng cho đàn vật nuôi | baoninhbinh.org.vn">
            <a:extLst>
              <a:ext uri="{FF2B5EF4-FFF2-40B4-BE49-F238E27FC236}">
                <a16:creationId xmlns:a16="http://schemas.microsoft.com/office/drawing/2014/main" xmlns="" id="{733565D0-F827-F7A8-463E-726E442BF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2337196"/>
            <a:ext cx="6648450" cy="37397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32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BD34404-8A61-645C-D59E-9EC5AF6C2763}"/>
              </a:ext>
            </a:extLst>
          </p:cNvPr>
          <p:cNvSpPr/>
          <p:nvPr/>
        </p:nvSpPr>
        <p:spPr>
          <a:xfrm>
            <a:off x="1162050" y="762000"/>
            <a:ext cx="10125075" cy="1390650"/>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Khi thời tiết lạnh giá: </a:t>
            </a:r>
            <a:r>
              <a:rPr lang="vi-VN" sz="3200" dirty="0">
                <a:ln w="0"/>
                <a:solidFill>
                  <a:srgbClr val="002060"/>
                </a:solidFill>
                <a:latin typeface="Cambria" panose="02040503050406030204" pitchFamily="18" charset="0"/>
                <a:ea typeface="Cambria" panose="02040503050406030204" pitchFamily="18" charset="0"/>
              </a:rPr>
              <a:t>không thả vật nuôi, che chuồng trại tránh gió, mặc ấm, sưởi ấm cho vật nuôi, cho ăn no,....</a:t>
            </a:r>
            <a:endParaRPr kumimoji="0" lang="en-US" sz="360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6146" name="Picture 2" descr="Văn Yên quyết tâm giữ vững đàn gia súc">
            <a:extLst>
              <a:ext uri="{FF2B5EF4-FFF2-40B4-BE49-F238E27FC236}">
                <a16:creationId xmlns:a16="http://schemas.microsoft.com/office/drawing/2014/main" xmlns="" id="{AE2CF280-3CC5-044F-3340-C61AAB4FF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5" y="2625696"/>
            <a:ext cx="4679967" cy="26519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ỹ thuật sưởi ấm cho gà">
            <a:extLst>
              <a:ext uri="{FF2B5EF4-FFF2-40B4-BE49-F238E27FC236}">
                <a16:creationId xmlns:a16="http://schemas.microsoft.com/office/drawing/2014/main" xmlns="" id="{F5F749B1-94F2-B44E-B434-333822840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476" y="2665345"/>
            <a:ext cx="4363984" cy="26620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582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xmlns="" id="{C4F272C9-F0AE-F4B0-2751-DE5BD4B0EDDE}"/>
              </a:ext>
            </a:extLst>
          </p:cNvPr>
          <p:cNvSpPr/>
          <p:nvPr/>
        </p:nvSpPr>
        <p:spPr>
          <a:xfrm rot="11112132">
            <a:off x="1986833" y="1332958"/>
            <a:ext cx="7594944"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17">
            <a:extLst>
              <a:ext uri="{FF2B5EF4-FFF2-40B4-BE49-F238E27FC236}">
                <a16:creationId xmlns:a16="http://schemas.microsoft.com/office/drawing/2014/main" xmlns="" id="{F9E67DE8-5B42-BC73-DD6F-88CF1811E33B}"/>
              </a:ext>
            </a:extLst>
          </p:cNvPr>
          <p:cNvSpPr txBox="1">
            <a:spLocks noChangeArrowheads="1"/>
          </p:cNvSpPr>
          <p:nvPr/>
        </p:nvSpPr>
        <p:spPr bwMode="auto">
          <a:xfrm>
            <a:off x="2904339" y="1999573"/>
            <a:ext cx="61307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tab pos="131763" algn="l"/>
                <a:tab pos="996950" algn="l"/>
              </a:tabLst>
              <a:defRPr/>
            </a:pPr>
            <a:r>
              <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rPr>
              <a:t>Hoạt động </a:t>
            </a:r>
            <a:r>
              <a:rPr kumimoji="0" lang="en-US"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rPr>
              <a:t>2</a:t>
            </a:r>
            <a:r>
              <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baseline="0" noProof="0" dirty="0" err="1">
                <a:ln>
                  <a:noFill/>
                </a:ln>
                <a:solidFill>
                  <a:srgbClr val="0000CC"/>
                </a:solidFill>
                <a:effectLst/>
                <a:uLnTx/>
                <a:uFillTx/>
                <a:latin typeface="Cambria" panose="02040503050406030204" pitchFamily="18" charset="0"/>
                <a:ea typeface="Cambria" panose="02040503050406030204" pitchFamily="18" charset="0"/>
                <a:cs typeface="+mn-cs"/>
              </a:rPr>
              <a:t>Thực</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hiện</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chăm</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sóc</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cây</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trồng</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vật</a:t>
            </a:r>
            <a:r>
              <a:rPr kumimoji="0" lang="en-US" altLang="en-US" sz="4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4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nuôi</a:t>
            </a:r>
            <a:endPar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04395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A3C03039-5318-E7AE-660B-97A796724135}"/>
              </a:ext>
            </a:extLst>
          </p:cNvPr>
          <p:cNvSpPr txBox="1"/>
          <p:nvPr/>
        </p:nvSpPr>
        <p:spPr>
          <a:xfrm>
            <a:off x="1228725" y="838200"/>
            <a:ext cx="10325099" cy="954107"/>
          </a:xfrm>
          <a:prstGeom prst="rect">
            <a:avLst/>
          </a:prstGeom>
          <a:noFill/>
        </p:spPr>
        <p:txBody>
          <a:bodyPr wrap="square" rtlCol="0">
            <a:spAutoFit/>
          </a:bodyPr>
          <a:lstStyle/>
          <a:p>
            <a:pPr lvl="0"/>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Thảo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luận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xây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dựng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kế</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hoạch</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chăm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sóc</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cây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trồng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hoặc</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vật</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nuôi</a:t>
            </a:r>
            <a:r>
              <a:rPr lang="en-US" sz="2800" b="1" dirty="0">
                <a:solidFill>
                  <a:srgbClr val="000000"/>
                </a:solidFill>
                <a:latin typeface="Cambria" panose="02040503050406030204" pitchFamily="18" charset="0"/>
                <a:ea typeface="Cambria" panose="02040503050406030204" pitchFamily="18" charset="0"/>
              </a:rPr>
              <a:t> ở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theo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gợi</a:t>
            </a:r>
            <a:r>
              <a:rPr lang="en-US" sz="2800" b="1" dirty="0">
                <a:solidFill>
                  <a:srgbClr val="000000"/>
                </a:solidFill>
                <a:latin typeface="Cambria" panose="02040503050406030204" pitchFamily="18" charset="0"/>
                <a:ea typeface="Cambria" panose="02040503050406030204" pitchFamily="18" charset="0"/>
              </a:rPr>
              <a:t> ý </a:t>
            </a:r>
            <a:r>
              <a:rPr lang="en-US" sz="2800" b="1" dirty="0" err="1">
                <a:solidFill>
                  <a:srgbClr val="000000"/>
                </a:solidFill>
                <a:latin typeface="Cambria" panose="02040503050406030204" pitchFamily="18" charset="0"/>
                <a:ea typeface="Cambria" panose="02040503050406030204" pitchFamily="18" charset="0"/>
              </a:rPr>
              <a:t>sau</a:t>
            </a:r>
            <a:r>
              <a:rPr lang="en-US" sz="2800" b="1" dirty="0">
                <a:solidFill>
                  <a:srgbClr val="00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4" name="Table 3">
            <a:extLst>
              <a:ext uri="{FF2B5EF4-FFF2-40B4-BE49-F238E27FC236}">
                <a16:creationId xmlns:a16="http://schemas.microsoft.com/office/drawing/2014/main" xmlns="" id="{2531B4A4-7B9B-FE7D-92E7-E727E88DD014}"/>
              </a:ext>
            </a:extLst>
          </p:cNvPr>
          <p:cNvGraphicFramePr>
            <a:graphicFrameLocks noGrp="1"/>
          </p:cNvGraphicFramePr>
          <p:nvPr>
            <p:extLst>
              <p:ext uri="{D42A27DB-BD31-4B8C-83A1-F6EECF244321}">
                <p14:modId xmlns:p14="http://schemas.microsoft.com/office/powerpoint/2010/main" val="3028892364"/>
              </p:ext>
            </p:extLst>
          </p:nvPr>
        </p:nvGraphicFramePr>
        <p:xfrm>
          <a:off x="990600" y="2197259"/>
          <a:ext cx="10163174" cy="2560320"/>
        </p:xfrm>
        <a:graphic>
          <a:graphicData uri="http://schemas.openxmlformats.org/drawingml/2006/table">
            <a:tbl>
              <a:tblPr/>
              <a:tblGrid>
                <a:gridCol w="2909419">
                  <a:extLst>
                    <a:ext uri="{9D8B030D-6E8A-4147-A177-3AD203B41FA5}">
                      <a16:colId xmlns:a16="http://schemas.microsoft.com/office/drawing/2014/main" xmlns="" val="2664063202"/>
                    </a:ext>
                  </a:extLst>
                </a:gridCol>
                <a:gridCol w="2909419">
                  <a:extLst>
                    <a:ext uri="{9D8B030D-6E8A-4147-A177-3AD203B41FA5}">
                      <a16:colId xmlns:a16="http://schemas.microsoft.com/office/drawing/2014/main" xmlns="" val="33749164"/>
                    </a:ext>
                  </a:extLst>
                </a:gridCol>
                <a:gridCol w="4344336">
                  <a:extLst>
                    <a:ext uri="{9D8B030D-6E8A-4147-A177-3AD203B41FA5}">
                      <a16:colId xmlns:a16="http://schemas.microsoft.com/office/drawing/2014/main" xmlns="" val="2524833033"/>
                    </a:ext>
                  </a:extLst>
                </a:gridCol>
              </a:tblGrid>
              <a:tr h="0">
                <a:tc gridSpan="3">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Tên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cây</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trồng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hoặc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vật</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nuôi</a:t>
                      </a:r>
                      <a:r>
                        <a:rPr lang="en-US" sz="2400" b="1"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95427380"/>
                  </a:ext>
                </a:extLst>
              </a:tr>
              <a:tr h="0">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Nhu </a:t>
                      </a:r>
                      <a:r>
                        <a:rPr lang="en-US" sz="2400" dirty="0" err="1">
                          <a:solidFill>
                            <a:srgbClr val="000000"/>
                          </a:solidFill>
                          <a:effectLst/>
                          <a:latin typeface="Cambria" panose="02040503050406030204" pitchFamily="18" charset="0"/>
                          <a:ea typeface="Cambria" panose="02040503050406030204" pitchFamily="18" charset="0"/>
                        </a:rPr>
                        <a:t>cầu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của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cây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trồng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hoặc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vật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nuôi</a:t>
                      </a:r>
                      <a:r>
                        <a:rPr lang="en-US" sz="2400" dirty="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Công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việc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cần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làm</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Lưu ý khi thực hiện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8002658"/>
                  </a:ext>
                </a:extLst>
              </a:tr>
              <a:tr h="0">
                <a:tc>
                  <a:txBody>
                    <a:bodyPr/>
                    <a:lstStyle/>
                    <a:p>
                      <a:pPr algn="ctr"/>
                      <a:r>
                        <a:rPr lang="vi-VN" sz="2400">
                          <a:solidFill>
                            <a:srgbClr val="000000"/>
                          </a:solidFill>
                          <a:effectLst/>
                          <a:latin typeface="Cambria" panose="02040503050406030204" pitchFamily="18" charset="0"/>
                          <a:ea typeface="Cambria" panose="02040503050406030204" pitchFamily="18" charset="0"/>
                        </a:rPr>
                        <a:t>Nước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Tưới nước cho cây (cho vật nuôi uống nước)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Tưới nước vào sáng sớm hoặc chiều tối (cho uống hằng ngày)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0881773"/>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5879534"/>
                  </a:ext>
                </a:extLst>
              </a:tr>
            </a:tbl>
          </a:graphicData>
        </a:graphic>
      </p:graphicFrame>
    </p:spTree>
    <p:custDataLst>
      <p:tags r:id="rId1"/>
    </p:custDataLst>
    <p:extLst>
      <p:ext uri="{BB962C8B-B14F-4D97-AF65-F5344CB8AC3E}">
        <p14:creationId xmlns:p14="http://schemas.microsoft.com/office/powerpoint/2010/main" val="418592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2531B4A4-7B9B-FE7D-92E7-E727E88DD014}"/>
              </a:ext>
            </a:extLst>
          </p:cNvPr>
          <p:cNvGraphicFramePr>
            <a:graphicFrameLocks noGrp="1"/>
          </p:cNvGraphicFramePr>
          <p:nvPr>
            <p:extLst>
              <p:ext uri="{D42A27DB-BD31-4B8C-83A1-F6EECF244321}">
                <p14:modId xmlns:p14="http://schemas.microsoft.com/office/powerpoint/2010/main" val="3452090086"/>
              </p:ext>
            </p:extLst>
          </p:nvPr>
        </p:nvGraphicFramePr>
        <p:xfrm>
          <a:off x="704850" y="800098"/>
          <a:ext cx="10744198" cy="5876927"/>
        </p:xfrm>
        <a:graphic>
          <a:graphicData uri="http://schemas.openxmlformats.org/drawingml/2006/table">
            <a:tbl>
              <a:tblPr/>
              <a:tblGrid>
                <a:gridCol w="3075749">
                  <a:extLst>
                    <a:ext uri="{9D8B030D-6E8A-4147-A177-3AD203B41FA5}">
                      <a16:colId xmlns:a16="http://schemas.microsoft.com/office/drawing/2014/main" xmlns="" val="2664063202"/>
                    </a:ext>
                  </a:extLst>
                </a:gridCol>
                <a:gridCol w="3075749">
                  <a:extLst>
                    <a:ext uri="{9D8B030D-6E8A-4147-A177-3AD203B41FA5}">
                      <a16:colId xmlns:a16="http://schemas.microsoft.com/office/drawing/2014/main" xmlns="" val="33749164"/>
                    </a:ext>
                  </a:extLst>
                </a:gridCol>
                <a:gridCol w="4592700">
                  <a:extLst>
                    <a:ext uri="{9D8B030D-6E8A-4147-A177-3AD203B41FA5}">
                      <a16:colId xmlns:a16="http://schemas.microsoft.com/office/drawing/2014/main" xmlns="" val="2524833033"/>
                    </a:ext>
                  </a:extLst>
                </a:gridCol>
              </a:tblGrid>
              <a:tr h="706567">
                <a:tc gridSpan="3">
                  <a:txBody>
                    <a:bodyPr/>
                    <a:lstStyle/>
                    <a:p>
                      <a:pPr algn="ctr"/>
                      <a:r>
                        <a:rPr lang="en-US" sz="4000" b="1" dirty="0" err="1">
                          <a:solidFill>
                            <a:srgbClr val="FF0000"/>
                          </a:solidFill>
                          <a:effectLst/>
                          <a:latin typeface="Cambria" panose="02040503050406030204" pitchFamily="18" charset="0"/>
                          <a:ea typeface="Cambria" panose="02040503050406030204" pitchFamily="18" charset="0"/>
                        </a:rPr>
                        <a:t>Cây</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hoa</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giấy</a:t>
                      </a:r>
                      <a:endParaRPr lang="en-US" sz="4000" b="1" dirty="0">
                        <a:solidFill>
                          <a:srgbClr val="FF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95427380"/>
                  </a:ext>
                </a:extLst>
              </a:tr>
              <a:tr h="1059848">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Nhu </a:t>
                      </a:r>
                      <a:r>
                        <a:rPr lang="en-US" sz="2400" b="1" dirty="0" err="1">
                          <a:solidFill>
                            <a:srgbClr val="000000"/>
                          </a:solidFill>
                          <a:effectLst/>
                          <a:latin typeface="Cambria" panose="02040503050406030204" pitchFamily="18" charset="0"/>
                          <a:ea typeface="Cambria" panose="02040503050406030204" pitchFamily="18" charset="0"/>
                        </a:rPr>
                        <a:t>cầu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của</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cây</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trồng</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Công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việc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cần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làm</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Lưu ý khi thực hiện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8002658"/>
                  </a:ext>
                </a:extLst>
              </a:tr>
              <a:tr h="1631410">
                <a:tc>
                  <a:txBody>
                    <a:bodyPr/>
                    <a:lstStyle/>
                    <a:p>
                      <a:pPr algn="just"/>
                      <a:endParaRPr lang="vi-VN"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vi-VN"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vi-VN"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0881773"/>
                  </a:ext>
                </a:extLst>
              </a:tr>
              <a:tr h="1239551">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61427985"/>
                  </a:ext>
                </a:extLst>
              </a:tr>
              <a:tr h="1239551">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5879534"/>
                  </a:ext>
                </a:extLst>
              </a:tr>
            </a:tbl>
          </a:graphicData>
        </a:graphic>
      </p:graphicFrame>
      <p:sp>
        <p:nvSpPr>
          <p:cNvPr id="5" name="TextBox 4">
            <a:extLst>
              <a:ext uri="{FF2B5EF4-FFF2-40B4-BE49-F238E27FC236}">
                <a16:creationId xmlns:a16="http://schemas.microsoft.com/office/drawing/2014/main" xmlns="" id="{A25EA391-A1F5-BC83-A01A-62DFAB54B252}"/>
              </a:ext>
            </a:extLst>
          </p:cNvPr>
          <p:cNvSpPr txBox="1"/>
          <p:nvPr/>
        </p:nvSpPr>
        <p:spPr>
          <a:xfrm>
            <a:off x="190500" y="114300"/>
            <a:ext cx="2095500" cy="584775"/>
          </a:xfrm>
          <a:prstGeom prst="rect">
            <a:avLst/>
          </a:prstGeom>
          <a:noFill/>
        </p:spPr>
        <p:txBody>
          <a:bodyPr wrap="square" rtlCol="0">
            <a:spAutoFit/>
          </a:bodyPr>
          <a:lstStyle/>
          <a:p>
            <a:r>
              <a:rPr lang="en-US" sz="3200" b="1" dirty="0" err="1">
                <a:highlight>
                  <a:srgbClr val="FFFF00"/>
                </a:highlight>
                <a:latin typeface="Cambria" panose="02040503050406030204" pitchFamily="18" charset="0"/>
                <a:ea typeface="Cambria" panose="02040503050406030204" pitchFamily="18" charset="0"/>
              </a:rPr>
              <a:t>Ví</a:t>
            </a:r>
            <a:r>
              <a:rPr lang="en-US" sz="3200" b="1" dirty="0">
                <a:highlight>
                  <a:srgbClr val="FFFF00"/>
                </a:highlight>
                <a:latin typeface="Cambria" panose="02040503050406030204" pitchFamily="18" charset="0"/>
                <a:ea typeface="Cambria" panose="02040503050406030204" pitchFamily="18" charset="0"/>
              </a:rPr>
              <a:t> </a:t>
            </a:r>
            <a:r>
              <a:rPr lang="en-US" sz="3200" b="1" dirty="0" err="1">
                <a:highlight>
                  <a:srgbClr val="FFFF00"/>
                </a:highlight>
                <a:latin typeface="Cambria" panose="02040503050406030204" pitchFamily="18" charset="0"/>
                <a:ea typeface="Cambria" panose="02040503050406030204" pitchFamily="18" charset="0"/>
              </a:rPr>
              <a:t>dụ</a:t>
            </a:r>
            <a:r>
              <a:rPr lang="en-US" sz="3200" b="1" dirty="0">
                <a:highlight>
                  <a:srgbClr val="FFFF00"/>
                </a:highlight>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xmlns="" id="{0B2E27BA-0E2F-D5EF-28A6-FB3C0661E799}"/>
              </a:ext>
            </a:extLst>
          </p:cNvPr>
          <p:cNvSpPr txBox="1"/>
          <p:nvPr/>
        </p:nvSpPr>
        <p:spPr>
          <a:xfrm>
            <a:off x="1047750" y="2686050"/>
            <a:ext cx="1838325"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Nước</a:t>
            </a:r>
            <a:endParaRPr lang="en-US" sz="40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089894F5-828D-1431-4DDE-9FDA589FF823}"/>
              </a:ext>
            </a:extLst>
          </p:cNvPr>
          <p:cNvSpPr txBox="1"/>
          <p:nvPr/>
        </p:nvSpPr>
        <p:spPr>
          <a:xfrm>
            <a:off x="4105275" y="2657475"/>
            <a:ext cx="2581275" cy="954107"/>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Tưới nước cho cây</a:t>
            </a:r>
            <a:endParaRPr lang="en-US" sz="2800" b="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B5FD7766-2D34-D2EE-661D-0A7EF6BB67A6}"/>
              </a:ext>
            </a:extLst>
          </p:cNvPr>
          <p:cNvSpPr txBox="1"/>
          <p:nvPr/>
        </p:nvSpPr>
        <p:spPr>
          <a:xfrm>
            <a:off x="7019925" y="2524125"/>
            <a:ext cx="4343400" cy="1200329"/>
          </a:xfrm>
          <a:prstGeom prst="rect">
            <a:avLst/>
          </a:prstGeom>
          <a:noFill/>
        </p:spPr>
        <p:txBody>
          <a:bodyPr wrap="square" rtlCol="0">
            <a:spAutoFit/>
          </a:bodyPr>
          <a:lstStyle/>
          <a:p>
            <a:pPr algn="just"/>
            <a:r>
              <a:rPr lang="vi-VN" sz="2400" b="1" dirty="0">
                <a:solidFill>
                  <a:srgbClr val="FF0000"/>
                </a:solidFill>
                <a:latin typeface="Cambria" panose="02040503050406030204" pitchFamily="18" charset="0"/>
                <a:ea typeface="Cambria" panose="02040503050406030204" pitchFamily="18" charset="0"/>
              </a:rPr>
              <a:t>Tưới nước vào sáng sớm hoặc chiều tối (tưới hằng ngày, trừ khi trời mưa, ẩm)</a:t>
            </a:r>
            <a:endParaRPr lang="en-US" sz="24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E971D409-6191-1034-09B2-449C035ECE57}"/>
              </a:ext>
            </a:extLst>
          </p:cNvPr>
          <p:cNvSpPr txBox="1"/>
          <p:nvPr/>
        </p:nvSpPr>
        <p:spPr>
          <a:xfrm>
            <a:off x="666750" y="4429125"/>
            <a:ext cx="3133725"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Dinh dưỡng</a:t>
            </a:r>
            <a:endParaRPr lang="en-US" sz="40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B69DC300-A226-061D-F761-D3D2D5B16E4B}"/>
              </a:ext>
            </a:extLst>
          </p:cNvPr>
          <p:cNvSpPr txBox="1"/>
          <p:nvPr/>
        </p:nvSpPr>
        <p:spPr>
          <a:xfrm>
            <a:off x="4124325" y="4343400"/>
            <a:ext cx="2581275" cy="954107"/>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Bón phân cho cây</a:t>
            </a:r>
            <a:endParaRPr lang="en-US" sz="28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D1AAE64B-EDCA-E0E2-4D2A-A2A408A0ABD3}"/>
              </a:ext>
            </a:extLst>
          </p:cNvPr>
          <p:cNvSpPr txBox="1"/>
          <p:nvPr/>
        </p:nvSpPr>
        <p:spPr>
          <a:xfrm>
            <a:off x="6972300" y="4191000"/>
            <a:ext cx="4429125" cy="1200329"/>
          </a:xfrm>
          <a:prstGeom prst="rect">
            <a:avLst/>
          </a:prstGeom>
          <a:noFill/>
        </p:spPr>
        <p:txBody>
          <a:bodyPr wrap="square" rtlCol="0">
            <a:spAutoFit/>
          </a:bodyPr>
          <a:lstStyle/>
          <a:p>
            <a:pPr algn="just"/>
            <a:r>
              <a:rPr lang="vi-VN" b="1" dirty="0">
                <a:solidFill>
                  <a:srgbClr val="FF0000"/>
                </a:solidFill>
                <a:latin typeface="Cambria" panose="02040503050406030204" pitchFamily="18" charset="0"/>
                <a:ea typeface="Cambria" panose="02040503050406030204" pitchFamily="18" charset="0"/>
              </a:rPr>
              <a:t>Bón phân bằng cách hòa nước dạng lỏng ngay khi cây bắt đầu tăng trưởng vào đầu mùa xuân và tiếp tục bón hai tuần một lần trong thời kỳ ra hoa.</a:t>
            </a:r>
            <a:endParaRPr lang="en-US"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E75C04FE-DD4D-0CE4-D2AA-2A23FA686117}"/>
              </a:ext>
            </a:extLst>
          </p:cNvPr>
          <p:cNvSpPr txBox="1"/>
          <p:nvPr/>
        </p:nvSpPr>
        <p:spPr>
          <a:xfrm>
            <a:off x="942975" y="5391150"/>
            <a:ext cx="2771775" cy="1384995"/>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Trao đổi khí, nước và các chất khoáng.</a:t>
            </a:r>
            <a:endParaRPr lang="en-US" sz="2800" b="1"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96D85E79-F32D-8F87-A04E-8A1DFBE13ACF}"/>
              </a:ext>
            </a:extLst>
          </p:cNvPr>
          <p:cNvSpPr txBox="1"/>
          <p:nvPr/>
        </p:nvSpPr>
        <p:spPr>
          <a:xfrm>
            <a:off x="4076700" y="5591175"/>
            <a:ext cx="2581275" cy="954107"/>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Làm cỏ, vun xới</a:t>
            </a:r>
            <a:endParaRPr lang="en-US" sz="2800" b="1"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569A6816-252B-778E-F128-C27D978CEFDF}"/>
              </a:ext>
            </a:extLst>
          </p:cNvPr>
          <p:cNvSpPr txBox="1"/>
          <p:nvPr/>
        </p:nvSpPr>
        <p:spPr>
          <a:xfrm>
            <a:off x="6943725" y="5381625"/>
            <a:ext cx="4343400" cy="1323439"/>
          </a:xfrm>
          <a:prstGeom prst="rect">
            <a:avLst/>
          </a:prstGeom>
          <a:noFill/>
        </p:spPr>
        <p:txBody>
          <a:bodyPr wrap="square" rtlCol="0">
            <a:spAutoFit/>
          </a:bodyPr>
          <a:lstStyle/>
          <a:p>
            <a:pPr algn="just"/>
            <a:r>
              <a:rPr lang="vi-VN" sz="2000" b="1" dirty="0">
                <a:solidFill>
                  <a:srgbClr val="FF0000"/>
                </a:solidFill>
                <a:latin typeface="Cambria" panose="02040503050406030204" pitchFamily="18" charset="0"/>
                <a:ea typeface="Cambria" panose="02040503050406030204" pitchFamily="18" charset="0"/>
              </a:rPr>
              <a:t>Trộn xơ dừa, mùn cưa và vỏ trấu như một loại phân bón hữu cơ để đảm bảo dinh dưỡng cho cây và độ tơi xốp cho đất. </a:t>
            </a:r>
            <a:endParaRPr lang="en-US" sz="20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529471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2">
            <a:extLst>
              <a:ext uri="{FF2B5EF4-FFF2-40B4-BE49-F238E27FC236}">
                <a16:creationId xmlns:a16="http://schemas.microsoft.com/office/drawing/2014/main" xmlns="" id="{EEE95C36-3ED6-2F87-83C0-D454FC3F3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46" y="685801"/>
            <a:ext cx="10644740" cy="2933700"/>
          </a:xfrm>
          <a:prstGeom prst="rect">
            <a:avLst/>
          </a:prstGeom>
        </p:spPr>
      </p:pic>
      <p:sp>
        <p:nvSpPr>
          <p:cNvPr id="15" name="文本框 34">
            <a:extLst>
              <a:ext uri="{FF2B5EF4-FFF2-40B4-BE49-F238E27FC236}">
                <a16:creationId xmlns:a16="http://schemas.microsoft.com/office/drawing/2014/main" xmlns="" id="{6502A1E1-5A25-5629-8172-8C0503B42B21}"/>
              </a:ext>
            </a:extLst>
          </p:cNvPr>
          <p:cNvSpPr txBox="1"/>
          <p:nvPr/>
        </p:nvSpPr>
        <p:spPr>
          <a:xfrm>
            <a:off x="1133764" y="910428"/>
            <a:ext cx="10140254" cy="2554545"/>
          </a:xfrm>
          <a:prstGeom prst="rect">
            <a:avLst/>
          </a:prstGeom>
          <a:noFill/>
        </p:spPr>
        <p:txBody>
          <a:bodyPr wrap="square" rtlCol="0">
            <a:spAutoFit/>
          </a:bodyPr>
          <a:lstStyle/>
          <a:p>
            <a:pPr lvl="0" algn="just"/>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Cần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chăm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sóc</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trồng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nuôi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đúng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đảm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bảo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nhu</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cầu</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điều</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kiện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sống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phù</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hợp</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giúp</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nuôi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sống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phát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triển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0126A6F7-04AC-CA72-E854-73CFFCE528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180974" y="3203165"/>
            <a:ext cx="3654835" cy="3654835"/>
          </a:xfrm>
          <a:prstGeom prst="rect">
            <a:avLst/>
          </a:prstGeom>
        </p:spPr>
      </p:pic>
    </p:spTree>
    <p:custDataLst>
      <p:tags r:id="rId1"/>
    </p:custDataLst>
    <p:extLst>
      <p:ext uri="{BB962C8B-B14F-4D97-AF65-F5344CB8AC3E}">
        <p14:creationId xmlns:p14="http://schemas.microsoft.com/office/powerpoint/2010/main" val="322477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7E911E9-B2D5-BA50-16C5-98BC0582F606}"/>
              </a:ext>
            </a:extLst>
          </p:cNvPr>
          <p:cNvGrpSpPr/>
          <p:nvPr/>
        </p:nvGrpSpPr>
        <p:grpSpPr>
          <a:xfrm flipH="1">
            <a:off x="1014606" y="2600325"/>
            <a:ext cx="2528694" cy="3894330"/>
            <a:chOff x="12843095" y="658761"/>
            <a:chExt cx="3036002" cy="5584723"/>
          </a:xfrm>
        </p:grpSpPr>
        <p:pic>
          <p:nvPicPr>
            <p:cNvPr id="5" name="Picture 2" descr="Cartoon students Royalty Free Vector Image - VectorStock">
              <a:extLst>
                <a:ext uri="{FF2B5EF4-FFF2-40B4-BE49-F238E27FC236}">
                  <a16:creationId xmlns:a16="http://schemas.microsoft.com/office/drawing/2014/main" xmlns="" id="{FE4E118A-8712-BC39-AB77-49AA005A168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students Royalty Free Vector Image - VectorStock">
              <a:extLst>
                <a:ext uri="{FF2B5EF4-FFF2-40B4-BE49-F238E27FC236}">
                  <a16:creationId xmlns:a16="http://schemas.microsoft.com/office/drawing/2014/main" xmlns="" id="{B8E046FD-70FD-4F60-F683-0E2412F90427}"/>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ếu niên tiền phong quàng khăn đỏ minh họa">
              <a:extLst>
                <a:ext uri="{FF2B5EF4-FFF2-40B4-BE49-F238E27FC236}">
                  <a16:creationId xmlns:a16="http://schemas.microsoft.com/office/drawing/2014/main" xmlns="" id="{AB79F8EB-50C9-93F2-4406-5E71A178612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loud 10">
            <a:extLst>
              <a:ext uri="{FF2B5EF4-FFF2-40B4-BE49-F238E27FC236}">
                <a16:creationId xmlns:a16="http://schemas.microsoft.com/office/drawing/2014/main" xmlns="" id="{BEF1E4A4-9448-2422-A61A-FBE6299F8E40}"/>
              </a:ext>
            </a:extLst>
          </p:cNvPr>
          <p:cNvSpPr/>
          <p:nvPr/>
        </p:nvSpPr>
        <p:spPr>
          <a:xfrm rot="11112132">
            <a:off x="3115396" y="826483"/>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7">
            <a:extLst>
              <a:ext uri="{FF2B5EF4-FFF2-40B4-BE49-F238E27FC236}">
                <a16:creationId xmlns:a16="http://schemas.microsoft.com/office/drawing/2014/main" xmlns="" id="{DC1EC7CF-33B9-5B7E-5D25-D5052C8EA38B}"/>
              </a:ext>
            </a:extLst>
          </p:cNvPr>
          <p:cNvSpPr txBox="1">
            <a:spLocks noChangeArrowheads="1"/>
          </p:cNvSpPr>
          <p:nvPr/>
        </p:nvSpPr>
        <p:spPr bwMode="auto">
          <a:xfrm>
            <a:off x="3390899" y="1650785"/>
            <a:ext cx="61307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4400" dirty="0">
                <a:latin typeface="Cambria" panose="02040503050406030204" pitchFamily="18" charset="0"/>
                <a:ea typeface="Cambria" panose="02040503050406030204" pitchFamily="18" charset="0"/>
              </a:rPr>
              <a:t>Em cần làm những việc gì để </a:t>
            </a:r>
            <a:r>
              <a:rPr lang="en-US" altLang="en-US" sz="4400" dirty="0" err="1">
                <a:latin typeface="Cambria" panose="02040503050406030204" pitchFamily="18" charset="0"/>
                <a:ea typeface="Cambria" panose="02040503050406030204" pitchFamily="18" charset="0"/>
              </a:rPr>
              <a:t>chăm</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sóc</a:t>
            </a:r>
            <a:r>
              <a:rPr lang="en-US" altLang="en-US" sz="4400" dirty="0">
                <a:latin typeface="Cambria" panose="02040503050406030204" pitchFamily="18" charset="0"/>
                <a:ea typeface="Cambria" panose="02040503050406030204" pitchFamily="18" charset="0"/>
              </a:rPr>
              <a:t> </a:t>
            </a:r>
            <a:r>
              <a:rPr lang="vi-VN" altLang="en-US" sz="4400" dirty="0">
                <a:latin typeface="Cambria" panose="02040503050406030204" pitchFamily="18" charset="0"/>
                <a:ea typeface="Cambria" panose="02040503050406030204" pitchFamily="18" charset="0"/>
              </a:rPr>
              <a:t>thú cưng</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trong</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gia</a:t>
            </a:r>
            <a:r>
              <a:rPr lang="en-US" altLang="en-US" sz="4400" dirty="0">
                <a:latin typeface="Cambria" panose="02040503050406030204" pitchFamily="18" charset="0"/>
                <a:ea typeface="Cambria" panose="02040503050406030204" pitchFamily="18" charset="0"/>
              </a:rPr>
              <a:t> </a:t>
            </a:r>
            <a:r>
              <a:rPr lang="en-US" altLang="en-US" sz="4400" dirty="0" err="1">
                <a:latin typeface="Cambria" panose="02040503050406030204" pitchFamily="18" charset="0"/>
                <a:ea typeface="Cambria" panose="02040503050406030204" pitchFamily="18" charset="0"/>
              </a:rPr>
              <a:t>đình</a:t>
            </a:r>
            <a:r>
              <a:rPr lang="vi-VN" altLang="en-US" sz="4400" dirty="0">
                <a:latin typeface="Cambria" panose="02040503050406030204" pitchFamily="18" charset="0"/>
                <a:ea typeface="Cambria" panose="02040503050406030204" pitchFamily="18" charset="0"/>
              </a:rPr>
              <a:t>?</a:t>
            </a:r>
            <a:endParaRPr kumimoji="0" lang="vi-VN" altLang="en-US" sz="4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74642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9F1134F-68A6-46DA-AA10-C327ACE95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74F17991-CFA6-4E8E-A724-9846AC08B61F}"/>
              </a:ext>
            </a:extLst>
          </p:cNvPr>
          <p:cNvPicPr>
            <a:picLocks noChangeAspect="1"/>
          </p:cNvPicPr>
          <p:nvPr/>
        </p:nvPicPr>
        <p:blipFill rotWithShape="1">
          <a:blip r:embed="rId4">
            <a:extLst>
              <a:ext uri="{28A0092B-C50C-407E-A947-70E740481C1C}">
                <a14:useLocalDpi xmlns:a14="http://schemas.microsoft.com/office/drawing/2010/main" val="0"/>
              </a:ext>
            </a:extLst>
          </a:blip>
          <a:srcRect l="11382" t="65334" r="64270" b="-1"/>
          <a:stretch/>
        </p:blipFill>
        <p:spPr>
          <a:xfrm>
            <a:off x="8407718" y="3812813"/>
            <a:ext cx="3276601" cy="3291840"/>
          </a:xfrm>
          <a:prstGeom prst="rect">
            <a:avLst/>
          </a:prstGeom>
        </p:spPr>
      </p:pic>
      <p:pic>
        <p:nvPicPr>
          <p:cNvPr id="5" name="图片 4">
            <a:extLst>
              <a:ext uri="{FF2B5EF4-FFF2-40B4-BE49-F238E27FC236}">
                <a16:creationId xmlns:a16="http://schemas.microsoft.com/office/drawing/2014/main" xmlns="" id="{BF7012FD-D768-4CBB-B701-17DD569AE167}"/>
              </a:ext>
            </a:extLst>
          </p:cNvPr>
          <p:cNvPicPr>
            <a:picLocks noChangeAspect="1"/>
          </p:cNvPicPr>
          <p:nvPr/>
        </p:nvPicPr>
        <p:blipFill rotWithShape="1">
          <a:blip r:embed="rId4">
            <a:extLst>
              <a:ext uri="{28A0092B-C50C-407E-A947-70E740481C1C}">
                <a14:useLocalDpi xmlns:a14="http://schemas.microsoft.com/office/drawing/2010/main" val="0"/>
              </a:ext>
            </a:extLst>
          </a:blip>
          <a:srcRect l="40373" t="30025" r="35279" b="35308"/>
          <a:stretch/>
        </p:blipFill>
        <p:spPr>
          <a:xfrm>
            <a:off x="882014" y="3566160"/>
            <a:ext cx="3276601" cy="3291840"/>
          </a:xfrm>
          <a:prstGeom prst="rect">
            <a:avLst/>
          </a:prstGeom>
        </p:spPr>
      </p:pic>
      <p:pic>
        <p:nvPicPr>
          <p:cNvPr id="6" name="图片 5">
            <a:extLst>
              <a:ext uri="{FF2B5EF4-FFF2-40B4-BE49-F238E27FC236}">
                <a16:creationId xmlns:a16="http://schemas.microsoft.com/office/drawing/2014/main" xmlns="" id="{98C63F03-F1D4-461F-8685-005F72CB1A47}"/>
              </a:ext>
            </a:extLst>
          </p:cNvPr>
          <p:cNvPicPr>
            <a:picLocks noChangeAspect="1"/>
          </p:cNvPicPr>
          <p:nvPr/>
        </p:nvPicPr>
        <p:blipFill rotWithShape="1">
          <a:blip r:embed="rId4">
            <a:extLst>
              <a:ext uri="{28A0092B-C50C-407E-A947-70E740481C1C}">
                <a14:useLocalDpi xmlns:a14="http://schemas.microsoft.com/office/drawing/2010/main" val="0"/>
              </a:ext>
            </a:extLst>
          </a:blip>
          <a:srcRect l="68345" t="32667" r="7307" b="32667"/>
          <a:stretch/>
        </p:blipFill>
        <p:spPr>
          <a:xfrm>
            <a:off x="8200069" y="-73284"/>
            <a:ext cx="3276601" cy="3291840"/>
          </a:xfrm>
          <a:prstGeom prst="rect">
            <a:avLst/>
          </a:prstGeom>
        </p:spPr>
      </p:pic>
      <p:pic>
        <p:nvPicPr>
          <p:cNvPr id="2" name="Picture 1">
            <a:extLst>
              <a:ext uri="{FF2B5EF4-FFF2-40B4-BE49-F238E27FC236}">
                <a16:creationId xmlns:a16="http://schemas.microsoft.com/office/drawing/2014/main" xmlns="" id="{3EC1D776-5960-9DBE-85C6-73DE8C9643E0}"/>
              </a:ext>
            </a:extLst>
          </p:cNvPr>
          <p:cNvPicPr>
            <a:picLocks noChangeAspect="1"/>
          </p:cNvPicPr>
          <p:nvPr/>
        </p:nvPicPr>
        <p:blipFill>
          <a:blip r:embed="rId5"/>
          <a:stretch>
            <a:fillRect/>
          </a:stretch>
        </p:blipFill>
        <p:spPr>
          <a:xfrm>
            <a:off x="2664458" y="2001271"/>
            <a:ext cx="6559865" cy="2798307"/>
          </a:xfrm>
          <a:prstGeom prst="rect">
            <a:avLst/>
          </a:prstGeom>
        </p:spPr>
      </p:pic>
    </p:spTree>
    <p:custDataLst>
      <p:tags r:id="rId1"/>
    </p:custDataLst>
    <p:extLst>
      <p:ext uri="{BB962C8B-B14F-4D97-AF65-F5344CB8AC3E}">
        <p14:creationId xmlns:p14="http://schemas.microsoft.com/office/powerpoint/2010/main" val="347157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53"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xmlns="" id="{F9E67DE8-5B42-BC73-DD6F-88CF1811E33B}"/>
              </a:ext>
            </a:extLst>
          </p:cNvPr>
          <p:cNvSpPr txBox="1">
            <a:spLocks noChangeArrowheads="1"/>
          </p:cNvSpPr>
          <p:nvPr/>
        </p:nvSpPr>
        <p:spPr bwMode="auto">
          <a:xfrm>
            <a:off x="0" y="404385"/>
            <a:ext cx="106321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5400" dirty="0">
                <a:latin typeface="Cambria" panose="02040503050406030204" pitchFamily="18" charset="0"/>
                <a:ea typeface="Cambria" panose="02040503050406030204" pitchFamily="18" charset="0"/>
              </a:rPr>
              <a:t>Hoạt động 1: Chăm sóc </a:t>
            </a:r>
            <a:r>
              <a:rPr lang="en-US" altLang="en-US" sz="5400" dirty="0" err="1">
                <a:latin typeface="Cambria" panose="02040503050406030204" pitchFamily="18" charset="0"/>
                <a:ea typeface="Cambria" panose="02040503050406030204" pitchFamily="18" charset="0"/>
              </a:rPr>
              <a:t>vật</a:t>
            </a:r>
            <a:r>
              <a:rPr lang="en-US" altLang="en-US" sz="5400" dirty="0">
                <a:latin typeface="Cambria" panose="02040503050406030204" pitchFamily="18" charset="0"/>
                <a:ea typeface="Cambria" panose="02040503050406030204" pitchFamily="18" charset="0"/>
              </a:rPr>
              <a:t> </a:t>
            </a:r>
            <a:r>
              <a:rPr lang="en-US" altLang="en-US" sz="5400" dirty="0" err="1">
                <a:latin typeface="Cambria" panose="02040503050406030204" pitchFamily="18" charset="0"/>
                <a:ea typeface="Cambria" panose="02040503050406030204" pitchFamily="18" charset="0"/>
              </a:rPr>
              <a:t>nuôi</a:t>
            </a:r>
            <a:endParaRPr lang="vi-VN" altLang="en-US" sz="5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A3C03039-5318-E7AE-660B-97A796724135}"/>
              </a:ext>
            </a:extLst>
          </p:cNvPr>
          <p:cNvSpPr txBox="1"/>
          <p:nvPr/>
        </p:nvSpPr>
        <p:spPr>
          <a:xfrm>
            <a:off x="1066800" y="357433"/>
            <a:ext cx="10325099" cy="954107"/>
          </a:xfrm>
          <a:prstGeom prst="rect">
            <a:avLst/>
          </a:prstGeom>
          <a:noFill/>
        </p:spPr>
        <p:txBody>
          <a:bodyPr wrap="square" rtlCol="0">
            <a:spAutoFit/>
          </a:bodyPr>
          <a:lstStyle/>
          <a:p>
            <a:r>
              <a:rPr lang="en-US" sz="2800" b="1" i="0" dirty="0">
                <a:solidFill>
                  <a:srgbClr val="000000"/>
                </a:solidFill>
                <a:effectLst/>
                <a:latin typeface="Cambria" panose="02040503050406030204" pitchFamily="18" charset="0"/>
                <a:ea typeface="Cambria" panose="02040503050406030204" pitchFamily="18" charset="0"/>
              </a:rPr>
              <a:t>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hình</a:t>
            </a:r>
            <a:r>
              <a:rPr lang="en-US" sz="2800" b="1" i="0" dirty="0">
                <a:solidFill>
                  <a:srgbClr val="000000"/>
                </a:solidFill>
                <a:effectLst/>
                <a:latin typeface="Cambria" panose="02040503050406030204" pitchFamily="18" charset="0"/>
                <a:ea typeface="Cambria" panose="02040503050406030204" pitchFamily="18" charset="0"/>
              </a:rPr>
              <a:t> 3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nêu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các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công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việc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chăm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sóc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vật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nuôi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hình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Giải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thích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vì</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cần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thực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hiện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các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công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việc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chăm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sóc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96DF7A1E-5FEE-3732-4B49-1966D04BCDA0}"/>
              </a:ext>
            </a:extLst>
          </p:cNvPr>
          <p:cNvPicPr>
            <a:picLocks noChangeAspect="1"/>
          </p:cNvPicPr>
          <p:nvPr/>
        </p:nvPicPr>
        <p:blipFill>
          <a:blip r:embed="rId3"/>
          <a:stretch>
            <a:fillRect/>
          </a:stretch>
        </p:blipFill>
        <p:spPr>
          <a:xfrm>
            <a:off x="1066800" y="2243137"/>
            <a:ext cx="5123604" cy="3033713"/>
          </a:xfrm>
          <a:prstGeom prst="rect">
            <a:avLst/>
          </a:prstGeom>
        </p:spPr>
      </p:pic>
      <p:pic>
        <p:nvPicPr>
          <p:cNvPr id="22" name="Picture 21">
            <a:extLst>
              <a:ext uri="{FF2B5EF4-FFF2-40B4-BE49-F238E27FC236}">
                <a16:creationId xmlns:a16="http://schemas.microsoft.com/office/drawing/2014/main" xmlns="" id="{FA87440A-85BA-50F8-B272-1B8245F977A4}"/>
              </a:ext>
            </a:extLst>
          </p:cNvPr>
          <p:cNvPicPr>
            <a:picLocks noChangeAspect="1"/>
          </p:cNvPicPr>
          <p:nvPr/>
        </p:nvPicPr>
        <p:blipFill>
          <a:blip r:embed="rId4"/>
          <a:stretch>
            <a:fillRect/>
          </a:stretch>
        </p:blipFill>
        <p:spPr>
          <a:xfrm>
            <a:off x="6410325" y="2257426"/>
            <a:ext cx="4876800" cy="3176262"/>
          </a:xfrm>
          <a:prstGeom prst="rect">
            <a:avLst/>
          </a:prstGeom>
        </p:spPr>
      </p:pic>
    </p:spTree>
    <p:custDataLst>
      <p:tags r:id="rId1"/>
    </p:custDataLst>
    <p:extLst>
      <p:ext uri="{BB962C8B-B14F-4D97-AF65-F5344CB8AC3E}">
        <p14:creationId xmlns:p14="http://schemas.microsoft.com/office/powerpoint/2010/main" val="760001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C5FAB59-20A2-9383-D478-C8409333772A}"/>
              </a:ext>
            </a:extLst>
          </p:cNvPr>
          <p:cNvPicPr>
            <a:picLocks noChangeAspect="1"/>
          </p:cNvPicPr>
          <p:nvPr/>
        </p:nvPicPr>
        <p:blipFill>
          <a:blip r:embed="rId3"/>
          <a:stretch>
            <a:fillRect/>
          </a:stretch>
        </p:blipFill>
        <p:spPr>
          <a:xfrm>
            <a:off x="1364768" y="1559615"/>
            <a:ext cx="3434052" cy="4016238"/>
          </a:xfrm>
          <a:prstGeom prst="rect">
            <a:avLst/>
          </a:prstGeom>
        </p:spPr>
      </p:pic>
      <p:sp>
        <p:nvSpPr>
          <p:cNvPr id="13" name="TextBox 12">
            <a:extLst>
              <a:ext uri="{FF2B5EF4-FFF2-40B4-BE49-F238E27FC236}">
                <a16:creationId xmlns:a16="http://schemas.microsoft.com/office/drawing/2014/main" xmlns="" id="{3AA8CA22-6B8C-36F0-2452-58A7EDC4C588}"/>
              </a:ext>
            </a:extLst>
          </p:cNvPr>
          <p:cNvSpPr txBox="1"/>
          <p:nvPr/>
        </p:nvSpPr>
        <p:spPr>
          <a:xfrm>
            <a:off x="5327373" y="2466154"/>
            <a:ext cx="5595731" cy="1323439"/>
          </a:xfrm>
          <a:custGeom>
            <a:avLst/>
            <a:gdLst>
              <a:gd name="connsiteX0" fmla="*/ 0 w 5595731"/>
              <a:gd name="connsiteY0" fmla="*/ 0 h 1323439"/>
              <a:gd name="connsiteX1" fmla="*/ 5595731 w 5595731"/>
              <a:gd name="connsiteY1" fmla="*/ 0 h 1323439"/>
              <a:gd name="connsiteX2" fmla="*/ 5595731 w 5595731"/>
              <a:gd name="connsiteY2" fmla="*/ 1323439 h 1323439"/>
              <a:gd name="connsiteX3" fmla="*/ 0 w 5595731"/>
              <a:gd name="connsiteY3" fmla="*/ 1323439 h 1323439"/>
              <a:gd name="connsiteX4" fmla="*/ 0 w 559573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731" h="1323439" fill="none" extrusionOk="0">
                <a:moveTo>
                  <a:pt x="0" y="0"/>
                </a:moveTo>
                <a:cubicBezTo>
                  <a:pt x="1683666" y="5222"/>
                  <a:pt x="2832569" y="24918"/>
                  <a:pt x="5595731" y="0"/>
                </a:cubicBezTo>
                <a:cubicBezTo>
                  <a:pt x="5533137" y="502581"/>
                  <a:pt x="5558773" y="742429"/>
                  <a:pt x="5595731" y="1323439"/>
                </a:cubicBezTo>
                <a:cubicBezTo>
                  <a:pt x="4654252" y="1158678"/>
                  <a:pt x="1529736" y="1441589"/>
                  <a:pt x="0" y="1323439"/>
                </a:cubicBezTo>
                <a:cubicBezTo>
                  <a:pt x="-52747" y="826522"/>
                  <a:pt x="-93581" y="659507"/>
                  <a:pt x="0" y="0"/>
                </a:cubicBezTo>
                <a:close/>
              </a:path>
              <a:path w="5595731" h="1323439" stroke="0" extrusionOk="0">
                <a:moveTo>
                  <a:pt x="0" y="0"/>
                </a:moveTo>
                <a:cubicBezTo>
                  <a:pt x="1774006" y="11849"/>
                  <a:pt x="4023855" y="-161459"/>
                  <a:pt x="5595731" y="0"/>
                </a:cubicBezTo>
                <a:cubicBezTo>
                  <a:pt x="5581071" y="501774"/>
                  <a:pt x="5515796" y="1007572"/>
                  <a:pt x="5595731" y="1323439"/>
                </a:cubicBezTo>
                <a:cubicBezTo>
                  <a:pt x="2980320" y="1177579"/>
                  <a:pt x="1097477"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C</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ho vịt ăn → nhu cầu thức ăn</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4664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3AA8CA22-6B8C-36F0-2452-58A7EDC4C588}"/>
              </a:ext>
            </a:extLst>
          </p:cNvPr>
          <p:cNvSpPr txBox="1"/>
          <p:nvPr/>
        </p:nvSpPr>
        <p:spPr>
          <a:xfrm>
            <a:off x="5327373" y="2466154"/>
            <a:ext cx="5595731" cy="1323439"/>
          </a:xfrm>
          <a:custGeom>
            <a:avLst/>
            <a:gdLst>
              <a:gd name="connsiteX0" fmla="*/ 0 w 5595731"/>
              <a:gd name="connsiteY0" fmla="*/ 0 h 1323439"/>
              <a:gd name="connsiteX1" fmla="*/ 5595731 w 5595731"/>
              <a:gd name="connsiteY1" fmla="*/ 0 h 1323439"/>
              <a:gd name="connsiteX2" fmla="*/ 5595731 w 5595731"/>
              <a:gd name="connsiteY2" fmla="*/ 1323439 h 1323439"/>
              <a:gd name="connsiteX3" fmla="*/ 0 w 5595731"/>
              <a:gd name="connsiteY3" fmla="*/ 1323439 h 1323439"/>
              <a:gd name="connsiteX4" fmla="*/ 0 w 559573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731" h="1323439" fill="none" extrusionOk="0">
                <a:moveTo>
                  <a:pt x="0" y="0"/>
                </a:moveTo>
                <a:cubicBezTo>
                  <a:pt x="1683666" y="5222"/>
                  <a:pt x="2832569" y="24918"/>
                  <a:pt x="5595731" y="0"/>
                </a:cubicBezTo>
                <a:cubicBezTo>
                  <a:pt x="5533137" y="502581"/>
                  <a:pt x="5558773" y="742429"/>
                  <a:pt x="5595731" y="1323439"/>
                </a:cubicBezTo>
                <a:cubicBezTo>
                  <a:pt x="4654252" y="1158678"/>
                  <a:pt x="1529736" y="1441589"/>
                  <a:pt x="0" y="1323439"/>
                </a:cubicBezTo>
                <a:cubicBezTo>
                  <a:pt x="-52747" y="826522"/>
                  <a:pt x="-93581" y="659507"/>
                  <a:pt x="0" y="0"/>
                </a:cubicBezTo>
                <a:close/>
              </a:path>
              <a:path w="5595731" h="1323439" stroke="0" extrusionOk="0">
                <a:moveTo>
                  <a:pt x="0" y="0"/>
                </a:moveTo>
                <a:cubicBezTo>
                  <a:pt x="1774006" y="11849"/>
                  <a:pt x="4023855" y="-161459"/>
                  <a:pt x="5595731" y="0"/>
                </a:cubicBezTo>
                <a:cubicBezTo>
                  <a:pt x="5581071" y="501774"/>
                  <a:pt x="5515796" y="1007572"/>
                  <a:pt x="5595731" y="1323439"/>
                </a:cubicBezTo>
                <a:cubicBezTo>
                  <a:pt x="2980320" y="1177579"/>
                  <a:pt x="1097477"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Tắm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lợn</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làm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mát</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vệ</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sinh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sạch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sẽ</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xmlns="" id="{DBEAD9BB-2DBC-ADDF-7DE9-50E8840006EB}"/>
              </a:ext>
            </a:extLst>
          </p:cNvPr>
          <p:cNvPicPr>
            <a:picLocks noChangeAspect="1"/>
          </p:cNvPicPr>
          <p:nvPr/>
        </p:nvPicPr>
        <p:blipFill>
          <a:blip r:embed="rId3"/>
          <a:stretch>
            <a:fillRect/>
          </a:stretch>
        </p:blipFill>
        <p:spPr>
          <a:xfrm>
            <a:off x="1180686" y="1232038"/>
            <a:ext cx="3867150" cy="4552950"/>
          </a:xfrm>
          <a:prstGeom prst="rect">
            <a:avLst/>
          </a:prstGeom>
        </p:spPr>
      </p:pic>
    </p:spTree>
    <p:custDataLst>
      <p:tags r:id="rId1"/>
    </p:custDataLst>
    <p:extLst>
      <p:ext uri="{BB962C8B-B14F-4D97-AF65-F5344CB8AC3E}">
        <p14:creationId xmlns:p14="http://schemas.microsoft.com/office/powerpoint/2010/main" val="1806538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3AA8CA22-6B8C-36F0-2452-58A7EDC4C588}"/>
              </a:ext>
            </a:extLst>
          </p:cNvPr>
          <p:cNvSpPr txBox="1"/>
          <p:nvPr/>
        </p:nvSpPr>
        <p:spPr>
          <a:xfrm>
            <a:off x="5327373" y="2466154"/>
            <a:ext cx="5595731" cy="1323439"/>
          </a:xfrm>
          <a:custGeom>
            <a:avLst/>
            <a:gdLst>
              <a:gd name="connsiteX0" fmla="*/ 0 w 5595731"/>
              <a:gd name="connsiteY0" fmla="*/ 0 h 1323439"/>
              <a:gd name="connsiteX1" fmla="*/ 5595731 w 5595731"/>
              <a:gd name="connsiteY1" fmla="*/ 0 h 1323439"/>
              <a:gd name="connsiteX2" fmla="*/ 5595731 w 5595731"/>
              <a:gd name="connsiteY2" fmla="*/ 1323439 h 1323439"/>
              <a:gd name="connsiteX3" fmla="*/ 0 w 5595731"/>
              <a:gd name="connsiteY3" fmla="*/ 1323439 h 1323439"/>
              <a:gd name="connsiteX4" fmla="*/ 0 w 559573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731" h="1323439" fill="none" extrusionOk="0">
                <a:moveTo>
                  <a:pt x="0" y="0"/>
                </a:moveTo>
                <a:cubicBezTo>
                  <a:pt x="1683666" y="5222"/>
                  <a:pt x="2832569" y="24918"/>
                  <a:pt x="5595731" y="0"/>
                </a:cubicBezTo>
                <a:cubicBezTo>
                  <a:pt x="5533137" y="502581"/>
                  <a:pt x="5558773" y="742429"/>
                  <a:pt x="5595731" y="1323439"/>
                </a:cubicBezTo>
                <a:cubicBezTo>
                  <a:pt x="4654252" y="1158678"/>
                  <a:pt x="1529736" y="1441589"/>
                  <a:pt x="0" y="1323439"/>
                </a:cubicBezTo>
                <a:cubicBezTo>
                  <a:pt x="-52747" y="826522"/>
                  <a:pt x="-93581" y="659507"/>
                  <a:pt x="0" y="0"/>
                </a:cubicBezTo>
                <a:close/>
              </a:path>
              <a:path w="5595731" h="1323439" stroke="0" extrusionOk="0">
                <a:moveTo>
                  <a:pt x="0" y="0"/>
                </a:moveTo>
                <a:cubicBezTo>
                  <a:pt x="1774006" y="11849"/>
                  <a:pt x="4023855" y="-161459"/>
                  <a:pt x="5595731" y="0"/>
                </a:cubicBezTo>
                <a:cubicBezTo>
                  <a:pt x="5581071" y="501774"/>
                  <a:pt x="5515796" y="1007572"/>
                  <a:pt x="5595731" y="1323439"/>
                </a:cubicBezTo>
                <a:cubicBezTo>
                  <a:pt x="2980320" y="1177579"/>
                  <a:pt x="1097477"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Che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chắn</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chuồng</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nuôi</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tránh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gió</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rét</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xmlns="" id="{CE788BAF-B3EA-9FC5-0673-21348DD0E790}"/>
              </a:ext>
            </a:extLst>
          </p:cNvPr>
          <p:cNvPicPr>
            <a:picLocks noChangeAspect="1"/>
          </p:cNvPicPr>
          <p:nvPr/>
        </p:nvPicPr>
        <p:blipFill>
          <a:blip r:embed="rId3"/>
          <a:stretch>
            <a:fillRect/>
          </a:stretch>
        </p:blipFill>
        <p:spPr>
          <a:xfrm>
            <a:off x="1228725" y="1090612"/>
            <a:ext cx="3943350" cy="4924425"/>
          </a:xfrm>
          <a:prstGeom prst="rect">
            <a:avLst/>
          </a:prstGeom>
        </p:spPr>
      </p:pic>
    </p:spTree>
    <p:custDataLst>
      <p:tags r:id="rId1"/>
    </p:custDataLst>
    <p:extLst>
      <p:ext uri="{BB962C8B-B14F-4D97-AF65-F5344CB8AC3E}">
        <p14:creationId xmlns:p14="http://schemas.microsoft.com/office/powerpoint/2010/main" val="312326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3AA8CA22-6B8C-36F0-2452-58A7EDC4C588}"/>
              </a:ext>
            </a:extLst>
          </p:cNvPr>
          <p:cNvSpPr txBox="1"/>
          <p:nvPr/>
        </p:nvSpPr>
        <p:spPr>
          <a:xfrm>
            <a:off x="5327373" y="2466154"/>
            <a:ext cx="5595731" cy="1323439"/>
          </a:xfrm>
          <a:custGeom>
            <a:avLst/>
            <a:gdLst>
              <a:gd name="connsiteX0" fmla="*/ 0 w 5595731"/>
              <a:gd name="connsiteY0" fmla="*/ 0 h 1323439"/>
              <a:gd name="connsiteX1" fmla="*/ 5595731 w 5595731"/>
              <a:gd name="connsiteY1" fmla="*/ 0 h 1323439"/>
              <a:gd name="connsiteX2" fmla="*/ 5595731 w 5595731"/>
              <a:gd name="connsiteY2" fmla="*/ 1323439 h 1323439"/>
              <a:gd name="connsiteX3" fmla="*/ 0 w 5595731"/>
              <a:gd name="connsiteY3" fmla="*/ 1323439 h 1323439"/>
              <a:gd name="connsiteX4" fmla="*/ 0 w 559573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731" h="1323439" fill="none" extrusionOk="0">
                <a:moveTo>
                  <a:pt x="0" y="0"/>
                </a:moveTo>
                <a:cubicBezTo>
                  <a:pt x="1683666" y="5222"/>
                  <a:pt x="2832569" y="24918"/>
                  <a:pt x="5595731" y="0"/>
                </a:cubicBezTo>
                <a:cubicBezTo>
                  <a:pt x="5533137" y="502581"/>
                  <a:pt x="5558773" y="742429"/>
                  <a:pt x="5595731" y="1323439"/>
                </a:cubicBezTo>
                <a:cubicBezTo>
                  <a:pt x="4654252" y="1158678"/>
                  <a:pt x="1529736" y="1441589"/>
                  <a:pt x="0" y="1323439"/>
                </a:cubicBezTo>
                <a:cubicBezTo>
                  <a:pt x="-52747" y="826522"/>
                  <a:pt x="-93581" y="659507"/>
                  <a:pt x="0" y="0"/>
                </a:cubicBezTo>
                <a:close/>
              </a:path>
              <a:path w="5595731" h="1323439" stroke="0" extrusionOk="0">
                <a:moveTo>
                  <a:pt x="0" y="0"/>
                </a:moveTo>
                <a:cubicBezTo>
                  <a:pt x="1774006" y="11849"/>
                  <a:pt x="4023855" y="-161459"/>
                  <a:pt x="5595731" y="0"/>
                </a:cubicBezTo>
                <a:cubicBezTo>
                  <a:pt x="5581071" y="501774"/>
                  <a:pt x="5515796" y="1007572"/>
                  <a:pt x="5595731" y="1323439"/>
                </a:cubicBezTo>
                <a:cubicBezTo>
                  <a:pt x="2980320" y="1177579"/>
                  <a:pt x="1097477"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Thắp</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đèn</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ánh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sáng</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nhiệt</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độ</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xmlns="" id="{CEEA2FCA-8A05-C75B-9CC7-A88819D99803}"/>
              </a:ext>
            </a:extLst>
          </p:cNvPr>
          <p:cNvPicPr>
            <a:picLocks noChangeAspect="1"/>
          </p:cNvPicPr>
          <p:nvPr/>
        </p:nvPicPr>
        <p:blipFill>
          <a:blip r:embed="rId3"/>
          <a:stretch>
            <a:fillRect/>
          </a:stretch>
        </p:blipFill>
        <p:spPr>
          <a:xfrm>
            <a:off x="1247775" y="1038225"/>
            <a:ext cx="3848100" cy="4857750"/>
          </a:xfrm>
          <a:prstGeom prst="rect">
            <a:avLst/>
          </a:prstGeom>
        </p:spPr>
      </p:pic>
    </p:spTree>
    <p:custDataLst>
      <p:tags r:id="rId1"/>
    </p:custDataLst>
    <p:extLst>
      <p:ext uri="{BB962C8B-B14F-4D97-AF65-F5344CB8AC3E}">
        <p14:creationId xmlns:p14="http://schemas.microsoft.com/office/powerpoint/2010/main" val="421940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A053617-8933-574E-E9AF-F2B110F1858D}"/>
              </a:ext>
            </a:extLst>
          </p:cNvPr>
          <p:cNvGrpSpPr/>
          <p:nvPr/>
        </p:nvGrpSpPr>
        <p:grpSpPr>
          <a:xfrm>
            <a:off x="3084167" y="638175"/>
            <a:ext cx="8126758" cy="2219349"/>
            <a:chOff x="4350992" y="1465690"/>
            <a:chExt cx="7115894" cy="1164494"/>
          </a:xfrm>
        </p:grpSpPr>
        <p:sp>
          <p:nvSpPr>
            <p:cNvPr id="6" name="Rounded Rectangle 12">
              <a:extLst>
                <a:ext uri="{FF2B5EF4-FFF2-40B4-BE49-F238E27FC236}">
                  <a16:creationId xmlns:a16="http://schemas.microsoft.com/office/drawing/2014/main" xmlns="" id="{6637EAAD-F7FC-B568-E0F5-DA4C16DEA691}"/>
                </a:ext>
              </a:extLst>
            </p:cNvPr>
            <p:cNvSpPr/>
            <p:nvPr/>
          </p:nvSpPr>
          <p:spPr>
            <a:xfrm>
              <a:off x="4350992" y="1465690"/>
              <a:ext cx="7115894" cy="1164494"/>
            </a:xfrm>
            <a:prstGeom prst="roundRect">
              <a:avLst/>
            </a:prstGeom>
            <a:solidFill>
              <a:schemeClr val="accent6">
                <a:lumMod val="20000"/>
                <a:lumOff val="8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7" name="TextBox 6">
              <a:extLst>
                <a:ext uri="{FF2B5EF4-FFF2-40B4-BE49-F238E27FC236}">
                  <a16:creationId xmlns:a16="http://schemas.microsoft.com/office/drawing/2014/main" xmlns="" id="{3F11DD60-83B4-6B90-915A-7B9CF6312599}"/>
                </a:ext>
              </a:extLst>
            </p:cNvPr>
            <p:cNvSpPr txBox="1"/>
            <p:nvPr/>
          </p:nvSpPr>
          <p:spPr>
            <a:xfrm>
              <a:off x="4590751" y="1496322"/>
              <a:ext cx="6629958" cy="1081987"/>
            </a:xfrm>
            <a:prstGeom prst="rect">
              <a:avLst/>
            </a:prstGeom>
            <a:noFill/>
          </p:spPr>
          <p:txBody>
            <a:bodyPr wrap="square" rtlCol="0">
              <a:spAutoFit/>
            </a:bodyPr>
            <a:lstStyle/>
            <a:p>
              <a:pPr marL="0" marR="0" algn="just">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1. </a:t>
              </a:r>
              <a:r>
                <a:rPr lang="vi-VN" sz="3200" b="1" dirty="0">
                  <a:solidFill>
                    <a:srgbClr val="002060"/>
                  </a:solidFill>
                  <a:effectLst/>
                  <a:latin typeface="Cambria" panose="02040503050406030204" pitchFamily="18" charset="0"/>
                  <a:ea typeface="Cambria" panose="02040503050406030204" pitchFamily="18" charset="0"/>
                </a:rPr>
                <a:t>Em hãy kể các công việc chăm sóc một vật nuôi của gia đình em hoặc người thân. Các công việc chăm sóc đó đáp ứng nhu cầu sống nào của con vật?</a:t>
              </a:r>
              <a:endParaRPr lang="en-US" sz="3200" b="1" dirty="0">
                <a:solidFill>
                  <a:srgbClr val="002060"/>
                </a:solidFill>
                <a:effectLst/>
                <a:latin typeface="Cambria" panose="02040503050406030204" pitchFamily="18" charset="0"/>
                <a:ea typeface="Cambria" panose="02040503050406030204" pitchFamily="18" charset="0"/>
              </a:endParaRPr>
            </a:p>
          </p:txBody>
        </p:sp>
      </p:grpSp>
      <p:pic>
        <p:nvPicPr>
          <p:cNvPr id="8" name="Google Shape;213;p8" descr="3 Em Bé Học Bài, Đọc Sách - KhoThietKe.Net">
            <a:extLst>
              <a:ext uri="{FF2B5EF4-FFF2-40B4-BE49-F238E27FC236}">
                <a16:creationId xmlns:a16="http://schemas.microsoft.com/office/drawing/2014/main" xmlns="" id="{975602EF-554F-9A8E-AAB5-92C70B2D95AC}"/>
              </a:ext>
            </a:extLst>
          </p:cNvPr>
          <p:cNvPicPr preferRelativeResize="0"/>
          <p:nvPr/>
        </p:nvPicPr>
        <p:blipFill rotWithShape="1">
          <a:blip r:embed="rId3">
            <a:alphaModFix/>
          </a:blip>
          <a:srcRect/>
          <a:stretch/>
        </p:blipFill>
        <p:spPr>
          <a:xfrm>
            <a:off x="796613" y="2870985"/>
            <a:ext cx="3608539" cy="3057244"/>
          </a:xfrm>
          <a:prstGeom prst="rect">
            <a:avLst/>
          </a:prstGeom>
          <a:noFill/>
          <a:ln>
            <a:noFill/>
          </a:ln>
        </p:spPr>
      </p:pic>
    </p:spTree>
    <p:custDataLst>
      <p:tags r:id="rId1"/>
    </p:custDataLst>
    <p:extLst>
      <p:ext uri="{BB962C8B-B14F-4D97-AF65-F5344CB8AC3E}">
        <p14:creationId xmlns:p14="http://schemas.microsoft.com/office/powerpoint/2010/main" val="286931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BD34404-8A61-645C-D59E-9EC5AF6C2763}"/>
              </a:ext>
            </a:extLst>
          </p:cNvPr>
          <p:cNvSpPr/>
          <p:nvPr/>
        </p:nvSpPr>
        <p:spPr>
          <a:xfrm>
            <a:off x="1362075" y="1152526"/>
            <a:ext cx="9715500" cy="1266824"/>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Khi vật nuôi đói hay khát: </a:t>
            </a:r>
            <a:r>
              <a:rPr lang="vi-VN" sz="3600" dirty="0">
                <a:ln w="0"/>
                <a:solidFill>
                  <a:srgbClr val="002060"/>
                </a:solidFill>
                <a:latin typeface="Cambria" panose="02040503050406030204" pitchFamily="18" charset="0"/>
                <a:ea typeface="Cambria" panose="02040503050406030204" pitchFamily="18" charset="0"/>
              </a:rPr>
              <a:t>cần cho vật nuôi thức ăn đủ và phù hợp, cho nước uống đủ, sạch.</a:t>
            </a:r>
            <a:endParaRPr kumimoji="0" lang="en-US" sz="360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Bí quyết giúp bạn chăm sóc chó cưng khỏe mạnh">
            <a:extLst>
              <a:ext uri="{FF2B5EF4-FFF2-40B4-BE49-F238E27FC236}">
                <a16:creationId xmlns:a16="http://schemas.microsoft.com/office/drawing/2014/main" xmlns="" id="{71913663-9D01-5B6F-614B-4C471138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2879908"/>
            <a:ext cx="4248150" cy="28303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nh dưỡng cho heo con, bà con chăn nuôi cần biết - Thuốc thú y và Thủy sản  Mebipha">
            <a:extLst>
              <a:ext uri="{FF2B5EF4-FFF2-40B4-BE49-F238E27FC236}">
                <a16:creationId xmlns:a16="http://schemas.microsoft.com/office/drawing/2014/main" xmlns="" id="{3F79DC6B-B455-DF26-9644-F98993352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152" y="2819401"/>
            <a:ext cx="4642423" cy="28318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507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3F7F152-C2F8-4AD2-9830-B6F67870D95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lj{9B28F368-3356-4B67-8183-EE6F4C302E63}&quot;,&quot;C:\\Users\\PHUONG NGUYE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học 4 Bài 17 Chăm sóc cây trồng vật nuôi Tiết 2"/>
</p:tagLst>
</file>

<file path=ppt/tags/tag10.xml><?xml version="1.0" encoding="utf-8"?>
<p:tagLst xmlns:a="http://schemas.openxmlformats.org/drawingml/2006/main" xmlns:r="http://schemas.openxmlformats.org/officeDocument/2006/relationships" xmlns:p="http://schemas.openxmlformats.org/presentationml/2006/main">
  <p:tag name="GENSWF_SLIDE_UID" val="{398DB7EB-BD7F-405D-B4CC-51707B0ED026}:314"/>
</p:tagLst>
</file>

<file path=ppt/tags/tag11.xml><?xml version="1.0" encoding="utf-8"?>
<p:tagLst xmlns:a="http://schemas.openxmlformats.org/drawingml/2006/main" xmlns:r="http://schemas.openxmlformats.org/officeDocument/2006/relationships" xmlns:p="http://schemas.openxmlformats.org/presentationml/2006/main">
  <p:tag name="GENSWF_SLIDE_UID" val="{852D3A23-0AFD-4BFF-B7C4-74B45D08EE92}:315"/>
</p:tagLst>
</file>

<file path=ppt/tags/tag12.xml><?xml version="1.0" encoding="utf-8"?>
<p:tagLst xmlns:a="http://schemas.openxmlformats.org/drawingml/2006/main" xmlns:r="http://schemas.openxmlformats.org/officeDocument/2006/relationships" xmlns:p="http://schemas.openxmlformats.org/presentationml/2006/main">
  <p:tag name="GENSWF_SLIDE_UID" val="{9DA02B46-D0F7-4ED4-91F3-B463CEC6D40F}:316"/>
</p:tagLst>
</file>

<file path=ppt/tags/tag13.xml><?xml version="1.0" encoding="utf-8"?>
<p:tagLst xmlns:a="http://schemas.openxmlformats.org/drawingml/2006/main" xmlns:r="http://schemas.openxmlformats.org/officeDocument/2006/relationships" xmlns:p="http://schemas.openxmlformats.org/presentationml/2006/main">
  <p:tag name="GENSWF_SLIDE_UID" val="{5A413AF1-142A-4FD6-BE45-B6FB918D373D}:317"/>
</p:tagLst>
</file>

<file path=ppt/tags/tag14.xml><?xml version="1.0" encoding="utf-8"?>
<p:tagLst xmlns:a="http://schemas.openxmlformats.org/drawingml/2006/main" xmlns:r="http://schemas.openxmlformats.org/officeDocument/2006/relationships" xmlns:p="http://schemas.openxmlformats.org/presentationml/2006/main">
  <p:tag name="GENSWF_SLIDE_UID" val="{D89130D5-15A1-48B0-9FE9-CACB8B53B0FD}:318"/>
</p:tagLst>
</file>

<file path=ppt/tags/tag15.xml><?xml version="1.0" encoding="utf-8"?>
<p:tagLst xmlns:a="http://schemas.openxmlformats.org/drawingml/2006/main" xmlns:r="http://schemas.openxmlformats.org/officeDocument/2006/relationships" xmlns:p="http://schemas.openxmlformats.org/presentationml/2006/main">
  <p:tag name="GENSWF_SLIDE_UID" val="{E17B28C6-21F3-4EFA-8341-171C9E8C500D}:319"/>
</p:tagLst>
</file>

<file path=ppt/tags/tag16.xml><?xml version="1.0" encoding="utf-8"?>
<p:tagLst xmlns:a="http://schemas.openxmlformats.org/drawingml/2006/main" xmlns:r="http://schemas.openxmlformats.org/officeDocument/2006/relationships" xmlns:p="http://schemas.openxmlformats.org/presentationml/2006/main">
  <p:tag name="GENSWF_SLIDE_UID" val="{BC1B8DF0-7E98-450B-8ED0-3104B8C6F705}: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5522D7FD-663F-4FB4-9EC0-1B0A07919EC8}:323"/>
</p:tagLst>
</file>

<file path=ppt/tags/tag18.xml><?xml version="1.0" encoding="utf-8"?>
<p:tagLst xmlns:a="http://schemas.openxmlformats.org/drawingml/2006/main" xmlns:r="http://schemas.openxmlformats.org/officeDocument/2006/relationships" xmlns:p="http://schemas.openxmlformats.org/presentationml/2006/main">
  <p:tag name="GENSWF_SLIDE_UID" val="{1A275C83-D69B-4232-A6CF-9C6AE066B85D}:287"/>
</p:tagLst>
</file>

<file path=ppt/tags/tag2.xml><?xml version="1.0" encoding="utf-8"?>
<p:tagLst xmlns:a="http://schemas.openxmlformats.org/drawingml/2006/main" xmlns:r="http://schemas.openxmlformats.org/officeDocument/2006/relationships" xmlns:p="http://schemas.openxmlformats.org/presentationml/2006/main">
  <p:tag name="GENSWF_SLIDE_UID" val="{FAADE048-616E-4E58-888E-943554A3CC56}:285"/>
</p:tagLst>
</file>

<file path=ppt/tags/tag3.xml><?xml version="1.0" encoding="utf-8"?>
<p:tagLst xmlns:a="http://schemas.openxmlformats.org/drawingml/2006/main" xmlns:r="http://schemas.openxmlformats.org/officeDocument/2006/relationships" xmlns:p="http://schemas.openxmlformats.org/presentationml/2006/main">
  <p:tag name="GENSWF_SLIDE_UID" val="{F1CED1E7-41A8-4D57-B048-68F73D458668}:294"/>
</p:tagLst>
</file>

<file path=ppt/tags/tag4.xml><?xml version="1.0" encoding="utf-8"?>
<p:tagLst xmlns:a="http://schemas.openxmlformats.org/drawingml/2006/main" xmlns:r="http://schemas.openxmlformats.org/officeDocument/2006/relationships" xmlns:p="http://schemas.openxmlformats.org/presentationml/2006/main">
  <p:tag name="GENSWF_SLIDE_UID" val="{FF727EFA-69BD-402D-BFAF-0B237BCBB63F}:292"/>
</p:tagLst>
</file>

<file path=ppt/tags/tag5.xml><?xml version="1.0" encoding="utf-8"?>
<p:tagLst xmlns:a="http://schemas.openxmlformats.org/drawingml/2006/main" xmlns:r="http://schemas.openxmlformats.org/officeDocument/2006/relationships" xmlns:p="http://schemas.openxmlformats.org/presentationml/2006/main">
  <p:tag name="GENSWF_SLIDE_UID" val="{CA2156DA-B2D3-4192-8BB8-30C00F6FD56A}:293"/>
</p:tagLst>
</file>

<file path=ppt/tags/tag6.xml><?xml version="1.0" encoding="utf-8"?>
<p:tagLst xmlns:a="http://schemas.openxmlformats.org/drawingml/2006/main" xmlns:r="http://schemas.openxmlformats.org/officeDocument/2006/relationships" xmlns:p="http://schemas.openxmlformats.org/presentationml/2006/main">
  <p:tag name="GENSWF_SLIDE_UID" val="{5B58A26E-49CD-4D5E-BBB4-F98A06C5F8EE}:306"/>
</p:tagLst>
</file>

<file path=ppt/tags/tag7.xml><?xml version="1.0" encoding="utf-8"?>
<p:tagLst xmlns:a="http://schemas.openxmlformats.org/drawingml/2006/main" xmlns:r="http://schemas.openxmlformats.org/officeDocument/2006/relationships" xmlns:p="http://schemas.openxmlformats.org/presentationml/2006/main">
  <p:tag name="GENSWF_SLIDE_UID" val="{2BD5DD77-5149-406B-A626-146B1199B051}:307"/>
</p:tagLst>
</file>

<file path=ppt/tags/tag8.xml><?xml version="1.0" encoding="utf-8"?>
<p:tagLst xmlns:a="http://schemas.openxmlformats.org/drawingml/2006/main" xmlns:r="http://schemas.openxmlformats.org/officeDocument/2006/relationships" xmlns:p="http://schemas.openxmlformats.org/presentationml/2006/main">
  <p:tag name="GENSWF_SLIDE_UID" val="{5601BC3D-039D-49B1-A556-4F071441729B}:308"/>
</p:tagLst>
</file>

<file path=ppt/tags/tag9.xml><?xml version="1.0" encoding="utf-8"?>
<p:tagLst xmlns:a="http://schemas.openxmlformats.org/drawingml/2006/main" xmlns:r="http://schemas.openxmlformats.org/officeDocument/2006/relationships" xmlns:p="http://schemas.openxmlformats.org/presentationml/2006/main">
  <p:tag name="GENSWF_SLIDE_UID" val="{6EA88BB3-6920-42D8-8496-55951C754F62}:309"/>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495</Words>
  <Application>Microsoft Office PowerPoint</Application>
  <PresentationFormat>Widescreen</PresentationFormat>
  <Paragraphs>46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4 Bài 17 Chăm sóc cây trồng vật nuôi Tiết 2</dc:title>
  <dc:creator>Thao Tran</dc:creator>
  <cp:lastModifiedBy>STD_NHA</cp:lastModifiedBy>
  <cp:revision>50</cp:revision>
  <dcterms:created xsi:type="dcterms:W3CDTF">2023-10-25T08:48:06Z</dcterms:created>
  <dcterms:modified xsi:type="dcterms:W3CDTF">2025-01-09T14:52:37Z</dcterms:modified>
</cp:coreProperties>
</file>