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0" r:id="rId2"/>
    <p:sldId id="260" r:id="rId3"/>
    <p:sldId id="261" r:id="rId4"/>
    <p:sldId id="262" r:id="rId5"/>
    <p:sldId id="263" r:id="rId6"/>
    <p:sldId id="264" r:id="rId7"/>
    <p:sldId id="265" r:id="rId8"/>
    <p:sldId id="266"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E31CB-84C0-4E39-9568-9598E41F0D6E}"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A2AC6-6996-4A49-84DA-134456E64CA2}" type="slidenum">
              <a:rPr lang="en-US" smtClean="0"/>
              <a:t>‹#›</a:t>
            </a:fld>
            <a:endParaRPr lang="en-US"/>
          </a:p>
        </p:txBody>
      </p:sp>
    </p:spTree>
    <p:extLst>
      <p:ext uri="{BB962C8B-B14F-4D97-AF65-F5344CB8AC3E}">
        <p14:creationId xmlns:p14="http://schemas.microsoft.com/office/powerpoint/2010/main" val="257780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6999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08415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A2AC6-6996-4A49-84DA-134456E64CA2}" type="slidenum">
              <a:rPr lang="en-US" smtClean="0"/>
              <a:t>3</a:t>
            </a:fld>
            <a:endParaRPr lang="en-US"/>
          </a:p>
        </p:txBody>
      </p:sp>
    </p:spTree>
    <p:extLst>
      <p:ext uri="{BB962C8B-B14F-4D97-AF65-F5344CB8AC3E}">
        <p14:creationId xmlns:p14="http://schemas.microsoft.com/office/powerpoint/2010/main" val="209048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55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6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7365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A2AC6-6996-4A49-84DA-134456E64CA2}" type="slidenum">
              <a:rPr lang="en-US" smtClean="0"/>
              <a:t>7</a:t>
            </a:fld>
            <a:endParaRPr lang="en-US"/>
          </a:p>
        </p:txBody>
      </p:sp>
    </p:spTree>
    <p:extLst>
      <p:ext uri="{BB962C8B-B14F-4D97-AF65-F5344CB8AC3E}">
        <p14:creationId xmlns:p14="http://schemas.microsoft.com/office/powerpoint/2010/main" val="1569756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23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FB31CF-C79A-4AD5-81DB-6C969E64E328}"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158457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B31CF-C79A-4AD5-81DB-6C969E64E328}"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48175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B31CF-C79A-4AD5-81DB-6C969E64E328}"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106549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7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41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B31CF-C79A-4AD5-81DB-6C969E64E328}"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281966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B31CF-C79A-4AD5-81DB-6C969E64E328}"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7053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FB31CF-C79A-4AD5-81DB-6C969E64E328}"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22765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B31CF-C79A-4AD5-81DB-6C969E64E328}"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237767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B31CF-C79A-4AD5-81DB-6C969E64E328}"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141083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B31CF-C79A-4AD5-81DB-6C969E64E328}"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191962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B31CF-C79A-4AD5-81DB-6C969E64E328}"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295587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B31CF-C79A-4AD5-81DB-6C969E64E328}"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CF737-C109-4591-ABC0-E1C7068BF273}" type="slidenum">
              <a:rPr lang="en-US" smtClean="0"/>
              <a:t>‹#›</a:t>
            </a:fld>
            <a:endParaRPr lang="en-US"/>
          </a:p>
        </p:txBody>
      </p:sp>
    </p:spTree>
    <p:extLst>
      <p:ext uri="{BB962C8B-B14F-4D97-AF65-F5344CB8AC3E}">
        <p14:creationId xmlns:p14="http://schemas.microsoft.com/office/powerpoint/2010/main" val="273216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B31CF-C79A-4AD5-81DB-6C969E64E328}" type="datetimeFigureOut">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CF737-C109-4591-ABC0-E1C7068BF273}" type="slidenum">
              <a:rPr lang="en-US" smtClean="0"/>
              <a:t>‹#›</a:t>
            </a:fld>
            <a:endParaRPr lang="en-US"/>
          </a:p>
        </p:txBody>
      </p:sp>
    </p:spTree>
    <p:extLst>
      <p:ext uri="{BB962C8B-B14F-4D97-AF65-F5344CB8AC3E}">
        <p14:creationId xmlns:p14="http://schemas.microsoft.com/office/powerpoint/2010/main" val="2200305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png"/><Relationship Id="rId3" Type="http://schemas.openxmlformats.org/officeDocument/2006/relationships/notesSlide" Target="../notesSlides/notesSlide2.xml"/><Relationship Id="rId7" Type="http://schemas.microsoft.com/office/2007/relationships/hdphoto" Target="../media/hdphoto1.wdp"/><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png"/><Relationship Id="rId11" Type="http://schemas.microsoft.com/office/2007/relationships/hdphoto" Target="../media/hdphoto3.wdp"/><Relationship Id="rId5" Type="http://schemas.openxmlformats.org/officeDocument/2006/relationships/audio" Target="../media/audio2.wav"/><Relationship Id="rId10" Type="http://schemas.openxmlformats.org/officeDocument/2006/relationships/image" Target="../media/image4.png"/><Relationship Id="rId4" Type="http://schemas.openxmlformats.org/officeDocument/2006/relationships/audio" Target="../media/audio1.wav"/><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7.xml"/><Relationship Id="rId5" Type="http://schemas.microsoft.com/office/2007/relationships/hdphoto" Target="../media/hdphoto4.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5" Type="http://schemas.microsoft.com/office/2007/relationships/hdphoto" Target="../media/hdphoto4.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5" Type="http://schemas.microsoft.com/office/2007/relationships/hdphoto" Target="../media/hdphoto4.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8303AD1A-6F61-4738-AB38-FFB5BF62F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80"/>
            <a:ext cx="12187592" cy="6855520"/>
          </a:xfrm>
          <a:prstGeom prst="rect">
            <a:avLst/>
          </a:prstGeom>
        </p:spPr>
      </p:pic>
      <p:sp>
        <p:nvSpPr>
          <p:cNvPr id="15" name="18">
            <a:extLst>
              <a:ext uri="{FF2B5EF4-FFF2-40B4-BE49-F238E27FC236}">
                <a16:creationId xmlns="" xmlns:a16="http://schemas.microsoft.com/office/drawing/2014/main" id="{84E0EB1E-CC1F-4B09-8338-D305427AF817}"/>
              </a:ext>
            </a:extLst>
          </p:cNvPr>
          <p:cNvSpPr>
            <a:spLocks noChangeArrowheads="1"/>
          </p:cNvSpPr>
          <p:nvPr>
            <p:custDataLst>
              <p:tags r:id="rId2"/>
            </p:custDataLst>
          </p:nvPr>
        </p:nvSpPr>
        <p:spPr bwMode="auto">
          <a:xfrm>
            <a:off x="3022038" y="1583854"/>
            <a:ext cx="6218944" cy="123110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a:r>
              <a:rPr lang="en-US" sz="4000" b="1" smtClean="0">
                <a:solidFill>
                  <a:srgbClr val="0070C0"/>
                </a:solidFill>
                <a:latin typeface="Times New Roman" panose="02020603050405020304" pitchFamily="18" charset="0"/>
                <a:cs typeface="Times New Roman" panose="02020603050405020304" pitchFamily="18" charset="0"/>
              </a:rPr>
              <a:t>Tiếng Việt:</a:t>
            </a:r>
          </a:p>
          <a:p>
            <a:pPr algn="ctr"/>
            <a:r>
              <a:rPr lang="en-US" sz="4000" b="1" smtClean="0">
                <a:solidFill>
                  <a:srgbClr val="0070C0"/>
                </a:solidFill>
                <a:latin typeface="Times New Roman" panose="02020603050405020304" pitchFamily="18" charset="0"/>
                <a:cs typeface="Times New Roman" panose="02020603050405020304" pitchFamily="18" charset="0"/>
              </a:rPr>
              <a:t>Bài 6: Mùa vàng ( tiết 1)</a:t>
            </a:r>
            <a:endParaRPr lang="en-US" sz="4000" b="1">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101266" y="327124"/>
            <a:ext cx="6096000" cy="646331"/>
          </a:xfrm>
          <a:prstGeom prst="rect">
            <a:avLst/>
          </a:prstGeom>
        </p:spPr>
        <p:txBody>
          <a:bodyPr>
            <a:spAutoFit/>
          </a:bodyPr>
          <a:lstStyle/>
          <a:p>
            <a:pPr algn="ctr"/>
            <a:r>
              <a:rPr lang="vi-VN" b="1" smtClean="0">
                <a:solidFill>
                  <a:srgbClr val="0070C0"/>
                </a:solidFill>
                <a:latin typeface="Times New Roman" panose="02020603050405020304" pitchFamily="18" charset="0"/>
                <a:cs typeface="Times New Roman" panose="02020603050405020304" pitchFamily="18" charset="0"/>
              </a:rPr>
              <a:t>ỦY BAN NHÂN DÂN HUYỆN AN LÃO</a:t>
            </a:r>
          </a:p>
          <a:p>
            <a:pPr algn="ctr"/>
            <a:r>
              <a:rPr lang="vi-VN" b="1" u="sng" smtClean="0">
                <a:solidFill>
                  <a:srgbClr val="0070C0"/>
                </a:solidFill>
                <a:latin typeface="Times New Roman" panose="02020603050405020304" pitchFamily="18" charset="0"/>
                <a:cs typeface="Times New Roman" panose="02020603050405020304" pitchFamily="18" charset="0"/>
              </a:rPr>
              <a:t>TRƯỜNG TIỂU HỌC QUANG TRUNG</a:t>
            </a:r>
            <a:endParaRPr lang="en-US" b="1" u="sng">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127899" y="3428974"/>
            <a:ext cx="6096000" cy="923330"/>
          </a:xfrm>
          <a:prstGeom prst="rect">
            <a:avLst/>
          </a:prstGeom>
        </p:spPr>
        <p:txBody>
          <a:bodyPr>
            <a:spAutoFit/>
          </a:bodyPr>
          <a:lstStyle/>
          <a:p>
            <a:pPr algn="ctr"/>
            <a:r>
              <a:rPr lang="vi-VN" b="1" smtClean="0">
                <a:solidFill>
                  <a:srgbClr val="0070C0"/>
                </a:solidFill>
                <a:latin typeface="Times New Roman" panose="02020603050405020304" pitchFamily="18" charset="0"/>
                <a:cs typeface="Times New Roman" panose="02020603050405020304" pitchFamily="18" charset="0"/>
              </a:rPr>
              <a:t>Giáo viên: </a:t>
            </a:r>
            <a:r>
              <a:rPr lang="en-US" b="1" smtClean="0">
                <a:solidFill>
                  <a:srgbClr val="0070C0"/>
                </a:solidFill>
                <a:latin typeface="Times New Roman" panose="02020603050405020304" pitchFamily="18" charset="0"/>
                <a:cs typeface="Times New Roman" panose="02020603050405020304" pitchFamily="18" charset="0"/>
              </a:rPr>
              <a:t>Nguyễn Thị Hà</a:t>
            </a:r>
            <a:endParaRPr lang="vi-VN" b="1" smtClean="0">
              <a:solidFill>
                <a:srgbClr val="0070C0"/>
              </a:solidFill>
              <a:latin typeface="Times New Roman" panose="02020603050405020304" pitchFamily="18" charset="0"/>
              <a:cs typeface="Times New Roman" panose="02020603050405020304" pitchFamily="18" charset="0"/>
            </a:endParaRPr>
          </a:p>
          <a:p>
            <a:pPr algn="ctr"/>
            <a:r>
              <a:rPr lang="vi-VN" b="1" smtClean="0">
                <a:solidFill>
                  <a:srgbClr val="0070C0"/>
                </a:solidFill>
                <a:latin typeface="Times New Roman" panose="02020603050405020304" pitchFamily="18" charset="0"/>
                <a:cs typeface="Times New Roman" panose="02020603050405020304" pitchFamily="18" charset="0"/>
              </a:rPr>
              <a:t>Lớp: 2</a:t>
            </a:r>
            <a:r>
              <a:rPr lang="en-US" b="1" smtClean="0">
                <a:solidFill>
                  <a:srgbClr val="0070C0"/>
                </a:solidFill>
                <a:latin typeface="Times New Roman" panose="02020603050405020304" pitchFamily="18" charset="0"/>
                <a:cs typeface="Times New Roman" panose="02020603050405020304" pitchFamily="18" charset="0"/>
              </a:rPr>
              <a:t>A</a:t>
            </a:r>
          </a:p>
          <a:p>
            <a:pPr algn="ctr"/>
            <a:r>
              <a:rPr lang="en-US" b="1" smtClean="0">
                <a:solidFill>
                  <a:srgbClr val="0070C0"/>
                </a:solidFill>
                <a:latin typeface="Times New Roman" panose="02020603050405020304" pitchFamily="18" charset="0"/>
                <a:cs typeface="Times New Roman" panose="02020603050405020304" pitchFamily="18" charset="0"/>
              </a:rPr>
              <a:t>Năm 2024 - 2025</a:t>
            </a:r>
            <a:endParaRPr lang="en-US" b="1">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95144544"/>
      </p:ext>
    </p:extLst>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6">
            <a:clrChange>
              <a:clrFrom>
                <a:srgbClr val="FFFEFE"/>
              </a:clrFrom>
              <a:clrTo>
                <a:srgbClr val="FFFEFE">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2463580" y="1879598"/>
            <a:ext cx="927752" cy="488951"/>
          </a:xfrm>
          <a:prstGeom prst="rect">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3391332" y="179980"/>
            <a:ext cx="6160357" cy="1446678"/>
          </a:xfrm>
          <a:prstGeom prst="rect">
            <a:avLst/>
          </a:prstGeom>
          <a:noFill/>
        </p:spPr>
        <p:txBody>
          <a:bodyPr wrap="square" rtlCol="0">
            <a:spAutoFit/>
          </a:bodyPr>
          <a:lstStyle/>
          <a:p>
            <a:pPr algn="ctr">
              <a:lnSpc>
                <a:spcPct val="150000"/>
              </a:lnSpc>
            </a:pPr>
            <a:r>
              <a:rPr lang="vi-VN" sz="5867" b="1" dirty="0">
                <a:ln>
                  <a:solidFill>
                    <a:schemeClr val="accent1">
                      <a:lumMod val="75000"/>
                    </a:schemeClr>
                  </a:solidFill>
                </a:ln>
                <a:solidFill>
                  <a:srgbClr val="FFC000"/>
                </a:solidFill>
                <a:latin typeface="UTM Avo" panose="02040603050506020204" pitchFamily="18" charset="0"/>
              </a:rPr>
              <a:t>Giải đố</a:t>
            </a:r>
          </a:p>
        </p:txBody>
      </p:sp>
      <p:sp>
        <p:nvSpPr>
          <p:cNvPr id="2" name="TextBox 1">
            <a:extLst>
              <a:ext uri="{FF2B5EF4-FFF2-40B4-BE49-F238E27FC236}">
                <a16:creationId xmlns:a16="http://schemas.microsoft.com/office/drawing/2014/main" xmlns="" id="{CE6E3102-0A59-D941-8EFB-F68A7CC0ACCD}"/>
              </a:ext>
            </a:extLst>
          </p:cNvPr>
          <p:cNvSpPr txBox="1"/>
          <p:nvPr/>
        </p:nvSpPr>
        <p:spPr>
          <a:xfrm>
            <a:off x="1939169" y="2797465"/>
            <a:ext cx="6279283" cy="1569469"/>
          </a:xfrm>
          <a:prstGeom prst="rect">
            <a:avLst/>
          </a:prstGeom>
          <a:noFill/>
        </p:spPr>
        <p:txBody>
          <a:bodyPr wrap="none" rtlCol="0">
            <a:spAutoFit/>
          </a:bodyPr>
          <a:lstStyle/>
          <a:p>
            <a:pPr>
              <a:lnSpc>
                <a:spcPct val="150000"/>
              </a:lnSpc>
            </a:pPr>
            <a:r>
              <a:rPr lang="vi-VN" sz="2133" dirty="0">
                <a:latin typeface="UTM Avo" panose="02040603050506020204" pitchFamily="18" charset="0"/>
                <a:ea typeface="Calibri" panose="020F0502020204030204" pitchFamily="34" charset="0"/>
              </a:rPr>
              <a:t>a.  Tròn như quả bóng màu xanh</a:t>
            </a:r>
            <a:endParaRPr lang="x-none" sz="2133" dirty="0">
              <a:latin typeface="Times New Roman" panose="02020603050405020304" pitchFamily="18" charset="0"/>
              <a:ea typeface="Calibri" panose="020F0502020204030204" pitchFamily="34" charset="0"/>
            </a:endParaRPr>
          </a:p>
          <a:p>
            <a:pPr>
              <a:lnSpc>
                <a:spcPct val="150000"/>
              </a:lnSpc>
            </a:pPr>
            <a:r>
              <a:rPr lang="vi-VN" sz="2133" dirty="0">
                <a:latin typeface="UTM Avo" panose="02040603050506020204" pitchFamily="18" charset="0"/>
                <a:ea typeface="Calibri" panose="020F0502020204030204" pitchFamily="34" charset="0"/>
              </a:rPr>
              <a:t>Đung đưa trên cành chờ Tết trung thu.</a:t>
            </a:r>
            <a:endParaRPr lang="x-none" sz="2133" dirty="0">
              <a:latin typeface="Times New Roman" panose="02020603050405020304" pitchFamily="18" charset="0"/>
              <a:ea typeface="Calibri" panose="020F0502020204030204" pitchFamily="34" charset="0"/>
            </a:endParaRPr>
          </a:p>
          <a:p>
            <a:pPr algn="r">
              <a:lnSpc>
                <a:spcPct val="150000"/>
              </a:lnSpc>
            </a:pPr>
            <a:r>
              <a:rPr lang="vi-VN" sz="2133" dirty="0">
                <a:latin typeface="UTM Avo" panose="02040603050506020204" pitchFamily="18" charset="0"/>
                <a:ea typeface="Calibri" panose="020F0502020204030204" pitchFamily="34" charset="0"/>
              </a:rPr>
              <a:t>(Là quả gì?)</a:t>
            </a:r>
            <a:endParaRPr lang="x-none" sz="2133" dirty="0">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xmlns="" id="{60CFD7E7-1A43-474B-94DF-24BC8FAF6EAB}"/>
              </a:ext>
            </a:extLst>
          </p:cNvPr>
          <p:cNvSpPr txBox="1"/>
          <p:nvPr/>
        </p:nvSpPr>
        <p:spPr>
          <a:xfrm>
            <a:off x="1930325" y="4477604"/>
            <a:ext cx="6269665" cy="1569469"/>
          </a:xfrm>
          <a:prstGeom prst="rect">
            <a:avLst/>
          </a:prstGeom>
          <a:noFill/>
        </p:spPr>
        <p:txBody>
          <a:bodyPr wrap="none" rtlCol="0">
            <a:spAutoFit/>
          </a:bodyPr>
          <a:lstStyle/>
          <a:p>
            <a:pPr>
              <a:lnSpc>
                <a:spcPct val="150000"/>
              </a:lnSpc>
            </a:pPr>
            <a:r>
              <a:rPr lang="vi-VN" sz="2133" dirty="0">
                <a:latin typeface="UTM Avo" panose="02040603050506020204" pitchFamily="18" charset="0"/>
                <a:ea typeface="Calibri" panose="020F0502020204030204" pitchFamily="34" charset="0"/>
              </a:rPr>
              <a:t>b. Quả gì vỏ có gai mềm</a:t>
            </a:r>
          </a:p>
          <a:p>
            <a:pPr>
              <a:lnSpc>
                <a:spcPct val="150000"/>
              </a:lnSpc>
            </a:pPr>
            <a:r>
              <a:rPr lang="vi-VN" sz="2133" dirty="0">
                <a:latin typeface="UTM Avo" panose="02040603050506020204" pitchFamily="18" charset="0"/>
                <a:ea typeface="Calibri" panose="020F0502020204030204" pitchFamily="34" charset="0"/>
              </a:rPr>
              <a:t>Đến khi chín đỏ thoạt nhìn tưởng hoa?</a:t>
            </a:r>
          </a:p>
          <a:p>
            <a:pPr algn="r">
              <a:lnSpc>
                <a:spcPct val="150000"/>
              </a:lnSpc>
            </a:pPr>
            <a:r>
              <a:rPr lang="vi-VN" sz="2133" dirty="0">
                <a:latin typeface="UTM Avo" panose="02040603050506020204" pitchFamily="18" charset="0"/>
                <a:ea typeface="Calibri" panose="020F0502020204030204" pitchFamily="34" charset="0"/>
              </a:rPr>
              <a:t>(Là quả gì?)</a:t>
            </a:r>
          </a:p>
        </p:txBody>
      </p:sp>
      <p:pic>
        <p:nvPicPr>
          <p:cNvPr id="4" name="Picture 3">
            <a:extLst>
              <a:ext uri="{FF2B5EF4-FFF2-40B4-BE49-F238E27FC236}">
                <a16:creationId xmlns:a16="http://schemas.microsoft.com/office/drawing/2014/main" xmlns="" id="{2E7E9BBD-EA49-1D42-B983-A91C4C402B9E}"/>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8119153" y="1727621"/>
            <a:ext cx="2041307" cy="1738891"/>
          </a:xfrm>
          <a:prstGeom prst="rect">
            <a:avLst/>
          </a:prstGeom>
        </p:spPr>
      </p:pic>
      <p:pic>
        <p:nvPicPr>
          <p:cNvPr id="6" name="Picture 5">
            <a:extLst>
              <a:ext uri="{FF2B5EF4-FFF2-40B4-BE49-F238E27FC236}">
                <a16:creationId xmlns:a16="http://schemas.microsoft.com/office/drawing/2014/main" xmlns="" id="{E5401378-BB17-DB49-B753-58323B26CD98}"/>
              </a:ext>
            </a:extLst>
          </p:cNvPr>
          <p:cNvPicPr>
            <a:picLocks noChangeAspect="1"/>
          </p:cNvPicPr>
          <p:nvPr/>
        </p:nvPicPr>
        <p:blipFill rotWithShape="1">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6000"/>
                    </a14:imgEffect>
                    <a14:imgEffect>
                      <a14:saturation sat="200000"/>
                    </a14:imgEffect>
                  </a14:imgLayer>
                </a14:imgProps>
              </a:ext>
            </a:extLst>
          </a:blip>
          <a:srcRect t="11580"/>
          <a:stretch/>
        </p:blipFill>
        <p:spPr>
          <a:xfrm>
            <a:off x="7304470" y="3296335"/>
            <a:ext cx="1311380" cy="1181268"/>
          </a:xfrm>
          <a:prstGeom prst="rect">
            <a:avLst/>
          </a:prstGeom>
        </p:spPr>
      </p:pic>
      <p:pic>
        <p:nvPicPr>
          <p:cNvPr id="15" name="Picture 14">
            <a:extLst>
              <a:ext uri="{FF2B5EF4-FFF2-40B4-BE49-F238E27FC236}">
                <a16:creationId xmlns:a16="http://schemas.microsoft.com/office/drawing/2014/main" xmlns="" id="{94D6325E-23B9-6448-A213-07D087862EB9}"/>
              </a:ext>
            </a:extLst>
          </p:cNvPr>
          <p:cNvPicPr>
            <a:picLocks noChangeAspect="1"/>
          </p:cNvPicPr>
          <p:nvPr/>
        </p:nvPicPr>
        <p:blipFill rotWithShape="1">
          <a:blip r:embed="rId12">
            <a:clrChange>
              <a:clrFrom>
                <a:srgbClr val="FFFFFF"/>
              </a:clrFrom>
              <a:clrTo>
                <a:srgbClr val="FFFFFF">
                  <a:alpha val="0"/>
                </a:srgbClr>
              </a:clrTo>
            </a:clrChange>
          </a:blip>
          <a:srcRect l="4553" t="8743" b="-12002"/>
          <a:stretch/>
        </p:blipFill>
        <p:spPr>
          <a:xfrm>
            <a:off x="8782701" y="3724594"/>
            <a:ext cx="1808936" cy="1707573"/>
          </a:xfrm>
          <a:prstGeom prst="ellipse">
            <a:avLst/>
          </a:prstGeom>
        </p:spPr>
      </p:pic>
      <p:pic>
        <p:nvPicPr>
          <p:cNvPr id="1026" name="Picture 2" descr="1kg chôm chôm bao nhiêu calo? - Bác sĩ phụ khoa giỏi">
            <a:extLst>
              <a:ext uri="{FF2B5EF4-FFF2-40B4-BE49-F238E27FC236}">
                <a16:creationId xmlns:a16="http://schemas.microsoft.com/office/drawing/2014/main" xmlns="" id="{7736993E-BA0A-3845-BB81-D9ECEACACF55}"/>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4469" y="4920550"/>
            <a:ext cx="1922344" cy="15393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5">
            <a:extLst>
              <a:ext uri="{FF2B5EF4-FFF2-40B4-BE49-F238E27FC236}">
                <a16:creationId xmlns:a16="http://schemas.microsoft.com/office/drawing/2014/main" xmlns="" id="{E86D3390-30B6-9041-A381-D4DCBD774216}"/>
              </a:ext>
            </a:extLst>
          </p:cNvPr>
          <p:cNvSpPr/>
          <p:nvPr/>
        </p:nvSpPr>
        <p:spPr>
          <a:xfrm>
            <a:off x="5613981" y="3867830"/>
            <a:ext cx="1687807" cy="498695"/>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algn="ctr" defTabSz="1219170">
              <a:defRPr/>
            </a:pPr>
            <a:r>
              <a:rPr lang="vi-VN" sz="2400" b="1" kern="0" dirty="0">
                <a:solidFill>
                  <a:srgbClr val="FF0000"/>
                </a:solidFill>
                <a:latin typeface="Arial" panose="020B0604020202020204" pitchFamily="34" charset="0"/>
              </a:rPr>
              <a:t>Quả bưởi</a:t>
            </a:r>
          </a:p>
        </p:txBody>
      </p:sp>
      <p:sp>
        <p:nvSpPr>
          <p:cNvPr id="24" name="Rectangle: Rounded Corners 5">
            <a:extLst>
              <a:ext uri="{FF2B5EF4-FFF2-40B4-BE49-F238E27FC236}">
                <a16:creationId xmlns:a16="http://schemas.microsoft.com/office/drawing/2014/main" xmlns="" id="{EDC3DD57-BEFD-3344-9D55-C2511D19AD0D}"/>
              </a:ext>
            </a:extLst>
          </p:cNvPr>
          <p:cNvSpPr/>
          <p:nvPr/>
        </p:nvSpPr>
        <p:spPr>
          <a:xfrm>
            <a:off x="4583557" y="5629383"/>
            <a:ext cx="2718231" cy="498695"/>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algn="ctr" defTabSz="1219170">
              <a:defRPr/>
            </a:pPr>
            <a:r>
              <a:rPr lang="vi-VN" sz="2400" b="1" kern="0" dirty="0">
                <a:solidFill>
                  <a:srgbClr val="FF0000"/>
                </a:solidFill>
                <a:latin typeface="Arial" panose="020B0604020202020204" pitchFamily="34" charset="0"/>
              </a:rPr>
              <a:t>Quả chôm chôm</a:t>
            </a:r>
          </a:p>
        </p:txBody>
      </p:sp>
    </p:spTree>
    <p:custDataLst>
      <p:tags r:id="rId1"/>
    </p:custDataLst>
    <p:extLst>
      <p:ext uri="{BB962C8B-B14F-4D97-AF65-F5344CB8AC3E}">
        <p14:creationId xmlns:p14="http://schemas.microsoft.com/office/powerpoint/2010/main" val="56298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repeatCount="2000" fill="hold" nodeType="clickEffect">
                                  <p:stCondLst>
                                    <p:cond delay="0"/>
                                  </p:stCondLst>
                                  <p:childTnLst>
                                    <p:animEffect transition="out" filter="fade">
                                      <p:cBhvr>
                                        <p:cTn id="43" dur="500" tmFilter="0, 0; .2, .5; .8, .5; 1, 0"/>
                                        <p:tgtEl>
                                          <p:spTgt spid="15"/>
                                        </p:tgtEl>
                                      </p:cBhvr>
                                    </p:animEffect>
                                    <p:animScale>
                                      <p:cBhvr>
                                        <p:cTn id="44" dur="250" autoRev="1" fill="hold"/>
                                        <p:tgtEl>
                                          <p:spTgt spid="15"/>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4"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subTnLst>
                                    <p:audio>
                                      <p:cMediaNode>
                                        <p:cTn display="0" masterRel="sameClick">
                                          <p:stCondLst>
                                            <p:cond evt="begin" delay="0">
                                              <p:tn val="47"/>
                                            </p:cond>
                                          </p:stCondLst>
                                          <p:endCondLst>
                                            <p:cond evt="onStopAudio" delay="0">
                                              <p:tgtEl>
                                                <p:sldTgt/>
                                              </p:tgtEl>
                                            </p:cond>
                                          </p:endCondLst>
                                        </p:cTn>
                                        <p:tgtEl>
                                          <p:sndTgt r:embed="rId5"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6" presetClass="emph" presetSubtype="0" repeatCount="2000" fill="hold" nodeType="clickEffect">
                                  <p:stCondLst>
                                    <p:cond delay="0"/>
                                  </p:stCondLst>
                                  <p:childTnLst>
                                    <p:animEffect transition="out" filter="fade">
                                      <p:cBhvr>
                                        <p:cTn id="53" dur="500" tmFilter="0, 0; .2, .5; .8, .5; 1, 0"/>
                                        <p:tgtEl>
                                          <p:spTgt spid="1026"/>
                                        </p:tgtEl>
                                      </p:cBhvr>
                                    </p:animEffect>
                                    <p:animScale>
                                      <p:cBhvr>
                                        <p:cTn id="54" dur="250" autoRev="1" fill="hold"/>
                                        <p:tgtEl>
                                          <p:spTgt spid="1026"/>
                                        </p:tgtEl>
                                      </p:cBhvr>
                                      <p:by x="105000" y="105000"/>
                                    </p:animScale>
                                  </p:childTnLst>
                                  <p:subTnLst>
                                    <p:audio>
                                      <p:cMediaNode>
                                        <p:cTn display="0" masterRel="sameClick">
                                          <p:stCondLst>
                                            <p:cond evt="begin" delay="0">
                                              <p:tn val="52"/>
                                            </p:cond>
                                          </p:stCondLst>
                                          <p:endCondLst>
                                            <p:cond evt="onStopAudio" delay="0">
                                              <p:tgtEl>
                                                <p:sldTgt/>
                                              </p:tgtEl>
                                            </p:cond>
                                          </p:endCondLst>
                                        </p:cTn>
                                        <p:tgtEl>
                                          <p:sndTgt r:embed="rId4" name="chimes.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subTnLst>
                                    <p:audio>
                                      <p:cMediaNode>
                                        <p:cTn display="0" masterRel="sameClick">
                                          <p:stCondLst>
                                            <p:cond evt="begin" delay="0">
                                              <p:tn val="57"/>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4" grpId="0"/>
      <p:bldP spid="22"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68AC771-11AC-400E-96E2-B494D9CA0570}"/>
              </a:ext>
            </a:extLst>
          </p:cNvPr>
          <p:cNvGrpSpPr/>
          <p:nvPr/>
        </p:nvGrpSpPr>
        <p:grpSpPr>
          <a:xfrm>
            <a:off x="3049690" y="1854426"/>
            <a:ext cx="5874569" cy="4424361"/>
            <a:chOff x="1417547" y="1264224"/>
            <a:chExt cx="4405927" cy="3318271"/>
          </a:xfrm>
        </p:grpSpPr>
        <p:pic>
          <p:nvPicPr>
            <p:cNvPr id="3" name="Picture 2">
              <a:extLst>
                <a:ext uri="{FF2B5EF4-FFF2-40B4-BE49-F238E27FC236}">
                  <a16:creationId xmlns:a16="http://schemas.microsoft.com/office/drawing/2014/main" xmlns="" id="{CF86228A-6437-445F-B487-0BD01EAFDA14}"/>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xmlns="" id="{72E96B82-CFE8-4E3D-9861-F35AD32A3F47}"/>
                </a:ext>
              </a:extLst>
            </p:cNvPr>
            <p:cNvSpPr txBox="1"/>
            <p:nvPr/>
          </p:nvSpPr>
          <p:spPr>
            <a:xfrm>
              <a:off x="3064386" y="2987782"/>
              <a:ext cx="2009748" cy="1085009"/>
            </a:xfrm>
            <a:prstGeom prst="rect">
              <a:avLst/>
            </a:prstGeom>
            <a:noFill/>
          </p:spPr>
          <p:txBody>
            <a:bodyPr wrap="square" rtlCol="0">
              <a:spAutoFit/>
            </a:bodyPr>
            <a:lstStyle/>
            <a:p>
              <a:pPr algn="ctr">
                <a:lnSpc>
                  <a:spcPct val="150000"/>
                </a:lnSpc>
              </a:pPr>
              <a:r>
                <a:rPr lang="vi-VN" sz="5867" b="1" dirty="0">
                  <a:solidFill>
                    <a:srgbClr val="17479D"/>
                  </a:solidFill>
                  <a:latin typeface="UTM Avo" panose="02040603050506020204" pitchFamily="18" charset="0"/>
                </a:rPr>
                <a:t>ĐỌC</a:t>
              </a:r>
              <a:endParaRPr lang="en-US" sz="5867"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xmlns="" id="{47C20E4F-5598-4543-99AA-79D922EC798E}"/>
                </a:ext>
              </a:extLst>
            </p:cNvPr>
            <p:cNvSpPr txBox="1"/>
            <p:nvPr/>
          </p:nvSpPr>
          <p:spPr>
            <a:xfrm>
              <a:off x="2447589" y="2552809"/>
              <a:ext cx="3041009" cy="715533"/>
            </a:xfrm>
            <a:prstGeom prst="rect">
              <a:avLst/>
            </a:prstGeom>
            <a:noFill/>
          </p:spPr>
          <p:txBody>
            <a:bodyPr wrap="square" rtlCol="0">
              <a:spAutoFit/>
            </a:bodyPr>
            <a:lstStyle/>
            <a:p>
              <a:pPr algn="ctr">
                <a:lnSpc>
                  <a:spcPct val="150000"/>
                </a:lnSpc>
              </a:pPr>
              <a:r>
                <a:rPr lang="vi-VN" sz="3733" b="1" dirty="0">
                  <a:solidFill>
                    <a:schemeClr val="accent1">
                      <a:lumMod val="50000"/>
                    </a:schemeClr>
                  </a:solidFill>
                  <a:latin typeface="UTM Avo" panose="02040603050506020204" pitchFamily="18" charset="0"/>
                </a:rPr>
                <a:t>TIẾT </a:t>
              </a:r>
              <a:r>
                <a:rPr lang="vi-VN" sz="3733" b="1">
                  <a:solidFill>
                    <a:schemeClr val="accent1">
                      <a:lumMod val="50000"/>
                    </a:schemeClr>
                  </a:solidFill>
                  <a:latin typeface="UTM Avo" panose="02040603050506020204" pitchFamily="18" charset="0"/>
                </a:rPr>
                <a:t>1 </a:t>
              </a:r>
              <a:r>
                <a:rPr lang="en-US" sz="3733" b="1" smtClean="0">
                  <a:solidFill>
                    <a:schemeClr val="accent1">
                      <a:lumMod val="50000"/>
                    </a:schemeClr>
                  </a:solidFill>
                  <a:latin typeface="UTM Avo" panose="02040603050506020204" pitchFamily="18" charset="0"/>
                </a:rPr>
                <a:t>:</a:t>
              </a:r>
              <a:endParaRPr lang="en-US" sz="3733"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xmlns="" id="{92AC510F-4E04-400B-8C1C-074ABFBB20F1}"/>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1059" y="4358134"/>
            <a:ext cx="2084124" cy="20841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46830865-6480-FD41-9CA0-D8E592231A86}"/>
              </a:ext>
            </a:extLst>
          </p:cNvPr>
          <p:cNvSpPr txBox="1"/>
          <p:nvPr/>
        </p:nvSpPr>
        <p:spPr>
          <a:xfrm>
            <a:off x="3569774" y="625792"/>
            <a:ext cx="6160357" cy="995209"/>
          </a:xfrm>
          <a:prstGeom prst="rect">
            <a:avLst/>
          </a:prstGeom>
          <a:noFill/>
        </p:spPr>
        <p:txBody>
          <a:bodyPr wrap="square" rtlCol="0">
            <a:spAutoFit/>
          </a:bodyPr>
          <a:lstStyle/>
          <a:p>
            <a:pPr algn="ctr"/>
            <a:r>
              <a:rPr lang="vi-VN" sz="5867" dirty="0">
                <a:solidFill>
                  <a:schemeClr val="accent2"/>
                </a:solidFill>
                <a:latin typeface="UTM Cookies" panose="02040603050506020204" pitchFamily="18" charset="0"/>
              </a:rPr>
              <a:t>MÙA VÀNG</a:t>
            </a:r>
            <a:endParaRPr lang="en-US" sz="5867" dirty="0">
              <a:solidFill>
                <a:schemeClr val="accent2"/>
              </a:solidFill>
              <a:latin typeface="UTM Cookies" panose="02040603050506020204" pitchFamily="18" charset="0"/>
            </a:endParaRPr>
          </a:p>
        </p:txBody>
      </p:sp>
      <p:grpSp>
        <p:nvGrpSpPr>
          <p:cNvPr id="12" name="Group 11">
            <a:extLst>
              <a:ext uri="{FF2B5EF4-FFF2-40B4-BE49-F238E27FC236}">
                <a16:creationId xmlns:a16="http://schemas.microsoft.com/office/drawing/2014/main" xmlns="" id="{36A8F69C-EE23-0A41-96B6-049290D39D6E}"/>
              </a:ext>
            </a:extLst>
          </p:cNvPr>
          <p:cNvGrpSpPr/>
          <p:nvPr/>
        </p:nvGrpSpPr>
        <p:grpSpPr>
          <a:xfrm>
            <a:off x="2038924" y="771219"/>
            <a:ext cx="2175937" cy="947479"/>
            <a:chOff x="360464" y="617893"/>
            <a:chExt cx="1631953" cy="710609"/>
          </a:xfrm>
        </p:grpSpPr>
        <p:sp>
          <p:nvSpPr>
            <p:cNvPr id="13" name="TextBox 12">
              <a:extLst>
                <a:ext uri="{FF2B5EF4-FFF2-40B4-BE49-F238E27FC236}">
                  <a16:creationId xmlns:a16="http://schemas.microsoft.com/office/drawing/2014/main" xmlns="" id="{1E1A4D85-8791-0B4F-9026-8C3BC51811B7}"/>
                </a:ext>
              </a:extLst>
            </p:cNvPr>
            <p:cNvSpPr txBox="1"/>
            <p:nvPr/>
          </p:nvSpPr>
          <p:spPr>
            <a:xfrm>
              <a:off x="378770" y="617893"/>
              <a:ext cx="1613647" cy="684755"/>
            </a:xfrm>
            <a:prstGeom prst="rect">
              <a:avLst/>
            </a:prstGeom>
            <a:noFill/>
          </p:spPr>
          <p:txBody>
            <a:bodyPr wrap="square" rtlCol="0">
              <a:spAutoFit/>
            </a:bodyPr>
            <a:lstStyle/>
            <a:p>
              <a:r>
                <a:rPr lang="en-US" sz="5333"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33" dirty="0">
                  <a:solidFill>
                    <a:schemeClr val="accent1">
                      <a:lumMod val="50000"/>
                    </a:schemeClr>
                  </a:solidFill>
                  <a:latin typeface="UTM Cookies" panose="02040603050506020204" pitchFamily="18" charset="0"/>
                </a:rPr>
                <a:t>6</a:t>
              </a:r>
            </a:p>
          </p:txBody>
        </p:sp>
        <p:sp>
          <p:nvSpPr>
            <p:cNvPr id="14" name="TextBox 13">
              <a:extLst>
                <a:ext uri="{FF2B5EF4-FFF2-40B4-BE49-F238E27FC236}">
                  <a16:creationId xmlns:a16="http://schemas.microsoft.com/office/drawing/2014/main" xmlns="" id="{3D5179E7-A72D-084F-86E3-6E0071F57E12}"/>
                </a:ext>
              </a:extLst>
            </p:cNvPr>
            <p:cNvSpPr txBox="1"/>
            <p:nvPr/>
          </p:nvSpPr>
          <p:spPr>
            <a:xfrm>
              <a:off x="360464" y="643747"/>
              <a:ext cx="1613647" cy="684755"/>
            </a:xfrm>
            <a:prstGeom prst="rect">
              <a:avLst/>
            </a:prstGeom>
            <a:noFill/>
          </p:spPr>
          <p:txBody>
            <a:bodyPr wrap="square" rtlCol="0">
              <a:spAutoFit/>
            </a:bodyPr>
            <a:lstStyle/>
            <a:p>
              <a:r>
                <a:rPr lang="en-US" sz="5333"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33" dirty="0">
                  <a:solidFill>
                    <a:schemeClr val="accent1"/>
                  </a:solidFill>
                  <a:latin typeface="UTM Cookies" panose="02040603050506020204" pitchFamily="18" charset="0"/>
                </a:rPr>
                <a:t>6</a:t>
              </a:r>
            </a:p>
          </p:txBody>
        </p:sp>
      </p:grpSp>
    </p:spTree>
    <p:custDataLst>
      <p:tags r:id="rId1"/>
    </p:custDataLst>
    <p:extLst>
      <p:ext uri="{BB962C8B-B14F-4D97-AF65-F5344CB8AC3E}">
        <p14:creationId xmlns:p14="http://schemas.microsoft.com/office/powerpoint/2010/main" val="252282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1620502" y="22797"/>
            <a:ext cx="1861191" cy="740290"/>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84748"/>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4710535" y="325401"/>
            <a:ext cx="2758344" cy="646331"/>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FFAB40">
                    <a:lumMod val="50000"/>
                  </a:srgbClr>
                </a:solidFill>
                <a:latin typeface="UTM Avo" panose="02040603050506020204" pitchFamily="18" charset="0"/>
                <a:cs typeface="Arial"/>
                <a:sym typeface="Arial"/>
              </a:rPr>
              <a:t>Mùa vàng</a:t>
            </a:r>
            <a:endParaRPr lang="en-US" sz="2400" b="1" kern="0" dirty="0">
              <a:solidFill>
                <a:srgbClr val="FFAB40">
                  <a:lumMod val="50000"/>
                </a:srgbClr>
              </a:solidFill>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620502" y="959721"/>
            <a:ext cx="8938412" cy="5446684"/>
          </a:xfrm>
          <a:prstGeom prst="rect">
            <a:avLst/>
          </a:prstGeom>
          <a:noFill/>
        </p:spPr>
        <p:txBody>
          <a:bodyPr wrap="square" rtlCol="0">
            <a:spAutoFit/>
          </a:bodyPr>
          <a:lstStyle/>
          <a:p>
            <a:pPr marL="59265" algn="just">
              <a:lnSpc>
                <a:spcPct val="120000"/>
              </a:lnSpc>
              <a:defRPr/>
            </a:pPr>
            <a:r>
              <a:rPr lang="vi-VN" sz="1933" kern="0" dirty="0">
                <a:solidFill>
                  <a:srgbClr val="000000"/>
                </a:solidFill>
                <a:latin typeface="UTM Avo" panose="02040603050506020204" pitchFamily="18" charset="0"/>
                <a:sym typeface="Arial"/>
              </a:rPr>
              <a:t>     </a:t>
            </a:r>
            <a:r>
              <a:rPr lang="vi-VN" sz="1933"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59265" algn="just">
              <a:lnSpc>
                <a:spcPct val="120000"/>
              </a:lnSpc>
              <a:defRPr/>
            </a:pPr>
            <a:r>
              <a:rPr lang="vi-VN" sz="1933" dirty="0">
                <a:latin typeface="UTM Avo" panose="02040603050506020204" pitchFamily="18" charset="0"/>
              </a:rPr>
              <a:t>     Minh ríu rít bên mẹ:</a:t>
            </a:r>
          </a:p>
          <a:p>
            <a:pPr marL="59265" algn="just">
              <a:lnSpc>
                <a:spcPct val="120000"/>
              </a:lnSpc>
              <a:defRPr/>
            </a:pPr>
            <a:r>
              <a:rPr lang="vi-VN" sz="1933"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59265" algn="just">
              <a:lnSpc>
                <a:spcPct val="120000"/>
              </a:lnSpc>
              <a:defRPr/>
            </a:pPr>
            <a:r>
              <a:rPr lang="vi-VN" sz="1933" dirty="0">
                <a:latin typeface="UTM Avo" panose="02040603050506020204" pitchFamily="18" charset="0"/>
              </a:rPr>
              <a:t>     - Đúng thế con ạ.</a:t>
            </a:r>
          </a:p>
          <a:p>
            <a:pPr marL="59265" algn="just">
              <a:lnSpc>
                <a:spcPct val="120000"/>
              </a:lnSpc>
              <a:defRPr/>
            </a:pPr>
            <a:r>
              <a:rPr lang="vi-VN" sz="1933" dirty="0">
                <a:latin typeface="UTM Avo" panose="02040603050506020204" pitchFamily="18" charset="0"/>
              </a:rPr>
              <a:t>     - Nếu mùa nào cũng được thu hoạch thì thích lắm, phải không mẹ?</a:t>
            </a:r>
          </a:p>
          <a:p>
            <a:pPr marL="59265" algn="just">
              <a:lnSpc>
                <a:spcPct val="120000"/>
              </a:lnSpc>
              <a:defRPr/>
            </a:pPr>
            <a:r>
              <a:rPr lang="vi-VN" sz="1933" dirty="0">
                <a:latin typeface="UTM Avo" panose="02040603050506020204" pitchFamily="18" charset="0"/>
              </a:rPr>
              <a:t>     Mẹ âu yếm nhìn Minh và bảo:</a:t>
            </a:r>
          </a:p>
          <a:p>
            <a:pPr marL="59265" algn="just">
              <a:lnSpc>
                <a:spcPct val="120000"/>
              </a:lnSpc>
              <a:defRPr/>
            </a:pPr>
            <a:r>
              <a:rPr lang="vi-VN" sz="1933"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59265" algn="just">
              <a:lnSpc>
                <a:spcPct val="120000"/>
              </a:lnSpc>
              <a:defRPr/>
            </a:pPr>
            <a:r>
              <a:rPr lang="vi-VN" sz="1933"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xmlns="" id="{E3780E02-7BEF-D247-B4AA-1779EEAEBD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3808" y="972553"/>
            <a:ext cx="406360" cy="384000"/>
          </a:xfrm>
          <a:prstGeom prst="rect">
            <a:avLst/>
          </a:prstGeom>
        </p:spPr>
      </p:pic>
      <p:pic>
        <p:nvPicPr>
          <p:cNvPr id="9" name="Picture 8">
            <a:extLst>
              <a:ext uri="{FF2B5EF4-FFF2-40B4-BE49-F238E27FC236}">
                <a16:creationId xmlns:a16="http://schemas.microsoft.com/office/drawing/2014/main" xmlns="" id="{090FF53D-4CDA-6640-943A-1CAEAE491CD4}"/>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19576" y="2057855"/>
            <a:ext cx="384000" cy="384000"/>
          </a:xfrm>
          <a:prstGeom prst="rect">
            <a:avLst/>
          </a:prstGeom>
        </p:spPr>
      </p:pic>
      <p:pic>
        <p:nvPicPr>
          <p:cNvPr id="10" name="Picture 9">
            <a:extLst>
              <a:ext uri="{FF2B5EF4-FFF2-40B4-BE49-F238E27FC236}">
                <a16:creationId xmlns:a16="http://schemas.microsoft.com/office/drawing/2014/main" xmlns="" id="{1B54ABDA-D424-AF4C-B3E8-09955AA20F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9615" y="3857008"/>
            <a:ext cx="384000" cy="384000"/>
          </a:xfrm>
          <a:prstGeom prst="rect">
            <a:avLst/>
          </a:prstGeom>
        </p:spPr>
      </p:pic>
      <p:pic>
        <p:nvPicPr>
          <p:cNvPr id="11" name="Picture 10">
            <a:extLst>
              <a:ext uri="{FF2B5EF4-FFF2-40B4-BE49-F238E27FC236}">
                <a16:creationId xmlns:a16="http://schemas.microsoft.com/office/drawing/2014/main" xmlns="" id="{B6C575C9-71C4-8B42-9B85-A4148F8041AE}"/>
              </a:ext>
            </a:extLst>
          </p:cNvPr>
          <p:cNvPicPr>
            <a:picLocks noChangeAspect="1"/>
          </p:cNvPicPr>
          <p:nvPr/>
        </p:nvPicPr>
        <p:blipFill rotWithShape="1">
          <a:blip r:embed="rId10"/>
          <a:srcRect l="26090" t="28446" r="16812" b="22809"/>
          <a:stretch/>
        </p:blipFill>
        <p:spPr>
          <a:xfrm>
            <a:off x="1633088" y="5885447"/>
            <a:ext cx="457057" cy="502763"/>
          </a:xfrm>
          <a:prstGeom prst="rect">
            <a:avLst/>
          </a:prstGeom>
        </p:spPr>
      </p:pic>
    </p:spTree>
    <p:custDataLst>
      <p:tags r:id="rId1"/>
    </p:custDataLst>
    <p:extLst>
      <p:ext uri="{BB962C8B-B14F-4D97-AF65-F5344CB8AC3E}">
        <p14:creationId xmlns:p14="http://schemas.microsoft.com/office/powerpoint/2010/main" val="2022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1620502" y="22797"/>
            <a:ext cx="1861191" cy="740290"/>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84748"/>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4710535" y="117249"/>
            <a:ext cx="2758344" cy="646331"/>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FFAB40">
                    <a:lumMod val="50000"/>
                  </a:srgbClr>
                </a:solidFill>
                <a:latin typeface="UTM Avo" panose="02040603050506020204" pitchFamily="18" charset="0"/>
                <a:cs typeface="Arial"/>
                <a:sym typeface="Arial"/>
              </a:rPr>
              <a:t>Mùa vàng</a:t>
            </a:r>
            <a:endParaRPr lang="en-US" sz="2400" b="1" kern="0" dirty="0">
              <a:solidFill>
                <a:srgbClr val="FFAB40">
                  <a:lumMod val="50000"/>
                </a:srgbClr>
              </a:solidFill>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620502" y="751569"/>
            <a:ext cx="8938412" cy="5446684"/>
          </a:xfrm>
          <a:prstGeom prst="rect">
            <a:avLst/>
          </a:prstGeom>
          <a:noFill/>
        </p:spPr>
        <p:txBody>
          <a:bodyPr wrap="square" rtlCol="0">
            <a:spAutoFit/>
          </a:bodyPr>
          <a:lstStyle/>
          <a:p>
            <a:pPr marL="59265" algn="just">
              <a:lnSpc>
                <a:spcPct val="120000"/>
              </a:lnSpc>
              <a:defRPr/>
            </a:pPr>
            <a:r>
              <a:rPr lang="vi-VN" sz="1933" kern="0" dirty="0">
                <a:latin typeface="UTM Avo" panose="02040603050506020204" pitchFamily="18" charset="0"/>
                <a:sym typeface="Arial"/>
              </a:rPr>
              <a:t>     </a:t>
            </a:r>
            <a:r>
              <a:rPr lang="vi-VN" sz="1933" dirty="0">
                <a:latin typeface="UTM Avo" panose="02040603050506020204" pitchFamily="18" charset="0"/>
              </a:rPr>
              <a:t>Thu về, những quả hồng đỏ mọng, những hạt dẻ nâu bóng, những quả na mở to mắt, thơm dìu dịu. Biển lúa vàng ươm. Gió nổi lên và sóng lúa vàng </a:t>
            </a:r>
            <a:r>
              <a:rPr lang="vi-VN" sz="1933" b="1" dirty="0">
                <a:solidFill>
                  <a:srgbClr val="FF0000"/>
                </a:solidFill>
                <a:latin typeface="UTM Avo" panose="02040603050506020204" pitchFamily="18" charset="0"/>
              </a:rPr>
              <a:t>dập dờn </a:t>
            </a:r>
            <a:r>
              <a:rPr lang="vi-VN" sz="1933" dirty="0">
                <a:latin typeface="UTM Avo" panose="02040603050506020204" pitchFamily="18" charset="0"/>
              </a:rPr>
              <a:t>trải tới chân trời.</a:t>
            </a:r>
          </a:p>
          <a:p>
            <a:pPr marL="59265" algn="just">
              <a:lnSpc>
                <a:spcPct val="120000"/>
              </a:lnSpc>
              <a:defRPr/>
            </a:pPr>
            <a:r>
              <a:rPr lang="vi-VN" sz="1933" dirty="0">
                <a:latin typeface="UTM Avo" panose="02040603050506020204" pitchFamily="18" charset="0"/>
              </a:rPr>
              <a:t>     Minh </a:t>
            </a:r>
            <a:r>
              <a:rPr lang="vi-VN" sz="1933" b="1" dirty="0">
                <a:solidFill>
                  <a:srgbClr val="FF0000"/>
                </a:solidFill>
                <a:latin typeface="UTM Avo" panose="02040603050506020204" pitchFamily="18" charset="0"/>
              </a:rPr>
              <a:t>ríu rít </a:t>
            </a:r>
            <a:r>
              <a:rPr lang="vi-VN" sz="1933" dirty="0">
                <a:latin typeface="UTM Avo" panose="02040603050506020204" pitchFamily="18" charset="0"/>
              </a:rPr>
              <a:t>bên mẹ:</a:t>
            </a:r>
          </a:p>
          <a:p>
            <a:pPr marL="59265" algn="just">
              <a:lnSpc>
                <a:spcPct val="120000"/>
              </a:lnSpc>
              <a:defRPr/>
            </a:pPr>
            <a:r>
              <a:rPr lang="vi-VN" sz="1933"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59265" algn="just">
              <a:lnSpc>
                <a:spcPct val="120000"/>
              </a:lnSpc>
              <a:defRPr/>
            </a:pPr>
            <a:r>
              <a:rPr lang="vi-VN" sz="1933" dirty="0">
                <a:latin typeface="UTM Avo" panose="02040603050506020204" pitchFamily="18" charset="0"/>
              </a:rPr>
              <a:t>     - Đúng thế con ạ.</a:t>
            </a:r>
          </a:p>
          <a:p>
            <a:pPr marL="59265" algn="just">
              <a:lnSpc>
                <a:spcPct val="120000"/>
              </a:lnSpc>
              <a:defRPr/>
            </a:pPr>
            <a:r>
              <a:rPr lang="vi-VN" sz="1933" dirty="0">
                <a:latin typeface="UTM Avo" panose="02040603050506020204" pitchFamily="18" charset="0"/>
              </a:rPr>
              <a:t>     - Nếu mùa nào cũng được </a:t>
            </a:r>
            <a:r>
              <a:rPr lang="vi-VN" sz="1933" b="1" dirty="0">
                <a:solidFill>
                  <a:srgbClr val="FF0000"/>
                </a:solidFill>
                <a:latin typeface="UTM Avo" panose="02040603050506020204" pitchFamily="18" charset="0"/>
              </a:rPr>
              <a:t>thu hoạch </a:t>
            </a:r>
            <a:r>
              <a:rPr lang="vi-VN" sz="1933" dirty="0">
                <a:latin typeface="UTM Avo" panose="02040603050506020204" pitchFamily="18" charset="0"/>
              </a:rPr>
              <a:t>thì thích lắm, phải không mẹ?</a:t>
            </a:r>
          </a:p>
          <a:p>
            <a:pPr marL="59265" algn="just">
              <a:lnSpc>
                <a:spcPct val="120000"/>
              </a:lnSpc>
              <a:defRPr/>
            </a:pPr>
            <a:r>
              <a:rPr lang="vi-VN" sz="1933" dirty="0">
                <a:latin typeface="UTM Avo" panose="02040603050506020204" pitchFamily="18" charset="0"/>
              </a:rPr>
              <a:t>     Mẹ âu yếm nhìn Minh và bảo:</a:t>
            </a:r>
          </a:p>
          <a:p>
            <a:pPr marL="59265" algn="just">
              <a:lnSpc>
                <a:spcPct val="120000"/>
              </a:lnSpc>
              <a:defRPr/>
            </a:pPr>
            <a:r>
              <a:rPr lang="vi-VN" sz="1933" dirty="0">
                <a:latin typeface="UTM Avo" panose="02040603050506020204" pitchFamily="18" charset="0"/>
              </a:rPr>
              <a:t>     - Con nói đúng đấy! Mùa nào thức ấy. Nhưng để có cái thu hoạch, trước đó người nông dân phải làm rất nhiều việc. Họ phải cày bừa, </a:t>
            </a:r>
            <a:r>
              <a:rPr lang="vi-VN" sz="1933" b="1" dirty="0">
                <a:solidFill>
                  <a:srgbClr val="FF0000"/>
                </a:solidFill>
                <a:latin typeface="UTM Avo" panose="02040603050506020204" pitchFamily="18" charset="0"/>
              </a:rPr>
              <a:t>gieo hạt</a:t>
            </a:r>
            <a:r>
              <a:rPr lang="vi-VN" sz="1933" b="1" dirty="0">
                <a:latin typeface="UTM Avo" panose="02040603050506020204" pitchFamily="18" charset="0"/>
              </a:rPr>
              <a:t> </a:t>
            </a:r>
            <a:r>
              <a:rPr lang="vi-VN" sz="1933" dirty="0">
                <a:latin typeface="UTM Avo" panose="02040603050506020204" pitchFamily="18" charset="0"/>
              </a:rPr>
              <a:t>và ươm mầm. Rồi mưa nắng, hạn hán, họ phải chăm sóc vườn cây, ruộng đồng. Nhờ thế mà cây lớn dần, </a:t>
            </a:r>
            <a:r>
              <a:rPr lang="vi-VN" sz="1933" b="1" dirty="0">
                <a:solidFill>
                  <a:srgbClr val="FF0000"/>
                </a:solidFill>
                <a:latin typeface="UTM Avo" panose="02040603050506020204" pitchFamily="18" charset="0"/>
              </a:rPr>
              <a:t>ra hoa kết trái </a:t>
            </a:r>
            <a:r>
              <a:rPr lang="vi-VN" sz="1933" dirty="0">
                <a:latin typeface="UTM Avo" panose="02040603050506020204" pitchFamily="18" charset="0"/>
              </a:rPr>
              <a:t>và chín rộ đấy.</a:t>
            </a:r>
          </a:p>
          <a:p>
            <a:pPr marL="59265" algn="just">
              <a:lnSpc>
                <a:spcPct val="120000"/>
              </a:lnSpc>
              <a:defRPr/>
            </a:pPr>
            <a:r>
              <a:rPr lang="vi-VN" sz="1933" dirty="0">
                <a:latin typeface="UTM Avo" panose="02040603050506020204" pitchFamily="18" charset="0"/>
              </a:rPr>
              <a:t>    - Mẹ ơi, con hiểu rồi. Công việc của các bác nông dân vất vả quá mẹ nhỉ?</a:t>
            </a:r>
          </a:p>
        </p:txBody>
      </p:sp>
    </p:spTree>
    <p:custDataLst>
      <p:tags r:id="rId1"/>
    </p:custDataLst>
    <p:extLst>
      <p:ext uri="{BB962C8B-B14F-4D97-AF65-F5344CB8AC3E}">
        <p14:creationId xmlns:p14="http://schemas.microsoft.com/office/powerpoint/2010/main" val="739530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7B3502-F58A-46C0-88F8-3DE26F98CD3F}"/>
              </a:ext>
            </a:extLst>
          </p:cNvPr>
          <p:cNvSpPr txBox="1"/>
          <p:nvPr/>
        </p:nvSpPr>
        <p:spPr>
          <a:xfrm>
            <a:off x="3148137" y="613991"/>
            <a:ext cx="1084780"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ĐỌC</a:t>
            </a:r>
            <a:endParaRPr lang="en-US" sz="24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2371725" y="591204"/>
            <a:ext cx="776411" cy="700229"/>
          </a:xfrm>
          <a:prstGeom prst="rect">
            <a:avLst/>
          </a:prstGeom>
        </p:spPr>
      </p:pic>
      <p:sp>
        <p:nvSpPr>
          <p:cNvPr id="6" name="TextBox 5">
            <a:extLst>
              <a:ext uri="{FF2B5EF4-FFF2-40B4-BE49-F238E27FC236}">
                <a16:creationId xmlns:a16="http://schemas.microsoft.com/office/drawing/2014/main" xmlns="" id="{83C8FAFC-C1D0-49BB-A45E-D744951A028F}"/>
              </a:ext>
            </a:extLst>
          </p:cNvPr>
          <p:cNvSpPr txBox="1"/>
          <p:nvPr/>
        </p:nvSpPr>
        <p:spPr>
          <a:xfrm>
            <a:off x="2544362" y="778277"/>
            <a:ext cx="7154436" cy="830997"/>
          </a:xfrm>
          <a:prstGeom prst="rect">
            <a:avLst/>
          </a:prstGeom>
          <a:noFill/>
        </p:spPr>
        <p:txBody>
          <a:bodyPr wrap="square" rtlCol="0">
            <a:spAutoFit/>
          </a:bodyPr>
          <a:lstStyle/>
          <a:p>
            <a:pPr algn="ctr">
              <a:lnSpc>
                <a:spcPct val="150000"/>
              </a:lnSpc>
            </a:pPr>
            <a:r>
              <a:rPr lang="vi-VN" sz="3200" b="1" dirty="0">
                <a:solidFill>
                  <a:schemeClr val="accent6">
                    <a:lumMod val="50000"/>
                  </a:schemeClr>
                </a:solidFill>
                <a:latin typeface="UTM Avo" panose="02040603050506020204" pitchFamily="18" charset="0"/>
              </a:rPr>
              <a:t>Từ ngữ</a:t>
            </a:r>
            <a:endParaRPr lang="en-US" sz="32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2A05FE84-F3FF-423B-ADA4-6F77209D652D}"/>
              </a:ext>
            </a:extLst>
          </p:cNvPr>
          <p:cNvSpPr/>
          <p:nvPr/>
        </p:nvSpPr>
        <p:spPr>
          <a:xfrm>
            <a:off x="2486467" y="1544127"/>
            <a:ext cx="7460620"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dập dờn</a:t>
            </a:r>
            <a:endParaRPr lang="vi-VN" sz="2400" b="1" dirty="0"/>
          </a:p>
        </p:txBody>
      </p:sp>
      <p:sp>
        <p:nvSpPr>
          <p:cNvPr id="8" name="Oval 7">
            <a:extLst>
              <a:ext uri="{FF2B5EF4-FFF2-40B4-BE49-F238E27FC236}">
                <a16:creationId xmlns:a16="http://schemas.microsoft.com/office/drawing/2014/main" xmlns="" id="{2C8AD751-7B5F-4219-A003-AE328012CD5C}"/>
              </a:ext>
            </a:extLst>
          </p:cNvPr>
          <p:cNvSpPr/>
          <p:nvPr/>
        </p:nvSpPr>
        <p:spPr>
          <a:xfrm>
            <a:off x="2244913" y="1778460"/>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9" name="TextBox 8">
            <a:extLst>
              <a:ext uri="{FF2B5EF4-FFF2-40B4-BE49-F238E27FC236}">
                <a16:creationId xmlns:a16="http://schemas.microsoft.com/office/drawing/2014/main" xmlns="" id="{3BCDD889-B037-48BC-924C-9A4CE9368C89}"/>
              </a:ext>
            </a:extLst>
          </p:cNvPr>
          <p:cNvSpPr txBox="1"/>
          <p:nvPr/>
        </p:nvSpPr>
        <p:spPr>
          <a:xfrm>
            <a:off x="3871515" y="1531417"/>
            <a:ext cx="6660063"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(lúa) chuyển động lên xuống nhịp nhàng</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xmlns="" id="{751247C1-6F34-FC4D-B310-4530610AC21F}"/>
              </a:ext>
            </a:extLst>
          </p:cNvPr>
          <p:cNvSpPr/>
          <p:nvPr/>
        </p:nvSpPr>
        <p:spPr>
          <a:xfrm>
            <a:off x="4154008" y="3066994"/>
            <a:ext cx="6422173" cy="461665"/>
          </a:xfrm>
          <a:prstGeom prst="rect">
            <a:avLst/>
          </a:prstGeom>
        </p:spPr>
        <p:txBody>
          <a:bodyPr wrap="square">
            <a:spAutoFit/>
          </a:bodyPr>
          <a:lstStyle/>
          <a:p>
            <a:r>
              <a:rPr lang="vi-VN" sz="2400" dirty="0">
                <a:solidFill>
                  <a:schemeClr val="accent6">
                    <a:lumMod val="50000"/>
                  </a:schemeClr>
                </a:solidFill>
                <a:latin typeface="UTM Avo" panose="02040603050506020204" pitchFamily="18" charset="0"/>
              </a:rPr>
              <a:t>: gieo hạt cho mọc thành cây non.</a:t>
            </a:r>
            <a:endParaRPr lang="x-none" sz="2400" dirty="0"/>
          </a:p>
        </p:txBody>
      </p:sp>
      <p:sp>
        <p:nvSpPr>
          <p:cNvPr id="12" name="Rectangle 11">
            <a:extLst>
              <a:ext uri="{FF2B5EF4-FFF2-40B4-BE49-F238E27FC236}">
                <a16:creationId xmlns:a16="http://schemas.microsoft.com/office/drawing/2014/main" xmlns="" id="{EF00572A-79BD-EC42-8362-0265447F1B81}"/>
              </a:ext>
            </a:extLst>
          </p:cNvPr>
          <p:cNvSpPr/>
          <p:nvPr/>
        </p:nvSpPr>
        <p:spPr>
          <a:xfrm>
            <a:off x="2468943" y="2957782"/>
            <a:ext cx="7460620"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ươm mầm</a:t>
            </a:r>
            <a:endParaRPr lang="vi-VN" sz="2400" b="1" dirty="0"/>
          </a:p>
        </p:txBody>
      </p:sp>
      <p:sp>
        <p:nvSpPr>
          <p:cNvPr id="13" name="Oval 12">
            <a:extLst>
              <a:ext uri="{FF2B5EF4-FFF2-40B4-BE49-F238E27FC236}">
                <a16:creationId xmlns:a16="http://schemas.microsoft.com/office/drawing/2014/main" xmlns="" id="{049D240A-30EF-4945-90DE-20683E4CD139}"/>
              </a:ext>
            </a:extLst>
          </p:cNvPr>
          <p:cNvSpPr/>
          <p:nvPr/>
        </p:nvSpPr>
        <p:spPr>
          <a:xfrm>
            <a:off x="2244913" y="3144956"/>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3" name="Rectangle 2">
            <a:extLst>
              <a:ext uri="{FF2B5EF4-FFF2-40B4-BE49-F238E27FC236}">
                <a16:creationId xmlns:a16="http://schemas.microsoft.com/office/drawing/2014/main" xmlns="" id="{12FDB7CE-ADBA-0641-AC4E-BCA076726925}"/>
              </a:ext>
            </a:extLst>
          </p:cNvPr>
          <p:cNvSpPr/>
          <p:nvPr/>
        </p:nvSpPr>
        <p:spPr>
          <a:xfrm>
            <a:off x="2556801" y="2199561"/>
            <a:ext cx="1481496" cy="461665"/>
          </a:xfrm>
          <a:prstGeom prst="rect">
            <a:avLst/>
          </a:prstGeom>
        </p:spPr>
        <p:txBody>
          <a:bodyPr wrap="none">
            <a:spAutoFit/>
          </a:bodyPr>
          <a:lstStyle/>
          <a:p>
            <a:r>
              <a:rPr lang="vi-VN" sz="2400" dirty="0">
                <a:solidFill>
                  <a:srgbClr val="FC7D77">
                    <a:lumMod val="50000"/>
                  </a:srgbClr>
                </a:solidFill>
                <a:latin typeface="UTM Avo" panose="02040603050506020204" pitchFamily="18" charset="0"/>
              </a:rPr>
              <a:t>theo gió . </a:t>
            </a:r>
            <a:endParaRPr lang="x-none" sz="2400" dirty="0"/>
          </a:p>
        </p:txBody>
      </p:sp>
    </p:spTree>
    <p:custDataLst>
      <p:tags r:id="rId1"/>
    </p:custDataLst>
    <p:extLst>
      <p:ext uri="{BB962C8B-B14F-4D97-AF65-F5344CB8AC3E}">
        <p14:creationId xmlns:p14="http://schemas.microsoft.com/office/powerpoint/2010/main" val="4699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7B3502-F58A-46C0-88F8-3DE26F98CD3F}"/>
              </a:ext>
            </a:extLst>
          </p:cNvPr>
          <p:cNvSpPr txBox="1"/>
          <p:nvPr/>
        </p:nvSpPr>
        <p:spPr>
          <a:xfrm>
            <a:off x="3148137" y="514461"/>
            <a:ext cx="1084780"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ĐỌC</a:t>
            </a:r>
            <a:endParaRPr lang="en-US" sz="24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2371725" y="554520"/>
            <a:ext cx="776411" cy="700229"/>
          </a:xfrm>
          <a:prstGeom prst="rect">
            <a:avLst/>
          </a:prstGeom>
        </p:spPr>
      </p:pic>
      <p:sp>
        <p:nvSpPr>
          <p:cNvPr id="5" name="TextBox 4">
            <a:extLst>
              <a:ext uri="{FF2B5EF4-FFF2-40B4-BE49-F238E27FC236}">
                <a16:creationId xmlns:a16="http://schemas.microsoft.com/office/drawing/2014/main" xmlns="" id="{83C8FAFC-C1D0-49BB-A45E-D744951A028F}"/>
              </a:ext>
            </a:extLst>
          </p:cNvPr>
          <p:cNvSpPr txBox="1"/>
          <p:nvPr/>
        </p:nvSpPr>
        <p:spPr>
          <a:xfrm>
            <a:off x="2518782" y="851388"/>
            <a:ext cx="7154436" cy="708014"/>
          </a:xfrm>
          <a:prstGeom prst="rect">
            <a:avLst/>
          </a:prstGeom>
          <a:noFill/>
        </p:spPr>
        <p:txBody>
          <a:bodyPr wrap="square" rtlCol="0">
            <a:spAutoFit/>
          </a:bodyPr>
          <a:lstStyle/>
          <a:p>
            <a:pPr algn="ctr">
              <a:lnSpc>
                <a:spcPct val="150000"/>
              </a:lnSpc>
            </a:pPr>
            <a:r>
              <a:rPr lang="vi-VN" sz="2667" b="1" dirty="0">
                <a:solidFill>
                  <a:schemeClr val="accent6">
                    <a:lumMod val="50000"/>
                  </a:schemeClr>
                </a:solidFill>
                <a:latin typeface="UTM Avo" panose="02040603050506020204" pitchFamily="18" charset="0"/>
              </a:rPr>
              <a:t>Ngắt nghỉ câu dài</a:t>
            </a:r>
            <a:endParaRPr lang="en-US" sz="2667"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xmlns="" id="{2A05FE84-F3FF-423B-ADA4-6F77209D652D}"/>
              </a:ext>
            </a:extLst>
          </p:cNvPr>
          <p:cNvSpPr/>
          <p:nvPr/>
        </p:nvSpPr>
        <p:spPr>
          <a:xfrm>
            <a:off x="2090348" y="1607880"/>
            <a:ext cx="7995683" cy="1323696"/>
          </a:xfrm>
          <a:prstGeom prst="rect">
            <a:avLst/>
          </a:prstGeom>
        </p:spPr>
        <p:txBody>
          <a:bodyPr wrap="square">
            <a:spAutoFit/>
          </a:bodyPr>
          <a:lstStyle/>
          <a:p>
            <a:pPr marL="59265" algn="just">
              <a:lnSpc>
                <a:spcPct val="150000"/>
              </a:lnSpc>
              <a:defRPr/>
            </a:pPr>
            <a:r>
              <a:rPr lang="vi-VN" sz="2667" dirty="0">
                <a:latin typeface="UTM Avo" panose="02040603050506020204" pitchFamily="18" charset="0"/>
              </a:rPr>
              <a:t>   Gió nổi lên và sóng lúa vàng dập dờn trải tới chân trời.</a:t>
            </a:r>
          </a:p>
        </p:txBody>
      </p:sp>
      <p:cxnSp>
        <p:nvCxnSpPr>
          <p:cNvPr id="8" name="Straight Connector 7">
            <a:extLst>
              <a:ext uri="{FF2B5EF4-FFF2-40B4-BE49-F238E27FC236}">
                <a16:creationId xmlns:a16="http://schemas.microsoft.com/office/drawing/2014/main" xmlns="" id="{19BA808F-D37E-46DF-8F52-B75EBB68AA23}"/>
              </a:ext>
            </a:extLst>
          </p:cNvPr>
          <p:cNvCxnSpPr/>
          <p:nvPr/>
        </p:nvCxnSpPr>
        <p:spPr>
          <a:xfrm flipH="1">
            <a:off x="4297989" y="1635399"/>
            <a:ext cx="15016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88D317D8-0BDE-2548-9473-1455B618C082}"/>
              </a:ext>
            </a:extLst>
          </p:cNvPr>
          <p:cNvSpPr/>
          <p:nvPr/>
        </p:nvSpPr>
        <p:spPr>
          <a:xfrm>
            <a:off x="2146268" y="191223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nvGrpSpPr>
          <p:cNvPr id="16" name="Group 15">
            <a:extLst>
              <a:ext uri="{FF2B5EF4-FFF2-40B4-BE49-F238E27FC236}">
                <a16:creationId xmlns:a16="http://schemas.microsoft.com/office/drawing/2014/main" xmlns="" id="{F87EC95D-EAA1-8345-856B-572EAE6BA639}"/>
              </a:ext>
            </a:extLst>
          </p:cNvPr>
          <p:cNvGrpSpPr/>
          <p:nvPr/>
        </p:nvGrpSpPr>
        <p:grpSpPr>
          <a:xfrm>
            <a:off x="3915323" y="2208626"/>
            <a:ext cx="306943" cy="627751"/>
            <a:chOff x="4944388" y="3399410"/>
            <a:chExt cx="230207" cy="470813"/>
          </a:xfrm>
        </p:grpSpPr>
        <p:cxnSp>
          <p:nvCxnSpPr>
            <p:cNvPr id="17" name="Straight Connector 16">
              <a:extLst>
                <a:ext uri="{FF2B5EF4-FFF2-40B4-BE49-F238E27FC236}">
                  <a16:creationId xmlns:a16="http://schemas.microsoft.com/office/drawing/2014/main" xmlns=""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xmlns="" id="{C793B5F5-9E89-3347-9FAE-DEE49D9EE6AC}"/>
              </a:ext>
            </a:extLst>
          </p:cNvPr>
          <p:cNvCxnSpPr/>
          <p:nvPr/>
        </p:nvCxnSpPr>
        <p:spPr>
          <a:xfrm flipH="1">
            <a:off x="7318369" y="1613637"/>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DCFB3E53-A51D-404F-9D91-23E8F892E1FD}"/>
              </a:ext>
            </a:extLst>
          </p:cNvPr>
          <p:cNvSpPr/>
          <p:nvPr/>
        </p:nvSpPr>
        <p:spPr>
          <a:xfrm>
            <a:off x="2146268" y="3643988"/>
            <a:ext cx="7995683" cy="1323696"/>
          </a:xfrm>
          <a:prstGeom prst="rect">
            <a:avLst/>
          </a:prstGeom>
        </p:spPr>
        <p:txBody>
          <a:bodyPr wrap="square">
            <a:spAutoFit/>
          </a:bodyPr>
          <a:lstStyle/>
          <a:p>
            <a:pPr marL="59265" algn="just">
              <a:lnSpc>
                <a:spcPct val="150000"/>
              </a:lnSpc>
              <a:defRPr/>
            </a:pPr>
            <a:r>
              <a:rPr lang="vi-VN" sz="2667" dirty="0">
                <a:latin typeface="UTM Avo" panose="02040603050506020204" pitchFamily="18" charset="0"/>
              </a:rPr>
              <a:t>   Nếu mùa nào cũng được thu hoạch thì thích lắm, phải không mẹ?</a:t>
            </a:r>
          </a:p>
        </p:txBody>
      </p:sp>
      <p:sp>
        <p:nvSpPr>
          <p:cNvPr id="28" name="Oval 27">
            <a:extLst>
              <a:ext uri="{FF2B5EF4-FFF2-40B4-BE49-F238E27FC236}">
                <a16:creationId xmlns:a16="http://schemas.microsoft.com/office/drawing/2014/main" xmlns="" id="{5171BCCF-04E8-F047-A57C-1A81E891285F}"/>
              </a:ext>
            </a:extLst>
          </p:cNvPr>
          <p:cNvSpPr/>
          <p:nvPr/>
        </p:nvSpPr>
        <p:spPr>
          <a:xfrm>
            <a:off x="2151865" y="387628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cxnSp>
        <p:nvCxnSpPr>
          <p:cNvPr id="29" name="Straight Connector 28">
            <a:extLst>
              <a:ext uri="{FF2B5EF4-FFF2-40B4-BE49-F238E27FC236}">
                <a16:creationId xmlns:a16="http://schemas.microsoft.com/office/drawing/2014/main" xmlns="" id="{41972CF3-BCE2-154F-B369-0C389398F5A3}"/>
              </a:ext>
            </a:extLst>
          </p:cNvPr>
          <p:cNvCxnSpPr/>
          <p:nvPr/>
        </p:nvCxnSpPr>
        <p:spPr>
          <a:xfrm flipH="1">
            <a:off x="8613697" y="3669233"/>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xmlns="" id="{BE17A43B-BCD6-554A-8CB7-2ECFA5E6282A}"/>
              </a:ext>
            </a:extLst>
          </p:cNvPr>
          <p:cNvGrpSpPr/>
          <p:nvPr/>
        </p:nvGrpSpPr>
        <p:grpSpPr>
          <a:xfrm>
            <a:off x="5781247" y="4296983"/>
            <a:ext cx="306943" cy="627751"/>
            <a:chOff x="4944388" y="3399410"/>
            <a:chExt cx="230207" cy="470813"/>
          </a:xfrm>
        </p:grpSpPr>
        <p:cxnSp>
          <p:nvCxnSpPr>
            <p:cNvPr id="32" name="Straight Connector 31">
              <a:extLst>
                <a:ext uri="{FF2B5EF4-FFF2-40B4-BE49-F238E27FC236}">
                  <a16:creationId xmlns:a16="http://schemas.microsoft.com/office/drawing/2014/main" xmlns=""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xmlns="" id="{69E608FD-E818-5F4F-A242-4CD90E526DCC}"/>
              </a:ext>
            </a:extLst>
          </p:cNvPr>
          <p:cNvCxnSpPr/>
          <p:nvPr/>
        </p:nvCxnSpPr>
        <p:spPr>
          <a:xfrm flipH="1">
            <a:off x="4893462" y="3643989"/>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30AD7121-92BD-5E4D-9AF0-05001C5DDB40}"/>
              </a:ext>
            </a:extLst>
          </p:cNvPr>
          <p:cNvCxnSpPr/>
          <p:nvPr/>
        </p:nvCxnSpPr>
        <p:spPr>
          <a:xfrm flipH="1">
            <a:off x="3033345" y="4271054"/>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314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1620502" y="22797"/>
            <a:ext cx="1861191" cy="740290"/>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84748"/>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4710535" y="325401"/>
            <a:ext cx="2758344" cy="646331"/>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FFAB40">
                    <a:lumMod val="50000"/>
                  </a:srgbClr>
                </a:solidFill>
                <a:latin typeface="UTM Avo" panose="02040603050506020204" pitchFamily="18" charset="0"/>
                <a:cs typeface="Arial"/>
                <a:sym typeface="Arial"/>
              </a:rPr>
              <a:t>Mùa vàng</a:t>
            </a:r>
            <a:endParaRPr lang="en-US" sz="2400" b="1" kern="0" dirty="0">
              <a:solidFill>
                <a:srgbClr val="FFAB40">
                  <a:lumMod val="50000"/>
                </a:srgbClr>
              </a:solidFill>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620502" y="959721"/>
            <a:ext cx="8938412" cy="5446684"/>
          </a:xfrm>
          <a:prstGeom prst="rect">
            <a:avLst/>
          </a:prstGeom>
          <a:noFill/>
        </p:spPr>
        <p:txBody>
          <a:bodyPr wrap="square" rtlCol="0">
            <a:spAutoFit/>
          </a:bodyPr>
          <a:lstStyle/>
          <a:p>
            <a:pPr marL="59265" algn="just">
              <a:lnSpc>
                <a:spcPct val="120000"/>
              </a:lnSpc>
              <a:defRPr/>
            </a:pPr>
            <a:r>
              <a:rPr lang="vi-VN" sz="1933" kern="0" dirty="0">
                <a:solidFill>
                  <a:srgbClr val="000000"/>
                </a:solidFill>
                <a:latin typeface="UTM Avo" panose="02040603050506020204" pitchFamily="18" charset="0"/>
                <a:sym typeface="Arial"/>
              </a:rPr>
              <a:t>     </a:t>
            </a:r>
            <a:r>
              <a:rPr lang="vi-VN" sz="1933"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59265" algn="just">
              <a:lnSpc>
                <a:spcPct val="120000"/>
              </a:lnSpc>
              <a:defRPr/>
            </a:pPr>
            <a:r>
              <a:rPr lang="vi-VN" sz="1933" dirty="0">
                <a:latin typeface="UTM Avo" panose="02040603050506020204" pitchFamily="18" charset="0"/>
              </a:rPr>
              <a:t>     Minh ríu rít bên mẹ:</a:t>
            </a:r>
          </a:p>
          <a:p>
            <a:pPr marL="59265" algn="just">
              <a:lnSpc>
                <a:spcPct val="120000"/>
              </a:lnSpc>
              <a:defRPr/>
            </a:pPr>
            <a:r>
              <a:rPr lang="vi-VN" sz="1933"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59265" algn="just">
              <a:lnSpc>
                <a:spcPct val="120000"/>
              </a:lnSpc>
              <a:defRPr/>
            </a:pPr>
            <a:r>
              <a:rPr lang="vi-VN" sz="1933" dirty="0">
                <a:latin typeface="UTM Avo" panose="02040603050506020204" pitchFamily="18" charset="0"/>
              </a:rPr>
              <a:t>     - Đúng thế con ạ.</a:t>
            </a:r>
          </a:p>
          <a:p>
            <a:pPr marL="59265" algn="just">
              <a:lnSpc>
                <a:spcPct val="120000"/>
              </a:lnSpc>
              <a:defRPr/>
            </a:pPr>
            <a:r>
              <a:rPr lang="vi-VN" sz="1933" dirty="0">
                <a:latin typeface="UTM Avo" panose="02040603050506020204" pitchFamily="18" charset="0"/>
              </a:rPr>
              <a:t>     - Nếu mùa nào cũng được thu hoạch thì thích lắm, phải không mẹ?</a:t>
            </a:r>
          </a:p>
          <a:p>
            <a:pPr marL="59265" algn="just">
              <a:lnSpc>
                <a:spcPct val="120000"/>
              </a:lnSpc>
              <a:defRPr/>
            </a:pPr>
            <a:r>
              <a:rPr lang="vi-VN" sz="1933" dirty="0">
                <a:latin typeface="UTM Avo" panose="02040603050506020204" pitchFamily="18" charset="0"/>
              </a:rPr>
              <a:t>     Mẹ âu yếm nhìn Minh và bảo:</a:t>
            </a:r>
          </a:p>
          <a:p>
            <a:pPr marL="59265" algn="just">
              <a:lnSpc>
                <a:spcPct val="120000"/>
              </a:lnSpc>
              <a:defRPr/>
            </a:pPr>
            <a:r>
              <a:rPr lang="vi-VN" sz="1933"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59265" algn="just">
              <a:lnSpc>
                <a:spcPct val="120000"/>
              </a:lnSpc>
              <a:defRPr/>
            </a:pPr>
            <a:r>
              <a:rPr lang="vi-VN" sz="1933"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xmlns="" id="{E3780E02-7BEF-D247-B4AA-1779EEAEBD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3808" y="972553"/>
            <a:ext cx="406360" cy="384000"/>
          </a:xfrm>
          <a:prstGeom prst="rect">
            <a:avLst/>
          </a:prstGeom>
        </p:spPr>
      </p:pic>
      <p:pic>
        <p:nvPicPr>
          <p:cNvPr id="9" name="Picture 8">
            <a:extLst>
              <a:ext uri="{FF2B5EF4-FFF2-40B4-BE49-F238E27FC236}">
                <a16:creationId xmlns:a16="http://schemas.microsoft.com/office/drawing/2014/main" xmlns="" id="{090FF53D-4CDA-6640-943A-1CAEAE491CD4}"/>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19576" y="2057855"/>
            <a:ext cx="384000" cy="384000"/>
          </a:xfrm>
          <a:prstGeom prst="rect">
            <a:avLst/>
          </a:prstGeom>
        </p:spPr>
      </p:pic>
      <p:pic>
        <p:nvPicPr>
          <p:cNvPr id="10" name="Picture 9">
            <a:extLst>
              <a:ext uri="{FF2B5EF4-FFF2-40B4-BE49-F238E27FC236}">
                <a16:creationId xmlns:a16="http://schemas.microsoft.com/office/drawing/2014/main" xmlns="" id="{1B54ABDA-D424-AF4C-B3E8-09955AA20F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9615" y="3857008"/>
            <a:ext cx="384000" cy="384000"/>
          </a:xfrm>
          <a:prstGeom prst="rect">
            <a:avLst/>
          </a:prstGeom>
        </p:spPr>
      </p:pic>
      <p:pic>
        <p:nvPicPr>
          <p:cNvPr id="11" name="Picture 10">
            <a:extLst>
              <a:ext uri="{FF2B5EF4-FFF2-40B4-BE49-F238E27FC236}">
                <a16:creationId xmlns:a16="http://schemas.microsoft.com/office/drawing/2014/main" xmlns="" id="{B6C575C9-71C4-8B42-9B85-A4148F8041AE}"/>
              </a:ext>
            </a:extLst>
          </p:cNvPr>
          <p:cNvPicPr>
            <a:picLocks noChangeAspect="1"/>
          </p:cNvPicPr>
          <p:nvPr/>
        </p:nvPicPr>
        <p:blipFill rotWithShape="1">
          <a:blip r:embed="rId10"/>
          <a:srcRect l="26090" t="28446" r="16812" b="22809"/>
          <a:stretch/>
        </p:blipFill>
        <p:spPr>
          <a:xfrm>
            <a:off x="1633088" y="5885447"/>
            <a:ext cx="457057" cy="502763"/>
          </a:xfrm>
          <a:prstGeom prst="rect">
            <a:avLst/>
          </a:prstGeom>
        </p:spPr>
      </p:pic>
    </p:spTree>
    <p:custDataLst>
      <p:tags r:id="rId1"/>
    </p:custDataLst>
    <p:extLst>
      <p:ext uri="{BB962C8B-B14F-4D97-AF65-F5344CB8AC3E}">
        <p14:creationId xmlns:p14="http://schemas.microsoft.com/office/powerpoint/2010/main" val="4055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1D13B73-9AE4-4064-8B42-7C5DE8B3395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Bài 6 - Mùa vàng"/>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17D89A27-FB15-47FC-8FC0-05467745495B}:266"/>
</p:tagLst>
</file>

<file path=ppt/tags/tag2.xml><?xml version="1.0" encoding="utf-8"?>
<p:tagLst xmlns:a="http://schemas.openxmlformats.org/drawingml/2006/main" xmlns:r="http://schemas.openxmlformats.org/officeDocument/2006/relationships" xmlns:p="http://schemas.openxmlformats.org/presentationml/2006/main">
  <p:tag name="GENSWF_SLIDE_UID" val="{0178843E-72B9-451D-9B94-2E1F91A78938}:27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GENSWF_SLIDE_UID" val="{7F11193F-26FE-4662-9C9F-013C794BF7C6}:260"/>
</p:tagLst>
</file>

<file path=ppt/tags/tag5.xml><?xml version="1.0" encoding="utf-8"?>
<p:tagLst xmlns:a="http://schemas.openxmlformats.org/drawingml/2006/main" xmlns:r="http://schemas.openxmlformats.org/officeDocument/2006/relationships" xmlns:p="http://schemas.openxmlformats.org/presentationml/2006/main">
  <p:tag name="GENSWF_SLIDE_UID" val="{507B77F3-A724-479D-9B59-0BB4DC9470A2}:261"/>
</p:tagLst>
</file>

<file path=ppt/tags/tag6.xml><?xml version="1.0" encoding="utf-8"?>
<p:tagLst xmlns:a="http://schemas.openxmlformats.org/drawingml/2006/main" xmlns:r="http://schemas.openxmlformats.org/officeDocument/2006/relationships" xmlns:p="http://schemas.openxmlformats.org/presentationml/2006/main">
  <p:tag name="GENSWF_SLIDE_UID" val="{238A3364-E555-42A4-88EB-C4415183D9CB}:262"/>
</p:tagLst>
</file>

<file path=ppt/tags/tag7.xml><?xml version="1.0" encoding="utf-8"?>
<p:tagLst xmlns:a="http://schemas.openxmlformats.org/drawingml/2006/main" xmlns:r="http://schemas.openxmlformats.org/officeDocument/2006/relationships" xmlns:p="http://schemas.openxmlformats.org/presentationml/2006/main">
  <p:tag name="GENSWF_SLIDE_UID" val="{E110AE5B-22BE-4A65-98E1-BCB78753AA9F}:263"/>
</p:tagLst>
</file>

<file path=ppt/tags/tag8.xml><?xml version="1.0" encoding="utf-8"?>
<p:tagLst xmlns:a="http://schemas.openxmlformats.org/drawingml/2006/main" xmlns:r="http://schemas.openxmlformats.org/officeDocument/2006/relationships" xmlns:p="http://schemas.openxmlformats.org/presentationml/2006/main">
  <p:tag name="GENSWF_SLIDE_UID" val="{4D891380-4D46-4493-A39A-D0E6450669AA}:264"/>
</p:tagLst>
</file>

<file path=ppt/tags/tag9.xml><?xml version="1.0" encoding="utf-8"?>
<p:tagLst xmlns:a="http://schemas.openxmlformats.org/drawingml/2006/main" xmlns:r="http://schemas.openxmlformats.org/officeDocument/2006/relationships" xmlns:p="http://schemas.openxmlformats.org/presentationml/2006/main">
  <p:tag name="GENSWF_SLIDE_UID" val="{29CC3BC2-ECBF-4BAC-BB3F-64336B07DAB4}: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856</Words>
  <Application>Microsoft Office PowerPoint</Application>
  <PresentationFormat>Widescreen</PresentationFormat>
  <Paragraphs>65</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SimSun</vt:lpstr>
      <vt:lpstr>Arial</vt:lpstr>
      <vt:lpstr>Calibri</vt:lpstr>
      <vt:lpstr>Calibri Light</vt:lpstr>
      <vt:lpstr>Times New Roman</vt:lpstr>
      <vt:lpstr>UTM Avo</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 Mùa vàng</dc:title>
  <dc:creator>STD_NHA</dc:creator>
  <cp:lastModifiedBy>STD_NHA</cp:lastModifiedBy>
  <cp:revision>15</cp:revision>
  <dcterms:created xsi:type="dcterms:W3CDTF">2025-02-13T14:07:19Z</dcterms:created>
  <dcterms:modified xsi:type="dcterms:W3CDTF">2025-02-13T14:38:29Z</dcterms:modified>
</cp:coreProperties>
</file>