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718" r:id="rId3"/>
    <p:sldMasterId id="2147483732" r:id="rId4"/>
    <p:sldMasterId id="2147483746" r:id="rId5"/>
    <p:sldMasterId id="2147483760" r:id="rId6"/>
  </p:sldMasterIdLst>
  <p:notesMasterIdLst>
    <p:notesMasterId r:id="rId19"/>
  </p:notesMasterIdLst>
  <p:sldIdLst>
    <p:sldId id="1460" r:id="rId7"/>
    <p:sldId id="393" r:id="rId8"/>
    <p:sldId id="1442" r:id="rId9"/>
    <p:sldId id="1443" r:id="rId10"/>
    <p:sldId id="1457" r:id="rId11"/>
    <p:sldId id="1435" r:id="rId12"/>
    <p:sldId id="383" r:id="rId13"/>
    <p:sldId id="1447" r:id="rId14"/>
    <p:sldId id="1459" r:id="rId15"/>
    <p:sldId id="1452" r:id="rId16"/>
    <p:sldId id="1453" r:id="rId17"/>
    <p:sldId id="146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58443-BF84-4A41-9F08-E8D3592BFE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C05D-9F20-427D-A79D-21876FF4F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2C05D-9F20-427D-A79D-21876FF4F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11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1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18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83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5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907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8ED2-D9A5-4EC4-A392-D7E35C3A6CE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E144-26DC-445B-A44A-457AC69B4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1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266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2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59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7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5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9879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355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521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05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72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87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22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328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64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84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686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90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69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2725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51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797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51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30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535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29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12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86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34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15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589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77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785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93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00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03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432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71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8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45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59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857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1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7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2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80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4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868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62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2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4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1226312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220720" y="859693"/>
            <a:ext cx="592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960" y="2032000"/>
            <a:ext cx="905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 ĂN VÀ NẤM TRONG CHẾ BIẾN THỰC PHẨM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TIẾT 1 )</a:t>
            </a:r>
            <a:endParaRPr lang="en-US" sz="2800" b="1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00" y="5476240"/>
            <a:ext cx="478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1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pic>
        <p:nvPicPr>
          <p:cNvPr id="1026" name="Picture 2" descr="Món ngon từ nấm hương giúp tăng cường miễn dị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9" y="0"/>
            <a:ext cx="6286500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1274" y="5306290"/>
            <a:ext cx="4267200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nấm 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ịt kho nấm rơ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9" y="0"/>
            <a:ext cx="5542106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45928" y="5306290"/>
            <a:ext cx="4267200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 kho nấm 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pic>
        <p:nvPicPr>
          <p:cNvPr id="2050" name="Picture 2" descr="Cách làm nấm rơm xào tỏi cực thơm ngon hấp dẫn ăn mãi không ch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83639" cy="57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424" y="5430982"/>
            <a:ext cx="4267200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rơm xào tỏi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NẤM ĐÙI GÀ KHO TIÊU món chay ngon dễ làm - thanh cooking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7582" r="11961" b="4135"/>
          <a:stretch/>
        </p:blipFill>
        <p:spPr bwMode="auto">
          <a:xfrm>
            <a:off x="6483639" y="6928"/>
            <a:ext cx="5708361" cy="57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45063" y="5430982"/>
            <a:ext cx="4475017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đùi gà kho tiêu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8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9BCDDF-D184-D514-411B-D0B07685B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93420"/>
            <a:ext cx="10832629" cy="5093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2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42" y="904249"/>
            <a:ext cx="8795705" cy="58598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510B3A3-E903-6BB1-F6B2-2526A9AC28A1}"/>
              </a:ext>
            </a:extLst>
          </p:cNvPr>
          <p:cNvGrpSpPr/>
          <p:nvPr/>
        </p:nvGrpSpPr>
        <p:grpSpPr>
          <a:xfrm>
            <a:off x="942220" y="237618"/>
            <a:ext cx="10043869" cy="690636"/>
            <a:chOff x="986208" y="1329418"/>
            <a:chExt cx="10219585" cy="41991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1B41ABC-3B2D-C251-5765-62E526658D70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6" name="Rectangle: Rounded Corners 11">
                <a:extLst>
                  <a:ext uri="{FF2B5EF4-FFF2-40B4-BE49-F238E27FC236}">
                    <a16:creationId xmlns:a16="http://schemas.microsoft.com/office/drawing/2014/main" xmlns="" id="{695E1D45-DA06-4915-8F7F-2F5D514E1411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4C976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: Rounded Corners 12">
                <a:extLst>
                  <a:ext uri="{FF2B5EF4-FFF2-40B4-BE49-F238E27FC236}">
                    <a16:creationId xmlns:a16="http://schemas.microsoft.com/office/drawing/2014/main" xmlns="" id="{6DF9B888-F204-3A33-C0F2-FE99F97218B7}"/>
                  </a:ext>
                </a:extLst>
              </p:cNvPr>
              <p:cNvSpPr/>
              <p:nvPr/>
            </p:nvSpPr>
            <p:spPr>
              <a:xfrm>
                <a:off x="1160571" y="959208"/>
                <a:ext cx="9869714" cy="4939580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C9765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标题 1">
              <a:extLst>
                <a:ext uri="{FF2B5EF4-FFF2-40B4-BE49-F238E27FC236}">
                  <a16:creationId xmlns:a16="http://schemas.microsoft.com/office/drawing/2014/main" xmlns="" id="{A7A1F054-C6D9-76C1-FF7B-763DD7E33AB8}"/>
                </a:ext>
              </a:extLst>
            </p:cNvPr>
            <p:cNvSpPr txBox="1">
              <a:spLocks/>
            </p:cNvSpPr>
            <p:nvPr/>
          </p:nvSpPr>
          <p:spPr>
            <a:xfrm>
              <a:off x="1390577" y="4606948"/>
              <a:ext cx="9409702" cy="655087"/>
            </a:xfrm>
            <a:prstGeom prst="rect">
              <a:avLst/>
            </a:prstGeom>
          </p:spPr>
          <p:txBody>
            <a:bodyPr vert="horz" lIns="91428" tIns="45714" rIns="91428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309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nấm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mà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em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biết trong hình 1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62225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83F10-0FF3-CB03-820F-504930E65428}"/>
              </a:ext>
            </a:extLst>
          </p:cNvPr>
          <p:cNvSpPr txBox="1"/>
          <p:nvPr/>
        </p:nvSpPr>
        <p:spPr>
          <a:xfrm>
            <a:off x="612820" y="401244"/>
            <a:ext cx="10492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xmlns="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418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>
            <a:extLst>
              <a:ext uri="{FF2B5EF4-FFF2-40B4-BE49-F238E27FC236}">
                <a16:creationId xmlns:a16="http://schemas.microsoft.com/office/drawing/2014/main" xmlns="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xmlns="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xmlns="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xmlns="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720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83F10-0FF3-CB03-820F-504930E65428}"/>
              </a:ext>
            </a:extLst>
          </p:cNvPr>
          <p:cNvSpPr txBox="1"/>
          <p:nvPr/>
        </p:nvSpPr>
        <p:spPr>
          <a:xfrm>
            <a:off x="334586" y="1390952"/>
            <a:ext cx="11497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Nấm ăn là nguồn thực phẩm có giá trị dinh dưỡng cao, cung cấp nhiều loại vi – ta – min, chất xơ, chất đạm,…. có lợi cho sức khỏe của con người.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xmlns="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488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9920" cy="146858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106" r="2592" b="1580"/>
          <a:stretch/>
        </p:blipFill>
        <p:spPr>
          <a:xfrm>
            <a:off x="228600" y="1431636"/>
            <a:ext cx="11637818" cy="5527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0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BF3015-8E5A-CB49-7A77-57D6CC390BE1}"/>
              </a:ext>
            </a:extLst>
          </p:cNvPr>
          <p:cNvSpPr/>
          <p:nvPr/>
        </p:nvSpPr>
        <p:spPr>
          <a:xfrm>
            <a:off x="534125" y="223178"/>
            <a:ext cx="11277035" cy="1232648"/>
          </a:xfrm>
          <a:custGeom>
            <a:avLst/>
            <a:gdLst>
              <a:gd name="connsiteX0" fmla="*/ 0 w 10133281"/>
              <a:gd name="connsiteY0" fmla="*/ 158682 h 952074"/>
              <a:gd name="connsiteX1" fmla="*/ 158682 w 10133281"/>
              <a:gd name="connsiteY1" fmla="*/ 0 h 952074"/>
              <a:gd name="connsiteX2" fmla="*/ 9974599 w 10133281"/>
              <a:gd name="connsiteY2" fmla="*/ 0 h 952074"/>
              <a:gd name="connsiteX3" fmla="*/ 10133281 w 10133281"/>
              <a:gd name="connsiteY3" fmla="*/ 158682 h 952074"/>
              <a:gd name="connsiteX4" fmla="*/ 10133281 w 10133281"/>
              <a:gd name="connsiteY4" fmla="*/ 793392 h 952074"/>
              <a:gd name="connsiteX5" fmla="*/ 9974599 w 10133281"/>
              <a:gd name="connsiteY5" fmla="*/ 952074 h 952074"/>
              <a:gd name="connsiteX6" fmla="*/ 158682 w 10133281"/>
              <a:gd name="connsiteY6" fmla="*/ 952074 h 952074"/>
              <a:gd name="connsiteX7" fmla="*/ 0 w 10133281"/>
              <a:gd name="connsiteY7" fmla="*/ 793392 h 952074"/>
              <a:gd name="connsiteX8" fmla="*/ 0 w 10133281"/>
              <a:gd name="connsiteY8" fmla="*/ 158682 h 9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3281" h="952074" fill="none" extrusionOk="0">
                <a:moveTo>
                  <a:pt x="0" y="158682"/>
                </a:moveTo>
                <a:cubicBezTo>
                  <a:pt x="-14357" y="65039"/>
                  <a:pt x="76891" y="6655"/>
                  <a:pt x="158682" y="0"/>
                </a:cubicBezTo>
                <a:cubicBezTo>
                  <a:pt x="2571074" y="-61902"/>
                  <a:pt x="5283019" y="-101778"/>
                  <a:pt x="9974599" y="0"/>
                </a:cubicBezTo>
                <a:cubicBezTo>
                  <a:pt x="10057475" y="-1493"/>
                  <a:pt x="10137539" y="65370"/>
                  <a:pt x="10133281" y="158682"/>
                </a:cubicBezTo>
                <a:cubicBezTo>
                  <a:pt x="10157693" y="440122"/>
                  <a:pt x="10105350" y="580895"/>
                  <a:pt x="10133281" y="793392"/>
                </a:cubicBezTo>
                <a:cubicBezTo>
                  <a:pt x="10122627" y="875814"/>
                  <a:pt x="10059070" y="937437"/>
                  <a:pt x="9974599" y="952074"/>
                </a:cubicBezTo>
                <a:cubicBezTo>
                  <a:pt x="6415033" y="809682"/>
                  <a:pt x="3654081" y="1063175"/>
                  <a:pt x="158682" y="952074"/>
                </a:cubicBezTo>
                <a:cubicBezTo>
                  <a:pt x="69316" y="952938"/>
                  <a:pt x="-599" y="883759"/>
                  <a:pt x="0" y="793392"/>
                </a:cubicBezTo>
                <a:cubicBezTo>
                  <a:pt x="34357" y="681748"/>
                  <a:pt x="51337" y="410688"/>
                  <a:pt x="0" y="158682"/>
                </a:cubicBezTo>
                <a:close/>
              </a:path>
              <a:path w="10133281" h="952074" stroke="0" extrusionOk="0">
                <a:moveTo>
                  <a:pt x="0" y="158682"/>
                </a:moveTo>
                <a:cubicBezTo>
                  <a:pt x="-4605" y="64958"/>
                  <a:pt x="64379" y="-11148"/>
                  <a:pt x="158682" y="0"/>
                </a:cubicBezTo>
                <a:cubicBezTo>
                  <a:pt x="3965808" y="-164947"/>
                  <a:pt x="6743106" y="-52288"/>
                  <a:pt x="9974599" y="0"/>
                </a:cubicBezTo>
                <a:cubicBezTo>
                  <a:pt x="10061567" y="-10501"/>
                  <a:pt x="10123867" y="72551"/>
                  <a:pt x="10133281" y="158682"/>
                </a:cubicBezTo>
                <a:cubicBezTo>
                  <a:pt x="10151353" y="332799"/>
                  <a:pt x="10159622" y="552515"/>
                  <a:pt x="10133281" y="793392"/>
                </a:cubicBezTo>
                <a:cubicBezTo>
                  <a:pt x="10143723" y="894511"/>
                  <a:pt x="10055289" y="939431"/>
                  <a:pt x="9974599" y="952074"/>
                </a:cubicBezTo>
                <a:cubicBezTo>
                  <a:pt x="8723583" y="1110615"/>
                  <a:pt x="4086880" y="810238"/>
                  <a:pt x="158682" y="952074"/>
                </a:cubicBezTo>
                <a:cubicBezTo>
                  <a:pt x="70551" y="960731"/>
                  <a:pt x="14702" y="875918"/>
                  <a:pt x="0" y="793392"/>
                </a:cubicBezTo>
                <a:cubicBezTo>
                  <a:pt x="-20039" y="478366"/>
                  <a:pt x="12877" y="433355"/>
                  <a:pt x="0" y="15868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"/>
                <a:ea typeface="楷体"/>
                <a:cs typeface="Arial" panose="020B0604020202020204" pitchFamily="34" charset="0"/>
              </a:rPr>
              <a:t>2. Hãy nêu tên một số nấm ăn khác và chia sẻ với bạn theo sơ đồ </a:t>
            </a:r>
          </a:p>
          <a:p>
            <a:pPr defTabSz="914309"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"/>
                <a:ea typeface="楷体"/>
                <a:cs typeface="Arial" panose="020B0604020202020204" pitchFamily="34" charset="0"/>
              </a:rPr>
              <a:t>gợi ý bên.</a:t>
            </a:r>
            <a:endParaRPr kumimoji="1" lang="zh-CN" altLang="en-US" sz="2800" dirty="0">
              <a:solidFill>
                <a:prstClr val="black"/>
              </a:solidFill>
              <a:latin typeface="Aria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8565" r="5711" b="2272"/>
          <a:stretch/>
        </p:blipFill>
        <p:spPr>
          <a:xfrm>
            <a:off x="2923751" y="1567411"/>
            <a:ext cx="6497782" cy="488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2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>
            <a:extLst>
              <a:ext uri="{FF2B5EF4-FFF2-40B4-BE49-F238E27FC236}">
                <a16:creationId xmlns:a16="http://schemas.microsoft.com/office/drawing/2014/main" xmlns="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558" y="2127782"/>
            <a:ext cx="9754403" cy="76944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1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F6BF3015-8E5A-CB49-7A77-57D6CC390BE1}"/>
              </a:ext>
            </a:extLst>
          </p:cNvPr>
          <p:cNvSpPr/>
          <p:nvPr/>
        </p:nvSpPr>
        <p:spPr>
          <a:xfrm>
            <a:off x="603396" y="610026"/>
            <a:ext cx="10581591" cy="1620556"/>
          </a:xfrm>
          <a:custGeom>
            <a:avLst/>
            <a:gdLst>
              <a:gd name="connsiteX0" fmla="*/ 0 w 10581591"/>
              <a:gd name="connsiteY0" fmla="*/ 199958 h 1199724"/>
              <a:gd name="connsiteX1" fmla="*/ 199958 w 10581591"/>
              <a:gd name="connsiteY1" fmla="*/ 0 h 1199724"/>
              <a:gd name="connsiteX2" fmla="*/ 10381633 w 10581591"/>
              <a:gd name="connsiteY2" fmla="*/ 0 h 1199724"/>
              <a:gd name="connsiteX3" fmla="*/ 10581591 w 10581591"/>
              <a:gd name="connsiteY3" fmla="*/ 199958 h 1199724"/>
              <a:gd name="connsiteX4" fmla="*/ 10581591 w 10581591"/>
              <a:gd name="connsiteY4" fmla="*/ 999766 h 1199724"/>
              <a:gd name="connsiteX5" fmla="*/ 10381633 w 10581591"/>
              <a:gd name="connsiteY5" fmla="*/ 1199724 h 1199724"/>
              <a:gd name="connsiteX6" fmla="*/ 199958 w 10581591"/>
              <a:gd name="connsiteY6" fmla="*/ 1199724 h 1199724"/>
              <a:gd name="connsiteX7" fmla="*/ 0 w 10581591"/>
              <a:gd name="connsiteY7" fmla="*/ 999766 h 1199724"/>
              <a:gd name="connsiteX8" fmla="*/ 0 w 10581591"/>
              <a:gd name="connsiteY8" fmla="*/ 199958 h 119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1591" h="1199724" fill="none" extrusionOk="0">
                <a:moveTo>
                  <a:pt x="0" y="199958"/>
                </a:moveTo>
                <a:cubicBezTo>
                  <a:pt x="-18846" y="81642"/>
                  <a:pt x="93477" y="4500"/>
                  <a:pt x="199958" y="0"/>
                </a:cubicBezTo>
                <a:cubicBezTo>
                  <a:pt x="4193589" y="-61902"/>
                  <a:pt x="8695166" y="-101778"/>
                  <a:pt x="10381633" y="0"/>
                </a:cubicBezTo>
                <a:cubicBezTo>
                  <a:pt x="10480380" y="-3664"/>
                  <a:pt x="10588151" y="80782"/>
                  <a:pt x="10581591" y="199958"/>
                </a:cubicBezTo>
                <a:cubicBezTo>
                  <a:pt x="10523168" y="453997"/>
                  <a:pt x="10618802" y="896344"/>
                  <a:pt x="10581591" y="999766"/>
                </a:cubicBezTo>
                <a:cubicBezTo>
                  <a:pt x="10576200" y="1107561"/>
                  <a:pt x="10490964" y="1194628"/>
                  <a:pt x="10381633" y="1199724"/>
                </a:cubicBezTo>
                <a:cubicBezTo>
                  <a:pt x="6547383" y="1057332"/>
                  <a:pt x="2377820" y="1310825"/>
                  <a:pt x="199958" y="1199724"/>
                </a:cubicBezTo>
                <a:cubicBezTo>
                  <a:pt x="81676" y="1203651"/>
                  <a:pt x="-3521" y="1126254"/>
                  <a:pt x="0" y="999766"/>
                </a:cubicBezTo>
                <a:cubicBezTo>
                  <a:pt x="65701" y="716060"/>
                  <a:pt x="-49413" y="503654"/>
                  <a:pt x="0" y="199958"/>
                </a:cubicBezTo>
                <a:close/>
              </a:path>
              <a:path w="10581591" h="1199724" stroke="0" extrusionOk="0">
                <a:moveTo>
                  <a:pt x="0" y="199958"/>
                </a:moveTo>
                <a:cubicBezTo>
                  <a:pt x="-1626" y="87375"/>
                  <a:pt x="81156" y="-13997"/>
                  <a:pt x="199958" y="0"/>
                </a:cubicBezTo>
                <a:cubicBezTo>
                  <a:pt x="1832077" y="-164947"/>
                  <a:pt x="9093745" y="-52288"/>
                  <a:pt x="10381633" y="0"/>
                </a:cubicBezTo>
                <a:cubicBezTo>
                  <a:pt x="10491786" y="-4398"/>
                  <a:pt x="10579505" y="89858"/>
                  <a:pt x="10581591" y="199958"/>
                </a:cubicBezTo>
                <a:cubicBezTo>
                  <a:pt x="10624434" y="498666"/>
                  <a:pt x="10533052" y="818016"/>
                  <a:pt x="10581591" y="999766"/>
                </a:cubicBezTo>
                <a:cubicBezTo>
                  <a:pt x="10584963" y="1114554"/>
                  <a:pt x="10489793" y="1195585"/>
                  <a:pt x="10381633" y="1199724"/>
                </a:cubicBezTo>
                <a:cubicBezTo>
                  <a:pt x="9080475" y="1358265"/>
                  <a:pt x="1912372" y="1057888"/>
                  <a:pt x="199958" y="1199724"/>
                </a:cubicBezTo>
                <a:cubicBezTo>
                  <a:pt x="88430" y="1218934"/>
                  <a:pt x="15377" y="1104853"/>
                  <a:pt x="0" y="999766"/>
                </a:cubicBezTo>
                <a:cubicBezTo>
                  <a:pt x="-3951" y="646364"/>
                  <a:pt x="7263" y="430727"/>
                  <a:pt x="0" y="199958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09">
              <a:defRPr/>
            </a:pPr>
            <a:r>
              <a:rPr lang="en-US" altLang="zh-CN" sz="2800" b="1" smtClean="0">
                <a:solidFill>
                  <a:srgbClr val="000000"/>
                </a:solidFill>
                <a:latin typeface="Arial"/>
                <a:ea typeface="楷体"/>
                <a:cs typeface="Arial" panose="020B0604020202020204" pitchFamily="34" charset="0"/>
              </a:rPr>
              <a:t>Hãy chia sẻ những món ăn làm từ nấm mà em biết.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7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7CF580-BF47-437D-B967-81499D38F1C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hoa học 4 - Nấm ăn và nấm trong chế biến thực phẩm ( Tiết 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9726F7-5C0F-49DF-93C4-CB49FC84EDD0}:14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BC74BD-C59B-42F8-86EA-2781EE24D036}:14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C4EA74-4277-4526-AAA9-3B2198F77641}:14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91FC71-8B85-4FA5-A4EA-3985C1AF678E}:1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B4DD1B-D9DF-41B7-B6AE-37824D8515FE}:1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C72CF2-090F-4E4A-AFC0-49789E58458E}: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05E756-5822-4DFC-B266-FD91B361A396}:14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2C593B-9916-40CC-B302-0A7934AF3ACD}:1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77D68D-08E8-4C28-9C1C-82F9157B327E}:14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7C123B-5732-4C25-9FDA-49E7BA5598D1}:14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A917F4-1A42-49F4-A335-A168D659D01D}:3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6F42D3-6F57-46CA-B4DF-573A55D79CA8}:1447"/>
</p:tagLst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217</Words>
  <Application>Microsoft Office PowerPoint</Application>
  <PresentationFormat>Widescreen</PresentationFormat>
  <Paragraphs>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Cambria</vt:lpstr>
      <vt:lpstr>黑体</vt:lpstr>
      <vt:lpstr>Tahoma</vt:lpstr>
      <vt:lpstr>Times New Roman</vt:lpstr>
      <vt:lpstr>楷体</vt:lpstr>
      <vt:lpstr>等线</vt:lpstr>
      <vt:lpstr>Theme74</vt:lpstr>
      <vt:lpstr>Office 主题​​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4 - Nấm ăn và nấm trong chế biến thực phẩm ( Tiết 1)</dc:title>
  <dc:creator>Thao Tran</dc:creator>
  <cp:lastModifiedBy>STD_NHA</cp:lastModifiedBy>
  <cp:revision>80</cp:revision>
  <dcterms:created xsi:type="dcterms:W3CDTF">2023-11-09T03:36:42Z</dcterms:created>
  <dcterms:modified xsi:type="dcterms:W3CDTF">2025-02-13T13:42:34Z</dcterms:modified>
</cp:coreProperties>
</file>