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tags/tag3.xml" ContentType="application/vnd.openxmlformats-officedocument.presentationml.tags+xml"/>
  <Override PartName="/ppt/notesSlides/notesSlide1.xml" ContentType="application/vnd.openxmlformats-officedocument.presentationml.notesSlide+xml"/>
  <Override PartName="/ppt/tags/tag4.xml" ContentType="application/vnd.openxmlformats-officedocument.presentationml.tags+xml"/>
  <Override PartName="/ppt/notesSlides/notesSlide2.xml" ContentType="application/vnd.openxmlformats-officedocument.presentationml.notesSlide+xml"/>
  <Override PartName="/ppt/tags/tag5.xml" ContentType="application/vnd.openxmlformats-officedocument.presentationml.tags+xml"/>
  <Override PartName="/ppt/tags/tag6.xml" ContentType="application/vnd.openxmlformats-officedocument.presentationml.tags+xml"/>
  <Override PartName="/ppt/notesSlides/notesSlide3.xml" ContentType="application/vnd.openxmlformats-officedocument.presentationml.notesSlide+xml"/>
  <Override PartName="/ppt/tags/tag7.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sldIdLst>
    <p:sldId id="271" r:id="rId2"/>
    <p:sldId id="267" r:id="rId3"/>
    <p:sldId id="268" r:id="rId4"/>
    <p:sldId id="269" r:id="rId5"/>
    <p:sldId id="270" r:id="rId6"/>
  </p:sldIdLst>
  <p:sldSz cx="12192000" cy="6858000"/>
  <p:notesSz cx="6858000" cy="9144000"/>
  <p:custDataLst>
    <p:tags r:id="rId8"/>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6" d="100"/>
          <a:sy n="86" d="100"/>
        </p:scale>
        <p:origin x="485" y="53"/>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gs" Target="tags/tag1.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8391B45-8194-428B-94F5-E41A3F6DBE12}" type="datetimeFigureOut">
              <a:rPr lang="en-US" smtClean="0"/>
              <a:t>2/13/2025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A436B5A-522D-45D0-94A9-79AF4050B117}" type="slidenum">
              <a:rPr lang="en-US" smtClean="0"/>
              <a:t>‹#›</a:t>
            </a:fld>
            <a:endParaRPr lang="en-US"/>
          </a:p>
        </p:txBody>
      </p:sp>
    </p:spTree>
    <p:extLst>
      <p:ext uri="{BB962C8B-B14F-4D97-AF65-F5344CB8AC3E}">
        <p14:creationId xmlns:p14="http://schemas.microsoft.com/office/powerpoint/2010/main" val="422632776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3849D3E0-124D-4DFF-AE99-4EA4CC201DB4}" type="slidenum">
              <a:rPr lang="zh-CN" altLang="en-US" smtClean="0"/>
              <a:t>1</a:t>
            </a:fld>
            <a:endParaRPr lang="zh-CN" altLang="en-US"/>
          </a:p>
        </p:txBody>
      </p:sp>
    </p:spTree>
    <p:extLst>
      <p:ext uri="{BB962C8B-B14F-4D97-AF65-F5344CB8AC3E}">
        <p14:creationId xmlns:p14="http://schemas.microsoft.com/office/powerpoint/2010/main" val="119412635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x-none" dirty="0"/>
          </a:p>
        </p:txBody>
      </p:sp>
    </p:spTree>
    <p:extLst>
      <p:ext uri="{BB962C8B-B14F-4D97-AF65-F5344CB8AC3E}">
        <p14:creationId xmlns:p14="http://schemas.microsoft.com/office/powerpoint/2010/main" val="187741001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63889765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DCDBC31-1EC7-472D-B9F9-77D6041FB70A}" type="datetimeFigureOut">
              <a:rPr lang="en-US" smtClean="0"/>
              <a:t>2/13/2025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5182E67-EBBF-44E0-A523-6B17256371DC}" type="slidenum">
              <a:rPr lang="en-US" smtClean="0"/>
              <a:t>‹#›</a:t>
            </a:fld>
            <a:endParaRPr lang="en-US"/>
          </a:p>
        </p:txBody>
      </p:sp>
    </p:spTree>
    <p:extLst>
      <p:ext uri="{BB962C8B-B14F-4D97-AF65-F5344CB8AC3E}">
        <p14:creationId xmlns:p14="http://schemas.microsoft.com/office/powerpoint/2010/main" val="20708650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DCDBC31-1EC7-472D-B9F9-77D6041FB70A}" type="datetimeFigureOut">
              <a:rPr lang="en-US" smtClean="0"/>
              <a:t>2/13/2025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5182E67-EBBF-44E0-A523-6B17256371DC}" type="slidenum">
              <a:rPr lang="en-US" smtClean="0"/>
              <a:t>‹#›</a:t>
            </a:fld>
            <a:endParaRPr lang="en-US"/>
          </a:p>
        </p:txBody>
      </p:sp>
    </p:spTree>
    <p:extLst>
      <p:ext uri="{BB962C8B-B14F-4D97-AF65-F5344CB8AC3E}">
        <p14:creationId xmlns:p14="http://schemas.microsoft.com/office/powerpoint/2010/main" val="35803794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DCDBC31-1EC7-472D-B9F9-77D6041FB70A}" type="datetimeFigureOut">
              <a:rPr lang="en-US" smtClean="0"/>
              <a:t>2/13/2025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5182E67-EBBF-44E0-A523-6B17256371DC}" type="slidenum">
              <a:rPr lang="en-US" smtClean="0"/>
              <a:t>‹#›</a:t>
            </a:fld>
            <a:endParaRPr lang="en-US"/>
          </a:p>
        </p:txBody>
      </p:sp>
    </p:spTree>
    <p:extLst>
      <p:ext uri="{BB962C8B-B14F-4D97-AF65-F5344CB8AC3E}">
        <p14:creationId xmlns:p14="http://schemas.microsoft.com/office/powerpoint/2010/main" val="203640950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Custom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val="327010637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自定义版式">
    <p:spTree>
      <p:nvGrpSpPr>
        <p:cNvPr id="1" name=""/>
        <p:cNvGrpSpPr/>
        <p:nvPr/>
      </p:nvGrpSpPr>
      <p:grpSpPr>
        <a:xfrm>
          <a:off x="0" y="0"/>
          <a:ext cx="0" cy="0"/>
          <a:chOff x="0" y="0"/>
          <a:chExt cx="0" cy="0"/>
        </a:xfrm>
      </p:grpSpPr>
    </p:spTree>
    <p:extLst>
      <p:ext uri="{BB962C8B-B14F-4D97-AF65-F5344CB8AC3E}">
        <p14:creationId xmlns:p14="http://schemas.microsoft.com/office/powerpoint/2010/main" val="2904508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DCDBC31-1EC7-472D-B9F9-77D6041FB70A}" type="datetimeFigureOut">
              <a:rPr lang="en-US" smtClean="0"/>
              <a:t>2/13/2025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5182E67-EBBF-44E0-A523-6B17256371DC}" type="slidenum">
              <a:rPr lang="en-US" smtClean="0"/>
              <a:t>‹#›</a:t>
            </a:fld>
            <a:endParaRPr lang="en-US"/>
          </a:p>
        </p:txBody>
      </p:sp>
    </p:spTree>
    <p:extLst>
      <p:ext uri="{BB962C8B-B14F-4D97-AF65-F5344CB8AC3E}">
        <p14:creationId xmlns:p14="http://schemas.microsoft.com/office/powerpoint/2010/main" val="42659524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DCDBC31-1EC7-472D-B9F9-77D6041FB70A}" type="datetimeFigureOut">
              <a:rPr lang="en-US" smtClean="0"/>
              <a:t>2/13/2025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5182E67-EBBF-44E0-A523-6B17256371DC}" type="slidenum">
              <a:rPr lang="en-US" smtClean="0"/>
              <a:t>‹#›</a:t>
            </a:fld>
            <a:endParaRPr lang="en-US"/>
          </a:p>
        </p:txBody>
      </p:sp>
    </p:spTree>
    <p:extLst>
      <p:ext uri="{BB962C8B-B14F-4D97-AF65-F5344CB8AC3E}">
        <p14:creationId xmlns:p14="http://schemas.microsoft.com/office/powerpoint/2010/main" val="18365521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DCDBC31-1EC7-472D-B9F9-77D6041FB70A}" type="datetimeFigureOut">
              <a:rPr lang="en-US" smtClean="0"/>
              <a:t>2/13/2025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5182E67-EBBF-44E0-A523-6B17256371DC}" type="slidenum">
              <a:rPr lang="en-US" smtClean="0"/>
              <a:t>‹#›</a:t>
            </a:fld>
            <a:endParaRPr lang="en-US"/>
          </a:p>
        </p:txBody>
      </p:sp>
    </p:spTree>
    <p:extLst>
      <p:ext uri="{BB962C8B-B14F-4D97-AF65-F5344CB8AC3E}">
        <p14:creationId xmlns:p14="http://schemas.microsoft.com/office/powerpoint/2010/main" val="21814298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DCDBC31-1EC7-472D-B9F9-77D6041FB70A}" type="datetimeFigureOut">
              <a:rPr lang="en-US" smtClean="0"/>
              <a:t>2/13/2025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5182E67-EBBF-44E0-A523-6B17256371DC}" type="slidenum">
              <a:rPr lang="en-US" smtClean="0"/>
              <a:t>‹#›</a:t>
            </a:fld>
            <a:endParaRPr lang="en-US"/>
          </a:p>
        </p:txBody>
      </p:sp>
    </p:spTree>
    <p:extLst>
      <p:ext uri="{BB962C8B-B14F-4D97-AF65-F5344CB8AC3E}">
        <p14:creationId xmlns:p14="http://schemas.microsoft.com/office/powerpoint/2010/main" val="15735927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DCDBC31-1EC7-472D-B9F9-77D6041FB70A}" type="datetimeFigureOut">
              <a:rPr lang="en-US" smtClean="0"/>
              <a:t>2/13/2025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5182E67-EBBF-44E0-A523-6B17256371DC}" type="slidenum">
              <a:rPr lang="en-US" smtClean="0"/>
              <a:t>‹#›</a:t>
            </a:fld>
            <a:endParaRPr lang="en-US"/>
          </a:p>
        </p:txBody>
      </p:sp>
    </p:spTree>
    <p:extLst>
      <p:ext uri="{BB962C8B-B14F-4D97-AF65-F5344CB8AC3E}">
        <p14:creationId xmlns:p14="http://schemas.microsoft.com/office/powerpoint/2010/main" val="23881231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DCDBC31-1EC7-472D-B9F9-77D6041FB70A}" type="datetimeFigureOut">
              <a:rPr lang="en-US" smtClean="0"/>
              <a:t>2/13/2025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5182E67-EBBF-44E0-A523-6B17256371DC}" type="slidenum">
              <a:rPr lang="en-US" smtClean="0"/>
              <a:t>‹#›</a:t>
            </a:fld>
            <a:endParaRPr lang="en-US"/>
          </a:p>
        </p:txBody>
      </p:sp>
    </p:spTree>
    <p:extLst>
      <p:ext uri="{BB962C8B-B14F-4D97-AF65-F5344CB8AC3E}">
        <p14:creationId xmlns:p14="http://schemas.microsoft.com/office/powerpoint/2010/main" val="37962378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DCDBC31-1EC7-472D-B9F9-77D6041FB70A}" type="datetimeFigureOut">
              <a:rPr lang="en-US" smtClean="0"/>
              <a:t>2/13/2025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5182E67-EBBF-44E0-A523-6B17256371DC}" type="slidenum">
              <a:rPr lang="en-US" smtClean="0"/>
              <a:t>‹#›</a:t>
            </a:fld>
            <a:endParaRPr lang="en-US"/>
          </a:p>
        </p:txBody>
      </p:sp>
    </p:spTree>
    <p:extLst>
      <p:ext uri="{BB962C8B-B14F-4D97-AF65-F5344CB8AC3E}">
        <p14:creationId xmlns:p14="http://schemas.microsoft.com/office/powerpoint/2010/main" val="6962766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DCDBC31-1EC7-472D-B9F9-77D6041FB70A}" type="datetimeFigureOut">
              <a:rPr lang="en-US" smtClean="0"/>
              <a:t>2/13/2025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5182E67-EBBF-44E0-A523-6B17256371DC}" type="slidenum">
              <a:rPr lang="en-US" smtClean="0"/>
              <a:t>‹#›</a:t>
            </a:fld>
            <a:endParaRPr lang="en-US"/>
          </a:p>
        </p:txBody>
      </p:sp>
    </p:spTree>
    <p:extLst>
      <p:ext uri="{BB962C8B-B14F-4D97-AF65-F5344CB8AC3E}">
        <p14:creationId xmlns:p14="http://schemas.microsoft.com/office/powerpoint/2010/main" val="32863675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DCDBC31-1EC7-472D-B9F9-77D6041FB70A}" type="datetimeFigureOut">
              <a:rPr lang="en-US" smtClean="0"/>
              <a:t>2/13/2025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5182E67-EBBF-44E0-A523-6B17256371DC}" type="slidenum">
              <a:rPr lang="en-US" smtClean="0"/>
              <a:t>‹#›</a:t>
            </a:fld>
            <a:endParaRPr lang="en-US"/>
          </a:p>
        </p:txBody>
      </p:sp>
    </p:spTree>
    <p:extLst>
      <p:ext uri="{BB962C8B-B14F-4D97-AF65-F5344CB8AC3E}">
        <p14:creationId xmlns:p14="http://schemas.microsoft.com/office/powerpoint/2010/main" val="161082551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1" r:id="rId12"/>
    <p:sldLayoutId id="2147483662" r:id="rId1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3.xml"/><Relationship Id="rId2" Type="http://schemas.openxmlformats.org/officeDocument/2006/relationships/tags" Target="../tags/tag3.xml"/><Relationship Id="rId1" Type="http://schemas.openxmlformats.org/officeDocument/2006/relationships/tags" Target="../tags/tag2.xml"/><Relationship Id="rId5" Type="http://schemas.openxmlformats.org/officeDocument/2006/relationships/image" Target="../media/image1.jpg"/><Relationship Id="rId4"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7.xml"/><Relationship Id="rId1" Type="http://schemas.openxmlformats.org/officeDocument/2006/relationships/tags" Target="../tags/tag4.xml"/><Relationship Id="rId4" Type="http://schemas.openxmlformats.org/officeDocument/2006/relationships/image" Target="../media/image2.jpeg"/></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Layout" Target="../slideLayouts/slideLayout7.xml"/><Relationship Id="rId1" Type="http://schemas.openxmlformats.org/officeDocument/2006/relationships/tags" Target="../tags/tag5.xml"/><Relationship Id="rId6" Type="http://schemas.microsoft.com/office/2007/relationships/hdphoto" Target="../media/hdphoto2.wdp"/><Relationship Id="rId5" Type="http://schemas.openxmlformats.org/officeDocument/2006/relationships/image" Target="../media/image4.png"/><Relationship Id="rId4" Type="http://schemas.microsoft.com/office/2007/relationships/hdphoto" Target="../media/hdphoto1.wdp"/></Relationships>
</file>

<file path=ppt/slides/_rels/slide4.xml.rels><?xml version="1.0" encoding="UTF-8" standalone="yes"?>
<Relationships xmlns="http://schemas.openxmlformats.org/package/2006/relationships"><Relationship Id="rId8" Type="http://schemas.microsoft.com/office/2007/relationships/hdphoto" Target="../media/hdphoto4.wdp"/><Relationship Id="rId3" Type="http://schemas.openxmlformats.org/officeDocument/2006/relationships/notesSlide" Target="../notesSlides/notesSlide3.xml"/><Relationship Id="rId7" Type="http://schemas.openxmlformats.org/officeDocument/2006/relationships/image" Target="../media/image7.png"/><Relationship Id="rId2" Type="http://schemas.openxmlformats.org/officeDocument/2006/relationships/slideLayout" Target="../slideLayouts/slideLayout12.xml"/><Relationship Id="rId1" Type="http://schemas.openxmlformats.org/officeDocument/2006/relationships/tags" Target="../tags/tag6.xml"/><Relationship Id="rId6" Type="http://schemas.openxmlformats.org/officeDocument/2006/relationships/image" Target="../media/image6.png"/><Relationship Id="rId5" Type="http://schemas.microsoft.com/office/2007/relationships/hdphoto" Target="../media/hdphoto3.wdp"/><Relationship Id="rId10" Type="http://schemas.openxmlformats.org/officeDocument/2006/relationships/image" Target="../media/image9.png"/><Relationship Id="rId4" Type="http://schemas.openxmlformats.org/officeDocument/2006/relationships/image" Target="../media/image5.png"/><Relationship Id="rId9" Type="http://schemas.openxmlformats.org/officeDocument/2006/relationships/image" Target="../media/image8.png"/></Relationships>
</file>

<file path=ppt/slides/_rels/slide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slideLayout" Target="../slideLayouts/slideLayout7.xml"/><Relationship Id="rId1" Type="http://schemas.openxmlformats.org/officeDocument/2006/relationships/tags" Target="../tags/tag7.xml"/><Relationship Id="rId4" Type="http://schemas.microsoft.com/office/2007/relationships/hdphoto" Target="../media/hdphoto5.wdp"/></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图片 4">
            <a:extLst>
              <a:ext uri="{FF2B5EF4-FFF2-40B4-BE49-F238E27FC236}">
                <a16:creationId xmlns="" xmlns:a16="http://schemas.microsoft.com/office/drawing/2014/main" id="{8303AD1A-6F61-4738-AB38-FFB5BF62F6C4}"/>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0" y="2480"/>
            <a:ext cx="12187592" cy="6855520"/>
          </a:xfrm>
          <a:prstGeom prst="rect">
            <a:avLst/>
          </a:prstGeom>
        </p:spPr>
      </p:pic>
      <p:sp>
        <p:nvSpPr>
          <p:cNvPr id="15" name="18">
            <a:extLst>
              <a:ext uri="{FF2B5EF4-FFF2-40B4-BE49-F238E27FC236}">
                <a16:creationId xmlns="" xmlns:a16="http://schemas.microsoft.com/office/drawing/2014/main" id="{84E0EB1E-CC1F-4B09-8338-D305427AF817}"/>
              </a:ext>
            </a:extLst>
          </p:cNvPr>
          <p:cNvSpPr>
            <a:spLocks noChangeArrowheads="1"/>
          </p:cNvSpPr>
          <p:nvPr>
            <p:custDataLst>
              <p:tags r:id="rId2"/>
            </p:custDataLst>
          </p:nvPr>
        </p:nvSpPr>
        <p:spPr bwMode="auto">
          <a:xfrm>
            <a:off x="3022038" y="1583854"/>
            <a:ext cx="6218944" cy="1231106"/>
          </a:xfrm>
          <a:prstGeom prst="rect">
            <a:avLst/>
          </a:prstGeom>
          <a:noFill/>
          <a:ln w="12700">
            <a:noFill/>
            <a:miter lim="800000"/>
            <a:headEnd/>
            <a:tailEnd/>
          </a:ln>
          <a:extLst>
            <a:ext uri="{909E8E84-426E-40DD-AFC4-6F175D3DCCD1}">
              <a14:hiddenFill xmlns:a14="http://schemas.microsoft.com/office/drawing/2010/main">
                <a:solidFill>
                  <a:srgbClr val="FFFFFF"/>
                </a:solidFill>
              </a14:hiddenFill>
            </a:ext>
          </a:extLst>
        </p:spPr>
        <p:txBody>
          <a:bodyPr wrap="square" lIns="0" tIns="0" rIns="0" bIns="0">
            <a:spAutoFit/>
          </a:bodyPr>
          <a:lstStyle/>
          <a:p>
            <a:pPr algn="ctr"/>
            <a:r>
              <a:rPr lang="en-US" sz="4000" b="1" smtClean="0">
                <a:solidFill>
                  <a:srgbClr val="0070C0"/>
                </a:solidFill>
                <a:latin typeface="Times New Roman" panose="02020603050405020304" pitchFamily="18" charset="0"/>
                <a:cs typeface="Times New Roman" panose="02020603050405020304" pitchFamily="18" charset="0"/>
              </a:rPr>
              <a:t>Tiếng Việt:</a:t>
            </a:r>
          </a:p>
          <a:p>
            <a:pPr algn="ctr"/>
            <a:r>
              <a:rPr lang="en-US" sz="4000" b="1" smtClean="0">
                <a:solidFill>
                  <a:srgbClr val="0070C0"/>
                </a:solidFill>
                <a:latin typeface="Times New Roman" panose="02020603050405020304" pitchFamily="18" charset="0"/>
                <a:cs typeface="Times New Roman" panose="02020603050405020304" pitchFamily="18" charset="0"/>
              </a:rPr>
              <a:t>Bài 6: Mùa vàng ( tiết 2)</a:t>
            </a:r>
            <a:endParaRPr lang="en-US" sz="4000" b="1">
              <a:solidFill>
                <a:srgbClr val="0070C0"/>
              </a:solidFill>
              <a:latin typeface="Times New Roman" panose="02020603050405020304" pitchFamily="18" charset="0"/>
              <a:cs typeface="Times New Roman" panose="02020603050405020304" pitchFamily="18" charset="0"/>
            </a:endParaRPr>
          </a:p>
        </p:txBody>
      </p:sp>
      <p:sp>
        <p:nvSpPr>
          <p:cNvPr id="2" name="Rectangle 1"/>
          <p:cNvSpPr/>
          <p:nvPr/>
        </p:nvSpPr>
        <p:spPr>
          <a:xfrm>
            <a:off x="3101266" y="327124"/>
            <a:ext cx="6096000" cy="646331"/>
          </a:xfrm>
          <a:prstGeom prst="rect">
            <a:avLst/>
          </a:prstGeom>
        </p:spPr>
        <p:txBody>
          <a:bodyPr>
            <a:spAutoFit/>
          </a:bodyPr>
          <a:lstStyle/>
          <a:p>
            <a:pPr algn="ctr"/>
            <a:r>
              <a:rPr lang="vi-VN" b="1" smtClean="0">
                <a:solidFill>
                  <a:srgbClr val="0070C0"/>
                </a:solidFill>
                <a:latin typeface="Times New Roman" panose="02020603050405020304" pitchFamily="18" charset="0"/>
                <a:cs typeface="Times New Roman" panose="02020603050405020304" pitchFamily="18" charset="0"/>
              </a:rPr>
              <a:t>ỦY BAN NHÂN DÂN HUYỆN AN LÃO</a:t>
            </a:r>
          </a:p>
          <a:p>
            <a:pPr algn="ctr"/>
            <a:r>
              <a:rPr lang="vi-VN" b="1" u="sng" smtClean="0">
                <a:solidFill>
                  <a:srgbClr val="0070C0"/>
                </a:solidFill>
                <a:latin typeface="Times New Roman" panose="02020603050405020304" pitchFamily="18" charset="0"/>
                <a:cs typeface="Times New Roman" panose="02020603050405020304" pitchFamily="18" charset="0"/>
              </a:rPr>
              <a:t>TRƯỜNG TIỂU HỌC QUANG TRUNG</a:t>
            </a:r>
            <a:endParaRPr lang="en-US" b="1" u="sng">
              <a:solidFill>
                <a:srgbClr val="0070C0"/>
              </a:solidFill>
              <a:latin typeface="Times New Roman" panose="02020603050405020304" pitchFamily="18" charset="0"/>
              <a:cs typeface="Times New Roman" panose="02020603050405020304" pitchFamily="18" charset="0"/>
            </a:endParaRPr>
          </a:p>
        </p:txBody>
      </p:sp>
      <p:sp>
        <p:nvSpPr>
          <p:cNvPr id="3" name="Rectangle 2"/>
          <p:cNvSpPr/>
          <p:nvPr/>
        </p:nvSpPr>
        <p:spPr>
          <a:xfrm>
            <a:off x="3127899" y="3428974"/>
            <a:ext cx="6096000" cy="923330"/>
          </a:xfrm>
          <a:prstGeom prst="rect">
            <a:avLst/>
          </a:prstGeom>
        </p:spPr>
        <p:txBody>
          <a:bodyPr>
            <a:spAutoFit/>
          </a:bodyPr>
          <a:lstStyle/>
          <a:p>
            <a:pPr algn="ctr"/>
            <a:r>
              <a:rPr lang="vi-VN" b="1" smtClean="0">
                <a:solidFill>
                  <a:srgbClr val="0070C0"/>
                </a:solidFill>
                <a:latin typeface="Times New Roman" panose="02020603050405020304" pitchFamily="18" charset="0"/>
                <a:cs typeface="Times New Roman" panose="02020603050405020304" pitchFamily="18" charset="0"/>
              </a:rPr>
              <a:t>Giáo viên: </a:t>
            </a:r>
            <a:r>
              <a:rPr lang="en-US" b="1" smtClean="0">
                <a:solidFill>
                  <a:srgbClr val="0070C0"/>
                </a:solidFill>
                <a:latin typeface="Times New Roman" panose="02020603050405020304" pitchFamily="18" charset="0"/>
                <a:cs typeface="Times New Roman" panose="02020603050405020304" pitchFamily="18" charset="0"/>
              </a:rPr>
              <a:t>Nguyễn Thị Hà</a:t>
            </a:r>
            <a:endParaRPr lang="vi-VN" b="1" smtClean="0">
              <a:solidFill>
                <a:srgbClr val="0070C0"/>
              </a:solidFill>
              <a:latin typeface="Times New Roman" panose="02020603050405020304" pitchFamily="18" charset="0"/>
              <a:cs typeface="Times New Roman" panose="02020603050405020304" pitchFamily="18" charset="0"/>
            </a:endParaRPr>
          </a:p>
          <a:p>
            <a:pPr algn="ctr"/>
            <a:r>
              <a:rPr lang="vi-VN" b="1" smtClean="0">
                <a:solidFill>
                  <a:srgbClr val="0070C0"/>
                </a:solidFill>
                <a:latin typeface="Times New Roman" panose="02020603050405020304" pitchFamily="18" charset="0"/>
                <a:cs typeface="Times New Roman" panose="02020603050405020304" pitchFamily="18" charset="0"/>
              </a:rPr>
              <a:t>Lớp: 2</a:t>
            </a:r>
            <a:r>
              <a:rPr lang="en-US" b="1" smtClean="0">
                <a:solidFill>
                  <a:srgbClr val="0070C0"/>
                </a:solidFill>
                <a:latin typeface="Times New Roman" panose="02020603050405020304" pitchFamily="18" charset="0"/>
                <a:cs typeface="Times New Roman" panose="02020603050405020304" pitchFamily="18" charset="0"/>
              </a:rPr>
              <a:t>A</a:t>
            </a:r>
          </a:p>
          <a:p>
            <a:pPr algn="ctr"/>
            <a:r>
              <a:rPr lang="en-US" b="1" smtClean="0">
                <a:solidFill>
                  <a:srgbClr val="0070C0"/>
                </a:solidFill>
                <a:latin typeface="Times New Roman" panose="02020603050405020304" pitchFamily="18" charset="0"/>
                <a:cs typeface="Times New Roman" panose="02020603050405020304" pitchFamily="18" charset="0"/>
              </a:rPr>
              <a:t>Năm 2024 - 2025</a:t>
            </a:r>
            <a:endParaRPr lang="en-US" b="1">
              <a:solidFill>
                <a:srgbClr val="0070C0"/>
              </a:solidFill>
              <a:latin typeface="Times New Roman" panose="02020603050405020304" pitchFamily="18" charset="0"/>
              <a:cs typeface="Times New Roman" panose="02020603050405020304" pitchFamily="18" charset="0"/>
            </a:endParaRPr>
          </a:p>
        </p:txBody>
      </p:sp>
    </p:spTree>
    <p:custDataLst>
      <p:tags r:id="rId1"/>
    </p:custDataLst>
    <p:extLst>
      <p:ext uri="{BB962C8B-B14F-4D97-AF65-F5344CB8AC3E}">
        <p14:creationId xmlns:p14="http://schemas.microsoft.com/office/powerpoint/2010/main" val="2998192551"/>
      </p:ext>
    </p:extLst>
  </p:cSld>
  <p:clrMapOvr>
    <a:masterClrMapping/>
  </p:clrMapOvr>
  <mc:AlternateContent xmlns:mc="http://schemas.openxmlformats.org/markup-compatibility/2006">
    <mc:Choice xmlns:p14="http://schemas.microsoft.com/office/powerpoint/2010/main" Requires="p14">
      <p:transition spd="slow" p14:dur="900" advTm="1000">
        <p14:warp dir="in"/>
      </p:transition>
    </mc:Choice>
    <mc:Fallback>
      <p:transition spd="slow" advTm="1000">
        <p:fade/>
      </p:transition>
    </mc:Fallback>
  </mc:AlternateContent>
  <mc:AlternateContent xmlns:mc="http://schemas.openxmlformats.org/markup-compatibility/2006">
    <mc:Choice xmlns:p14="http://schemas.microsoft.com/office/powerpoint/2010/main" Requires="p14">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nodeType="with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750"/>
                                            <p:tgtEl>
                                              <p:spTgt spid="5"/>
                                            </p:tgtEl>
                                          </p:cBhvr>
                                        </p:animEffect>
                                      </p:childTnLst>
                                    </p:cTn>
                                  </p:par>
                                </p:childTnLst>
                              </p:cTn>
                            </p:par>
                            <p:par>
                              <p:cTn id="8" fill="hold">
                                <p:stCondLst>
                                  <p:cond delay="750"/>
                                </p:stCondLst>
                                <p:childTnLst>
                                  <p:par>
                                    <p:cTn id="9" presetID="2" presetClass="entr" presetSubtype="1" fill="hold" grpId="0" nodeType="afterEffect" p14:presetBounceEnd="50000">
                                      <p:stCondLst>
                                        <p:cond delay="0"/>
                                      </p:stCondLst>
                                      <p:childTnLst>
                                        <p:set>
                                          <p:cBhvr>
                                            <p:cTn id="10" dur="1" fill="hold">
                                              <p:stCondLst>
                                                <p:cond delay="0"/>
                                              </p:stCondLst>
                                            </p:cTn>
                                            <p:tgtEl>
                                              <p:spTgt spid="15"/>
                                            </p:tgtEl>
                                            <p:attrNameLst>
                                              <p:attrName>style.visibility</p:attrName>
                                            </p:attrNameLst>
                                          </p:cBhvr>
                                          <p:to>
                                            <p:strVal val="visible"/>
                                          </p:to>
                                        </p:set>
                                        <p:anim calcmode="lin" valueType="num" p14:bounceEnd="50000">
                                          <p:cBhvr additive="base">
                                            <p:cTn id="11" dur="500" fill="hold"/>
                                            <p:tgtEl>
                                              <p:spTgt spid="15"/>
                                            </p:tgtEl>
                                            <p:attrNameLst>
                                              <p:attrName>ppt_x</p:attrName>
                                            </p:attrNameLst>
                                          </p:cBhvr>
                                          <p:tavLst>
                                            <p:tav tm="0">
                                              <p:val>
                                                <p:strVal val="#ppt_x"/>
                                              </p:val>
                                            </p:tav>
                                            <p:tav tm="100000">
                                              <p:val>
                                                <p:strVal val="#ppt_x"/>
                                              </p:val>
                                            </p:tav>
                                          </p:tavLst>
                                        </p:anim>
                                        <p:anim calcmode="lin" valueType="num" p14:bounceEnd="50000">
                                          <p:cBhvr additive="base">
                                            <p:cTn id="12" dur="500" fill="hold"/>
                                            <p:tgtEl>
                                              <p:spTgt spid="15"/>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Lst>
      </p:timing>
    </mc:Choice>
    <mc:Fallback>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nodeType="with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750"/>
                                            <p:tgtEl>
                                              <p:spTgt spid="5"/>
                                            </p:tgtEl>
                                          </p:cBhvr>
                                        </p:animEffect>
                                      </p:childTnLst>
                                    </p:cTn>
                                  </p:par>
                                </p:childTnLst>
                              </p:cTn>
                            </p:par>
                            <p:par>
                              <p:cTn id="8" fill="hold">
                                <p:stCondLst>
                                  <p:cond delay="750"/>
                                </p:stCondLst>
                                <p:childTnLst>
                                  <p:par>
                                    <p:cTn id="9" presetID="2" presetClass="entr" presetSubtype="1" fill="hold" grpId="0" nodeType="afterEffect">
                                      <p:stCondLst>
                                        <p:cond delay="0"/>
                                      </p:stCondLst>
                                      <p:childTnLst>
                                        <p:set>
                                          <p:cBhvr>
                                            <p:cTn id="10" dur="1" fill="hold">
                                              <p:stCondLst>
                                                <p:cond delay="0"/>
                                              </p:stCondLst>
                                            </p:cTn>
                                            <p:tgtEl>
                                              <p:spTgt spid="15"/>
                                            </p:tgtEl>
                                            <p:attrNameLst>
                                              <p:attrName>style.visibility</p:attrName>
                                            </p:attrNameLst>
                                          </p:cBhvr>
                                          <p:to>
                                            <p:strVal val="visible"/>
                                          </p:to>
                                        </p:set>
                                        <p:anim calcmode="lin" valueType="num">
                                          <p:cBhvr additive="base">
                                            <p:cTn id="11" dur="500" fill="hold"/>
                                            <p:tgtEl>
                                              <p:spTgt spid="15"/>
                                            </p:tgtEl>
                                            <p:attrNameLst>
                                              <p:attrName>ppt_x</p:attrName>
                                            </p:attrNameLst>
                                          </p:cBhvr>
                                          <p:tavLst>
                                            <p:tav tm="0">
                                              <p:val>
                                                <p:strVal val="#ppt_x"/>
                                              </p:val>
                                            </p:tav>
                                            <p:tav tm="100000">
                                              <p:val>
                                                <p:strVal val="#ppt_x"/>
                                              </p:val>
                                            </p:tav>
                                          </p:tavLst>
                                        </p:anim>
                                        <p:anim calcmode="lin" valueType="num">
                                          <p:cBhvr additive="base">
                                            <p:cTn id="12" dur="500" fill="hold"/>
                                            <p:tgtEl>
                                              <p:spTgt spid="15"/>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Lst>
      </p:timing>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a:extLst>
              <a:ext uri="{FF2B5EF4-FFF2-40B4-BE49-F238E27FC236}">
                <a16:creationId xmlns:a16="http://schemas.microsoft.com/office/drawing/2014/main" xmlns="" id="{B600F577-F819-4602-BCEB-985221633540}"/>
              </a:ext>
            </a:extLst>
          </p:cNvPr>
          <p:cNvSpPr txBox="1"/>
          <p:nvPr/>
        </p:nvSpPr>
        <p:spPr>
          <a:xfrm>
            <a:off x="1877159" y="2135071"/>
            <a:ext cx="8477271" cy="646331"/>
          </a:xfrm>
          <a:prstGeom prst="rect">
            <a:avLst/>
          </a:prstGeom>
          <a:noFill/>
        </p:spPr>
        <p:txBody>
          <a:bodyPr wrap="square" rtlCol="0">
            <a:spAutoFit/>
          </a:bodyPr>
          <a:lstStyle/>
          <a:p>
            <a:pPr algn="just">
              <a:lnSpc>
                <a:spcPct val="150000"/>
              </a:lnSpc>
            </a:pPr>
            <a:r>
              <a:rPr lang="vi-VN" sz="2400" b="1" dirty="0">
                <a:solidFill>
                  <a:schemeClr val="accent6">
                    <a:lumMod val="75000"/>
                  </a:schemeClr>
                </a:solidFill>
                <a:latin typeface="UTM Avo" panose="02040603050506020204" pitchFamily="18" charset="0"/>
              </a:rPr>
              <a:t>1. </a:t>
            </a:r>
            <a:r>
              <a:rPr lang="vi-VN" sz="2400" dirty="0">
                <a:latin typeface="UTM Avo" panose="02040603050506020204" pitchFamily="18" charset="0"/>
              </a:rPr>
              <a:t>Những loại cây loại quả nào được nhắc đến khi mùa thu về?</a:t>
            </a:r>
          </a:p>
        </p:txBody>
      </p:sp>
      <p:sp>
        <p:nvSpPr>
          <p:cNvPr id="15" name="TextBox 14">
            <a:extLst>
              <a:ext uri="{FF2B5EF4-FFF2-40B4-BE49-F238E27FC236}">
                <a16:creationId xmlns:a16="http://schemas.microsoft.com/office/drawing/2014/main" xmlns="" id="{CC238813-6EDC-49C5-8D5C-B80523462C08}"/>
              </a:ext>
            </a:extLst>
          </p:cNvPr>
          <p:cNvSpPr txBox="1"/>
          <p:nvPr/>
        </p:nvSpPr>
        <p:spPr>
          <a:xfrm>
            <a:off x="3774891" y="655064"/>
            <a:ext cx="6026836" cy="830997"/>
          </a:xfrm>
          <a:prstGeom prst="rect">
            <a:avLst/>
          </a:prstGeom>
          <a:noFill/>
        </p:spPr>
        <p:txBody>
          <a:bodyPr wrap="square" rtlCol="0">
            <a:spAutoFit/>
          </a:bodyPr>
          <a:lstStyle/>
          <a:p>
            <a:pPr algn="ctr"/>
            <a:r>
              <a:rPr lang="vi-VN" sz="4800" dirty="0">
                <a:solidFill>
                  <a:schemeClr val="accent2"/>
                </a:solidFill>
                <a:latin typeface="UTM Cookies" panose="02040603050506020204" pitchFamily="18" charset="0"/>
              </a:rPr>
              <a:t>TRẢ LỜI CÂU HỎI</a:t>
            </a:r>
            <a:endParaRPr lang="en-US" sz="4800" dirty="0">
              <a:solidFill>
                <a:schemeClr val="accent2"/>
              </a:solidFill>
              <a:latin typeface="UTM Cookies" panose="02040603050506020204" pitchFamily="18" charset="0"/>
            </a:endParaRPr>
          </a:p>
        </p:txBody>
      </p:sp>
      <p:sp>
        <p:nvSpPr>
          <p:cNvPr id="9" name="TextBox 8">
            <a:extLst>
              <a:ext uri="{FF2B5EF4-FFF2-40B4-BE49-F238E27FC236}">
                <a16:creationId xmlns:a16="http://schemas.microsoft.com/office/drawing/2014/main" xmlns="" id="{BE012C5D-02DC-B244-89AC-6B146FC301A3}"/>
              </a:ext>
            </a:extLst>
          </p:cNvPr>
          <p:cNvSpPr txBox="1"/>
          <p:nvPr/>
        </p:nvSpPr>
        <p:spPr>
          <a:xfrm>
            <a:off x="1877159" y="3200862"/>
            <a:ext cx="7589796" cy="646331"/>
          </a:xfrm>
          <a:prstGeom prst="rect">
            <a:avLst/>
          </a:prstGeom>
          <a:noFill/>
        </p:spPr>
        <p:txBody>
          <a:bodyPr wrap="square" rtlCol="0">
            <a:spAutoFit/>
          </a:bodyPr>
          <a:lstStyle/>
          <a:p>
            <a:pPr algn="just">
              <a:lnSpc>
                <a:spcPct val="150000"/>
              </a:lnSpc>
            </a:pPr>
            <a:r>
              <a:rPr lang="vi-VN" sz="2400" dirty="0">
                <a:solidFill>
                  <a:schemeClr val="accent6">
                    <a:lumMod val="75000"/>
                  </a:schemeClr>
                </a:solidFill>
                <a:latin typeface="UTM Avo" panose="02040603050506020204" pitchFamily="18" charset="0"/>
                <a:sym typeface="Wingdings" panose="05000000000000000000" pitchFamily="2" charset="2"/>
              </a:rPr>
              <a:t> </a:t>
            </a:r>
            <a:r>
              <a:rPr lang="vi-VN" sz="2400" dirty="0">
                <a:solidFill>
                  <a:schemeClr val="accent6">
                    <a:lumMod val="75000"/>
                  </a:schemeClr>
                </a:solidFill>
                <a:latin typeface="UTM Avo" panose="02040603050506020204" pitchFamily="18" charset="0"/>
              </a:rPr>
              <a:t>Quả hồng, hạt dẻ, quả na, cây lúa.</a:t>
            </a:r>
          </a:p>
        </p:txBody>
      </p:sp>
      <p:sp>
        <p:nvSpPr>
          <p:cNvPr id="10" name="TextBox 9">
            <a:extLst>
              <a:ext uri="{FF2B5EF4-FFF2-40B4-BE49-F238E27FC236}">
                <a16:creationId xmlns:a16="http://schemas.microsoft.com/office/drawing/2014/main" xmlns="" id="{72B4C0C9-1370-FE4F-9E4A-E58F0FEA7D50}"/>
              </a:ext>
            </a:extLst>
          </p:cNvPr>
          <p:cNvSpPr txBox="1"/>
          <p:nvPr/>
        </p:nvSpPr>
        <p:spPr>
          <a:xfrm>
            <a:off x="1926779" y="3935662"/>
            <a:ext cx="8477271" cy="646331"/>
          </a:xfrm>
          <a:prstGeom prst="rect">
            <a:avLst/>
          </a:prstGeom>
          <a:noFill/>
        </p:spPr>
        <p:txBody>
          <a:bodyPr wrap="square" rtlCol="0">
            <a:spAutoFit/>
          </a:bodyPr>
          <a:lstStyle/>
          <a:p>
            <a:pPr algn="just">
              <a:lnSpc>
                <a:spcPct val="150000"/>
              </a:lnSpc>
            </a:pPr>
            <a:r>
              <a:rPr lang="vi-VN" sz="2400" b="1" dirty="0">
                <a:solidFill>
                  <a:schemeClr val="accent6">
                    <a:lumMod val="75000"/>
                  </a:schemeClr>
                </a:solidFill>
                <a:latin typeface="UTM Avo" panose="02040603050506020204" pitchFamily="18" charset="0"/>
              </a:rPr>
              <a:t>2. </a:t>
            </a:r>
            <a:r>
              <a:rPr lang="vi-VN" sz="2400" dirty="0">
                <a:latin typeface="UTM Avo" panose="02040603050506020204" pitchFamily="18" charset="0"/>
              </a:rPr>
              <a:t>Bạn nhỏ nghĩ gì khi nhìn thấy quả chín? </a:t>
            </a:r>
          </a:p>
        </p:txBody>
      </p:sp>
      <p:sp>
        <p:nvSpPr>
          <p:cNvPr id="11" name="TextBox 10">
            <a:extLst>
              <a:ext uri="{FF2B5EF4-FFF2-40B4-BE49-F238E27FC236}">
                <a16:creationId xmlns:a16="http://schemas.microsoft.com/office/drawing/2014/main" xmlns="" id="{0FF907D3-87C8-D347-8A7E-D712942273EE}"/>
              </a:ext>
            </a:extLst>
          </p:cNvPr>
          <p:cNvSpPr txBox="1"/>
          <p:nvPr/>
        </p:nvSpPr>
        <p:spPr>
          <a:xfrm>
            <a:off x="1877159" y="4569410"/>
            <a:ext cx="8388063" cy="1200329"/>
          </a:xfrm>
          <a:prstGeom prst="rect">
            <a:avLst/>
          </a:prstGeom>
          <a:noFill/>
        </p:spPr>
        <p:txBody>
          <a:bodyPr wrap="square" rtlCol="0">
            <a:spAutoFit/>
          </a:bodyPr>
          <a:lstStyle/>
          <a:p>
            <a:pPr algn="just">
              <a:lnSpc>
                <a:spcPct val="150000"/>
              </a:lnSpc>
            </a:pPr>
            <a:r>
              <a:rPr lang="vi-VN" sz="2400" dirty="0">
                <a:solidFill>
                  <a:schemeClr val="accent6">
                    <a:lumMod val="75000"/>
                  </a:schemeClr>
                </a:solidFill>
                <a:latin typeface="UTM Avo" panose="02040603050506020204" pitchFamily="18" charset="0"/>
                <a:sym typeface="Wingdings" panose="05000000000000000000" pitchFamily="2" charset="2"/>
              </a:rPr>
              <a:t> </a:t>
            </a:r>
            <a:r>
              <a:rPr lang="vi-VN" sz="2400" dirty="0">
                <a:solidFill>
                  <a:schemeClr val="accent6">
                    <a:lumMod val="75000"/>
                  </a:schemeClr>
                </a:solidFill>
                <a:latin typeface="UTM Avo" panose="02040603050506020204" pitchFamily="18" charset="0"/>
              </a:rPr>
              <a:t>Quả trên cây đang chờ người đến hái. Nhìn quả chín ngon thế này, chắc các bác nông dân vui lắm. </a:t>
            </a:r>
          </a:p>
        </p:txBody>
      </p:sp>
      <p:pic>
        <p:nvPicPr>
          <p:cNvPr id="13" name="Picture 2" descr="Rich harvest of wheat. Wheat field, blue sky and clouds , #SPONSORED,  #wheat, #Wheat, #Rich, #harv… | Art drawings for kids, Wheat drawing, Free  vector illustration">
            <a:extLst>
              <a:ext uri="{FF2B5EF4-FFF2-40B4-BE49-F238E27FC236}">
                <a16:creationId xmlns:a16="http://schemas.microsoft.com/office/drawing/2014/main" xmlns="" id="{881AB39D-E97A-614C-AB72-B8B1E42E84B5}"/>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042883" y="411893"/>
            <a:ext cx="1682580" cy="1743945"/>
          </a:xfrm>
          <a:prstGeom prst="ellipse">
            <a:avLst/>
          </a:prstGeom>
          <a:noFill/>
          <a:extLst>
            <a:ext uri="{909E8E84-426E-40DD-AFC4-6F175D3DCCD1}">
              <a14:hiddenFill xmlns:a14="http://schemas.microsoft.com/office/drawing/2010/main">
                <a:solidFill>
                  <a:srgbClr val="FFFFFF"/>
                </a:solidFill>
              </a14:hiddenFill>
            </a:ext>
          </a:extLst>
        </p:spPr>
      </p:pic>
    </p:spTree>
    <p:custDataLst>
      <p:tags r:id="rId1"/>
    </p:custDataLst>
    <p:extLst>
      <p:ext uri="{BB962C8B-B14F-4D97-AF65-F5344CB8AC3E}">
        <p14:creationId xmlns:p14="http://schemas.microsoft.com/office/powerpoint/2010/main" val="19711891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wipe(left)">
                                      <p:cBhvr>
                                        <p:cTn id="7" dur="500"/>
                                        <p:tgtEl>
                                          <p:spTgt spid="1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wipe(left)">
                                      <p:cBhvr>
                                        <p:cTn id="12" dur="500"/>
                                        <p:tgtEl>
                                          <p:spTgt spid="9"/>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wipe(left)">
                                      <p:cBhvr>
                                        <p:cTn id="17" dur="500"/>
                                        <p:tgtEl>
                                          <p:spTgt spid="10"/>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11"/>
                                        </p:tgtEl>
                                        <p:attrNameLst>
                                          <p:attrName>style.visibility</p:attrName>
                                        </p:attrNameLst>
                                      </p:cBhvr>
                                      <p:to>
                                        <p:strVal val="visible"/>
                                      </p:to>
                                    </p:set>
                                    <p:animEffect transition="in" filter="wipe(left)">
                                      <p:cBhvr>
                                        <p:cTn id="22"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9" grpId="0"/>
      <p:bldP spid="10" grpId="0"/>
      <p:bldP spid="11"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xmlns="" id="{D882932C-C682-1944-A126-1AAC4927D4E7}"/>
              </a:ext>
            </a:extLst>
          </p:cNvPr>
          <p:cNvSpPr txBox="1"/>
          <p:nvPr/>
        </p:nvSpPr>
        <p:spPr>
          <a:xfrm>
            <a:off x="2255587" y="783079"/>
            <a:ext cx="7680827" cy="1200329"/>
          </a:xfrm>
          <a:prstGeom prst="rect">
            <a:avLst/>
          </a:prstGeom>
          <a:noFill/>
        </p:spPr>
        <p:txBody>
          <a:bodyPr wrap="square" rtlCol="0">
            <a:spAutoFit/>
          </a:bodyPr>
          <a:lstStyle/>
          <a:p>
            <a:pPr marL="10584" indent="50799" algn="just">
              <a:lnSpc>
                <a:spcPct val="150000"/>
              </a:lnSpc>
            </a:pPr>
            <a:r>
              <a:rPr lang="vi-VN" sz="2400" b="1" dirty="0">
                <a:solidFill>
                  <a:srgbClr val="FF0000"/>
                </a:solidFill>
                <a:latin typeface="UTM Avo" panose="02040603050506020204" pitchFamily="18" charset="0"/>
              </a:rPr>
              <a:t>3. </a:t>
            </a:r>
            <a:r>
              <a:rPr lang="vi-VN" sz="2400" dirty="0">
                <a:latin typeface="UTM Avo" panose="02040603050506020204" pitchFamily="18" charset="0"/>
              </a:rPr>
              <a:t>Kể tên những công việc người nông dân phải làm để có mùa thu hoạch. </a:t>
            </a:r>
          </a:p>
        </p:txBody>
      </p:sp>
      <p:sp>
        <p:nvSpPr>
          <p:cNvPr id="14" name="TextBox 13">
            <a:extLst>
              <a:ext uri="{FF2B5EF4-FFF2-40B4-BE49-F238E27FC236}">
                <a16:creationId xmlns:a16="http://schemas.microsoft.com/office/drawing/2014/main" xmlns="" id="{29E6DC67-9AFD-9F44-AE16-92B28C235C95}"/>
              </a:ext>
            </a:extLst>
          </p:cNvPr>
          <p:cNvSpPr txBox="1"/>
          <p:nvPr/>
        </p:nvSpPr>
        <p:spPr>
          <a:xfrm>
            <a:off x="2255587" y="1935702"/>
            <a:ext cx="7589796" cy="646331"/>
          </a:xfrm>
          <a:prstGeom prst="rect">
            <a:avLst/>
          </a:prstGeom>
          <a:noFill/>
        </p:spPr>
        <p:txBody>
          <a:bodyPr wrap="square" rtlCol="0">
            <a:spAutoFit/>
          </a:bodyPr>
          <a:lstStyle/>
          <a:p>
            <a:pPr algn="just">
              <a:lnSpc>
                <a:spcPct val="150000"/>
              </a:lnSpc>
            </a:pPr>
            <a:r>
              <a:rPr lang="vi-VN" sz="2400" dirty="0">
                <a:solidFill>
                  <a:schemeClr val="accent6">
                    <a:lumMod val="75000"/>
                  </a:schemeClr>
                </a:solidFill>
                <a:latin typeface="UTM Avo" panose="02040603050506020204" pitchFamily="18" charset="0"/>
                <a:sym typeface="Wingdings" panose="05000000000000000000" pitchFamily="2" charset="2"/>
              </a:rPr>
              <a:t> </a:t>
            </a:r>
            <a:r>
              <a:rPr lang="vi-VN" sz="2400" dirty="0">
                <a:solidFill>
                  <a:schemeClr val="accent6">
                    <a:lumMod val="75000"/>
                  </a:schemeClr>
                </a:solidFill>
                <a:latin typeface="UTM Avo" panose="02040603050506020204" pitchFamily="18" charset="0"/>
              </a:rPr>
              <a:t>Cày bừa, gieo hạt, ươm mầm, chăm sóc.</a:t>
            </a:r>
          </a:p>
        </p:txBody>
      </p:sp>
      <p:sp>
        <p:nvSpPr>
          <p:cNvPr id="15" name="TextBox 14">
            <a:extLst>
              <a:ext uri="{FF2B5EF4-FFF2-40B4-BE49-F238E27FC236}">
                <a16:creationId xmlns:a16="http://schemas.microsoft.com/office/drawing/2014/main" xmlns="" id="{430725AA-0FFC-FB42-8EAC-E521DF0083DF}"/>
              </a:ext>
            </a:extLst>
          </p:cNvPr>
          <p:cNvSpPr txBox="1"/>
          <p:nvPr/>
        </p:nvSpPr>
        <p:spPr>
          <a:xfrm>
            <a:off x="2255585" y="2904321"/>
            <a:ext cx="7680827" cy="646331"/>
          </a:xfrm>
          <a:prstGeom prst="rect">
            <a:avLst/>
          </a:prstGeom>
          <a:noFill/>
        </p:spPr>
        <p:txBody>
          <a:bodyPr wrap="square" rtlCol="0">
            <a:spAutoFit/>
          </a:bodyPr>
          <a:lstStyle/>
          <a:p>
            <a:pPr marL="10584" indent="50799" algn="just">
              <a:lnSpc>
                <a:spcPct val="150000"/>
              </a:lnSpc>
            </a:pPr>
            <a:r>
              <a:rPr lang="vi-VN" sz="2400" b="1" dirty="0">
                <a:solidFill>
                  <a:srgbClr val="FF0000"/>
                </a:solidFill>
                <a:latin typeface="UTM Avo" panose="02040603050506020204" pitchFamily="18" charset="0"/>
              </a:rPr>
              <a:t>4. </a:t>
            </a:r>
            <a:r>
              <a:rPr lang="vi-VN" sz="2400" dirty="0">
                <a:latin typeface="UTM Avo" panose="02040603050506020204" pitchFamily="18" charset="0"/>
                <a:ea typeface="Calibri" panose="020F0502020204030204" pitchFamily="34" charset="0"/>
                <a:cs typeface="Times New Roman" panose="02020603050405020304" pitchFamily="18" charset="0"/>
              </a:rPr>
              <a:t>Bài đọc giúp em hiểu điều gì?</a:t>
            </a:r>
          </a:p>
        </p:txBody>
      </p:sp>
      <p:sp>
        <p:nvSpPr>
          <p:cNvPr id="16" name="TextBox 15">
            <a:extLst>
              <a:ext uri="{FF2B5EF4-FFF2-40B4-BE49-F238E27FC236}">
                <a16:creationId xmlns:a16="http://schemas.microsoft.com/office/drawing/2014/main" xmlns="" id="{4731BFB4-6F71-6E48-B2D8-BD28FA690A02}"/>
              </a:ext>
            </a:extLst>
          </p:cNvPr>
          <p:cNvSpPr txBox="1"/>
          <p:nvPr/>
        </p:nvSpPr>
        <p:spPr>
          <a:xfrm>
            <a:off x="2255586" y="3508332"/>
            <a:ext cx="7906893" cy="1754326"/>
          </a:xfrm>
          <a:prstGeom prst="rect">
            <a:avLst/>
          </a:prstGeom>
          <a:noFill/>
        </p:spPr>
        <p:txBody>
          <a:bodyPr wrap="square" rtlCol="0">
            <a:spAutoFit/>
          </a:bodyPr>
          <a:lstStyle/>
          <a:p>
            <a:pPr algn="just">
              <a:lnSpc>
                <a:spcPct val="150000"/>
              </a:lnSpc>
            </a:pPr>
            <a:r>
              <a:rPr lang="vi-VN" sz="2400" dirty="0">
                <a:solidFill>
                  <a:schemeClr val="accent6">
                    <a:lumMod val="75000"/>
                  </a:schemeClr>
                </a:solidFill>
                <a:latin typeface="UTM Avo" panose="02040603050506020204" pitchFamily="18" charset="0"/>
                <a:sym typeface="Wingdings" panose="05000000000000000000" pitchFamily="2" charset="2"/>
              </a:rPr>
              <a:t> </a:t>
            </a:r>
            <a:r>
              <a:rPr lang="vi-VN" sz="2400" dirty="0">
                <a:solidFill>
                  <a:srgbClr val="FF0000"/>
                </a:solidFill>
                <a:latin typeface="UTM Avo" panose="02040603050506020204" pitchFamily="18" charset="0"/>
              </a:rPr>
              <a:t>Để có cái thu hoạch người nông dân rất vất vả. Vì thế chúng ta cần có thái độ kính trọng và biết ơn người nông dân.</a:t>
            </a:r>
          </a:p>
        </p:txBody>
      </p:sp>
      <p:pic>
        <p:nvPicPr>
          <p:cNvPr id="2050" name="Picture 2" descr="Lúa Vàng Hình ảnh | Định dạng hình ảnh PNG 400280211| vn.lovepik.com">
            <a:extLst>
              <a:ext uri="{FF2B5EF4-FFF2-40B4-BE49-F238E27FC236}">
                <a16:creationId xmlns:a16="http://schemas.microsoft.com/office/drawing/2014/main" xmlns="" id="{E9A8E86C-207F-B54F-8087-FD797FCA53E4}"/>
              </a:ext>
            </a:extLst>
          </p:cNvPr>
          <p:cNvPicPr>
            <a:picLocks noChangeAspect="1" noChangeArrowheads="1"/>
          </p:cNvPicPr>
          <p:nvPr/>
        </p:nvPicPr>
        <p:blipFill rotWithShape="1">
          <a:blip r:embed="rId3">
            <a:extLst>
              <a:ext uri="{BEBA8EAE-BF5A-486C-A8C5-ECC9F3942E4B}">
                <a14:imgProps xmlns:a14="http://schemas.microsoft.com/office/drawing/2010/main">
                  <a14:imgLayer r:embed="rId4">
                    <a14:imgEffect>
                      <a14:backgroundRemoval t="9645" b="89848" l="74070" r="98256">
                        <a14:foregroundMark x1="80397" y1="75635" x2="84186" y2="69797"/>
                        <a14:foregroundMark x1="74302" y1="85025" x2="80397" y2="75635"/>
                        <a14:foregroundMark x1="84535" y1="68020" x2="84535" y2="68020"/>
                        <a14:foregroundMark x1="85698" y1="68020" x2="85698" y2="68020"/>
                        <a14:foregroundMark x1="86628" y1="68020" x2="86628" y2="68020"/>
                        <a14:foregroundMark x1="91266" y1="73149" x2="95581" y2="78173"/>
                        <a14:foregroundMark x1="86860" y1="68020" x2="87725" y2="69026"/>
                        <a14:foregroundMark x1="97674" y1="81472" x2="97674" y2="81472"/>
                        <a14:foregroundMark x1="97674" y1="81472" x2="97674" y2="63959"/>
                        <a14:foregroundMark x1="97674" y1="69289" x2="98140" y2="84772"/>
                        <a14:foregroundMark x1="98140" y1="84772" x2="98256" y2="85025"/>
                        <a14:foregroundMark x1="98256" y1="84518" x2="98256" y2="84518"/>
                        <a14:foregroundMark x1="89070" y1="48985" x2="85349" y2="47208"/>
                        <a14:foregroundMark x1="83140" y1="46701" x2="85814" y2="46954"/>
                        <a14:foregroundMark x1="90698" y1="28173" x2="96047" y2="40609"/>
                        <a14:foregroundMark x1="96047" y1="40609" x2="98023" y2="53046"/>
                        <a14:foregroundMark x1="89419" y1="25635" x2="89419" y2="25635"/>
                        <a14:foregroundMark x1="89419" y1="24873" x2="89419" y2="24873"/>
                        <a14:backgroundMark x1="80116" y1="75635" x2="80116" y2="75635"/>
                        <a14:backgroundMark x1="89651" y1="70305" x2="89651" y2="70305"/>
                        <a14:backgroundMark x1="89651" y1="70305" x2="90698" y2="73858"/>
                        <a14:backgroundMark x1="89070" y1="71574" x2="89651" y2="70812"/>
                        <a14:backgroundMark x1="89651" y1="70305" x2="87791" y2="69289"/>
                      </a14:backgroundRemoval>
                    </a14:imgEffect>
                  </a14:imgLayer>
                </a14:imgProps>
              </a:ext>
              <a:ext uri="{28A0092B-C50C-407E-A947-70E740481C1C}">
                <a14:useLocalDpi xmlns:a14="http://schemas.microsoft.com/office/drawing/2010/main" val="0"/>
              </a:ext>
            </a:extLst>
          </a:blip>
          <a:srcRect l="71545"/>
          <a:stretch/>
        </p:blipFill>
        <p:spPr bwMode="auto">
          <a:xfrm>
            <a:off x="8908681" y="3884900"/>
            <a:ext cx="1813932" cy="2920251"/>
          </a:xfrm>
          <a:prstGeom prst="rect">
            <a:avLst/>
          </a:prstGeom>
          <a:noFill/>
          <a:extLst>
            <a:ext uri="{909E8E84-426E-40DD-AFC4-6F175D3DCCD1}">
              <a14:hiddenFill xmlns:a14="http://schemas.microsoft.com/office/drawing/2010/main">
                <a:solidFill>
                  <a:srgbClr val="FFFFFF"/>
                </a:solidFill>
              </a14:hiddenFill>
            </a:ext>
          </a:extLst>
        </p:spPr>
      </p:pic>
      <p:pic>
        <p:nvPicPr>
          <p:cNvPr id="2052" name="Picture 4" descr="Lúa Vàng Hình ảnh | Định dạng hình ảnh PNG 400280211| vn.lovepik.com">
            <a:extLst>
              <a:ext uri="{FF2B5EF4-FFF2-40B4-BE49-F238E27FC236}">
                <a16:creationId xmlns:a16="http://schemas.microsoft.com/office/drawing/2014/main" xmlns="" id="{52AD9DBB-433B-8648-9A3D-3D9A45959732}"/>
              </a:ext>
            </a:extLst>
          </p:cNvPr>
          <p:cNvPicPr>
            <a:picLocks noChangeAspect="1" noChangeArrowheads="1"/>
          </p:cNvPicPr>
          <p:nvPr/>
        </p:nvPicPr>
        <p:blipFill rotWithShape="1">
          <a:blip r:embed="rId5">
            <a:extLst>
              <a:ext uri="{BEBA8EAE-BF5A-486C-A8C5-ECC9F3942E4B}">
                <a14:imgProps xmlns:a14="http://schemas.microsoft.com/office/drawing/2010/main">
                  <a14:imgLayer r:embed="rId6">
                    <a14:imgEffect>
                      <a14:backgroundRemoval t="9645" b="97716" l="1628" r="28256">
                        <a14:foregroundMark x1="3140" y1="41624" x2="3140" y2="41624"/>
                        <a14:foregroundMark x1="2907" y1="41624" x2="6395" y2="22843"/>
                        <a14:foregroundMark x1="1744" y1="46954" x2="2093" y2="84518"/>
                        <a14:foregroundMark x1="2093" y1="84518" x2="1744" y2="97716"/>
                        <a14:foregroundMark x1="28256" y1="68020" x2="28256" y2="68020"/>
                      </a14:backgroundRemoval>
                    </a14:imgEffect>
                  </a14:imgLayer>
                </a14:imgProps>
              </a:ext>
              <a:ext uri="{28A0092B-C50C-407E-A947-70E740481C1C}">
                <a14:useLocalDpi xmlns:a14="http://schemas.microsoft.com/office/drawing/2010/main" val="0"/>
              </a:ext>
            </a:extLst>
          </a:blip>
          <a:srcRect r="69593"/>
          <a:stretch/>
        </p:blipFill>
        <p:spPr bwMode="auto">
          <a:xfrm>
            <a:off x="1464528" y="4324346"/>
            <a:ext cx="1726392" cy="2600967"/>
          </a:xfrm>
          <a:prstGeom prst="rect">
            <a:avLst/>
          </a:prstGeom>
          <a:noFill/>
          <a:extLst>
            <a:ext uri="{909E8E84-426E-40DD-AFC4-6F175D3DCCD1}">
              <a14:hiddenFill xmlns:a14="http://schemas.microsoft.com/office/drawing/2010/main">
                <a:solidFill>
                  <a:srgbClr val="FFFFFF"/>
                </a:solidFill>
              </a14:hiddenFill>
            </a:ext>
          </a:extLst>
        </p:spPr>
      </p:pic>
    </p:spTree>
    <p:custDataLst>
      <p:tags r:id="rId1"/>
    </p:custDataLst>
    <p:extLst>
      <p:ext uri="{BB962C8B-B14F-4D97-AF65-F5344CB8AC3E}">
        <p14:creationId xmlns:p14="http://schemas.microsoft.com/office/powerpoint/2010/main" val="31374491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left)">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4"/>
                                        </p:tgtEl>
                                        <p:attrNameLst>
                                          <p:attrName>style.visibility</p:attrName>
                                        </p:attrNameLst>
                                      </p:cBhvr>
                                      <p:to>
                                        <p:strVal val="visible"/>
                                      </p:to>
                                    </p:set>
                                    <p:animEffect transition="in" filter="wipe(left)">
                                      <p:cBhvr>
                                        <p:cTn id="12" dur="500"/>
                                        <p:tgtEl>
                                          <p:spTgt spid="14"/>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15"/>
                                        </p:tgtEl>
                                        <p:attrNameLst>
                                          <p:attrName>style.visibility</p:attrName>
                                        </p:attrNameLst>
                                      </p:cBhvr>
                                      <p:to>
                                        <p:strVal val="visible"/>
                                      </p:to>
                                    </p:set>
                                    <p:animEffect transition="in" filter="wipe(left)">
                                      <p:cBhvr>
                                        <p:cTn id="17" dur="500"/>
                                        <p:tgtEl>
                                          <p:spTgt spid="15"/>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16"/>
                                        </p:tgtEl>
                                        <p:attrNameLst>
                                          <p:attrName>style.visibility</p:attrName>
                                        </p:attrNameLst>
                                      </p:cBhvr>
                                      <p:to>
                                        <p:strVal val="visible"/>
                                      </p:to>
                                    </p:set>
                                    <p:animEffect transition="in" filter="wipe(left)">
                                      <p:cBhvr>
                                        <p:cTn id="22"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14" grpId="0"/>
      <p:bldP spid="15" grpId="0"/>
      <p:bldP spid="16"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Group 6">
            <a:extLst>
              <a:ext uri="{FF2B5EF4-FFF2-40B4-BE49-F238E27FC236}">
                <a16:creationId xmlns:a16="http://schemas.microsoft.com/office/drawing/2014/main" xmlns="" id="{F3DD3406-2712-834B-AB0F-2A570271E8D5}"/>
              </a:ext>
            </a:extLst>
          </p:cNvPr>
          <p:cNvGrpSpPr/>
          <p:nvPr/>
        </p:nvGrpSpPr>
        <p:grpSpPr>
          <a:xfrm>
            <a:off x="1620502" y="22797"/>
            <a:ext cx="1861191" cy="740290"/>
            <a:chOff x="635794" y="386605"/>
            <a:chExt cx="1395893" cy="555217"/>
          </a:xfrm>
        </p:grpSpPr>
        <p:sp>
          <p:nvSpPr>
            <p:cNvPr id="3" name="TextBox 2">
              <a:extLst>
                <a:ext uri="{FF2B5EF4-FFF2-40B4-BE49-F238E27FC236}">
                  <a16:creationId xmlns:a16="http://schemas.microsoft.com/office/drawing/2014/main" xmlns="" id="{C07B3502-F58A-46C0-88F8-3DE26F98CD3F}"/>
                </a:ext>
              </a:extLst>
            </p:cNvPr>
            <p:cNvSpPr txBox="1"/>
            <p:nvPr/>
          </p:nvSpPr>
          <p:spPr>
            <a:xfrm>
              <a:off x="1218102" y="386605"/>
              <a:ext cx="813585" cy="484748"/>
            </a:xfrm>
            <a:prstGeom prst="rect">
              <a:avLst/>
            </a:prstGeom>
            <a:noFill/>
          </p:spPr>
          <p:txBody>
            <a:bodyPr wrap="square" rtlCol="0">
              <a:spAutoFit/>
            </a:bodyPr>
            <a:lstStyle/>
            <a:p>
              <a:pPr algn="ctr" defTabSz="1219170">
                <a:lnSpc>
                  <a:spcPct val="150000"/>
                </a:lnSpc>
                <a:buClr>
                  <a:srgbClr val="000000"/>
                </a:buClr>
                <a:defRPr/>
              </a:pPr>
              <a:r>
                <a:rPr lang="vi-VN" sz="2400" b="1" kern="0" dirty="0">
                  <a:solidFill>
                    <a:srgbClr val="17479D"/>
                  </a:solidFill>
                  <a:latin typeface="UTM Avo" panose="02040603050506020204" pitchFamily="18" charset="0"/>
                  <a:cs typeface="Arial"/>
                  <a:sym typeface="Arial"/>
                </a:rPr>
                <a:t>ĐỌC</a:t>
              </a:r>
              <a:endParaRPr lang="en-US" sz="2400" b="1" kern="0" dirty="0">
                <a:solidFill>
                  <a:srgbClr val="17479D"/>
                </a:solidFill>
                <a:latin typeface="UTM Avo" panose="02040603050506020204" pitchFamily="18" charset="0"/>
                <a:cs typeface="Arial"/>
                <a:sym typeface="Arial"/>
              </a:endParaRPr>
            </a:p>
          </p:txBody>
        </p:sp>
        <p:pic>
          <p:nvPicPr>
            <p:cNvPr id="4" name="Picture 3">
              <a:extLst>
                <a:ext uri="{FF2B5EF4-FFF2-40B4-BE49-F238E27FC236}">
                  <a16:creationId xmlns:a16="http://schemas.microsoft.com/office/drawing/2014/main" xmlns="" id="{313B8F63-C1DC-4BF0-9681-7D14EF947D76}"/>
                </a:ext>
              </a:extLst>
            </p:cNvPr>
            <p:cNvPicPr>
              <a:picLocks noChangeAspect="1"/>
            </p:cNvPicPr>
            <p:nvPr/>
          </p:nvPicPr>
          <p:blipFill rotWithShape="1">
            <a:blip r:embed="rId4">
              <a:clrChange>
                <a:clrFrom>
                  <a:srgbClr val="FFFCFF"/>
                </a:clrFrom>
                <a:clrTo>
                  <a:srgbClr val="FFFCFF">
                    <a:alpha val="0"/>
                  </a:srgbClr>
                </a:clrTo>
              </a:clrChange>
              <a:extLst>
                <a:ext uri="{BEBA8EAE-BF5A-486C-A8C5-ECC9F3942E4B}">
                  <a14:imgProps xmlns:a14="http://schemas.microsoft.com/office/drawing/2010/main">
                    <a14:imgLayer r:embed="rId5">
                      <a14:imgEffect>
                        <a14:sharpenSoften amount="25000"/>
                      </a14:imgEffect>
                      <a14:imgEffect>
                        <a14:saturation sat="200000"/>
                      </a14:imgEffect>
                    </a14:imgLayer>
                  </a14:imgProps>
                </a:ext>
              </a:extLst>
            </a:blip>
            <a:srcRect l="1772" t="2351" r="1"/>
            <a:stretch/>
          </p:blipFill>
          <p:spPr>
            <a:xfrm>
              <a:off x="635794" y="416650"/>
              <a:ext cx="582308" cy="525172"/>
            </a:xfrm>
            <a:prstGeom prst="rect">
              <a:avLst/>
            </a:prstGeom>
          </p:spPr>
        </p:pic>
      </p:grpSp>
      <p:sp>
        <p:nvSpPr>
          <p:cNvPr id="5" name="TextBox 4">
            <a:extLst>
              <a:ext uri="{FF2B5EF4-FFF2-40B4-BE49-F238E27FC236}">
                <a16:creationId xmlns:a16="http://schemas.microsoft.com/office/drawing/2014/main" xmlns="" id="{83C8FAFC-C1D0-49BB-A45E-D744951A028F}"/>
              </a:ext>
            </a:extLst>
          </p:cNvPr>
          <p:cNvSpPr txBox="1"/>
          <p:nvPr/>
        </p:nvSpPr>
        <p:spPr>
          <a:xfrm>
            <a:off x="4710535" y="325401"/>
            <a:ext cx="2758344" cy="646331"/>
          </a:xfrm>
          <a:prstGeom prst="rect">
            <a:avLst/>
          </a:prstGeom>
          <a:noFill/>
        </p:spPr>
        <p:txBody>
          <a:bodyPr wrap="square" rtlCol="0">
            <a:spAutoFit/>
          </a:bodyPr>
          <a:lstStyle/>
          <a:p>
            <a:pPr algn="ctr" defTabSz="1219170">
              <a:lnSpc>
                <a:spcPct val="150000"/>
              </a:lnSpc>
              <a:buClr>
                <a:srgbClr val="000000"/>
              </a:buClr>
              <a:defRPr/>
            </a:pPr>
            <a:r>
              <a:rPr lang="vi-VN" sz="2400" b="1" kern="0" dirty="0">
                <a:solidFill>
                  <a:srgbClr val="FFAB40">
                    <a:lumMod val="50000"/>
                  </a:srgbClr>
                </a:solidFill>
                <a:latin typeface="UTM Avo" panose="02040603050506020204" pitchFamily="18" charset="0"/>
                <a:cs typeface="Arial"/>
                <a:sym typeface="Arial"/>
              </a:rPr>
              <a:t>Mùa vàng</a:t>
            </a:r>
            <a:endParaRPr lang="en-US" sz="2400" b="1" kern="0" dirty="0">
              <a:solidFill>
                <a:srgbClr val="FFAB40">
                  <a:lumMod val="50000"/>
                </a:srgbClr>
              </a:solidFill>
              <a:latin typeface="UTM Avo" panose="02040603050506020204" pitchFamily="18" charset="0"/>
              <a:cs typeface="Arial"/>
              <a:sym typeface="Arial"/>
            </a:endParaRPr>
          </a:p>
        </p:txBody>
      </p:sp>
      <p:sp>
        <p:nvSpPr>
          <p:cNvPr id="6" name="TextBox 5">
            <a:extLst>
              <a:ext uri="{FF2B5EF4-FFF2-40B4-BE49-F238E27FC236}">
                <a16:creationId xmlns:a16="http://schemas.microsoft.com/office/drawing/2014/main" xmlns="" id="{7BF6BCDF-9F5D-43EF-8D2F-74DA0EBB0C5C}"/>
              </a:ext>
            </a:extLst>
          </p:cNvPr>
          <p:cNvSpPr txBox="1"/>
          <p:nvPr/>
        </p:nvSpPr>
        <p:spPr>
          <a:xfrm>
            <a:off x="1620502" y="959721"/>
            <a:ext cx="8938412" cy="5446684"/>
          </a:xfrm>
          <a:prstGeom prst="rect">
            <a:avLst/>
          </a:prstGeom>
          <a:noFill/>
        </p:spPr>
        <p:txBody>
          <a:bodyPr wrap="square" rtlCol="0">
            <a:spAutoFit/>
          </a:bodyPr>
          <a:lstStyle/>
          <a:p>
            <a:pPr marL="59265" algn="just">
              <a:lnSpc>
                <a:spcPct val="120000"/>
              </a:lnSpc>
              <a:defRPr/>
            </a:pPr>
            <a:r>
              <a:rPr lang="vi-VN" sz="1933" kern="0" dirty="0">
                <a:solidFill>
                  <a:srgbClr val="000000"/>
                </a:solidFill>
                <a:latin typeface="UTM Avo" panose="02040603050506020204" pitchFamily="18" charset="0"/>
                <a:sym typeface="Arial"/>
              </a:rPr>
              <a:t>     </a:t>
            </a:r>
            <a:r>
              <a:rPr lang="vi-VN" sz="1933" dirty="0">
                <a:latin typeface="UTM Avo" panose="02040603050506020204" pitchFamily="18" charset="0"/>
              </a:rPr>
              <a:t>Thu về, những quả hồng đỏ mọng, những hạt dẻ nâu bóng, những quả na mở to mắt, thơm dìu dịu. Biển lúa vàng ươm. Gió nổi lên và sóng lúa vàng dập dờn trải tới chân trời.</a:t>
            </a:r>
          </a:p>
          <a:p>
            <a:pPr marL="59265" algn="just">
              <a:lnSpc>
                <a:spcPct val="120000"/>
              </a:lnSpc>
              <a:defRPr/>
            </a:pPr>
            <a:r>
              <a:rPr lang="vi-VN" sz="1933" dirty="0">
                <a:latin typeface="UTM Avo" panose="02040603050506020204" pitchFamily="18" charset="0"/>
              </a:rPr>
              <a:t>     Minh ríu rít bên mẹ:</a:t>
            </a:r>
          </a:p>
          <a:p>
            <a:pPr marL="59265" algn="just">
              <a:lnSpc>
                <a:spcPct val="120000"/>
              </a:lnSpc>
              <a:defRPr/>
            </a:pPr>
            <a:r>
              <a:rPr lang="vi-VN" sz="1933" dirty="0">
                <a:latin typeface="UTM Avo" panose="02040603050506020204" pitchFamily="18" charset="0"/>
              </a:rPr>
              <a:t>     - Mẹ ơi, con thấy quả trên cây đều chín hết cả rồi. Các bạn ấy đang mong có người đến hái đấy. Nhìn quả chín ngon thế này, chắc các bác nông dân vui lắm mẹ nhỉ?</a:t>
            </a:r>
          </a:p>
          <a:p>
            <a:pPr marL="59265" algn="just">
              <a:lnSpc>
                <a:spcPct val="120000"/>
              </a:lnSpc>
              <a:defRPr/>
            </a:pPr>
            <a:r>
              <a:rPr lang="vi-VN" sz="1933" dirty="0">
                <a:latin typeface="UTM Avo" panose="02040603050506020204" pitchFamily="18" charset="0"/>
              </a:rPr>
              <a:t>     - Đúng thế con ạ.</a:t>
            </a:r>
          </a:p>
          <a:p>
            <a:pPr marL="59265" algn="just">
              <a:lnSpc>
                <a:spcPct val="120000"/>
              </a:lnSpc>
              <a:defRPr/>
            </a:pPr>
            <a:r>
              <a:rPr lang="vi-VN" sz="1933" dirty="0">
                <a:latin typeface="UTM Avo" panose="02040603050506020204" pitchFamily="18" charset="0"/>
              </a:rPr>
              <a:t>     - Nếu mùa nào cũng được thu hoạch thì thích lắm, phải không mẹ?</a:t>
            </a:r>
          </a:p>
          <a:p>
            <a:pPr marL="59265" algn="just">
              <a:lnSpc>
                <a:spcPct val="120000"/>
              </a:lnSpc>
              <a:defRPr/>
            </a:pPr>
            <a:r>
              <a:rPr lang="vi-VN" sz="1933" dirty="0">
                <a:latin typeface="UTM Avo" panose="02040603050506020204" pitchFamily="18" charset="0"/>
              </a:rPr>
              <a:t>     Mẹ âu yếm nhìn Minh và bảo:</a:t>
            </a:r>
          </a:p>
          <a:p>
            <a:pPr marL="59265" algn="just">
              <a:lnSpc>
                <a:spcPct val="120000"/>
              </a:lnSpc>
              <a:defRPr/>
            </a:pPr>
            <a:r>
              <a:rPr lang="vi-VN" sz="1933" dirty="0">
                <a:latin typeface="UTM Avo" panose="02040603050506020204" pitchFamily="18" charset="0"/>
              </a:rPr>
              <a:t>     - Con nói đúng đấy! Mùa nào thức ấy. Nhưng để có cái thu hoạch, trước đó người nông dân phải làm rất nhiều việc. Họ phải cày bừa, gieo hạt và ươm mầm. Rồi mưa nắng, hạn hán, họ phải chăm sóc vườn cây, ruộng đồng. Nhờ thế mà cây lớn dần, ra hoa kết trái và chín rộ đấy.</a:t>
            </a:r>
          </a:p>
          <a:p>
            <a:pPr marL="59265" algn="just">
              <a:lnSpc>
                <a:spcPct val="120000"/>
              </a:lnSpc>
              <a:defRPr/>
            </a:pPr>
            <a:r>
              <a:rPr lang="vi-VN" sz="1933" dirty="0">
                <a:latin typeface="UTM Avo" panose="02040603050506020204" pitchFamily="18" charset="0"/>
              </a:rPr>
              <a:t>    - Mẹ ơi, con hiểu rồi. Công việc của các bác nông dân vất vả quá mẹ nhỉ?</a:t>
            </a:r>
          </a:p>
        </p:txBody>
      </p:sp>
      <p:pic>
        <p:nvPicPr>
          <p:cNvPr id="8" name="Picture 7">
            <a:extLst>
              <a:ext uri="{FF2B5EF4-FFF2-40B4-BE49-F238E27FC236}">
                <a16:creationId xmlns:a16="http://schemas.microsoft.com/office/drawing/2014/main" xmlns="" id="{E3780E02-7BEF-D247-B4AA-1779EEAEBD0C}"/>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703808" y="972553"/>
            <a:ext cx="406360" cy="384000"/>
          </a:xfrm>
          <a:prstGeom prst="rect">
            <a:avLst/>
          </a:prstGeom>
        </p:spPr>
      </p:pic>
      <p:pic>
        <p:nvPicPr>
          <p:cNvPr id="9" name="Picture 8">
            <a:extLst>
              <a:ext uri="{FF2B5EF4-FFF2-40B4-BE49-F238E27FC236}">
                <a16:creationId xmlns:a16="http://schemas.microsoft.com/office/drawing/2014/main" xmlns="" id="{090FF53D-4CDA-6640-943A-1CAEAE491CD4}"/>
              </a:ext>
            </a:extLst>
          </p:cNvPr>
          <p:cNvPicPr>
            <a:picLocks noChangeAspect="1"/>
          </p:cNvPicPr>
          <p:nvPr/>
        </p:nvPicPr>
        <p:blipFill>
          <a:blip r:embed="rId7">
            <a:duotone>
              <a:schemeClr val="accent6">
                <a:shade val="45000"/>
                <a:satMod val="135000"/>
              </a:schemeClr>
              <a:prstClr val="white"/>
            </a:duotone>
            <a:extLst>
              <a:ext uri="{BEBA8EAE-BF5A-486C-A8C5-ECC9F3942E4B}">
                <a14:imgProps xmlns:a14="http://schemas.microsoft.com/office/drawing/2010/main">
                  <a14:imgLayer r:embed="rId8">
                    <a14:imgEffect>
                      <a14:sharpenSoften amount="50000"/>
                    </a14:imgEffect>
                    <a14:imgEffect>
                      <a14:colorTemperature colorTemp="4700"/>
                    </a14:imgEffect>
                    <a14:imgEffect>
                      <a14:saturation sat="0"/>
                    </a14:imgEffect>
                  </a14:imgLayer>
                </a14:imgProps>
              </a:ext>
              <a:ext uri="{28A0092B-C50C-407E-A947-70E740481C1C}">
                <a14:useLocalDpi xmlns:a14="http://schemas.microsoft.com/office/drawing/2010/main" val="0"/>
              </a:ext>
            </a:extLst>
          </a:blip>
          <a:stretch>
            <a:fillRect/>
          </a:stretch>
        </p:blipFill>
        <p:spPr>
          <a:xfrm>
            <a:off x="1719576" y="2057855"/>
            <a:ext cx="384000" cy="384000"/>
          </a:xfrm>
          <a:prstGeom prst="rect">
            <a:avLst/>
          </a:prstGeom>
        </p:spPr>
      </p:pic>
      <p:pic>
        <p:nvPicPr>
          <p:cNvPr id="10" name="Picture 9">
            <a:extLst>
              <a:ext uri="{FF2B5EF4-FFF2-40B4-BE49-F238E27FC236}">
                <a16:creationId xmlns:a16="http://schemas.microsoft.com/office/drawing/2014/main" xmlns="" id="{1B54ABDA-D424-AF4C-B3E8-09955AA20F9E}"/>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1669615" y="3857008"/>
            <a:ext cx="384000" cy="384000"/>
          </a:xfrm>
          <a:prstGeom prst="rect">
            <a:avLst/>
          </a:prstGeom>
        </p:spPr>
      </p:pic>
      <p:pic>
        <p:nvPicPr>
          <p:cNvPr id="11" name="Picture 10">
            <a:extLst>
              <a:ext uri="{FF2B5EF4-FFF2-40B4-BE49-F238E27FC236}">
                <a16:creationId xmlns:a16="http://schemas.microsoft.com/office/drawing/2014/main" xmlns="" id="{B6C575C9-71C4-8B42-9B85-A4148F8041AE}"/>
              </a:ext>
            </a:extLst>
          </p:cNvPr>
          <p:cNvPicPr>
            <a:picLocks noChangeAspect="1"/>
          </p:cNvPicPr>
          <p:nvPr/>
        </p:nvPicPr>
        <p:blipFill rotWithShape="1">
          <a:blip r:embed="rId10"/>
          <a:srcRect l="26090" t="28446" r="16812" b="22809"/>
          <a:stretch/>
        </p:blipFill>
        <p:spPr>
          <a:xfrm>
            <a:off x="1633088" y="5885447"/>
            <a:ext cx="457057" cy="502763"/>
          </a:xfrm>
          <a:prstGeom prst="rect">
            <a:avLst/>
          </a:prstGeom>
        </p:spPr>
      </p:pic>
    </p:spTree>
    <p:custDataLst>
      <p:tags r:id="rId1"/>
    </p:custDataLst>
    <p:extLst>
      <p:ext uri="{BB962C8B-B14F-4D97-AF65-F5344CB8AC3E}">
        <p14:creationId xmlns:p14="http://schemas.microsoft.com/office/powerpoint/2010/main" val="26721616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9"/>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par>
                                <p:cTn id="11" presetID="10" presetClass="entr" presetSubtype="0" fill="hold" nodeType="withEffect">
                                  <p:stCondLst>
                                    <p:cond delay="0"/>
                                  </p:stCondLst>
                                  <p:childTnLst>
                                    <p:set>
                                      <p:cBhvr>
                                        <p:cTn id="12" dur="1" fill="hold">
                                          <p:stCondLst>
                                            <p:cond delay="0"/>
                                          </p:stCondLst>
                                        </p:cTn>
                                        <p:tgtEl>
                                          <p:spTgt spid="11"/>
                                        </p:tgtEl>
                                        <p:attrNameLst>
                                          <p:attrName>style.visibility</p:attrName>
                                        </p:attrNameLst>
                                      </p:cBhvr>
                                      <p:to>
                                        <p:strVal val="visible"/>
                                      </p:to>
                                    </p:set>
                                    <p:animEffect transition="in" filter="fade">
                                      <p:cBhvr>
                                        <p:cTn id="13"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xmlns="" id="{8A1072C0-7CDA-3B41-9683-C01B2BFCAA3D}"/>
              </a:ext>
            </a:extLst>
          </p:cNvPr>
          <p:cNvSpPr txBox="1"/>
          <p:nvPr/>
        </p:nvSpPr>
        <p:spPr>
          <a:xfrm>
            <a:off x="2081725" y="1410258"/>
            <a:ext cx="8051017" cy="1200329"/>
          </a:xfrm>
          <a:prstGeom prst="rect">
            <a:avLst/>
          </a:prstGeom>
          <a:noFill/>
        </p:spPr>
        <p:txBody>
          <a:bodyPr wrap="square" rtlCol="0">
            <a:spAutoFit/>
          </a:bodyPr>
          <a:lstStyle/>
          <a:p>
            <a:pPr algn="just">
              <a:lnSpc>
                <a:spcPct val="150000"/>
              </a:lnSpc>
            </a:pPr>
            <a:r>
              <a:rPr lang="vi-VN" sz="2400" b="1" dirty="0">
                <a:solidFill>
                  <a:schemeClr val="accent6">
                    <a:lumMod val="75000"/>
                  </a:schemeClr>
                </a:solidFill>
                <a:latin typeface="UTM Avo" panose="02040603050506020204" pitchFamily="18" charset="0"/>
              </a:rPr>
              <a:t>1. </a:t>
            </a:r>
            <a:r>
              <a:rPr lang="vi-VN" sz="2400" dirty="0">
                <a:latin typeface="UTM Avo" panose="02040603050506020204" pitchFamily="18" charset="0"/>
              </a:rPr>
              <a:t>Kết hợp từ ngữ ở cột A với từ ngữ ở cột B để tạo câu nêu đặc điểm.</a:t>
            </a:r>
          </a:p>
        </p:txBody>
      </p:sp>
      <p:pic>
        <p:nvPicPr>
          <p:cNvPr id="9" name="Picture 8">
            <a:extLst>
              <a:ext uri="{FF2B5EF4-FFF2-40B4-BE49-F238E27FC236}">
                <a16:creationId xmlns:a16="http://schemas.microsoft.com/office/drawing/2014/main" xmlns="" id="{99BA426D-B5A3-E442-8C77-E8728BFC6BBF}"/>
              </a:ext>
            </a:extLst>
          </p:cNvPr>
          <p:cNvPicPr>
            <a:picLocks noChangeAspect="1"/>
          </p:cNvPicPr>
          <p:nvPr/>
        </p:nvPicPr>
        <p:blipFill>
          <a:blip r:embed="rId3">
            <a:clrChange>
              <a:clrFrom>
                <a:srgbClr val="FEFFFE"/>
              </a:clrFrom>
              <a:clrTo>
                <a:srgbClr val="FEFFFE">
                  <a:alpha val="0"/>
                </a:srgbClr>
              </a:clrTo>
            </a:clrChange>
            <a:extLst>
              <a:ext uri="{BEBA8EAE-BF5A-486C-A8C5-ECC9F3942E4B}">
                <a14:imgProps xmlns:a14="http://schemas.microsoft.com/office/drawing/2010/main">
                  <a14:imgLayer r:embed="rId4">
                    <a14:imgEffect>
                      <a14:sharpenSoften amount="33000"/>
                    </a14:imgEffect>
                    <a14:imgEffect>
                      <a14:brightnessContrast contrast="1000"/>
                    </a14:imgEffect>
                  </a14:imgLayer>
                </a14:imgProps>
              </a:ext>
            </a:extLst>
          </a:blip>
          <a:stretch>
            <a:fillRect/>
          </a:stretch>
        </p:blipFill>
        <p:spPr>
          <a:xfrm>
            <a:off x="2281514" y="561645"/>
            <a:ext cx="866623" cy="799385"/>
          </a:xfrm>
          <a:prstGeom prst="rect">
            <a:avLst/>
          </a:prstGeom>
        </p:spPr>
      </p:pic>
      <p:sp>
        <p:nvSpPr>
          <p:cNvPr id="10" name="TextBox 9">
            <a:extLst>
              <a:ext uri="{FF2B5EF4-FFF2-40B4-BE49-F238E27FC236}">
                <a16:creationId xmlns:a16="http://schemas.microsoft.com/office/drawing/2014/main" xmlns="" id="{620DAA4B-708D-44B7-90F2-7934B08BEBDD}"/>
              </a:ext>
            </a:extLst>
          </p:cNvPr>
          <p:cNvSpPr txBox="1"/>
          <p:nvPr/>
        </p:nvSpPr>
        <p:spPr>
          <a:xfrm>
            <a:off x="3148136" y="613991"/>
            <a:ext cx="2085824" cy="646331"/>
          </a:xfrm>
          <a:prstGeom prst="rect">
            <a:avLst/>
          </a:prstGeom>
          <a:noFill/>
        </p:spPr>
        <p:txBody>
          <a:bodyPr wrap="square" rtlCol="0">
            <a:spAutoFit/>
          </a:bodyPr>
          <a:lstStyle/>
          <a:p>
            <a:pPr algn="ctr">
              <a:lnSpc>
                <a:spcPct val="150000"/>
              </a:lnSpc>
            </a:pPr>
            <a:r>
              <a:rPr lang="vi-VN" sz="2400" b="1" dirty="0">
                <a:solidFill>
                  <a:srgbClr val="17479D"/>
                </a:solidFill>
                <a:latin typeface="UTM Avo" panose="02040603050506020204" pitchFamily="18" charset="0"/>
              </a:rPr>
              <a:t> LUYỆN TẬP</a:t>
            </a:r>
            <a:endParaRPr lang="en-US" sz="2400" b="1" dirty="0">
              <a:solidFill>
                <a:srgbClr val="17479D"/>
              </a:solidFill>
              <a:latin typeface="UTM Avo" panose="02040603050506020204" pitchFamily="18" charset="0"/>
            </a:endParaRPr>
          </a:p>
        </p:txBody>
      </p:sp>
      <p:sp>
        <p:nvSpPr>
          <p:cNvPr id="13" name="Rounded Rectangle 12">
            <a:extLst>
              <a:ext uri="{FF2B5EF4-FFF2-40B4-BE49-F238E27FC236}">
                <a16:creationId xmlns:a16="http://schemas.microsoft.com/office/drawing/2014/main" xmlns="" id="{45AD0344-D15B-734F-AE0C-22123E614C82}"/>
              </a:ext>
            </a:extLst>
          </p:cNvPr>
          <p:cNvSpPr/>
          <p:nvPr/>
        </p:nvSpPr>
        <p:spPr>
          <a:xfrm>
            <a:off x="2732918" y="3096807"/>
            <a:ext cx="1995055" cy="595653"/>
          </a:xfrm>
          <a:prstGeom prst="roundRect">
            <a:avLst/>
          </a:prstGeom>
          <a:solidFill>
            <a:srgbClr val="BEE7FB"/>
          </a:solidFill>
          <a:ln>
            <a:solidFill>
              <a:srgbClr val="E6F7F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dirty="0" err="1">
                <a:solidFill>
                  <a:srgbClr val="000000"/>
                </a:solidFill>
                <a:latin typeface="UTM Avo" panose="02040603050506020204" pitchFamily="18" charset="0"/>
              </a:rPr>
              <a:t>Quả</a:t>
            </a:r>
            <a:r>
              <a:rPr lang="en-US" sz="2400" dirty="0">
                <a:solidFill>
                  <a:srgbClr val="000000"/>
                </a:solidFill>
                <a:latin typeface="UTM Avo" panose="02040603050506020204" pitchFamily="18" charset="0"/>
              </a:rPr>
              <a:t> </a:t>
            </a:r>
            <a:r>
              <a:rPr lang="en-US" sz="2400" dirty="0" err="1">
                <a:solidFill>
                  <a:srgbClr val="000000"/>
                </a:solidFill>
                <a:latin typeface="UTM Avo" panose="02040603050506020204" pitchFamily="18" charset="0"/>
              </a:rPr>
              <a:t>hồng</a:t>
            </a:r>
            <a:endParaRPr lang="en-US" sz="2400" dirty="0">
              <a:solidFill>
                <a:srgbClr val="000000"/>
              </a:solidFill>
              <a:latin typeface="UTM Avo" panose="02040603050506020204" pitchFamily="18" charset="0"/>
            </a:endParaRPr>
          </a:p>
        </p:txBody>
      </p:sp>
      <p:sp>
        <p:nvSpPr>
          <p:cNvPr id="14" name="Rounded Rectangle 13">
            <a:extLst>
              <a:ext uri="{FF2B5EF4-FFF2-40B4-BE49-F238E27FC236}">
                <a16:creationId xmlns:a16="http://schemas.microsoft.com/office/drawing/2014/main" xmlns="" id="{71262DD0-2D99-B444-8B14-F4B9727E7C0B}"/>
              </a:ext>
            </a:extLst>
          </p:cNvPr>
          <p:cNvSpPr/>
          <p:nvPr/>
        </p:nvSpPr>
        <p:spPr>
          <a:xfrm>
            <a:off x="2732918" y="3941934"/>
            <a:ext cx="1995055" cy="595653"/>
          </a:xfrm>
          <a:prstGeom prst="roundRect">
            <a:avLst/>
          </a:prstGeom>
          <a:solidFill>
            <a:srgbClr val="BEE7FB"/>
          </a:solidFill>
          <a:ln>
            <a:solidFill>
              <a:srgbClr val="E6F7F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dirty="0" err="1">
                <a:solidFill>
                  <a:srgbClr val="000000"/>
                </a:solidFill>
                <a:latin typeface="UTM Avo" panose="02040603050506020204" pitchFamily="18" charset="0"/>
              </a:rPr>
              <a:t>Hạt</a:t>
            </a:r>
            <a:r>
              <a:rPr lang="en-US" sz="2400" dirty="0">
                <a:solidFill>
                  <a:srgbClr val="000000"/>
                </a:solidFill>
                <a:latin typeface="UTM Avo" panose="02040603050506020204" pitchFamily="18" charset="0"/>
              </a:rPr>
              <a:t> </a:t>
            </a:r>
            <a:r>
              <a:rPr lang="en-US" sz="2400" dirty="0" err="1">
                <a:solidFill>
                  <a:srgbClr val="000000"/>
                </a:solidFill>
                <a:latin typeface="UTM Avo" panose="02040603050506020204" pitchFamily="18" charset="0"/>
              </a:rPr>
              <a:t>dẻ</a:t>
            </a:r>
            <a:endParaRPr lang="en-US" sz="2400" dirty="0">
              <a:solidFill>
                <a:srgbClr val="000000"/>
              </a:solidFill>
              <a:latin typeface="UTM Avo" panose="02040603050506020204" pitchFamily="18" charset="0"/>
            </a:endParaRPr>
          </a:p>
        </p:txBody>
      </p:sp>
      <p:sp>
        <p:nvSpPr>
          <p:cNvPr id="15" name="Rounded Rectangle 14">
            <a:extLst>
              <a:ext uri="{FF2B5EF4-FFF2-40B4-BE49-F238E27FC236}">
                <a16:creationId xmlns:a16="http://schemas.microsoft.com/office/drawing/2014/main" xmlns="" id="{9294A276-0AA1-1746-AE79-AB9521556071}"/>
              </a:ext>
            </a:extLst>
          </p:cNvPr>
          <p:cNvSpPr/>
          <p:nvPr/>
        </p:nvSpPr>
        <p:spPr>
          <a:xfrm>
            <a:off x="2732918" y="4787060"/>
            <a:ext cx="1995055" cy="595653"/>
          </a:xfrm>
          <a:prstGeom prst="roundRect">
            <a:avLst/>
          </a:prstGeom>
          <a:solidFill>
            <a:srgbClr val="BEE7FB"/>
          </a:solidFill>
          <a:ln>
            <a:solidFill>
              <a:srgbClr val="E6F7F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dirty="0" err="1">
                <a:solidFill>
                  <a:srgbClr val="000000"/>
                </a:solidFill>
                <a:latin typeface="UTM Avo" panose="02040603050506020204" pitchFamily="18" charset="0"/>
              </a:rPr>
              <a:t>Quả</a:t>
            </a:r>
            <a:r>
              <a:rPr lang="en-US" sz="2400" dirty="0">
                <a:solidFill>
                  <a:srgbClr val="000000"/>
                </a:solidFill>
                <a:latin typeface="UTM Avo" panose="02040603050506020204" pitchFamily="18" charset="0"/>
              </a:rPr>
              <a:t> </a:t>
            </a:r>
            <a:r>
              <a:rPr lang="en-US" sz="2400" dirty="0" err="1">
                <a:solidFill>
                  <a:srgbClr val="000000"/>
                </a:solidFill>
                <a:latin typeface="UTM Avo" panose="02040603050506020204" pitchFamily="18" charset="0"/>
              </a:rPr>
              <a:t>na</a:t>
            </a:r>
            <a:endParaRPr lang="en-US" sz="2400" dirty="0">
              <a:solidFill>
                <a:srgbClr val="000000"/>
              </a:solidFill>
              <a:latin typeface="UTM Avo" panose="02040603050506020204" pitchFamily="18" charset="0"/>
            </a:endParaRPr>
          </a:p>
        </p:txBody>
      </p:sp>
      <p:sp>
        <p:nvSpPr>
          <p:cNvPr id="16" name="Rounded Rectangle 15">
            <a:extLst>
              <a:ext uri="{FF2B5EF4-FFF2-40B4-BE49-F238E27FC236}">
                <a16:creationId xmlns:a16="http://schemas.microsoft.com/office/drawing/2014/main" xmlns="" id="{D643137F-1943-D048-9DB1-32FEECA1139E}"/>
              </a:ext>
            </a:extLst>
          </p:cNvPr>
          <p:cNvSpPr/>
          <p:nvPr/>
        </p:nvSpPr>
        <p:spPr>
          <a:xfrm>
            <a:off x="6632661" y="3096807"/>
            <a:ext cx="2815392" cy="595653"/>
          </a:xfrm>
          <a:prstGeom prst="roundRect">
            <a:avLst/>
          </a:prstGeom>
          <a:solidFill>
            <a:schemeClr val="accent1">
              <a:lumMod val="40000"/>
              <a:lumOff val="60000"/>
            </a:schemeClr>
          </a:solidFill>
          <a:ln>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dirty="0" err="1">
                <a:solidFill>
                  <a:srgbClr val="000000"/>
                </a:solidFill>
                <a:latin typeface="UTM Avo" panose="02040603050506020204" pitchFamily="18" charset="0"/>
              </a:rPr>
              <a:t>vàng</a:t>
            </a:r>
            <a:r>
              <a:rPr lang="en-US" sz="2400" dirty="0">
                <a:solidFill>
                  <a:srgbClr val="000000"/>
                </a:solidFill>
                <a:latin typeface="UTM Avo" panose="02040603050506020204" pitchFamily="18" charset="0"/>
              </a:rPr>
              <a:t> </a:t>
            </a:r>
            <a:r>
              <a:rPr lang="en-US" sz="2400" dirty="0" err="1">
                <a:solidFill>
                  <a:srgbClr val="000000"/>
                </a:solidFill>
                <a:latin typeface="UTM Avo" panose="02040603050506020204" pitchFamily="18" charset="0"/>
              </a:rPr>
              <a:t>ươm</a:t>
            </a:r>
            <a:r>
              <a:rPr lang="en-US" sz="2400" dirty="0">
                <a:solidFill>
                  <a:srgbClr val="000000"/>
                </a:solidFill>
                <a:latin typeface="UTM Avo" panose="02040603050506020204" pitchFamily="18" charset="0"/>
              </a:rPr>
              <a:t>.</a:t>
            </a:r>
          </a:p>
        </p:txBody>
      </p:sp>
      <p:sp>
        <p:nvSpPr>
          <p:cNvPr id="21" name="Rounded Rectangle 20">
            <a:extLst>
              <a:ext uri="{FF2B5EF4-FFF2-40B4-BE49-F238E27FC236}">
                <a16:creationId xmlns:a16="http://schemas.microsoft.com/office/drawing/2014/main" xmlns="" id="{ECC2E5B2-5EBA-2045-AB89-2CACCEF514D7}"/>
              </a:ext>
            </a:extLst>
          </p:cNvPr>
          <p:cNvSpPr/>
          <p:nvPr/>
        </p:nvSpPr>
        <p:spPr>
          <a:xfrm>
            <a:off x="6632661" y="3941934"/>
            <a:ext cx="2815392" cy="595653"/>
          </a:xfrm>
          <a:prstGeom prst="roundRect">
            <a:avLst/>
          </a:prstGeom>
          <a:solidFill>
            <a:schemeClr val="accent1">
              <a:lumMod val="40000"/>
              <a:lumOff val="60000"/>
            </a:schemeClr>
          </a:solidFill>
          <a:ln>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vi-VN" sz="2400" dirty="0">
                <a:solidFill>
                  <a:srgbClr val="000000"/>
                </a:solidFill>
                <a:latin typeface="UTM Avo" panose="02040603050506020204" pitchFamily="18" charset="0"/>
              </a:rPr>
              <a:t>thơm dìu dịu.</a:t>
            </a:r>
            <a:endParaRPr lang="en-US" sz="2400" dirty="0">
              <a:solidFill>
                <a:srgbClr val="000000"/>
              </a:solidFill>
              <a:latin typeface="UTM Avo" panose="02040603050506020204" pitchFamily="18" charset="0"/>
            </a:endParaRPr>
          </a:p>
        </p:txBody>
      </p:sp>
      <p:sp>
        <p:nvSpPr>
          <p:cNvPr id="22" name="Rounded Rectangle 21">
            <a:extLst>
              <a:ext uri="{FF2B5EF4-FFF2-40B4-BE49-F238E27FC236}">
                <a16:creationId xmlns:a16="http://schemas.microsoft.com/office/drawing/2014/main" xmlns="" id="{C19DE42C-FCDF-DB41-8586-607E5D546448}"/>
              </a:ext>
            </a:extLst>
          </p:cNvPr>
          <p:cNvSpPr/>
          <p:nvPr/>
        </p:nvSpPr>
        <p:spPr>
          <a:xfrm>
            <a:off x="6632663" y="4787060"/>
            <a:ext cx="2815392" cy="595653"/>
          </a:xfrm>
          <a:prstGeom prst="roundRect">
            <a:avLst/>
          </a:prstGeom>
          <a:solidFill>
            <a:schemeClr val="accent1">
              <a:lumMod val="40000"/>
              <a:lumOff val="60000"/>
            </a:schemeClr>
          </a:solidFill>
          <a:ln>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dirty="0" err="1">
                <a:solidFill>
                  <a:srgbClr val="000000"/>
                </a:solidFill>
                <a:latin typeface="UTM Avo" panose="02040603050506020204" pitchFamily="18" charset="0"/>
              </a:rPr>
              <a:t>đỏ</a:t>
            </a:r>
            <a:r>
              <a:rPr lang="en-US" sz="2400" dirty="0">
                <a:solidFill>
                  <a:srgbClr val="000000"/>
                </a:solidFill>
                <a:latin typeface="UTM Avo" panose="02040603050506020204" pitchFamily="18" charset="0"/>
              </a:rPr>
              <a:t> </a:t>
            </a:r>
            <a:r>
              <a:rPr lang="en-US" sz="2400" dirty="0" err="1">
                <a:solidFill>
                  <a:srgbClr val="000000"/>
                </a:solidFill>
                <a:latin typeface="UTM Avo" panose="02040603050506020204" pitchFamily="18" charset="0"/>
              </a:rPr>
              <a:t>mọng</a:t>
            </a:r>
            <a:r>
              <a:rPr lang="en-US" sz="2400" dirty="0">
                <a:solidFill>
                  <a:srgbClr val="000000"/>
                </a:solidFill>
                <a:latin typeface="UTM Avo" panose="02040603050506020204" pitchFamily="18" charset="0"/>
              </a:rPr>
              <a:t>.</a:t>
            </a:r>
          </a:p>
        </p:txBody>
      </p:sp>
      <p:sp>
        <p:nvSpPr>
          <p:cNvPr id="23" name="TextBox 22">
            <a:extLst>
              <a:ext uri="{FF2B5EF4-FFF2-40B4-BE49-F238E27FC236}">
                <a16:creationId xmlns:a16="http://schemas.microsoft.com/office/drawing/2014/main" xmlns="" id="{4E78AD0A-2BBF-264A-A9F4-1EDD1CE46092}"/>
              </a:ext>
            </a:extLst>
          </p:cNvPr>
          <p:cNvSpPr txBox="1"/>
          <p:nvPr/>
        </p:nvSpPr>
        <p:spPr>
          <a:xfrm>
            <a:off x="3352801" y="2500008"/>
            <a:ext cx="5875892" cy="605294"/>
          </a:xfrm>
          <a:prstGeom prst="rect">
            <a:avLst/>
          </a:prstGeom>
          <a:noFill/>
        </p:spPr>
        <p:txBody>
          <a:bodyPr wrap="square" rtlCol="0">
            <a:spAutoFit/>
          </a:bodyPr>
          <a:lstStyle/>
          <a:p>
            <a:pPr>
              <a:lnSpc>
                <a:spcPts val="4000"/>
              </a:lnSpc>
            </a:pPr>
            <a:r>
              <a:rPr lang="en-US" sz="3200" b="1" dirty="0">
                <a:ln>
                  <a:solidFill>
                    <a:schemeClr val="tx2">
                      <a:lumMod val="50000"/>
                    </a:schemeClr>
                  </a:solidFill>
                </a:ln>
                <a:solidFill>
                  <a:schemeClr val="tx2"/>
                </a:solidFill>
                <a:latin typeface="UTM Avo" panose="02040603050506020204" pitchFamily="18" charset="0"/>
              </a:rPr>
              <a:t>A                                B</a:t>
            </a:r>
          </a:p>
        </p:txBody>
      </p:sp>
      <p:grpSp>
        <p:nvGrpSpPr>
          <p:cNvPr id="24" name="Group 23">
            <a:extLst>
              <a:ext uri="{FF2B5EF4-FFF2-40B4-BE49-F238E27FC236}">
                <a16:creationId xmlns:a16="http://schemas.microsoft.com/office/drawing/2014/main" xmlns="" id="{F63E4E6A-2709-E949-AB6C-E0D49835233E}"/>
              </a:ext>
            </a:extLst>
          </p:cNvPr>
          <p:cNvGrpSpPr/>
          <p:nvPr/>
        </p:nvGrpSpPr>
        <p:grpSpPr>
          <a:xfrm>
            <a:off x="4678643" y="3331150"/>
            <a:ext cx="1987517" cy="1816109"/>
            <a:chOff x="2016413" y="2423935"/>
            <a:chExt cx="674827" cy="1313858"/>
          </a:xfrm>
        </p:grpSpPr>
        <p:sp>
          <p:nvSpPr>
            <p:cNvPr id="25" name="Oval 24">
              <a:extLst>
                <a:ext uri="{FF2B5EF4-FFF2-40B4-BE49-F238E27FC236}">
                  <a16:creationId xmlns:a16="http://schemas.microsoft.com/office/drawing/2014/main" xmlns="" id="{7B4CB270-F241-4C45-9B89-36157E8450C4}"/>
                </a:ext>
              </a:extLst>
            </p:cNvPr>
            <p:cNvSpPr/>
            <p:nvPr/>
          </p:nvSpPr>
          <p:spPr>
            <a:xfrm>
              <a:off x="2016413" y="2423935"/>
              <a:ext cx="45719" cy="45719"/>
            </a:xfrm>
            <a:prstGeom prst="ellipse">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cxnSp>
          <p:nvCxnSpPr>
            <p:cNvPr id="26" name="Straight Connector 25">
              <a:extLst>
                <a:ext uri="{FF2B5EF4-FFF2-40B4-BE49-F238E27FC236}">
                  <a16:creationId xmlns:a16="http://schemas.microsoft.com/office/drawing/2014/main" xmlns="" id="{1B20013B-158F-6B43-86B6-6F55C92308D8}"/>
                </a:ext>
              </a:extLst>
            </p:cNvPr>
            <p:cNvCxnSpPr>
              <a:stCxn id="25" idx="5"/>
              <a:endCxn id="27" idx="1"/>
            </p:cNvCxnSpPr>
            <p:nvPr/>
          </p:nvCxnSpPr>
          <p:spPr>
            <a:xfrm>
              <a:off x="2055437" y="2462959"/>
              <a:ext cx="600327" cy="1217698"/>
            </a:xfrm>
            <a:prstGeom prst="line">
              <a:avLst/>
            </a:prstGeom>
            <a:ln w="19050">
              <a:solidFill>
                <a:schemeClr val="accent4">
                  <a:lumMod val="50000"/>
                </a:schemeClr>
              </a:solidFill>
            </a:ln>
          </p:spPr>
          <p:style>
            <a:lnRef idx="1">
              <a:schemeClr val="accent1"/>
            </a:lnRef>
            <a:fillRef idx="0">
              <a:schemeClr val="accent1"/>
            </a:fillRef>
            <a:effectRef idx="0">
              <a:schemeClr val="accent1"/>
            </a:effectRef>
            <a:fontRef idx="minor">
              <a:schemeClr val="tx1"/>
            </a:fontRef>
          </p:style>
        </p:cxnSp>
        <p:sp>
          <p:nvSpPr>
            <p:cNvPr id="27" name="Oval 26">
              <a:extLst>
                <a:ext uri="{FF2B5EF4-FFF2-40B4-BE49-F238E27FC236}">
                  <a16:creationId xmlns:a16="http://schemas.microsoft.com/office/drawing/2014/main" xmlns="" id="{A428D5CE-9D68-F449-9D17-355042C342C6}"/>
                </a:ext>
              </a:extLst>
            </p:cNvPr>
            <p:cNvSpPr/>
            <p:nvPr/>
          </p:nvSpPr>
          <p:spPr>
            <a:xfrm>
              <a:off x="2649677" y="3670854"/>
              <a:ext cx="41563" cy="66939"/>
            </a:xfrm>
            <a:prstGeom prst="ellipse">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grpSp>
      <p:grpSp>
        <p:nvGrpSpPr>
          <p:cNvPr id="28" name="Group 27">
            <a:extLst>
              <a:ext uri="{FF2B5EF4-FFF2-40B4-BE49-F238E27FC236}">
                <a16:creationId xmlns:a16="http://schemas.microsoft.com/office/drawing/2014/main" xmlns="" id="{3EBA6AB4-986F-2348-8650-698833E7D26A}"/>
              </a:ext>
            </a:extLst>
          </p:cNvPr>
          <p:cNvGrpSpPr/>
          <p:nvPr/>
        </p:nvGrpSpPr>
        <p:grpSpPr>
          <a:xfrm flipV="1">
            <a:off x="4695206" y="4271451"/>
            <a:ext cx="1976551" cy="1772775"/>
            <a:chOff x="2022098" y="1794108"/>
            <a:chExt cx="678514" cy="669861"/>
          </a:xfrm>
        </p:grpSpPr>
        <p:sp>
          <p:nvSpPr>
            <p:cNvPr id="29" name="Oval 28">
              <a:extLst>
                <a:ext uri="{FF2B5EF4-FFF2-40B4-BE49-F238E27FC236}">
                  <a16:creationId xmlns:a16="http://schemas.microsoft.com/office/drawing/2014/main" xmlns="" id="{3FF927BA-4925-9944-9CE6-D78E232EBFE0}"/>
                </a:ext>
              </a:extLst>
            </p:cNvPr>
            <p:cNvSpPr/>
            <p:nvPr/>
          </p:nvSpPr>
          <p:spPr>
            <a:xfrm>
              <a:off x="2022098" y="2429619"/>
              <a:ext cx="34350" cy="34350"/>
            </a:xfrm>
            <a:prstGeom prst="ellipse">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cxnSp>
          <p:nvCxnSpPr>
            <p:cNvPr id="30" name="Straight Connector 29">
              <a:extLst>
                <a:ext uri="{FF2B5EF4-FFF2-40B4-BE49-F238E27FC236}">
                  <a16:creationId xmlns:a16="http://schemas.microsoft.com/office/drawing/2014/main" xmlns="" id="{837549FF-424E-F14A-A85A-9F3902CA625C}"/>
                </a:ext>
              </a:extLst>
            </p:cNvPr>
            <p:cNvCxnSpPr>
              <a:stCxn id="29" idx="7"/>
              <a:endCxn id="31" idx="3"/>
            </p:cNvCxnSpPr>
            <p:nvPr/>
          </p:nvCxnSpPr>
          <p:spPr>
            <a:xfrm flipV="1">
              <a:off x="2051417" y="1823427"/>
              <a:ext cx="616943" cy="611222"/>
            </a:xfrm>
            <a:prstGeom prst="line">
              <a:avLst/>
            </a:prstGeom>
            <a:ln w="19050">
              <a:solidFill>
                <a:schemeClr val="accent4">
                  <a:lumMod val="50000"/>
                </a:schemeClr>
              </a:solidFill>
            </a:ln>
          </p:spPr>
          <p:style>
            <a:lnRef idx="1">
              <a:schemeClr val="accent1"/>
            </a:lnRef>
            <a:fillRef idx="0">
              <a:schemeClr val="accent1"/>
            </a:fillRef>
            <a:effectRef idx="0">
              <a:schemeClr val="accent1"/>
            </a:effectRef>
            <a:fontRef idx="minor">
              <a:schemeClr val="tx1"/>
            </a:fontRef>
          </p:style>
        </p:cxnSp>
        <p:sp>
          <p:nvSpPr>
            <p:cNvPr id="31" name="Oval 30">
              <a:extLst>
                <a:ext uri="{FF2B5EF4-FFF2-40B4-BE49-F238E27FC236}">
                  <a16:creationId xmlns:a16="http://schemas.microsoft.com/office/drawing/2014/main" xmlns="" id="{C1B61E7C-2BC1-D64B-9C05-48CA42489748}"/>
                </a:ext>
              </a:extLst>
            </p:cNvPr>
            <p:cNvSpPr/>
            <p:nvPr/>
          </p:nvSpPr>
          <p:spPr>
            <a:xfrm>
              <a:off x="2662827" y="1794108"/>
              <a:ext cx="37785" cy="34350"/>
            </a:xfrm>
            <a:prstGeom prst="ellipse">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grpSp>
      <p:grpSp>
        <p:nvGrpSpPr>
          <p:cNvPr id="32" name="Group 31">
            <a:extLst>
              <a:ext uri="{FF2B5EF4-FFF2-40B4-BE49-F238E27FC236}">
                <a16:creationId xmlns:a16="http://schemas.microsoft.com/office/drawing/2014/main" xmlns="" id="{D18993C9-42A1-5048-A845-B6CFD42BD627}"/>
              </a:ext>
            </a:extLst>
          </p:cNvPr>
          <p:cNvGrpSpPr/>
          <p:nvPr/>
        </p:nvGrpSpPr>
        <p:grpSpPr>
          <a:xfrm>
            <a:off x="4655721" y="4293729"/>
            <a:ext cx="2021495" cy="832380"/>
            <a:chOff x="2013423" y="1777814"/>
            <a:chExt cx="689078" cy="631707"/>
          </a:xfrm>
        </p:grpSpPr>
        <p:sp>
          <p:nvSpPr>
            <p:cNvPr id="33" name="Oval 32">
              <a:extLst>
                <a:ext uri="{FF2B5EF4-FFF2-40B4-BE49-F238E27FC236}">
                  <a16:creationId xmlns:a16="http://schemas.microsoft.com/office/drawing/2014/main" xmlns="" id="{E994AC2F-65C0-514D-A3F4-B2371AB7F5E8}"/>
                </a:ext>
              </a:extLst>
            </p:cNvPr>
            <p:cNvSpPr/>
            <p:nvPr/>
          </p:nvSpPr>
          <p:spPr>
            <a:xfrm>
              <a:off x="2013423" y="2348669"/>
              <a:ext cx="41563" cy="60852"/>
            </a:xfrm>
            <a:prstGeom prst="ellipse">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cxnSp>
          <p:nvCxnSpPr>
            <p:cNvPr id="34" name="Straight Connector 33">
              <a:extLst>
                <a:ext uri="{FF2B5EF4-FFF2-40B4-BE49-F238E27FC236}">
                  <a16:creationId xmlns:a16="http://schemas.microsoft.com/office/drawing/2014/main" xmlns="" id="{BF900199-88AD-2C4D-9F51-5BD712955390}"/>
                </a:ext>
              </a:extLst>
            </p:cNvPr>
            <p:cNvCxnSpPr>
              <a:stCxn id="33" idx="7"/>
              <a:endCxn id="35" idx="3"/>
            </p:cNvCxnSpPr>
            <p:nvPr/>
          </p:nvCxnSpPr>
          <p:spPr>
            <a:xfrm flipV="1">
              <a:off x="2048900" y="1834948"/>
              <a:ext cx="618125" cy="522632"/>
            </a:xfrm>
            <a:prstGeom prst="line">
              <a:avLst/>
            </a:prstGeom>
            <a:ln w="19050">
              <a:solidFill>
                <a:schemeClr val="accent4">
                  <a:lumMod val="50000"/>
                </a:schemeClr>
              </a:solidFill>
            </a:ln>
          </p:spPr>
          <p:style>
            <a:lnRef idx="1">
              <a:schemeClr val="accent1"/>
            </a:lnRef>
            <a:fillRef idx="0">
              <a:schemeClr val="accent1"/>
            </a:fillRef>
            <a:effectRef idx="0">
              <a:schemeClr val="accent1"/>
            </a:effectRef>
            <a:fontRef idx="minor">
              <a:schemeClr val="tx1"/>
            </a:fontRef>
          </p:style>
        </p:cxnSp>
        <p:sp>
          <p:nvSpPr>
            <p:cNvPr id="35" name="Oval 34">
              <a:extLst>
                <a:ext uri="{FF2B5EF4-FFF2-40B4-BE49-F238E27FC236}">
                  <a16:creationId xmlns:a16="http://schemas.microsoft.com/office/drawing/2014/main" xmlns="" id="{8840F232-FB53-734A-B2C5-88053B4781A3}"/>
                </a:ext>
              </a:extLst>
            </p:cNvPr>
            <p:cNvSpPr/>
            <p:nvPr/>
          </p:nvSpPr>
          <p:spPr>
            <a:xfrm>
              <a:off x="2660938" y="1777814"/>
              <a:ext cx="41563" cy="66937"/>
            </a:xfrm>
            <a:prstGeom prst="ellipse">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grpSp>
      <p:sp>
        <p:nvSpPr>
          <p:cNvPr id="36" name="Rounded Rectangle 35">
            <a:extLst>
              <a:ext uri="{FF2B5EF4-FFF2-40B4-BE49-F238E27FC236}">
                <a16:creationId xmlns:a16="http://schemas.microsoft.com/office/drawing/2014/main" xmlns="" id="{D963AF30-1F28-9D4E-82B3-F13BC788DBCF}"/>
              </a:ext>
            </a:extLst>
          </p:cNvPr>
          <p:cNvSpPr/>
          <p:nvPr/>
        </p:nvSpPr>
        <p:spPr>
          <a:xfrm>
            <a:off x="2783565" y="5651387"/>
            <a:ext cx="1995055" cy="595653"/>
          </a:xfrm>
          <a:prstGeom prst="roundRect">
            <a:avLst/>
          </a:prstGeom>
          <a:solidFill>
            <a:srgbClr val="BEE7FB"/>
          </a:solidFill>
          <a:ln>
            <a:solidFill>
              <a:srgbClr val="E6F7F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dirty="0" err="1">
                <a:solidFill>
                  <a:srgbClr val="000000"/>
                </a:solidFill>
                <a:latin typeface="UTM Avo" panose="02040603050506020204" pitchFamily="18" charset="0"/>
              </a:rPr>
              <a:t>Biển</a:t>
            </a:r>
            <a:r>
              <a:rPr lang="en-US" sz="2400" dirty="0">
                <a:solidFill>
                  <a:srgbClr val="000000"/>
                </a:solidFill>
                <a:latin typeface="UTM Avo" panose="02040603050506020204" pitchFamily="18" charset="0"/>
              </a:rPr>
              <a:t> </a:t>
            </a:r>
            <a:r>
              <a:rPr lang="en-US" sz="2400" dirty="0" err="1">
                <a:solidFill>
                  <a:srgbClr val="000000"/>
                </a:solidFill>
                <a:latin typeface="UTM Avo" panose="02040603050506020204" pitchFamily="18" charset="0"/>
              </a:rPr>
              <a:t>lúa</a:t>
            </a:r>
            <a:endParaRPr lang="en-US" sz="2400" dirty="0">
              <a:solidFill>
                <a:srgbClr val="000000"/>
              </a:solidFill>
              <a:latin typeface="UTM Avo" panose="02040603050506020204" pitchFamily="18" charset="0"/>
            </a:endParaRPr>
          </a:p>
        </p:txBody>
      </p:sp>
      <p:sp>
        <p:nvSpPr>
          <p:cNvPr id="37" name="Rounded Rectangle 36">
            <a:extLst>
              <a:ext uri="{FF2B5EF4-FFF2-40B4-BE49-F238E27FC236}">
                <a16:creationId xmlns:a16="http://schemas.microsoft.com/office/drawing/2014/main" xmlns="" id="{E8AF8E4F-F8D2-B747-B1C1-F75A01898B6C}"/>
              </a:ext>
            </a:extLst>
          </p:cNvPr>
          <p:cNvSpPr/>
          <p:nvPr/>
        </p:nvSpPr>
        <p:spPr>
          <a:xfrm>
            <a:off x="6672280" y="5651387"/>
            <a:ext cx="2786803" cy="595653"/>
          </a:xfrm>
          <a:prstGeom prst="roundRect">
            <a:avLst/>
          </a:prstGeom>
          <a:solidFill>
            <a:schemeClr val="accent1">
              <a:lumMod val="40000"/>
              <a:lumOff val="60000"/>
            </a:schemeClr>
          </a:solidFill>
          <a:ln>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a:solidFill>
                  <a:srgbClr val="000000"/>
                </a:solidFill>
                <a:latin typeface="UTM Avo" panose="02040603050506020204" pitchFamily="18" charset="0"/>
              </a:rPr>
              <a:t>nâu </a:t>
            </a:r>
            <a:r>
              <a:rPr lang="en-US" sz="2400" dirty="0" err="1">
                <a:solidFill>
                  <a:srgbClr val="000000"/>
                </a:solidFill>
                <a:latin typeface="UTM Avo" panose="02040603050506020204" pitchFamily="18" charset="0"/>
              </a:rPr>
              <a:t>bóng</a:t>
            </a:r>
            <a:r>
              <a:rPr lang="en-US" sz="2400" dirty="0">
                <a:solidFill>
                  <a:srgbClr val="000000"/>
                </a:solidFill>
                <a:latin typeface="UTM Avo" panose="02040603050506020204" pitchFamily="18" charset="0"/>
              </a:rPr>
              <a:t>.</a:t>
            </a:r>
          </a:p>
        </p:txBody>
      </p:sp>
      <p:grpSp>
        <p:nvGrpSpPr>
          <p:cNvPr id="38" name="Group 37">
            <a:extLst>
              <a:ext uri="{FF2B5EF4-FFF2-40B4-BE49-F238E27FC236}">
                <a16:creationId xmlns:a16="http://schemas.microsoft.com/office/drawing/2014/main" xmlns="" id="{A0D188DD-DC6A-9F4E-8B2D-F249A30837E3}"/>
              </a:ext>
            </a:extLst>
          </p:cNvPr>
          <p:cNvGrpSpPr/>
          <p:nvPr/>
        </p:nvGrpSpPr>
        <p:grpSpPr>
          <a:xfrm>
            <a:off x="4752588" y="3365482"/>
            <a:ext cx="1906088" cy="2631223"/>
            <a:chOff x="2025078" y="1797087"/>
            <a:chExt cx="670834" cy="663901"/>
          </a:xfrm>
        </p:grpSpPr>
        <p:sp>
          <p:nvSpPr>
            <p:cNvPr id="39" name="Oval 38">
              <a:extLst>
                <a:ext uri="{FF2B5EF4-FFF2-40B4-BE49-F238E27FC236}">
                  <a16:creationId xmlns:a16="http://schemas.microsoft.com/office/drawing/2014/main" xmlns="" id="{37CBF04C-BFAC-F741-91D7-4E0DFB018871}"/>
                </a:ext>
              </a:extLst>
            </p:cNvPr>
            <p:cNvSpPr/>
            <p:nvPr/>
          </p:nvSpPr>
          <p:spPr>
            <a:xfrm>
              <a:off x="2025078" y="2432600"/>
              <a:ext cx="28388" cy="28388"/>
            </a:xfrm>
            <a:prstGeom prst="ellipse">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cxnSp>
          <p:nvCxnSpPr>
            <p:cNvPr id="40" name="Straight Connector 39">
              <a:extLst>
                <a:ext uri="{FF2B5EF4-FFF2-40B4-BE49-F238E27FC236}">
                  <a16:creationId xmlns:a16="http://schemas.microsoft.com/office/drawing/2014/main" xmlns="" id="{2DD7F6F1-8353-9446-BDC4-30D75A118036}"/>
                </a:ext>
              </a:extLst>
            </p:cNvPr>
            <p:cNvCxnSpPr>
              <a:stCxn id="39" idx="7"/>
              <a:endCxn id="41" idx="3"/>
            </p:cNvCxnSpPr>
            <p:nvPr/>
          </p:nvCxnSpPr>
          <p:spPr>
            <a:xfrm flipV="1">
              <a:off x="2049309" y="1821318"/>
              <a:ext cx="622372" cy="615439"/>
            </a:xfrm>
            <a:prstGeom prst="line">
              <a:avLst/>
            </a:prstGeom>
            <a:ln w="19050">
              <a:solidFill>
                <a:schemeClr val="accent4">
                  <a:lumMod val="50000"/>
                </a:schemeClr>
              </a:solidFill>
            </a:ln>
          </p:spPr>
          <p:style>
            <a:lnRef idx="1">
              <a:schemeClr val="accent1"/>
            </a:lnRef>
            <a:fillRef idx="0">
              <a:schemeClr val="accent1"/>
            </a:fillRef>
            <a:effectRef idx="0">
              <a:schemeClr val="accent1"/>
            </a:effectRef>
            <a:fontRef idx="minor">
              <a:schemeClr val="tx1"/>
            </a:fontRef>
          </p:style>
        </p:cxnSp>
        <p:sp>
          <p:nvSpPr>
            <p:cNvPr id="41" name="Oval 40">
              <a:extLst>
                <a:ext uri="{FF2B5EF4-FFF2-40B4-BE49-F238E27FC236}">
                  <a16:creationId xmlns:a16="http://schemas.microsoft.com/office/drawing/2014/main" xmlns="" id="{D43C8192-00A2-A545-B6BE-6EF2E855C419}"/>
                </a:ext>
              </a:extLst>
            </p:cNvPr>
            <p:cNvSpPr/>
            <p:nvPr/>
          </p:nvSpPr>
          <p:spPr>
            <a:xfrm>
              <a:off x="2667524" y="1797087"/>
              <a:ext cx="28388" cy="28388"/>
            </a:xfrm>
            <a:prstGeom prst="ellipse">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grpSp>
    </p:spTree>
    <p:custDataLst>
      <p:tags r:id="rId1"/>
    </p:custDataLst>
    <p:extLst>
      <p:ext uri="{BB962C8B-B14F-4D97-AF65-F5344CB8AC3E}">
        <p14:creationId xmlns:p14="http://schemas.microsoft.com/office/powerpoint/2010/main" val="600837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Effect transition="in" filter="wipe(left)">
                                      <p:cBhvr>
                                        <p:cTn id="7" dur="500"/>
                                        <p:tgtEl>
                                          <p:spTgt spid="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3"/>
                                        </p:tgtEl>
                                        <p:attrNameLst>
                                          <p:attrName>style.visibility</p:attrName>
                                        </p:attrNameLst>
                                      </p:cBhvr>
                                      <p:to>
                                        <p:strVal val="visible"/>
                                      </p:to>
                                    </p:set>
                                    <p:animEffect transition="in" filter="fade">
                                      <p:cBhvr>
                                        <p:cTn id="12" dur="500"/>
                                        <p:tgtEl>
                                          <p:spTgt spid="23"/>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13"/>
                                        </p:tgtEl>
                                        <p:attrNameLst>
                                          <p:attrName>style.visibility</p:attrName>
                                        </p:attrNameLst>
                                      </p:cBhvr>
                                      <p:to>
                                        <p:strVal val="visible"/>
                                      </p:to>
                                    </p:set>
                                    <p:animEffect transition="in" filter="fade">
                                      <p:cBhvr>
                                        <p:cTn id="15" dur="500"/>
                                        <p:tgtEl>
                                          <p:spTgt spid="13"/>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14"/>
                                        </p:tgtEl>
                                        <p:attrNameLst>
                                          <p:attrName>style.visibility</p:attrName>
                                        </p:attrNameLst>
                                      </p:cBhvr>
                                      <p:to>
                                        <p:strVal val="visible"/>
                                      </p:to>
                                    </p:set>
                                    <p:animEffect transition="in" filter="fade">
                                      <p:cBhvr>
                                        <p:cTn id="18" dur="500"/>
                                        <p:tgtEl>
                                          <p:spTgt spid="14"/>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15"/>
                                        </p:tgtEl>
                                        <p:attrNameLst>
                                          <p:attrName>style.visibility</p:attrName>
                                        </p:attrNameLst>
                                      </p:cBhvr>
                                      <p:to>
                                        <p:strVal val="visible"/>
                                      </p:to>
                                    </p:set>
                                    <p:animEffect transition="in" filter="fade">
                                      <p:cBhvr>
                                        <p:cTn id="21" dur="500"/>
                                        <p:tgtEl>
                                          <p:spTgt spid="15"/>
                                        </p:tgtEl>
                                      </p:cBhvr>
                                    </p:animEffect>
                                  </p:childTnLst>
                                </p:cTn>
                              </p:par>
                              <p:par>
                                <p:cTn id="22" presetID="10" presetClass="entr" presetSubtype="0" fill="hold" grpId="0" nodeType="withEffect">
                                  <p:stCondLst>
                                    <p:cond delay="0"/>
                                  </p:stCondLst>
                                  <p:childTnLst>
                                    <p:set>
                                      <p:cBhvr>
                                        <p:cTn id="23" dur="1" fill="hold">
                                          <p:stCondLst>
                                            <p:cond delay="0"/>
                                          </p:stCondLst>
                                        </p:cTn>
                                        <p:tgtEl>
                                          <p:spTgt spid="36"/>
                                        </p:tgtEl>
                                        <p:attrNameLst>
                                          <p:attrName>style.visibility</p:attrName>
                                        </p:attrNameLst>
                                      </p:cBhvr>
                                      <p:to>
                                        <p:strVal val="visible"/>
                                      </p:to>
                                    </p:set>
                                    <p:animEffect transition="in" filter="fade">
                                      <p:cBhvr>
                                        <p:cTn id="24" dur="500"/>
                                        <p:tgtEl>
                                          <p:spTgt spid="36"/>
                                        </p:tgtEl>
                                      </p:cBhvr>
                                    </p:animEffect>
                                  </p:childTnLst>
                                </p:cTn>
                              </p:par>
                              <p:par>
                                <p:cTn id="25" presetID="10" presetClass="entr" presetSubtype="0" fill="hold" grpId="0" nodeType="withEffect">
                                  <p:stCondLst>
                                    <p:cond delay="0"/>
                                  </p:stCondLst>
                                  <p:childTnLst>
                                    <p:set>
                                      <p:cBhvr>
                                        <p:cTn id="26" dur="1" fill="hold">
                                          <p:stCondLst>
                                            <p:cond delay="0"/>
                                          </p:stCondLst>
                                        </p:cTn>
                                        <p:tgtEl>
                                          <p:spTgt spid="16"/>
                                        </p:tgtEl>
                                        <p:attrNameLst>
                                          <p:attrName>style.visibility</p:attrName>
                                        </p:attrNameLst>
                                      </p:cBhvr>
                                      <p:to>
                                        <p:strVal val="visible"/>
                                      </p:to>
                                    </p:set>
                                    <p:animEffect transition="in" filter="fade">
                                      <p:cBhvr>
                                        <p:cTn id="27" dur="500"/>
                                        <p:tgtEl>
                                          <p:spTgt spid="16"/>
                                        </p:tgtEl>
                                      </p:cBhvr>
                                    </p:animEffect>
                                  </p:childTnLst>
                                </p:cTn>
                              </p:par>
                              <p:par>
                                <p:cTn id="28" presetID="10" presetClass="entr" presetSubtype="0" fill="hold" grpId="0" nodeType="withEffect">
                                  <p:stCondLst>
                                    <p:cond delay="0"/>
                                  </p:stCondLst>
                                  <p:childTnLst>
                                    <p:set>
                                      <p:cBhvr>
                                        <p:cTn id="29" dur="1" fill="hold">
                                          <p:stCondLst>
                                            <p:cond delay="0"/>
                                          </p:stCondLst>
                                        </p:cTn>
                                        <p:tgtEl>
                                          <p:spTgt spid="21"/>
                                        </p:tgtEl>
                                        <p:attrNameLst>
                                          <p:attrName>style.visibility</p:attrName>
                                        </p:attrNameLst>
                                      </p:cBhvr>
                                      <p:to>
                                        <p:strVal val="visible"/>
                                      </p:to>
                                    </p:set>
                                    <p:animEffect transition="in" filter="fade">
                                      <p:cBhvr>
                                        <p:cTn id="30" dur="500"/>
                                        <p:tgtEl>
                                          <p:spTgt spid="21"/>
                                        </p:tgtEl>
                                      </p:cBhvr>
                                    </p:animEffect>
                                  </p:childTnLst>
                                </p:cTn>
                              </p:par>
                              <p:par>
                                <p:cTn id="31" presetID="10" presetClass="entr" presetSubtype="0" fill="hold" grpId="0" nodeType="withEffect">
                                  <p:stCondLst>
                                    <p:cond delay="0"/>
                                  </p:stCondLst>
                                  <p:childTnLst>
                                    <p:set>
                                      <p:cBhvr>
                                        <p:cTn id="32" dur="1" fill="hold">
                                          <p:stCondLst>
                                            <p:cond delay="0"/>
                                          </p:stCondLst>
                                        </p:cTn>
                                        <p:tgtEl>
                                          <p:spTgt spid="22"/>
                                        </p:tgtEl>
                                        <p:attrNameLst>
                                          <p:attrName>style.visibility</p:attrName>
                                        </p:attrNameLst>
                                      </p:cBhvr>
                                      <p:to>
                                        <p:strVal val="visible"/>
                                      </p:to>
                                    </p:set>
                                    <p:animEffect transition="in" filter="fade">
                                      <p:cBhvr>
                                        <p:cTn id="33" dur="500"/>
                                        <p:tgtEl>
                                          <p:spTgt spid="22"/>
                                        </p:tgtEl>
                                      </p:cBhvr>
                                    </p:animEffect>
                                  </p:childTnLst>
                                </p:cTn>
                              </p:par>
                              <p:par>
                                <p:cTn id="34" presetID="10" presetClass="entr" presetSubtype="0" fill="hold" grpId="0" nodeType="withEffect">
                                  <p:stCondLst>
                                    <p:cond delay="0"/>
                                  </p:stCondLst>
                                  <p:childTnLst>
                                    <p:set>
                                      <p:cBhvr>
                                        <p:cTn id="35" dur="1" fill="hold">
                                          <p:stCondLst>
                                            <p:cond delay="0"/>
                                          </p:stCondLst>
                                        </p:cTn>
                                        <p:tgtEl>
                                          <p:spTgt spid="37"/>
                                        </p:tgtEl>
                                        <p:attrNameLst>
                                          <p:attrName>style.visibility</p:attrName>
                                        </p:attrNameLst>
                                      </p:cBhvr>
                                      <p:to>
                                        <p:strVal val="visible"/>
                                      </p:to>
                                    </p:set>
                                    <p:animEffect transition="in" filter="fade">
                                      <p:cBhvr>
                                        <p:cTn id="36" dur="500"/>
                                        <p:tgtEl>
                                          <p:spTgt spid="37"/>
                                        </p:tgtEl>
                                      </p:cBhvr>
                                    </p:animEffect>
                                  </p:childTnLst>
                                </p:cTn>
                              </p:par>
                            </p:childTnLst>
                          </p:cTn>
                        </p:par>
                      </p:childTnLst>
                    </p:cTn>
                  </p:par>
                  <p:par>
                    <p:cTn id="37" fill="hold">
                      <p:stCondLst>
                        <p:cond delay="indefinite"/>
                      </p:stCondLst>
                      <p:childTnLst>
                        <p:par>
                          <p:cTn id="38" fill="hold">
                            <p:stCondLst>
                              <p:cond delay="0"/>
                            </p:stCondLst>
                            <p:childTnLst>
                              <p:par>
                                <p:cTn id="39" presetID="22" presetClass="entr" presetSubtype="8" fill="hold" nodeType="clickEffect">
                                  <p:stCondLst>
                                    <p:cond delay="0"/>
                                  </p:stCondLst>
                                  <p:childTnLst>
                                    <p:set>
                                      <p:cBhvr>
                                        <p:cTn id="40" dur="1" fill="hold">
                                          <p:stCondLst>
                                            <p:cond delay="0"/>
                                          </p:stCondLst>
                                        </p:cTn>
                                        <p:tgtEl>
                                          <p:spTgt spid="24"/>
                                        </p:tgtEl>
                                        <p:attrNameLst>
                                          <p:attrName>style.visibility</p:attrName>
                                        </p:attrNameLst>
                                      </p:cBhvr>
                                      <p:to>
                                        <p:strVal val="visible"/>
                                      </p:to>
                                    </p:set>
                                    <p:animEffect transition="in" filter="wipe(left)">
                                      <p:cBhvr>
                                        <p:cTn id="41" dur="500"/>
                                        <p:tgtEl>
                                          <p:spTgt spid="24"/>
                                        </p:tgtEl>
                                      </p:cBhvr>
                                    </p:animEffect>
                                  </p:childTnLst>
                                </p:cTn>
                              </p:par>
                            </p:childTnLst>
                          </p:cTn>
                        </p:par>
                      </p:childTnLst>
                    </p:cTn>
                  </p:par>
                  <p:par>
                    <p:cTn id="42" fill="hold">
                      <p:stCondLst>
                        <p:cond delay="indefinite"/>
                      </p:stCondLst>
                      <p:childTnLst>
                        <p:par>
                          <p:cTn id="43" fill="hold">
                            <p:stCondLst>
                              <p:cond delay="0"/>
                            </p:stCondLst>
                            <p:childTnLst>
                              <p:par>
                                <p:cTn id="44" presetID="22" presetClass="entr" presetSubtype="8" fill="hold" nodeType="clickEffect">
                                  <p:stCondLst>
                                    <p:cond delay="0"/>
                                  </p:stCondLst>
                                  <p:childTnLst>
                                    <p:set>
                                      <p:cBhvr>
                                        <p:cTn id="45" dur="1" fill="hold">
                                          <p:stCondLst>
                                            <p:cond delay="0"/>
                                          </p:stCondLst>
                                        </p:cTn>
                                        <p:tgtEl>
                                          <p:spTgt spid="28"/>
                                        </p:tgtEl>
                                        <p:attrNameLst>
                                          <p:attrName>style.visibility</p:attrName>
                                        </p:attrNameLst>
                                      </p:cBhvr>
                                      <p:to>
                                        <p:strVal val="visible"/>
                                      </p:to>
                                    </p:set>
                                    <p:animEffect transition="in" filter="wipe(left)">
                                      <p:cBhvr>
                                        <p:cTn id="46" dur="500"/>
                                        <p:tgtEl>
                                          <p:spTgt spid="28"/>
                                        </p:tgtEl>
                                      </p:cBhvr>
                                    </p:animEffect>
                                  </p:childTnLst>
                                </p:cTn>
                              </p:par>
                            </p:childTnLst>
                          </p:cTn>
                        </p:par>
                      </p:childTnLst>
                    </p:cTn>
                  </p:par>
                  <p:par>
                    <p:cTn id="47" fill="hold">
                      <p:stCondLst>
                        <p:cond delay="indefinite"/>
                      </p:stCondLst>
                      <p:childTnLst>
                        <p:par>
                          <p:cTn id="48" fill="hold">
                            <p:stCondLst>
                              <p:cond delay="0"/>
                            </p:stCondLst>
                            <p:childTnLst>
                              <p:par>
                                <p:cTn id="49" presetID="22" presetClass="entr" presetSubtype="8" fill="hold" nodeType="clickEffect">
                                  <p:stCondLst>
                                    <p:cond delay="0"/>
                                  </p:stCondLst>
                                  <p:childTnLst>
                                    <p:set>
                                      <p:cBhvr>
                                        <p:cTn id="50" dur="1" fill="hold">
                                          <p:stCondLst>
                                            <p:cond delay="0"/>
                                          </p:stCondLst>
                                        </p:cTn>
                                        <p:tgtEl>
                                          <p:spTgt spid="32"/>
                                        </p:tgtEl>
                                        <p:attrNameLst>
                                          <p:attrName>style.visibility</p:attrName>
                                        </p:attrNameLst>
                                      </p:cBhvr>
                                      <p:to>
                                        <p:strVal val="visible"/>
                                      </p:to>
                                    </p:set>
                                    <p:animEffect transition="in" filter="wipe(left)">
                                      <p:cBhvr>
                                        <p:cTn id="51" dur="500"/>
                                        <p:tgtEl>
                                          <p:spTgt spid="32"/>
                                        </p:tgtEl>
                                      </p:cBhvr>
                                    </p:animEffect>
                                  </p:childTnLst>
                                </p:cTn>
                              </p:par>
                            </p:childTnLst>
                          </p:cTn>
                        </p:par>
                      </p:childTnLst>
                    </p:cTn>
                  </p:par>
                  <p:par>
                    <p:cTn id="52" fill="hold">
                      <p:stCondLst>
                        <p:cond delay="indefinite"/>
                      </p:stCondLst>
                      <p:childTnLst>
                        <p:par>
                          <p:cTn id="53" fill="hold">
                            <p:stCondLst>
                              <p:cond delay="0"/>
                            </p:stCondLst>
                            <p:childTnLst>
                              <p:par>
                                <p:cTn id="54" presetID="22" presetClass="entr" presetSubtype="8" fill="hold" nodeType="clickEffect">
                                  <p:stCondLst>
                                    <p:cond delay="0"/>
                                  </p:stCondLst>
                                  <p:childTnLst>
                                    <p:set>
                                      <p:cBhvr>
                                        <p:cTn id="55" dur="1" fill="hold">
                                          <p:stCondLst>
                                            <p:cond delay="0"/>
                                          </p:stCondLst>
                                        </p:cTn>
                                        <p:tgtEl>
                                          <p:spTgt spid="38"/>
                                        </p:tgtEl>
                                        <p:attrNameLst>
                                          <p:attrName>style.visibility</p:attrName>
                                        </p:attrNameLst>
                                      </p:cBhvr>
                                      <p:to>
                                        <p:strVal val="visible"/>
                                      </p:to>
                                    </p:set>
                                    <p:animEffect transition="in" filter="wipe(left)">
                                      <p:cBhvr>
                                        <p:cTn id="56" dur="500"/>
                                        <p:tgtEl>
                                          <p:spTgt spid="3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bldP spid="13" grpId="0" animBg="1"/>
      <p:bldP spid="14" grpId="0" animBg="1"/>
      <p:bldP spid="15" grpId="0" animBg="1"/>
      <p:bldP spid="16" grpId="0" animBg="1"/>
      <p:bldP spid="21" grpId="0" animBg="1"/>
      <p:bldP spid="22" grpId="0" animBg="1"/>
      <p:bldP spid="23" grpId="0"/>
      <p:bldP spid="36" grpId="0" animBg="1"/>
      <p:bldP spid="37" grpId="0" animBg="1"/>
    </p:bldLst>
  </p:timing>
</p:sld>
</file>

<file path=ppt/tags/tag1.xml><?xml version="1.0" encoding="utf-8"?>
<p:tagLst xmlns:a="http://schemas.openxmlformats.org/drawingml/2006/main" xmlns:r="http://schemas.openxmlformats.org/officeDocument/2006/relationships" xmlns:p="http://schemas.openxmlformats.org/presentationml/2006/main">
  <p:tag name="ISPRING_LMS_API_VERSION" val="SCORM 2004 (4th edition)"/>
  <p:tag name="ISPRING_ULTRA_SCORM_COURSE_ID" val="BCA17CF1-E5D9-4431-86A8-6AD973A08D2C"/>
  <p:tag name="ISPRING_CMI5_LAUNCH_METHOD" val="any window"/>
  <p:tag name="ISPRING_SCORM_ENDPOINT" val="&lt;endpoint&gt;&lt;enable&gt;0&lt;/enable&gt;&lt;lrs&gt;https://&lt;/lrs&gt;&lt;auth&gt;0&lt;/auth&gt;&lt;login&gt;&lt;/login&gt;&lt;password&gt;&lt;/password&gt;&lt;key&gt;&lt;/key&gt;&lt;name&gt;&lt;/name&gt;&lt;email&gt;&lt;/email&gt;&lt;/endpoint&gt;&#10;"/>
  <p:tag name="ISPRING_SCORM_RATE_SLIDES" val="1"/>
  <p:tag name="ISPRINGCLOUDFOLDERID" val="1"/>
  <p:tag name="ISPRINGONLINEFOLDERID" val="1"/>
  <p:tag name="ISPRING_OUTPUT_FOLDER" val="[[&quot;Ս\uFFFD\u0004{A126BDFF-15C2-4984-8D5F-67C3521194DC}&quot;,&quot;C:\\Users\\STD_NHA\\Desktop&quot;]]"/>
  <p:tag name="ISPRING_PUBLISH_SETTINGS" val="{&quot;commonSettings&quot;:{&quot;webSettings&quot;:{&quot;useMobileViewer&quot;:&quot;T_FALSE&quot;},&quot;lmsSettings&quot;:{&quot;useMobileViewer&quot;:&quot;T_FALSE&quot;},&quot;cloudSettings&quot;:{&quot;useMobileViewer&quot;:&quot;T_FALSE&quot;},&quot;ispringLmsSettings&quot;:{&quot;useMobileViewer&quot;:&quot;T_FALSE&quot;},&quot;playerId&quot;:&quot;free&quot;,&quot;studioSettings&quot;:{&quot;useMobileViewer&quot;:&quot;T_FALSE&quot;}},&quot;advancedSettings&quot;:{&quot;enableTextAllocation&quot;:&quot;T_TRUE&quot;,&quot;viewingFromLocalDrive&quot;:&quot;T_TRUE&quot;,&quot;contentScale&quot;:75,&quot;contentScaleMode&quot;:&quot;SCALE&quot;},&quot;accessibilitySettings&quot;:{&quot;enabled&quot;:&quot;T_FALSE&quot;},&quot;compressionSettings&quot;:{&quot;imageSettings&quot;:{&quot;jpegQuality&quot;:70,&quot;optimizeImageForResolution&quot;:&quot;T_FALSE&quot;},&quot;audioQuality&quot;:70,&quot;videoQuality&quot;:65},&quot;protectionSettings&quot;:{&quot;watermarkEnabled&quot;:&quot;T_FALSE&quot;,&quot;watermarkPosition&quot;:&quot;MIDDLE_CENTER&quot;,&quot;openWatermarkUrl&quot;:&quot;T_FALSE&quot;,&quot;openWatermarkWebPageInNewWindow&quot;:&quot;T_FALSE&quot;,&quot;displayAfterEnabled&quot;:&quot;T_FALSE&quot;,&quot;displayUntilEnabled&quot;:&quot;T_FALSE&quot;,&quot;domainRestrictionEnabled&quot;:&quot;T_FALSE&quot;,&quot;enablePassword&quot;:&quot;T_FALSE&quot;},&quot;videoSettings&quot;:{&quot;videoCompressionSettings&quot;:{&quot;audioQuality&quot;:70,&quot;videoQuality&quot;:75},&quot;secondsOnEachSlide&quot;:5,&quot;hostingSettings&quot;:{}},&quot;ispringOnlineSettings&quot;:{&quot;onlineDestinationFolderId&quot;:&quot;1&quot;},&quot;cloudSettings&quot;:{&quot;onlineDestinationFolderId&quot;:&quot;1&quot;},&quot;wordSettings&quot;:{&quot;printCopies&quot;:1},&quot;studioSettings&quot;:{&quot;onlineDestinationFolderId&quot;:&quot;1&quot;,&quot;uploadSources&quot;:true}}"/>
  <p:tag name="ISPRING_SCORM_RATE_QUIZZES" val="0"/>
  <p:tag name="ISPRING_SCORM_PASSING_SCORE" val="100.000000"/>
  <p:tag name="ISPRING_PRESENTATION_TITLE" val="Mùa vàng ( tiết 2)"/>
</p:tagLst>
</file>

<file path=ppt/tags/tag2.xml><?xml version="1.0" encoding="utf-8"?>
<p:tagLst xmlns:a="http://schemas.openxmlformats.org/drawingml/2006/main" xmlns:r="http://schemas.openxmlformats.org/officeDocument/2006/relationships" xmlns:p="http://schemas.openxmlformats.org/presentationml/2006/main">
  <p:tag name="GENSWF_SLIDE_UID" val="{8E79674B-9CC5-4737-AE20-F8B65C18689A}:271"/>
</p:tagLst>
</file>

<file path=ppt/tags/tag3.xml><?xml version="1.0" encoding="utf-8"?>
<p:tagLst xmlns:a="http://schemas.openxmlformats.org/drawingml/2006/main" xmlns:r="http://schemas.openxmlformats.org/officeDocument/2006/relationships" xmlns:p="http://schemas.openxmlformats.org/presentationml/2006/main">
  <p:tag name="PA" val="v3.0.0"/>
</p:tagLst>
</file>

<file path=ppt/tags/tag4.xml><?xml version="1.0" encoding="utf-8"?>
<p:tagLst xmlns:a="http://schemas.openxmlformats.org/drawingml/2006/main" xmlns:r="http://schemas.openxmlformats.org/officeDocument/2006/relationships" xmlns:p="http://schemas.openxmlformats.org/presentationml/2006/main">
  <p:tag name="GENSWF_SLIDE_UID" val="{27E4EC36-BEEC-4D66-A937-16C1F6FE675F}:267"/>
</p:tagLst>
</file>

<file path=ppt/tags/tag5.xml><?xml version="1.0" encoding="utf-8"?>
<p:tagLst xmlns:a="http://schemas.openxmlformats.org/drawingml/2006/main" xmlns:r="http://schemas.openxmlformats.org/officeDocument/2006/relationships" xmlns:p="http://schemas.openxmlformats.org/presentationml/2006/main">
  <p:tag name="GENSWF_SLIDE_UID" val="{66C551CB-C03C-4981-9035-9BCA4AAD235B}:268"/>
</p:tagLst>
</file>

<file path=ppt/tags/tag6.xml><?xml version="1.0" encoding="utf-8"?>
<p:tagLst xmlns:a="http://schemas.openxmlformats.org/drawingml/2006/main" xmlns:r="http://schemas.openxmlformats.org/officeDocument/2006/relationships" xmlns:p="http://schemas.openxmlformats.org/presentationml/2006/main">
  <p:tag name="GENSWF_SLIDE_UID" val="{355630A8-853A-4477-B022-F5183732A311}:269"/>
</p:tagLst>
</file>

<file path=ppt/tags/tag7.xml><?xml version="1.0" encoding="utf-8"?>
<p:tagLst xmlns:a="http://schemas.openxmlformats.org/drawingml/2006/main" xmlns:r="http://schemas.openxmlformats.org/officeDocument/2006/relationships" xmlns:p="http://schemas.openxmlformats.org/presentationml/2006/main">
  <p:tag name="GENSWF_SLIDE_UID" val="{CAB6DC40-73E2-49FB-9D51-0C0B23A17811}:270"/>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457</Words>
  <Application>Microsoft Office PowerPoint</Application>
  <PresentationFormat>Widescreen</PresentationFormat>
  <Paragraphs>38</Paragraphs>
  <Slides>5</Slides>
  <Notes>3</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5</vt:i4>
      </vt:variant>
    </vt:vector>
  </HeadingPairs>
  <TitlesOfParts>
    <vt:vector size="14" baseType="lpstr">
      <vt:lpstr>SimSun</vt:lpstr>
      <vt:lpstr>Arial</vt:lpstr>
      <vt:lpstr>Calibri</vt:lpstr>
      <vt:lpstr>Calibri Light</vt:lpstr>
      <vt:lpstr>Times New Roman</vt:lpstr>
      <vt:lpstr>UTM Avo</vt:lpstr>
      <vt:lpstr>UTM Cookies</vt:lpstr>
      <vt:lpstr>Wingdings</vt:lpstr>
      <vt:lpstr>Office Theme</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Mùa vàng ( tiết 2)</dc:title>
  <dc:creator>STD_NHA</dc:creator>
  <cp:lastModifiedBy>STD_NHA</cp:lastModifiedBy>
  <cp:revision>3</cp:revision>
  <dcterms:created xsi:type="dcterms:W3CDTF">2025-02-13T14:45:28Z</dcterms:created>
  <dcterms:modified xsi:type="dcterms:W3CDTF">2025-02-13T14:45:55Z</dcterms:modified>
</cp:coreProperties>
</file>