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2" r:id="rId2"/>
    <p:sldId id="271" r:id="rId3"/>
    <p:sldId id="272" r:id="rId4"/>
    <p:sldId id="273" r:id="rId5"/>
    <p:sldId id="274" r:id="rId6"/>
    <p:sldId id="275" r:id="rId7"/>
    <p:sldId id="276" r:id="rId8"/>
    <p:sldId id="277" r:id="rId9"/>
    <p:sldId id="278"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8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46980-794C-4BC9-97BA-905572183841}"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45D3C-7131-4524-8A82-4482F6D0AA22}" type="slidenum">
              <a:rPr lang="en-US" smtClean="0"/>
              <a:t>‹#›</a:t>
            </a:fld>
            <a:endParaRPr lang="en-US"/>
          </a:p>
        </p:txBody>
      </p:sp>
    </p:spTree>
    <p:extLst>
      <p:ext uri="{BB962C8B-B14F-4D97-AF65-F5344CB8AC3E}">
        <p14:creationId xmlns:p14="http://schemas.microsoft.com/office/powerpoint/2010/main" val="3670132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45D3C-7131-4524-8A82-4482F6D0AA22}" type="slidenum">
              <a:rPr lang="en-US" smtClean="0"/>
              <a:t>1</a:t>
            </a:fld>
            <a:endParaRPr lang="en-US"/>
          </a:p>
        </p:txBody>
      </p:sp>
    </p:spTree>
    <p:extLst>
      <p:ext uri="{BB962C8B-B14F-4D97-AF65-F5344CB8AC3E}">
        <p14:creationId xmlns:p14="http://schemas.microsoft.com/office/powerpoint/2010/main" val="375773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45D3C-7131-4524-8A82-4482F6D0AA22}" type="slidenum">
              <a:rPr lang="en-US" smtClean="0"/>
              <a:t>2</a:t>
            </a:fld>
            <a:endParaRPr lang="en-US"/>
          </a:p>
        </p:txBody>
      </p:sp>
    </p:spTree>
    <p:extLst>
      <p:ext uri="{BB962C8B-B14F-4D97-AF65-F5344CB8AC3E}">
        <p14:creationId xmlns:p14="http://schemas.microsoft.com/office/powerpoint/2010/main" val="395620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45D3C-7131-4524-8A82-4482F6D0AA22}" type="slidenum">
              <a:rPr lang="en-US" smtClean="0"/>
              <a:t>3</a:t>
            </a:fld>
            <a:endParaRPr lang="en-US"/>
          </a:p>
        </p:txBody>
      </p:sp>
    </p:spTree>
    <p:extLst>
      <p:ext uri="{BB962C8B-B14F-4D97-AF65-F5344CB8AC3E}">
        <p14:creationId xmlns:p14="http://schemas.microsoft.com/office/powerpoint/2010/main" val="389256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45D3C-7131-4524-8A82-4482F6D0AA22}" type="slidenum">
              <a:rPr lang="en-US" smtClean="0"/>
              <a:t>4</a:t>
            </a:fld>
            <a:endParaRPr lang="en-US"/>
          </a:p>
        </p:txBody>
      </p:sp>
    </p:spTree>
    <p:extLst>
      <p:ext uri="{BB962C8B-B14F-4D97-AF65-F5344CB8AC3E}">
        <p14:creationId xmlns:p14="http://schemas.microsoft.com/office/powerpoint/2010/main" val="297225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45D3C-7131-4524-8A82-4482F6D0AA22}" type="slidenum">
              <a:rPr lang="en-US" smtClean="0"/>
              <a:t>5</a:t>
            </a:fld>
            <a:endParaRPr lang="en-US"/>
          </a:p>
        </p:txBody>
      </p:sp>
    </p:spTree>
    <p:extLst>
      <p:ext uri="{BB962C8B-B14F-4D97-AF65-F5344CB8AC3E}">
        <p14:creationId xmlns:p14="http://schemas.microsoft.com/office/powerpoint/2010/main" val="27185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45D3C-7131-4524-8A82-4482F6D0AA22}" type="slidenum">
              <a:rPr lang="en-US" smtClean="0"/>
              <a:t>6</a:t>
            </a:fld>
            <a:endParaRPr lang="en-US"/>
          </a:p>
        </p:txBody>
      </p:sp>
    </p:spTree>
    <p:extLst>
      <p:ext uri="{BB962C8B-B14F-4D97-AF65-F5344CB8AC3E}">
        <p14:creationId xmlns:p14="http://schemas.microsoft.com/office/powerpoint/2010/main" val="248780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45D3C-7131-4524-8A82-4482F6D0AA22}" type="slidenum">
              <a:rPr lang="en-US" smtClean="0"/>
              <a:t>7</a:t>
            </a:fld>
            <a:endParaRPr lang="en-US"/>
          </a:p>
        </p:txBody>
      </p:sp>
    </p:spTree>
    <p:extLst>
      <p:ext uri="{BB962C8B-B14F-4D97-AF65-F5344CB8AC3E}">
        <p14:creationId xmlns:p14="http://schemas.microsoft.com/office/powerpoint/2010/main" val="1529029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45D3C-7131-4524-8A82-4482F6D0AA22}" type="slidenum">
              <a:rPr lang="en-US" smtClean="0"/>
              <a:t>8</a:t>
            </a:fld>
            <a:endParaRPr lang="en-US"/>
          </a:p>
        </p:txBody>
      </p:sp>
    </p:spTree>
    <p:extLst>
      <p:ext uri="{BB962C8B-B14F-4D97-AF65-F5344CB8AC3E}">
        <p14:creationId xmlns:p14="http://schemas.microsoft.com/office/powerpoint/2010/main" val="251121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45D3C-7131-4524-8A82-4482F6D0AA22}" type="slidenum">
              <a:rPr lang="en-US" smtClean="0"/>
              <a:t>9</a:t>
            </a:fld>
            <a:endParaRPr lang="en-US"/>
          </a:p>
        </p:txBody>
      </p:sp>
    </p:spTree>
    <p:extLst>
      <p:ext uri="{BB962C8B-B14F-4D97-AF65-F5344CB8AC3E}">
        <p14:creationId xmlns:p14="http://schemas.microsoft.com/office/powerpoint/2010/main" val="249783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9A5AEF-4E31-4ED2-BB5E-C1F3232C7DB3}"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32485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A5AEF-4E31-4ED2-BB5E-C1F3232C7DB3}"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159123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A5AEF-4E31-4ED2-BB5E-C1F3232C7DB3}"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1161257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84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A5AEF-4E31-4ED2-BB5E-C1F3232C7DB3}"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267668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9A5AEF-4E31-4ED2-BB5E-C1F3232C7DB3}"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324824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9A5AEF-4E31-4ED2-BB5E-C1F3232C7DB3}"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261470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9A5AEF-4E31-4ED2-BB5E-C1F3232C7DB3}"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48369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9A5AEF-4E31-4ED2-BB5E-C1F3232C7DB3}"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270731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A5AEF-4E31-4ED2-BB5E-C1F3232C7DB3}"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31545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A5AEF-4E31-4ED2-BB5E-C1F3232C7DB3}"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176231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A5AEF-4E31-4ED2-BB5E-C1F3232C7DB3}"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201428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A5AEF-4E31-4ED2-BB5E-C1F3232C7DB3}" type="datetimeFigureOut">
              <a:rPr lang="en-US" smtClean="0"/>
              <a:t>2/13/2025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E3334-0FDB-434F-ABE7-FAFA4FE91EB0}" type="slidenum">
              <a:rPr lang="en-US" smtClean="0"/>
              <a:t>‹#›</a:t>
            </a:fld>
            <a:endParaRPr lang="en-US"/>
          </a:p>
        </p:txBody>
      </p:sp>
    </p:spTree>
    <p:extLst>
      <p:ext uri="{BB962C8B-B14F-4D97-AF65-F5344CB8AC3E}">
        <p14:creationId xmlns:p14="http://schemas.microsoft.com/office/powerpoint/2010/main" val="3880639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notesSlide" Target="../notesSlides/notesSlide1.xml"/><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5.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4.xml"/><Relationship Id="rId6" Type="http://schemas.microsoft.com/office/2007/relationships/hdphoto" Target="../media/hdphoto5.wdp"/><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microsoft.com/office/2007/relationships/hdphoto" Target="../media/hdphoto5.wdp"/><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9.png"/><Relationship Id="rId5" Type="http://schemas.microsoft.com/office/2007/relationships/hdphoto" Target="../media/hdphoto6.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9.xml"/><Relationship Id="rId6" Type="http://schemas.microsoft.com/office/2007/relationships/hdphoto" Target="../media/hdphoto7.wdp"/><Relationship Id="rId5" Type="http://schemas.openxmlformats.org/officeDocument/2006/relationships/image" Target="../media/image1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9566564" y="4490605"/>
            <a:ext cx="2625436" cy="2367395"/>
          </a:xfrm>
          <a:prstGeom prst="rect">
            <a:avLst/>
          </a:prstGeom>
        </p:spPr>
      </p:pic>
      <p:pic>
        <p:nvPicPr>
          <p:cNvPr id="11" name="Picture 10"/>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8460" b="92677" l="0" r="100000">
                        <a14:foregroundMark x1="21616" y1="16597" x2="27677" y2="71849"/>
                        <a14:foregroundMark x1="21010" y1="51681" x2="21010" y2="58613"/>
                        <a14:backgroundMark x1="2828" y1="31933" x2="12121" y2="83193"/>
                        <a14:backgroundMark x1="49899" y1="31303" x2="49899" y2="83193"/>
                        <a14:backgroundMark x1="58586" y1="41176" x2="66667" y2="46008"/>
                        <a14:backgroundMark x1="80202" y1="47479" x2="88283" y2="41807"/>
                        <a14:backgroundMark x1="41212" y1="39076" x2="36364" y2="46008"/>
                      </a14:backgroundRemoval>
                    </a14:imgEffect>
                  </a14:imgLayer>
                </a14:imgProps>
              </a:ext>
              <a:ext uri="{28A0092B-C50C-407E-A947-70E740481C1C}">
                <a14:useLocalDpi xmlns:a14="http://schemas.microsoft.com/office/drawing/2010/main" val="0"/>
              </a:ext>
            </a:extLst>
          </a:blip>
          <a:srcRect b="15278"/>
          <a:stretch/>
        </p:blipFill>
        <p:spPr>
          <a:xfrm>
            <a:off x="176075" y="4677658"/>
            <a:ext cx="2058354" cy="16764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36715" y="6213629"/>
            <a:ext cx="1039920" cy="722981"/>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6961" y="6243206"/>
            <a:ext cx="967849" cy="614794"/>
          </a:xfrm>
          <a:prstGeom prst="rect">
            <a:avLst/>
          </a:prstGeom>
        </p:spPr>
      </p:pic>
      <p:pic>
        <p:nvPicPr>
          <p:cNvPr id="16" name="Picture 15"/>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10651" y="5651998"/>
            <a:ext cx="1429237" cy="1429237"/>
          </a:xfrm>
          <a:prstGeom prst="rect">
            <a:avLst/>
          </a:prstGeom>
        </p:spPr>
      </p:pic>
      <p:pic>
        <p:nvPicPr>
          <p:cNvPr id="18" name="Picture 17"/>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0122" y="6172448"/>
            <a:ext cx="1048683" cy="812738"/>
          </a:xfrm>
          <a:prstGeom prst="rect">
            <a:avLst/>
          </a:prstGeom>
        </p:spPr>
      </p:pic>
      <p:sp>
        <p:nvSpPr>
          <p:cNvPr id="2" name="Rectangle 1"/>
          <p:cNvSpPr/>
          <p:nvPr/>
        </p:nvSpPr>
        <p:spPr>
          <a:xfrm>
            <a:off x="2826058" y="309369"/>
            <a:ext cx="6096000" cy="646331"/>
          </a:xfrm>
          <a:prstGeom prst="rect">
            <a:avLst/>
          </a:prstGeom>
        </p:spPr>
        <p:txBody>
          <a:bodyPr>
            <a:spAutoFit/>
          </a:bodyPr>
          <a:lstStyle/>
          <a:p>
            <a:pPr algn="ctr"/>
            <a:r>
              <a:rPr lang="vi-VN" b="1">
                <a:solidFill>
                  <a:srgbClr val="0070C0"/>
                </a:solidFill>
                <a:latin typeface="Times New Roman" panose="02020603050405020304" pitchFamily="18" charset="0"/>
                <a:cs typeface="Times New Roman" panose="02020603050405020304" pitchFamily="18" charset="0"/>
              </a:rPr>
              <a:t>ỦY BAN NHÂN DÂN HUYỆN AN LÃO</a:t>
            </a:r>
          </a:p>
          <a:p>
            <a:pPr algn="ctr"/>
            <a:r>
              <a:rPr lang="vi-VN" b="1" u="sng">
                <a:solidFill>
                  <a:srgbClr val="0070C0"/>
                </a:solidFill>
                <a:latin typeface="Times New Roman" panose="02020603050405020304" pitchFamily="18" charset="0"/>
                <a:cs typeface="Times New Roman" panose="02020603050405020304" pitchFamily="18" charset="0"/>
              </a:rPr>
              <a:t>TRƯỜNG TIỂU HỌC QUANG TRUNG</a:t>
            </a:r>
            <a:endParaRPr lang="en-US" b="1" u="sng">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826059" y="2310989"/>
            <a:ext cx="6096000" cy="1077218"/>
          </a:xfrm>
          <a:prstGeom prst="rect">
            <a:avLst/>
          </a:prstGeom>
        </p:spPr>
        <p:txBody>
          <a:bodyPr>
            <a:spAutoFit/>
          </a:bodyPr>
          <a:lstStyle/>
          <a:p>
            <a:pPr algn="ctr"/>
            <a:r>
              <a:rPr lang="en-US" sz="3200" b="1" smtClean="0">
                <a:solidFill>
                  <a:srgbClr val="0070C0"/>
                </a:solidFill>
                <a:latin typeface="Times New Roman" panose="02020603050405020304" pitchFamily="18" charset="0"/>
                <a:cs typeface="Times New Roman" panose="02020603050405020304" pitchFamily="18" charset="0"/>
              </a:rPr>
              <a:t>Tiếng Việt: </a:t>
            </a:r>
          </a:p>
          <a:p>
            <a:pPr algn="ctr"/>
            <a:r>
              <a:rPr lang="en-US" sz="3200" b="1" smtClean="0">
                <a:solidFill>
                  <a:srgbClr val="0070C0"/>
                </a:solidFill>
                <a:latin typeface="Times New Roman" panose="02020603050405020304" pitchFamily="18" charset="0"/>
                <a:cs typeface="Times New Roman" panose="02020603050405020304" pitchFamily="18" charset="0"/>
              </a:rPr>
              <a:t>Viết: Mùa vàng</a:t>
            </a:r>
            <a:endParaRPr lang="en-US" sz="3200" b="1">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21367" y="5666146"/>
            <a:ext cx="6096000" cy="923330"/>
          </a:xfrm>
          <a:prstGeom prst="rect">
            <a:avLst/>
          </a:prstGeom>
        </p:spPr>
        <p:txBody>
          <a:bodyPr>
            <a:spAutoFit/>
          </a:bodyPr>
          <a:lstStyle/>
          <a:p>
            <a:pPr algn="ctr"/>
            <a:r>
              <a:rPr lang="vi-VN" b="1">
                <a:solidFill>
                  <a:srgbClr val="0070C0"/>
                </a:solidFill>
                <a:latin typeface="Times New Roman" panose="02020603050405020304" pitchFamily="18" charset="0"/>
                <a:cs typeface="Times New Roman" panose="02020603050405020304" pitchFamily="18" charset="0"/>
              </a:rPr>
              <a:t>Giáo viên: </a:t>
            </a:r>
            <a:r>
              <a:rPr lang="en-US" b="1" smtClean="0">
                <a:solidFill>
                  <a:srgbClr val="0070C0"/>
                </a:solidFill>
                <a:latin typeface="Times New Roman" panose="02020603050405020304" pitchFamily="18" charset="0"/>
                <a:cs typeface="Times New Roman" panose="02020603050405020304" pitchFamily="18" charset="0"/>
              </a:rPr>
              <a:t>Phạm Thị Hương</a:t>
            </a:r>
            <a:endParaRPr lang="vi-VN" b="1">
              <a:solidFill>
                <a:srgbClr val="0070C0"/>
              </a:solidFill>
              <a:latin typeface="Times New Roman" panose="02020603050405020304" pitchFamily="18" charset="0"/>
              <a:cs typeface="Times New Roman" panose="02020603050405020304" pitchFamily="18" charset="0"/>
            </a:endParaRPr>
          </a:p>
          <a:p>
            <a:pPr algn="ctr"/>
            <a:r>
              <a:rPr lang="vi-VN" b="1">
                <a:solidFill>
                  <a:srgbClr val="0070C0"/>
                </a:solidFill>
                <a:latin typeface="Times New Roman" panose="02020603050405020304" pitchFamily="18" charset="0"/>
                <a:cs typeface="Times New Roman" panose="02020603050405020304" pitchFamily="18" charset="0"/>
              </a:rPr>
              <a:t>Lớp: </a:t>
            </a:r>
            <a:r>
              <a:rPr lang="vi-VN" b="1" smtClean="0">
                <a:solidFill>
                  <a:srgbClr val="0070C0"/>
                </a:solidFill>
                <a:latin typeface="Times New Roman" panose="02020603050405020304" pitchFamily="18" charset="0"/>
                <a:cs typeface="Times New Roman" panose="02020603050405020304" pitchFamily="18" charset="0"/>
              </a:rPr>
              <a:t>2</a:t>
            </a:r>
            <a:r>
              <a:rPr lang="en-US" b="1" smtClean="0">
                <a:solidFill>
                  <a:srgbClr val="0070C0"/>
                </a:solidFill>
                <a:latin typeface="Times New Roman" panose="02020603050405020304" pitchFamily="18" charset="0"/>
                <a:cs typeface="Times New Roman" panose="02020603050405020304" pitchFamily="18" charset="0"/>
              </a:rPr>
              <a:t>D</a:t>
            </a:r>
            <a:endParaRPr lang="en-US" b="1">
              <a:solidFill>
                <a:srgbClr val="0070C0"/>
              </a:solidFill>
              <a:latin typeface="Times New Roman" panose="02020603050405020304" pitchFamily="18" charset="0"/>
              <a:cs typeface="Times New Roman" panose="02020603050405020304" pitchFamily="18" charset="0"/>
            </a:endParaRPr>
          </a:p>
          <a:p>
            <a:pPr algn="ctr"/>
            <a:r>
              <a:rPr lang="en-US" b="1">
                <a:solidFill>
                  <a:srgbClr val="0070C0"/>
                </a:solidFill>
                <a:latin typeface="Times New Roman" panose="02020603050405020304" pitchFamily="18" charset="0"/>
                <a:cs typeface="Times New Roman" panose="02020603050405020304" pitchFamily="18" charset="0"/>
              </a:rPr>
              <a:t>Năm 2024 - 2025</a:t>
            </a:r>
          </a:p>
        </p:txBody>
      </p:sp>
    </p:spTree>
    <p:custDataLst>
      <p:tags r:id="rId1"/>
    </p:custDataLst>
    <p:extLst>
      <p:ext uri="{BB962C8B-B14F-4D97-AF65-F5344CB8AC3E}">
        <p14:creationId xmlns:p14="http://schemas.microsoft.com/office/powerpoint/2010/main" val="3446676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95E2A01A-37E7-4E49-A4B0-0BE4C4D94941}"/>
              </a:ext>
            </a:extLst>
          </p:cNvPr>
          <p:cNvGrpSpPr/>
          <p:nvPr/>
        </p:nvGrpSpPr>
        <p:grpSpPr>
          <a:xfrm>
            <a:off x="3049690" y="1854426"/>
            <a:ext cx="5874569" cy="4424361"/>
            <a:chOff x="1417547" y="1264224"/>
            <a:chExt cx="4405927" cy="3318271"/>
          </a:xfrm>
        </p:grpSpPr>
        <p:pic>
          <p:nvPicPr>
            <p:cNvPr id="12" name="Picture 11">
              <a:extLst>
                <a:ext uri="{FF2B5EF4-FFF2-40B4-BE49-F238E27FC236}">
                  <a16:creationId xmlns:a16="http://schemas.microsoft.com/office/drawing/2014/main" xmlns="" id="{A5687987-9381-4BDA-8E8A-5CD79A8EE47F}"/>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xmlns="" id="{FF041EC8-55B2-4FCF-BB45-E1C5B0EA5B49}"/>
                </a:ext>
              </a:extLst>
            </p:cNvPr>
            <p:cNvSpPr txBox="1"/>
            <p:nvPr/>
          </p:nvSpPr>
          <p:spPr>
            <a:xfrm>
              <a:off x="3064386" y="2987782"/>
              <a:ext cx="2009748" cy="1085009"/>
            </a:xfrm>
            <a:prstGeom prst="rect">
              <a:avLst/>
            </a:prstGeom>
            <a:noFill/>
          </p:spPr>
          <p:txBody>
            <a:bodyPr wrap="square" rtlCol="0">
              <a:spAutoFit/>
            </a:bodyPr>
            <a:lstStyle/>
            <a:p>
              <a:pPr algn="ctr">
                <a:lnSpc>
                  <a:spcPct val="150000"/>
                </a:lnSpc>
              </a:pPr>
              <a:r>
                <a:rPr lang="vi-VN" sz="5867" b="1" dirty="0">
                  <a:solidFill>
                    <a:srgbClr val="17479D"/>
                  </a:solidFill>
                  <a:latin typeface="UTM Avo" panose="02040603050506020204" pitchFamily="18" charset="0"/>
                </a:rPr>
                <a:t>VIẾT</a:t>
              </a:r>
              <a:endParaRPr lang="en-US" sz="5867"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xmlns="" id="{1572C51F-CECB-48A7-8A70-7BA2BE8A7350}"/>
                </a:ext>
              </a:extLst>
            </p:cNvPr>
            <p:cNvSpPr txBox="1"/>
            <p:nvPr/>
          </p:nvSpPr>
          <p:spPr>
            <a:xfrm>
              <a:off x="1961448" y="2608611"/>
              <a:ext cx="3041009" cy="715533"/>
            </a:xfrm>
            <a:prstGeom prst="rect">
              <a:avLst/>
            </a:prstGeom>
            <a:noFill/>
          </p:spPr>
          <p:txBody>
            <a:bodyPr wrap="square" rtlCol="0">
              <a:spAutoFit/>
            </a:bodyPr>
            <a:lstStyle/>
            <a:p>
              <a:pPr algn="ctr">
                <a:lnSpc>
                  <a:spcPct val="150000"/>
                </a:lnSpc>
              </a:pPr>
              <a:r>
                <a:rPr lang="vi-VN" sz="3733" b="1">
                  <a:solidFill>
                    <a:schemeClr val="accent1">
                      <a:lumMod val="50000"/>
                    </a:schemeClr>
                  </a:solidFill>
                  <a:latin typeface="UTM Avo" panose="02040603050506020204" pitchFamily="18" charset="0"/>
                </a:rPr>
                <a:t>TIẾT 3</a:t>
              </a:r>
              <a:endParaRPr lang="en-US" sz="3733"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xmlns="" id="{DB42BD70-9A17-4FEB-8463-55E3911EA577}"/>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29570" y="4263521"/>
            <a:ext cx="2076297" cy="207629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37F87520-44C6-BE4D-B355-631AF2C2AC8A}"/>
              </a:ext>
            </a:extLst>
          </p:cNvPr>
          <p:cNvSpPr txBox="1"/>
          <p:nvPr/>
        </p:nvSpPr>
        <p:spPr>
          <a:xfrm>
            <a:off x="3569774" y="625792"/>
            <a:ext cx="6160357" cy="995209"/>
          </a:xfrm>
          <a:prstGeom prst="rect">
            <a:avLst/>
          </a:prstGeom>
          <a:noFill/>
        </p:spPr>
        <p:txBody>
          <a:bodyPr wrap="square" rtlCol="0">
            <a:spAutoFit/>
          </a:bodyPr>
          <a:lstStyle/>
          <a:p>
            <a:pPr algn="ctr"/>
            <a:r>
              <a:rPr lang="vi-VN" sz="5867" dirty="0">
                <a:solidFill>
                  <a:schemeClr val="accent2"/>
                </a:solidFill>
                <a:latin typeface="UTM Cookies" panose="02040603050506020204" pitchFamily="18" charset="0"/>
              </a:rPr>
              <a:t>MÙA VÀNG</a:t>
            </a:r>
            <a:endParaRPr lang="en-US" sz="5867" dirty="0">
              <a:solidFill>
                <a:schemeClr val="accent2"/>
              </a:solidFill>
              <a:latin typeface="UTM Cookies" panose="02040603050506020204" pitchFamily="18" charset="0"/>
            </a:endParaRPr>
          </a:p>
        </p:txBody>
      </p:sp>
      <p:grpSp>
        <p:nvGrpSpPr>
          <p:cNvPr id="17" name="Group 16">
            <a:extLst>
              <a:ext uri="{FF2B5EF4-FFF2-40B4-BE49-F238E27FC236}">
                <a16:creationId xmlns:a16="http://schemas.microsoft.com/office/drawing/2014/main" xmlns="" id="{C791C43A-7491-304D-A903-87C45875E014}"/>
              </a:ext>
            </a:extLst>
          </p:cNvPr>
          <p:cNvGrpSpPr/>
          <p:nvPr/>
        </p:nvGrpSpPr>
        <p:grpSpPr>
          <a:xfrm>
            <a:off x="2038924" y="771219"/>
            <a:ext cx="2175937" cy="947479"/>
            <a:chOff x="360464" y="617893"/>
            <a:chExt cx="1631953" cy="710609"/>
          </a:xfrm>
        </p:grpSpPr>
        <p:sp>
          <p:nvSpPr>
            <p:cNvPr id="18" name="TextBox 17">
              <a:extLst>
                <a:ext uri="{FF2B5EF4-FFF2-40B4-BE49-F238E27FC236}">
                  <a16:creationId xmlns:a16="http://schemas.microsoft.com/office/drawing/2014/main" xmlns="" id="{1DC349C8-2331-8940-AB59-F1749133B80A}"/>
                </a:ext>
              </a:extLst>
            </p:cNvPr>
            <p:cNvSpPr txBox="1"/>
            <p:nvPr/>
          </p:nvSpPr>
          <p:spPr>
            <a:xfrm>
              <a:off x="378770" y="617893"/>
              <a:ext cx="1613647" cy="684755"/>
            </a:xfrm>
            <a:prstGeom prst="rect">
              <a:avLst/>
            </a:prstGeom>
            <a:noFill/>
          </p:spPr>
          <p:txBody>
            <a:bodyPr wrap="square" rtlCol="0">
              <a:spAutoFit/>
            </a:bodyPr>
            <a:lstStyle/>
            <a:p>
              <a:r>
                <a:rPr lang="en-US" sz="5333" dirty="0">
                  <a:solidFill>
                    <a:schemeClr val="accent1">
                      <a:lumMod val="50000"/>
                    </a:schemeClr>
                  </a:solidFill>
                  <a:latin typeface="UTM Cookies" panose="02040603050506020204" pitchFamily="18" charset="0"/>
                </a:rPr>
                <a:t>BÀI</a:t>
              </a:r>
              <a:r>
                <a:rPr lang="en-US" sz="2400" dirty="0">
                  <a:solidFill>
                    <a:schemeClr val="accent1">
                      <a:lumMod val="50000"/>
                    </a:schemeClr>
                  </a:solidFill>
                  <a:latin typeface="UTM Cookies" panose="02040603050506020204" pitchFamily="18" charset="0"/>
                </a:rPr>
                <a:t> </a:t>
              </a:r>
              <a:r>
                <a:rPr lang="en-US" sz="5333" dirty="0">
                  <a:solidFill>
                    <a:schemeClr val="accent1">
                      <a:lumMod val="50000"/>
                    </a:schemeClr>
                  </a:solidFill>
                  <a:latin typeface="UTM Cookies" panose="02040603050506020204" pitchFamily="18" charset="0"/>
                </a:rPr>
                <a:t>6</a:t>
              </a:r>
            </a:p>
          </p:txBody>
        </p:sp>
        <p:sp>
          <p:nvSpPr>
            <p:cNvPr id="19" name="TextBox 18">
              <a:extLst>
                <a:ext uri="{FF2B5EF4-FFF2-40B4-BE49-F238E27FC236}">
                  <a16:creationId xmlns:a16="http://schemas.microsoft.com/office/drawing/2014/main" xmlns="" id="{76ECB9B4-578D-D646-AC79-594F564449BD}"/>
                </a:ext>
              </a:extLst>
            </p:cNvPr>
            <p:cNvSpPr txBox="1"/>
            <p:nvPr/>
          </p:nvSpPr>
          <p:spPr>
            <a:xfrm>
              <a:off x="360464" y="643747"/>
              <a:ext cx="1613647" cy="684755"/>
            </a:xfrm>
            <a:prstGeom prst="rect">
              <a:avLst/>
            </a:prstGeom>
            <a:noFill/>
          </p:spPr>
          <p:txBody>
            <a:bodyPr wrap="square" rtlCol="0">
              <a:spAutoFit/>
            </a:bodyPr>
            <a:lstStyle/>
            <a:p>
              <a:r>
                <a:rPr lang="en-US" sz="5333" dirty="0">
                  <a:solidFill>
                    <a:schemeClr val="accent1"/>
                  </a:solidFill>
                  <a:latin typeface="UTM Cookies" panose="02040603050506020204" pitchFamily="18" charset="0"/>
                </a:rPr>
                <a:t>BÀI</a:t>
              </a:r>
              <a:r>
                <a:rPr lang="en-US" sz="2400" dirty="0">
                  <a:solidFill>
                    <a:schemeClr val="accent1"/>
                  </a:solidFill>
                  <a:latin typeface="UTM Cookies" panose="02040603050506020204" pitchFamily="18" charset="0"/>
                </a:rPr>
                <a:t> </a:t>
              </a:r>
              <a:r>
                <a:rPr lang="en-US" sz="5333" dirty="0">
                  <a:solidFill>
                    <a:schemeClr val="accent1"/>
                  </a:solidFill>
                  <a:latin typeface="UTM Cookies" panose="02040603050506020204" pitchFamily="18" charset="0"/>
                </a:rPr>
                <a:t>6</a:t>
              </a:r>
            </a:p>
          </p:txBody>
        </p:sp>
      </p:grpSp>
    </p:spTree>
    <p:custDataLst>
      <p:tags r:id="rId1"/>
    </p:custDataLst>
    <p:extLst>
      <p:ext uri="{BB962C8B-B14F-4D97-AF65-F5344CB8AC3E}">
        <p14:creationId xmlns:p14="http://schemas.microsoft.com/office/powerpoint/2010/main" val="3050639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305156-7455-8F4C-AA31-731375F4FEB5}"/>
              </a:ext>
            </a:extLst>
          </p:cNvPr>
          <p:cNvSpPr txBox="1"/>
          <p:nvPr/>
        </p:nvSpPr>
        <p:spPr>
          <a:xfrm>
            <a:off x="3448095" y="727931"/>
            <a:ext cx="6026836" cy="913007"/>
          </a:xfrm>
          <a:prstGeom prst="rect">
            <a:avLst/>
          </a:prstGeom>
          <a:noFill/>
        </p:spPr>
        <p:txBody>
          <a:bodyPr wrap="square" rtlCol="0">
            <a:spAutoFit/>
          </a:bodyPr>
          <a:lstStyle/>
          <a:p>
            <a:pPr algn="ctr"/>
            <a:r>
              <a:rPr lang="vi-VN" sz="5333" dirty="0">
                <a:solidFill>
                  <a:schemeClr val="accent2"/>
                </a:solidFill>
                <a:latin typeface="UTM Cookies" panose="02040603050506020204" pitchFamily="18" charset="0"/>
              </a:rPr>
              <a:t>NGHE- VIẾT</a:t>
            </a:r>
            <a:endParaRPr lang="en-US" sz="5333"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xmlns="" id="{F1BA6EFB-CB7A-094B-AC9D-B222BDD328B2}"/>
              </a:ext>
            </a:extLst>
          </p:cNvPr>
          <p:cNvSpPr txBox="1"/>
          <p:nvPr/>
        </p:nvSpPr>
        <p:spPr>
          <a:xfrm>
            <a:off x="4530188" y="2411047"/>
            <a:ext cx="2874505" cy="666786"/>
          </a:xfrm>
          <a:prstGeom prst="rect">
            <a:avLst/>
          </a:prstGeom>
          <a:noFill/>
        </p:spPr>
        <p:txBody>
          <a:bodyPr wrap="none" rtlCol="0">
            <a:spAutoFit/>
          </a:bodyPr>
          <a:lstStyle/>
          <a:p>
            <a:r>
              <a:rPr lang="x-none" sz="3733" b="1" dirty="0">
                <a:solidFill>
                  <a:srgbClr val="17479D"/>
                </a:solidFill>
                <a:latin typeface="UTM Avo" panose="02040603050506020204" pitchFamily="18" charset="0"/>
              </a:rPr>
              <a:t>TẾT ĐẾN RỒI</a:t>
            </a:r>
          </a:p>
        </p:txBody>
      </p:sp>
      <p:sp>
        <p:nvSpPr>
          <p:cNvPr id="5" name="TextBox 4">
            <a:extLst>
              <a:ext uri="{FF2B5EF4-FFF2-40B4-BE49-F238E27FC236}">
                <a16:creationId xmlns:a16="http://schemas.microsoft.com/office/drawing/2014/main" xmlns="" id="{9FA24853-01FC-A946-88A2-4E5CEA158308}"/>
              </a:ext>
            </a:extLst>
          </p:cNvPr>
          <p:cNvSpPr txBox="1"/>
          <p:nvPr/>
        </p:nvSpPr>
        <p:spPr>
          <a:xfrm>
            <a:off x="3147325" y="3224049"/>
            <a:ext cx="8437308" cy="708014"/>
          </a:xfrm>
          <a:prstGeom prst="rect">
            <a:avLst/>
          </a:prstGeom>
          <a:noFill/>
        </p:spPr>
        <p:txBody>
          <a:bodyPr wrap="square" rtlCol="0">
            <a:spAutoFit/>
          </a:bodyPr>
          <a:lstStyle/>
          <a:p>
            <a:pPr algn="just">
              <a:lnSpc>
                <a:spcPct val="150000"/>
              </a:lnSpc>
            </a:pPr>
            <a:r>
              <a:rPr lang="vi-VN" sz="2667" b="1" dirty="0">
                <a:solidFill>
                  <a:schemeClr val="accent1">
                    <a:lumMod val="75000"/>
                  </a:schemeClr>
                </a:solidFill>
                <a:latin typeface="UTM Avo" panose="02040603050506020204" pitchFamily="18" charset="0"/>
              </a:rPr>
              <a:t>Nghe - viết.</a:t>
            </a:r>
            <a:endParaRPr lang="vi-VN" sz="2667"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xmlns="" id="{48A59E4D-45DE-054A-857C-47437CB55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323" y="3430137"/>
            <a:ext cx="406360" cy="384000"/>
          </a:xfrm>
          <a:prstGeom prst="rect">
            <a:avLst/>
          </a:prstGeom>
        </p:spPr>
      </p:pic>
      <p:pic>
        <p:nvPicPr>
          <p:cNvPr id="7" name="Picture 6">
            <a:extLst>
              <a:ext uri="{FF2B5EF4-FFF2-40B4-BE49-F238E27FC236}">
                <a16:creationId xmlns:a16="http://schemas.microsoft.com/office/drawing/2014/main" xmlns="" id="{E2AA5F57-8D3B-5343-A7FB-8D8509DE1F12}"/>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623683" y="4324608"/>
            <a:ext cx="384000" cy="384000"/>
          </a:xfrm>
          <a:prstGeom prst="rect">
            <a:avLst/>
          </a:prstGeom>
        </p:spPr>
      </p:pic>
      <p:sp>
        <p:nvSpPr>
          <p:cNvPr id="8" name="TextBox 7">
            <a:extLst>
              <a:ext uri="{FF2B5EF4-FFF2-40B4-BE49-F238E27FC236}">
                <a16:creationId xmlns:a16="http://schemas.microsoft.com/office/drawing/2014/main" xmlns="" id="{6743BCB4-7CDF-1743-B06E-85D66E7CF6B8}"/>
              </a:ext>
            </a:extLst>
          </p:cNvPr>
          <p:cNvSpPr txBox="1"/>
          <p:nvPr/>
        </p:nvSpPr>
        <p:spPr>
          <a:xfrm>
            <a:off x="3147325" y="4112332"/>
            <a:ext cx="8437308" cy="708014"/>
          </a:xfrm>
          <a:prstGeom prst="rect">
            <a:avLst/>
          </a:prstGeom>
          <a:noFill/>
        </p:spPr>
        <p:txBody>
          <a:bodyPr wrap="square" rtlCol="0">
            <a:spAutoFit/>
          </a:bodyPr>
          <a:lstStyle/>
          <a:p>
            <a:pPr algn="just">
              <a:lnSpc>
                <a:spcPct val="150000"/>
              </a:lnSpc>
            </a:pPr>
            <a:r>
              <a:rPr lang="vi-VN" sz="2667" b="1" dirty="0">
                <a:solidFill>
                  <a:schemeClr val="accent1">
                    <a:lumMod val="75000"/>
                  </a:schemeClr>
                </a:solidFill>
                <a:latin typeface="UTM Avo" panose="02040603050506020204" pitchFamily="18" charset="0"/>
              </a:rPr>
              <a:t>Bài tập chính tả: g/ gh.</a:t>
            </a:r>
            <a:endParaRPr lang="vi-VN" sz="2667"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xmlns="" id="{704A1E3D-E4D2-8C42-B66F-F1851A550471}"/>
              </a:ext>
            </a:extLst>
          </p:cNvPr>
          <p:cNvSpPr txBox="1"/>
          <p:nvPr/>
        </p:nvSpPr>
        <p:spPr>
          <a:xfrm>
            <a:off x="3147325" y="5000615"/>
            <a:ext cx="8437308" cy="708014"/>
          </a:xfrm>
          <a:prstGeom prst="rect">
            <a:avLst/>
          </a:prstGeom>
          <a:noFill/>
        </p:spPr>
        <p:txBody>
          <a:bodyPr wrap="square" rtlCol="0">
            <a:spAutoFit/>
          </a:bodyPr>
          <a:lstStyle/>
          <a:p>
            <a:pPr algn="just">
              <a:lnSpc>
                <a:spcPct val="150000"/>
              </a:lnSpc>
            </a:pPr>
            <a:r>
              <a:rPr lang="vi-VN" sz="2667" b="1" dirty="0">
                <a:solidFill>
                  <a:schemeClr val="accent1">
                    <a:lumMod val="75000"/>
                  </a:schemeClr>
                </a:solidFill>
                <a:latin typeface="UTM Avo" panose="02040603050506020204" pitchFamily="18" charset="0"/>
              </a:rPr>
              <a:t>Bài tập lựa chọn.</a:t>
            </a:r>
            <a:endParaRPr lang="vi-VN" sz="2667"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xmlns="" id="{DF4D9C22-4E90-3C46-94B3-C5F4245B40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5952" y="5206719"/>
            <a:ext cx="384000" cy="384000"/>
          </a:xfrm>
          <a:prstGeom prst="rect">
            <a:avLst/>
          </a:prstGeom>
        </p:spPr>
      </p:pic>
      <p:pic>
        <p:nvPicPr>
          <p:cNvPr id="11"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xmlns="" id="{A4204ED8-1DF5-594F-A543-EAE26ECD9EA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42883" y="411893"/>
            <a:ext cx="1682580" cy="1743945"/>
          </a:xfrm>
          <a:prstGeom prst="ellipse">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4331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AB7E27-7FC7-4C47-811B-15050CA3E690}"/>
              </a:ext>
            </a:extLst>
          </p:cNvPr>
          <p:cNvSpPr txBox="1"/>
          <p:nvPr/>
        </p:nvSpPr>
        <p:spPr>
          <a:xfrm>
            <a:off x="2515985" y="1162097"/>
            <a:ext cx="7154436" cy="830997"/>
          </a:xfrm>
          <a:prstGeom prst="rect">
            <a:avLst/>
          </a:prstGeom>
          <a:noFill/>
        </p:spPr>
        <p:txBody>
          <a:bodyPr wrap="square" rtlCol="0">
            <a:spAutoFit/>
          </a:bodyPr>
          <a:lstStyle/>
          <a:p>
            <a:pPr algn="ctr">
              <a:lnSpc>
                <a:spcPct val="150000"/>
              </a:lnSpc>
            </a:pPr>
            <a:r>
              <a:rPr lang="vi-VN" sz="3200" b="1" dirty="0">
                <a:solidFill>
                  <a:schemeClr val="accent1">
                    <a:lumMod val="50000"/>
                  </a:schemeClr>
                </a:solidFill>
                <a:latin typeface="UTM Avo" panose="02040603050506020204" pitchFamily="18" charset="0"/>
              </a:rPr>
              <a:t>Mùa vàng</a:t>
            </a:r>
            <a:endParaRPr lang="en-US" sz="32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xmlns="" id="{DA3D6D13-98E5-544E-A2A0-7B1710E8DFA4}"/>
              </a:ext>
            </a:extLst>
          </p:cNvPr>
          <p:cNvSpPr txBox="1"/>
          <p:nvPr/>
        </p:nvSpPr>
        <p:spPr>
          <a:xfrm>
            <a:off x="2093357" y="1835488"/>
            <a:ext cx="7999695" cy="4402103"/>
          </a:xfrm>
          <a:prstGeom prst="rect">
            <a:avLst/>
          </a:prstGeom>
          <a:noFill/>
        </p:spPr>
        <p:txBody>
          <a:bodyPr wrap="square" rtlCol="0">
            <a:spAutoFit/>
          </a:bodyPr>
          <a:lstStyle/>
          <a:p>
            <a:pPr marL="10584" algn="just">
              <a:lnSpc>
                <a:spcPct val="150000"/>
              </a:lnSpc>
            </a:pPr>
            <a:r>
              <a:rPr lang="vi-VN" sz="2667" dirty="0">
                <a:latin typeface="UTM Avo" panose="02040603050506020204" pitchFamily="18" charset="0"/>
              </a:rPr>
              <a:t>     Để có cái 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p>
          <a:p>
            <a:pPr marL="10584" algn="just">
              <a:lnSpc>
                <a:spcPct val="150000"/>
              </a:lnSpc>
            </a:pPr>
            <a:r>
              <a:rPr lang="vi-VN" sz="2667" dirty="0">
                <a:latin typeface="UTM Avo" panose="02040603050506020204" pitchFamily="18" charset="0"/>
              </a:rPr>
              <a:t> </a:t>
            </a:r>
          </a:p>
          <a:p>
            <a:pPr marL="355591" algn="just">
              <a:lnSpc>
                <a:spcPct val="150000"/>
              </a:lnSpc>
            </a:pPr>
            <a:endParaRPr lang="en-US" sz="2667" dirty="0">
              <a:latin typeface="UTM Avo" panose="02040603050506020204" pitchFamily="18" charset="0"/>
            </a:endParaRPr>
          </a:p>
        </p:txBody>
      </p:sp>
      <p:cxnSp>
        <p:nvCxnSpPr>
          <p:cNvPr id="4" name="Straight Connector 3">
            <a:extLst>
              <a:ext uri="{FF2B5EF4-FFF2-40B4-BE49-F238E27FC236}">
                <a16:creationId xmlns:a16="http://schemas.microsoft.com/office/drawing/2014/main" xmlns="" id="{1F4C6444-6C93-BF45-B1C3-D4A014078C78}"/>
              </a:ext>
            </a:extLst>
          </p:cNvPr>
          <p:cNvCxnSpPr>
            <a:cxnSpLocks/>
          </p:cNvCxnSpPr>
          <p:nvPr/>
        </p:nvCxnSpPr>
        <p:spPr>
          <a:xfrm>
            <a:off x="5243854" y="1864267"/>
            <a:ext cx="9236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1202C3C9-A326-274C-8CA8-74D8353AD7BB}"/>
              </a:ext>
            </a:extLst>
          </p:cNvPr>
          <p:cNvCxnSpPr>
            <a:cxnSpLocks/>
          </p:cNvCxnSpPr>
          <p:nvPr/>
        </p:nvCxnSpPr>
        <p:spPr>
          <a:xfrm>
            <a:off x="2442643" y="2417968"/>
            <a:ext cx="6308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E2AD7F17-2368-2F46-9C9C-28D81A6AF5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374" y="585567"/>
            <a:ext cx="462497" cy="437048"/>
          </a:xfrm>
          <a:prstGeom prst="rect">
            <a:avLst/>
          </a:prstGeom>
        </p:spPr>
      </p:pic>
      <p:cxnSp>
        <p:nvCxnSpPr>
          <p:cNvPr id="15" name="Straight Connector 14">
            <a:extLst>
              <a:ext uri="{FF2B5EF4-FFF2-40B4-BE49-F238E27FC236}">
                <a16:creationId xmlns:a16="http://schemas.microsoft.com/office/drawing/2014/main" xmlns="" id="{B778746E-20C0-B74C-8556-5A9A1ECA4885}"/>
              </a:ext>
            </a:extLst>
          </p:cNvPr>
          <p:cNvCxnSpPr>
            <a:cxnSpLocks/>
          </p:cNvCxnSpPr>
          <p:nvPr/>
        </p:nvCxnSpPr>
        <p:spPr>
          <a:xfrm>
            <a:off x="5194155" y="2980008"/>
            <a:ext cx="5735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0F3943F-2941-5E4E-B96B-8055ECAD4CA0}"/>
              </a:ext>
            </a:extLst>
          </p:cNvPr>
          <p:cNvCxnSpPr>
            <a:cxnSpLocks/>
          </p:cNvCxnSpPr>
          <p:nvPr/>
        </p:nvCxnSpPr>
        <p:spPr>
          <a:xfrm>
            <a:off x="4458571" y="3634104"/>
            <a:ext cx="5735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DC67CCA1-AA73-5344-AE55-2A4D219EA981}"/>
              </a:ext>
            </a:extLst>
          </p:cNvPr>
          <p:cNvCxnSpPr>
            <a:cxnSpLocks/>
          </p:cNvCxnSpPr>
          <p:nvPr/>
        </p:nvCxnSpPr>
        <p:spPr>
          <a:xfrm>
            <a:off x="2570419" y="4860519"/>
            <a:ext cx="693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8512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9379E3-F72F-364A-B033-9BD22226F102}"/>
              </a:ext>
            </a:extLst>
          </p:cNvPr>
          <p:cNvSpPr txBox="1"/>
          <p:nvPr/>
        </p:nvSpPr>
        <p:spPr>
          <a:xfrm>
            <a:off x="2501905" y="858914"/>
            <a:ext cx="7154436" cy="830997"/>
          </a:xfrm>
          <a:prstGeom prst="rect">
            <a:avLst/>
          </a:prstGeom>
          <a:noFill/>
        </p:spPr>
        <p:txBody>
          <a:bodyPr wrap="square" rtlCol="0">
            <a:spAutoFit/>
          </a:bodyPr>
          <a:lstStyle/>
          <a:p>
            <a:pPr algn="ctr">
              <a:lnSpc>
                <a:spcPct val="150000"/>
              </a:lnSpc>
            </a:pPr>
            <a:r>
              <a:rPr lang="vi-VN" sz="3200" b="1" dirty="0">
                <a:solidFill>
                  <a:schemeClr val="accent1">
                    <a:lumMod val="50000"/>
                  </a:schemeClr>
                </a:solidFill>
                <a:latin typeface="UTM Avo" panose="02040603050506020204" pitchFamily="18" charset="0"/>
              </a:rPr>
              <a:t>Các từ dễ viết sai</a:t>
            </a:r>
            <a:endParaRPr lang="en-US" sz="32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xmlns="" id="{04B2AE07-AE20-3040-9F7E-25ABBA398403}"/>
              </a:ext>
            </a:extLst>
          </p:cNvPr>
          <p:cNvSpPr/>
          <p:nvPr/>
        </p:nvSpPr>
        <p:spPr>
          <a:xfrm>
            <a:off x="2577320" y="1752073"/>
            <a:ext cx="7995683" cy="830997"/>
          </a:xfrm>
          <a:prstGeom prst="rect">
            <a:avLst/>
          </a:prstGeom>
        </p:spPr>
        <p:txBody>
          <a:bodyPr wrap="square">
            <a:spAutoFit/>
          </a:bodyPr>
          <a:lstStyle/>
          <a:p>
            <a:pPr algn="just">
              <a:lnSpc>
                <a:spcPct val="150000"/>
              </a:lnSpc>
            </a:pPr>
            <a:r>
              <a:rPr lang="vi-VN" sz="3200" dirty="0">
                <a:latin typeface="UTM Avo" panose="02040603050506020204" pitchFamily="18" charset="0"/>
              </a:rPr>
              <a:t>     cày bừa</a:t>
            </a:r>
            <a:endParaRPr lang="vi-VN" sz="3200" dirty="0"/>
          </a:p>
        </p:txBody>
      </p:sp>
      <p:sp>
        <p:nvSpPr>
          <p:cNvPr id="4" name="Oval 3">
            <a:extLst>
              <a:ext uri="{FF2B5EF4-FFF2-40B4-BE49-F238E27FC236}">
                <a16:creationId xmlns:a16="http://schemas.microsoft.com/office/drawing/2014/main" xmlns="" id="{E1DFA7C5-42F0-644F-A449-37BAD5B856D4}"/>
              </a:ext>
            </a:extLst>
          </p:cNvPr>
          <p:cNvSpPr/>
          <p:nvPr/>
        </p:nvSpPr>
        <p:spPr>
          <a:xfrm>
            <a:off x="2728139" y="207699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5" name="Rectangle 4">
            <a:extLst>
              <a:ext uri="{FF2B5EF4-FFF2-40B4-BE49-F238E27FC236}">
                <a16:creationId xmlns:a16="http://schemas.microsoft.com/office/drawing/2014/main" xmlns="" id="{89984686-D9C8-1541-B1BE-DF75E6CE61B6}"/>
              </a:ext>
            </a:extLst>
          </p:cNvPr>
          <p:cNvSpPr/>
          <p:nvPr/>
        </p:nvSpPr>
        <p:spPr>
          <a:xfrm>
            <a:off x="2577320" y="2536665"/>
            <a:ext cx="7995683" cy="830997"/>
          </a:xfrm>
          <a:prstGeom prst="rect">
            <a:avLst/>
          </a:prstGeom>
        </p:spPr>
        <p:txBody>
          <a:bodyPr wrap="square">
            <a:spAutoFit/>
          </a:bodyPr>
          <a:lstStyle/>
          <a:p>
            <a:pPr algn="just">
              <a:lnSpc>
                <a:spcPct val="150000"/>
              </a:lnSpc>
            </a:pPr>
            <a:r>
              <a:rPr lang="vi-VN" sz="3200" dirty="0">
                <a:latin typeface="UTM Avo" panose="02040603050506020204" pitchFamily="18" charset="0"/>
              </a:rPr>
              <a:t>     gieo hạt</a:t>
            </a:r>
            <a:endParaRPr lang="vi-VN" sz="3200" dirty="0"/>
          </a:p>
        </p:txBody>
      </p:sp>
      <p:sp>
        <p:nvSpPr>
          <p:cNvPr id="6" name="Oval 5">
            <a:extLst>
              <a:ext uri="{FF2B5EF4-FFF2-40B4-BE49-F238E27FC236}">
                <a16:creationId xmlns:a16="http://schemas.microsoft.com/office/drawing/2014/main" xmlns="" id="{F72DEC70-6CE3-A84E-B133-9B8831666FB9}"/>
              </a:ext>
            </a:extLst>
          </p:cNvPr>
          <p:cNvSpPr/>
          <p:nvPr/>
        </p:nvSpPr>
        <p:spPr>
          <a:xfrm>
            <a:off x="2728139" y="2861587"/>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7" name="Rectangle 6">
            <a:extLst>
              <a:ext uri="{FF2B5EF4-FFF2-40B4-BE49-F238E27FC236}">
                <a16:creationId xmlns:a16="http://schemas.microsoft.com/office/drawing/2014/main" xmlns="" id="{050DC3C9-D8FE-8343-84BC-BA7E05AFEB0D}"/>
              </a:ext>
            </a:extLst>
          </p:cNvPr>
          <p:cNvSpPr/>
          <p:nvPr/>
        </p:nvSpPr>
        <p:spPr>
          <a:xfrm>
            <a:off x="2577320" y="4154521"/>
            <a:ext cx="7995683" cy="830997"/>
          </a:xfrm>
          <a:prstGeom prst="rect">
            <a:avLst/>
          </a:prstGeom>
        </p:spPr>
        <p:txBody>
          <a:bodyPr wrap="square">
            <a:spAutoFit/>
          </a:bodyPr>
          <a:lstStyle/>
          <a:p>
            <a:pPr algn="just">
              <a:lnSpc>
                <a:spcPct val="150000"/>
              </a:lnSpc>
            </a:pPr>
            <a:r>
              <a:rPr lang="vi-VN" sz="3200" dirty="0">
                <a:latin typeface="UTM Avo" panose="02040603050506020204" pitchFamily="18" charset="0"/>
              </a:rPr>
              <a:t>     vườn cây</a:t>
            </a:r>
            <a:endParaRPr lang="vi-VN" sz="3200" dirty="0"/>
          </a:p>
        </p:txBody>
      </p:sp>
      <p:sp>
        <p:nvSpPr>
          <p:cNvPr id="8" name="Oval 7">
            <a:extLst>
              <a:ext uri="{FF2B5EF4-FFF2-40B4-BE49-F238E27FC236}">
                <a16:creationId xmlns:a16="http://schemas.microsoft.com/office/drawing/2014/main" xmlns="" id="{48FA0106-3394-A74C-9895-B3A17E410635}"/>
              </a:ext>
            </a:extLst>
          </p:cNvPr>
          <p:cNvSpPr/>
          <p:nvPr/>
        </p:nvSpPr>
        <p:spPr>
          <a:xfrm>
            <a:off x="2728139" y="4479443"/>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13" name="Rectangle 12">
            <a:extLst>
              <a:ext uri="{FF2B5EF4-FFF2-40B4-BE49-F238E27FC236}">
                <a16:creationId xmlns:a16="http://schemas.microsoft.com/office/drawing/2014/main" xmlns="" id="{29207175-DBBC-5B47-9626-791F4B16E07A}"/>
              </a:ext>
            </a:extLst>
          </p:cNvPr>
          <p:cNvSpPr/>
          <p:nvPr/>
        </p:nvSpPr>
        <p:spPr>
          <a:xfrm>
            <a:off x="2577320" y="3345593"/>
            <a:ext cx="7995683" cy="830997"/>
          </a:xfrm>
          <a:prstGeom prst="rect">
            <a:avLst/>
          </a:prstGeom>
        </p:spPr>
        <p:txBody>
          <a:bodyPr wrap="square">
            <a:spAutoFit/>
          </a:bodyPr>
          <a:lstStyle/>
          <a:p>
            <a:pPr algn="just">
              <a:lnSpc>
                <a:spcPct val="150000"/>
              </a:lnSpc>
            </a:pPr>
            <a:r>
              <a:rPr lang="vi-VN" sz="3200" dirty="0">
                <a:latin typeface="UTM Avo" panose="02040603050506020204" pitchFamily="18" charset="0"/>
              </a:rPr>
              <a:t>     hạn hán</a:t>
            </a:r>
            <a:endParaRPr lang="vi-VN" sz="3200" dirty="0"/>
          </a:p>
        </p:txBody>
      </p:sp>
      <p:sp>
        <p:nvSpPr>
          <p:cNvPr id="14" name="Oval 13">
            <a:extLst>
              <a:ext uri="{FF2B5EF4-FFF2-40B4-BE49-F238E27FC236}">
                <a16:creationId xmlns:a16="http://schemas.microsoft.com/office/drawing/2014/main" xmlns="" id="{CA6FFE91-FD4E-EE41-A780-5D30A5D67AE4}"/>
              </a:ext>
            </a:extLst>
          </p:cNvPr>
          <p:cNvSpPr/>
          <p:nvPr/>
        </p:nvSpPr>
        <p:spPr>
          <a:xfrm>
            <a:off x="2728139" y="367051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Tree>
    <p:custDataLst>
      <p:tags r:id="rId1"/>
    </p:custDataLst>
    <p:extLst>
      <p:ext uri="{BB962C8B-B14F-4D97-AF65-F5344CB8AC3E}">
        <p14:creationId xmlns:p14="http://schemas.microsoft.com/office/powerpoint/2010/main" val="312784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xmlns="" id="{00749D37-CE5A-4562-AAFA-58D56336B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017C045-E5BF-4237-86E5-69A18ABEAC01}"/>
              </a:ext>
            </a:extLst>
          </p:cNvPr>
          <p:cNvSpPr txBox="1"/>
          <p:nvPr/>
        </p:nvSpPr>
        <p:spPr>
          <a:xfrm>
            <a:off x="2518778" y="1846961"/>
            <a:ext cx="7154436" cy="584712"/>
          </a:xfrm>
          <a:prstGeom prst="rect">
            <a:avLst/>
          </a:prstGeom>
          <a:noFill/>
        </p:spPr>
        <p:txBody>
          <a:bodyPr wrap="square" rtlCol="0">
            <a:spAutoFit/>
          </a:bodyPr>
          <a:lstStyle/>
          <a:p>
            <a:pPr algn="ctr">
              <a:lnSpc>
                <a:spcPct val="150000"/>
              </a:lnSpc>
            </a:pPr>
            <a:r>
              <a:rPr lang="vi-VN" sz="2133" b="1" dirty="0">
                <a:solidFill>
                  <a:srgbClr val="0070C0"/>
                </a:solidFill>
                <a:latin typeface="UTM Avo" panose="02040603050506020204" pitchFamily="18" charset="0"/>
              </a:rPr>
              <a:t>Học sinh viết bài vào vở ô li</a:t>
            </a:r>
            <a:endParaRPr lang="en-US" sz="2133"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xmlns="" id="{657112F9-C830-489D-A196-7AF9B49F281A}"/>
              </a:ext>
            </a:extLst>
          </p:cNvPr>
          <p:cNvSpPr txBox="1"/>
          <p:nvPr/>
        </p:nvSpPr>
        <p:spPr>
          <a:xfrm>
            <a:off x="2518775" y="730882"/>
            <a:ext cx="7154436" cy="1077346"/>
          </a:xfrm>
          <a:prstGeom prst="rect">
            <a:avLst/>
          </a:prstGeom>
          <a:noFill/>
        </p:spPr>
        <p:txBody>
          <a:bodyPr wrap="square" rtlCol="0">
            <a:spAutoFit/>
          </a:bodyPr>
          <a:lstStyle/>
          <a:p>
            <a:pPr algn="ctr">
              <a:lnSpc>
                <a:spcPct val="150000"/>
              </a:lnSpc>
            </a:pPr>
            <a:r>
              <a:rPr lang="vi-VN" sz="4267" b="1">
                <a:solidFill>
                  <a:schemeClr val="accent1">
                    <a:lumMod val="50000"/>
                  </a:schemeClr>
                </a:solidFill>
                <a:latin typeface="UTM Avo" panose="02040603050506020204" pitchFamily="18" charset="0"/>
              </a:rPr>
              <a:t>VIẾT BÀI</a:t>
            </a:r>
            <a:endParaRPr lang="en-US" sz="4267"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241395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C1327C9E-DC85-E24B-8C26-43F853D7CE7C}"/>
              </a:ext>
            </a:extLst>
          </p:cNvPr>
          <p:cNvGrpSpPr/>
          <p:nvPr/>
        </p:nvGrpSpPr>
        <p:grpSpPr>
          <a:xfrm>
            <a:off x="7194610" y="1258392"/>
            <a:ext cx="3923556" cy="3949152"/>
            <a:chOff x="4252957" y="1153889"/>
            <a:chExt cx="2942667" cy="2961864"/>
          </a:xfrm>
        </p:grpSpPr>
        <p:sp>
          <p:nvSpPr>
            <p:cNvPr id="4" name="Oval 3">
              <a:extLst>
                <a:ext uri="{FF2B5EF4-FFF2-40B4-BE49-F238E27FC236}">
                  <a16:creationId xmlns:a16="http://schemas.microsoft.com/office/drawing/2014/main" xmlns="" id="{29FF4145-6D02-FD4E-8C5A-63E0F565D647}"/>
                </a:ext>
              </a:extLst>
            </p:cNvPr>
            <p:cNvSpPr/>
            <p:nvPr/>
          </p:nvSpPr>
          <p:spPr>
            <a:xfrm>
              <a:off x="4408868" y="3336782"/>
              <a:ext cx="2449132" cy="652829"/>
            </a:xfrm>
            <a:prstGeom prst="ellipse">
              <a:avLst/>
            </a:prstGeom>
            <a:solidFill>
              <a:srgbClr val="BEE7F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pic>
          <p:nvPicPr>
            <p:cNvPr id="1026" name="Picture 2" descr="Hình ảnh Mẫu Sen Sen Sen Sen Sen Vector, Sen Miễn Phí, Hoa, Lá Sen Vector  và PNG với nền trong suốt để tải xuống miễn phí">
              <a:extLst>
                <a:ext uri="{FF2B5EF4-FFF2-40B4-BE49-F238E27FC236}">
                  <a16:creationId xmlns:a16="http://schemas.microsoft.com/office/drawing/2014/main" xmlns="" id="{BD5314C5-FCD2-6840-A57F-93563526CE7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52957" y="1153889"/>
              <a:ext cx="2942667" cy="2961864"/>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xmlns="" id="{1140E177-70F0-4448-85FE-DA7F0F776ACE}"/>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968772" y="576972"/>
            <a:ext cx="469457" cy="469457"/>
          </a:xfrm>
          <a:prstGeom prst="rect">
            <a:avLst/>
          </a:prstGeom>
        </p:spPr>
      </p:pic>
      <p:sp>
        <p:nvSpPr>
          <p:cNvPr id="3" name="TextBox 2">
            <a:extLst>
              <a:ext uri="{FF2B5EF4-FFF2-40B4-BE49-F238E27FC236}">
                <a16:creationId xmlns:a16="http://schemas.microsoft.com/office/drawing/2014/main" xmlns="" id="{D5D29BEC-04F4-6A40-90D7-EEE793C9FEE0}"/>
              </a:ext>
            </a:extLst>
          </p:cNvPr>
          <p:cNvSpPr txBox="1"/>
          <p:nvPr/>
        </p:nvSpPr>
        <p:spPr>
          <a:xfrm>
            <a:off x="2501453" y="492661"/>
            <a:ext cx="7082091" cy="708014"/>
          </a:xfrm>
          <a:prstGeom prst="rect">
            <a:avLst/>
          </a:prstGeom>
          <a:noFill/>
        </p:spPr>
        <p:txBody>
          <a:bodyPr wrap="square" rtlCol="0">
            <a:spAutoFit/>
          </a:bodyPr>
          <a:lstStyle/>
          <a:p>
            <a:pPr algn="just" defTabSz="1219170">
              <a:lnSpc>
                <a:spcPct val="150000"/>
              </a:lnSpc>
              <a:buClr>
                <a:srgbClr val="000000"/>
              </a:buClr>
              <a:defRPr/>
            </a:pPr>
            <a:r>
              <a:rPr lang="vi-VN" sz="2667" b="1" kern="0" dirty="0">
                <a:solidFill>
                  <a:srgbClr val="17479D"/>
                </a:solidFill>
                <a:latin typeface="UTM Avo" panose="02040603050506020204" pitchFamily="18" charset="0"/>
                <a:cs typeface="Arial"/>
                <a:sym typeface="Arial"/>
              </a:rPr>
              <a:t>Chọn </a:t>
            </a:r>
            <a:r>
              <a:rPr lang="vi-VN" sz="2667" b="1" kern="0" dirty="0">
                <a:solidFill>
                  <a:srgbClr val="FF0000"/>
                </a:solidFill>
                <a:latin typeface="UTM Avo" panose="02040603050506020204" pitchFamily="18" charset="0"/>
                <a:cs typeface="Arial"/>
                <a:sym typeface="Arial"/>
              </a:rPr>
              <a:t>ng </a:t>
            </a:r>
            <a:r>
              <a:rPr lang="vi-VN" sz="2667" b="1" kern="0" dirty="0">
                <a:solidFill>
                  <a:srgbClr val="17479D"/>
                </a:solidFill>
                <a:latin typeface="UTM Avo" panose="02040603050506020204" pitchFamily="18" charset="0"/>
                <a:cs typeface="Arial"/>
                <a:sym typeface="Arial"/>
              </a:rPr>
              <a:t>hoặc </a:t>
            </a:r>
            <a:r>
              <a:rPr lang="vi-VN" sz="2667" b="1" kern="0" dirty="0">
                <a:solidFill>
                  <a:srgbClr val="FF0000"/>
                </a:solidFill>
                <a:latin typeface="UTM Avo" panose="02040603050506020204" pitchFamily="18" charset="0"/>
                <a:cs typeface="Arial"/>
                <a:sym typeface="Arial"/>
              </a:rPr>
              <a:t>ngh</a:t>
            </a:r>
            <a:r>
              <a:rPr lang="vi-VN" sz="2667" b="1" kern="0" dirty="0">
                <a:solidFill>
                  <a:srgbClr val="17479D"/>
                </a:solidFill>
                <a:latin typeface="UTM Avo" panose="02040603050506020204" pitchFamily="18" charset="0"/>
                <a:cs typeface="Arial"/>
                <a:sym typeface="Arial"/>
              </a:rPr>
              <a:t> thay cho ô vuông.</a:t>
            </a:r>
          </a:p>
        </p:txBody>
      </p:sp>
      <p:grpSp>
        <p:nvGrpSpPr>
          <p:cNvPr id="9" name="Group 8">
            <a:extLst>
              <a:ext uri="{FF2B5EF4-FFF2-40B4-BE49-F238E27FC236}">
                <a16:creationId xmlns:a16="http://schemas.microsoft.com/office/drawing/2014/main" xmlns="" id="{D0F5C1CE-5D69-A34F-A998-7A729CD09BF1}"/>
              </a:ext>
            </a:extLst>
          </p:cNvPr>
          <p:cNvGrpSpPr/>
          <p:nvPr/>
        </p:nvGrpSpPr>
        <p:grpSpPr>
          <a:xfrm>
            <a:off x="2080104" y="1402945"/>
            <a:ext cx="7082091" cy="4196662"/>
            <a:chOff x="-528710" y="1475768"/>
            <a:chExt cx="5311568" cy="3147497"/>
          </a:xfrm>
          <a:noFill/>
        </p:grpSpPr>
        <p:sp>
          <p:nvSpPr>
            <p:cNvPr id="5" name="Rectangle 4">
              <a:extLst>
                <a:ext uri="{FF2B5EF4-FFF2-40B4-BE49-F238E27FC236}">
                  <a16:creationId xmlns:a16="http://schemas.microsoft.com/office/drawing/2014/main" xmlns="" id="{F3A00893-BE8B-5B41-BEEC-11F2E7ED6F7E}"/>
                </a:ext>
              </a:extLst>
            </p:cNvPr>
            <p:cNvSpPr/>
            <p:nvPr/>
          </p:nvSpPr>
          <p:spPr>
            <a:xfrm>
              <a:off x="-528710" y="1475768"/>
              <a:ext cx="5311568" cy="3147497"/>
            </a:xfrm>
            <a:prstGeom prst="rect">
              <a:avLst/>
            </a:prstGeom>
            <a:grpFill/>
            <a:ln w="19050">
              <a:noFill/>
              <a:extLst>
                <a:ext uri="{C807C97D-BFC1-408E-A445-0C87EB9F89A2}">
                  <ask:lineSketchStyleProps xmlns="" xmlns:ask="http://schemas.microsoft.com/office/drawing/2018/sketchyshapes" sd="86837363">
                    <a:custGeom>
                      <a:avLst/>
                      <a:gdLst>
                        <a:gd name="connsiteX0" fmla="*/ 0 w 5311568"/>
                        <a:gd name="connsiteY0" fmla="*/ 0 h 3066224"/>
                        <a:gd name="connsiteX1" fmla="*/ 5311568 w 5311568"/>
                        <a:gd name="connsiteY1" fmla="*/ 0 h 3066224"/>
                        <a:gd name="connsiteX2" fmla="*/ 5311568 w 5311568"/>
                        <a:gd name="connsiteY2" fmla="*/ 3066224 h 3066224"/>
                        <a:gd name="connsiteX3" fmla="*/ 0 w 5311568"/>
                        <a:gd name="connsiteY3" fmla="*/ 3066224 h 3066224"/>
                        <a:gd name="connsiteX4" fmla="*/ 0 w 5311568"/>
                        <a:gd name="connsiteY4" fmla="*/ 0 h 3066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568" h="3066224" fill="none" extrusionOk="0">
                          <a:moveTo>
                            <a:pt x="0" y="0"/>
                          </a:moveTo>
                          <a:cubicBezTo>
                            <a:pt x="1222096" y="106216"/>
                            <a:pt x="4711211" y="-142119"/>
                            <a:pt x="5311568" y="0"/>
                          </a:cubicBezTo>
                          <a:cubicBezTo>
                            <a:pt x="5311057" y="1098859"/>
                            <a:pt x="5310798" y="1749720"/>
                            <a:pt x="5311568" y="3066224"/>
                          </a:cubicBezTo>
                          <a:cubicBezTo>
                            <a:pt x="3620501" y="3036996"/>
                            <a:pt x="892547" y="3050530"/>
                            <a:pt x="0" y="3066224"/>
                          </a:cubicBezTo>
                          <a:cubicBezTo>
                            <a:pt x="-56229" y="2395705"/>
                            <a:pt x="-65128" y="830806"/>
                            <a:pt x="0" y="0"/>
                          </a:cubicBezTo>
                          <a:close/>
                        </a:path>
                        <a:path w="5311568" h="3066224" stroke="0" extrusionOk="0">
                          <a:moveTo>
                            <a:pt x="0" y="0"/>
                          </a:moveTo>
                          <a:cubicBezTo>
                            <a:pt x="2146832" y="-71603"/>
                            <a:pt x="4243858" y="126493"/>
                            <a:pt x="5311568" y="0"/>
                          </a:cubicBezTo>
                          <a:cubicBezTo>
                            <a:pt x="5222378" y="854751"/>
                            <a:pt x="5467352" y="2644159"/>
                            <a:pt x="5311568" y="3066224"/>
                          </a:cubicBezTo>
                          <a:cubicBezTo>
                            <a:pt x="3654653" y="3111068"/>
                            <a:pt x="1916940" y="2909337"/>
                            <a:pt x="0" y="3066224"/>
                          </a:cubicBezTo>
                          <a:cubicBezTo>
                            <a:pt x="-31925" y="2026275"/>
                            <a:pt x="67210" y="1035094"/>
                            <a:pt x="0" y="0"/>
                          </a:cubicBezTo>
                          <a:close/>
                        </a:path>
                      </a:pathLst>
                    </a:custGeom>
                    <ask:type>
                      <ask:lineSketchCurved/>
                    </ask:type>
                  </ask:lineSketchStyleProps>
                </a:ext>
              </a:extLst>
            </a:ln>
          </p:spPr>
          <p:txBody>
            <a:bodyPr wrap="square" anchor="b">
              <a:spAutoFit/>
            </a:bodyPr>
            <a:lstStyle/>
            <a:p>
              <a:pPr lvl="0">
                <a:lnSpc>
                  <a:spcPct val="200000"/>
                </a:lnSpc>
                <a:defRPr/>
              </a:pPr>
              <a:r>
                <a:rPr lang="vi-VN" sz="2667" dirty="0">
                  <a:latin typeface="UTM Avo" panose="02040603050506020204" pitchFamily="18" charset="0"/>
                  <a:ea typeface="Calibri" panose="020F0502020204030204" pitchFamily="34" charset="0"/>
                  <a:cs typeface="Times New Roman" panose="02020603050405020304" pitchFamily="18" charset="0"/>
                </a:rPr>
                <a:t>Cuốc con </a:t>
              </a:r>
              <a:r>
                <a:rPr lang="vi-VN" sz="2667">
                  <a:latin typeface="UTM Avo" panose="02040603050506020204" pitchFamily="18" charset="0"/>
                  <a:ea typeface="Calibri" panose="020F0502020204030204" pitchFamily="34" charset="0"/>
                  <a:cs typeface="Times New Roman" panose="02020603050405020304" pitchFamily="18" charset="0"/>
                </a:rPr>
                <a:t>về    </a:t>
              </a:r>
              <a:r>
                <a:rPr lang="en-US" sz="2667">
                  <a:latin typeface="UTM Avo" panose="02040603050506020204" pitchFamily="18" charset="0"/>
                  <a:ea typeface="Calibri" panose="020F0502020204030204" pitchFamily="34" charset="0"/>
                  <a:cs typeface="Times New Roman" panose="02020603050405020304" pitchFamily="18" charset="0"/>
                </a:rPr>
                <a:t> </a:t>
              </a:r>
              <a:r>
                <a:rPr lang="en-US" sz="2667" smtClean="0">
                  <a:latin typeface="UTM Avo" panose="02040603050506020204" pitchFamily="18" charset="0"/>
                  <a:ea typeface="Calibri" panose="020F0502020204030204" pitchFamily="34" charset="0"/>
                  <a:cs typeface="Times New Roman" panose="02020603050405020304" pitchFamily="18" charset="0"/>
                </a:rPr>
                <a:t>            </a:t>
              </a:r>
              <a:r>
                <a:rPr lang="vi-VN" sz="2667" smtClean="0">
                  <a:latin typeface="UTM Avo" panose="02040603050506020204" pitchFamily="18" charset="0"/>
                  <a:ea typeface="Calibri" panose="020F0502020204030204" pitchFamily="34" charset="0"/>
                  <a:cs typeface="Times New Roman" panose="02020603050405020304" pitchFamily="18" charset="0"/>
                </a:rPr>
                <a:t>               </a:t>
              </a:r>
              <a:r>
                <a:rPr lang="vi-VN" sz="2667" dirty="0">
                  <a:latin typeface="UTM Avo" panose="02040603050506020204" pitchFamily="18" charset="0"/>
                  <a:ea typeface="Calibri" panose="020F0502020204030204" pitchFamily="34" charset="0"/>
                  <a:cs typeface="Times New Roman" panose="02020603050405020304" pitchFamily="18" charset="0"/>
                </a:rPr>
                <a:t>hè</a:t>
              </a:r>
            </a:p>
            <a:p>
              <a:pPr lvl="0">
                <a:lnSpc>
                  <a:spcPct val="200000"/>
                </a:lnSpc>
                <a:defRPr/>
              </a:pPr>
              <a:r>
                <a:rPr lang="vi-VN" sz="2667" dirty="0">
                  <a:latin typeface="UTM Avo" panose="02040603050506020204" pitchFamily="18" charset="0"/>
                  <a:ea typeface="Calibri" panose="020F0502020204030204" pitchFamily="34" charset="0"/>
                  <a:cs typeface="Times New Roman" panose="02020603050405020304" pitchFamily="18" charset="0"/>
                </a:rPr>
                <a:t>Trong đầm sen bát  </a:t>
              </a:r>
            </a:p>
            <a:p>
              <a:pPr lvl="0">
                <a:lnSpc>
                  <a:spcPct val="200000"/>
                </a:lnSpc>
                <a:defRPr/>
              </a:pPr>
              <a:r>
                <a:rPr lang="vi-VN" sz="2667" dirty="0">
                  <a:latin typeface="UTM Avo" panose="02040603050506020204" pitchFamily="18" charset="0"/>
                  <a:ea typeface="Calibri" panose="020F0502020204030204" pitchFamily="34" charset="0"/>
                  <a:cs typeface="Times New Roman" panose="02020603050405020304" pitchFamily="18" charset="0"/>
                </a:rPr>
                <a:t>Lá xanh xoè ô che</a:t>
              </a:r>
            </a:p>
            <a:p>
              <a:pPr lvl="0">
                <a:lnSpc>
                  <a:spcPct val="200000"/>
                </a:lnSpc>
                <a:defRPr/>
              </a:pPr>
              <a:r>
                <a:rPr lang="vi-VN" sz="2667" dirty="0">
                  <a:latin typeface="UTM Avo" panose="02040603050506020204" pitchFamily="18" charset="0"/>
                  <a:ea typeface="Calibri" panose="020F0502020204030204" pitchFamily="34" charset="0"/>
                  <a:cs typeface="Times New Roman" panose="02020603050405020304" pitchFamily="18" charset="0"/>
                </a:rPr>
                <a:t>Hoa đưa hương ngào ngạt</a:t>
              </a:r>
              <a:r>
                <a:rPr lang="vi-VN" sz="2667" kern="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a:t>
              </a:r>
            </a:p>
            <a:p>
              <a:pPr algn="r" defTabSz="1219170">
                <a:lnSpc>
                  <a:spcPct val="200000"/>
                </a:lnSpc>
                <a:buClr>
                  <a:srgbClr val="000000"/>
                </a:buClr>
                <a:defRPr/>
              </a:pPr>
              <a:r>
                <a:rPr lang="x-none" sz="2667" dirty="0">
                  <a:latin typeface="UTM Avo" panose="02040603050506020204" pitchFamily="18" charset="0"/>
                  <a:ea typeface="Calibri" panose="020F0502020204030204" pitchFamily="34" charset="0"/>
                </a:rPr>
                <a:t>(Nguyễn Văn Chương)</a:t>
              </a:r>
              <a:endParaRPr lang="vi-VN" sz="2667" kern="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xmlns="" id="{1FFB1E92-CFF9-E147-B911-E623B6E48522}"/>
                </a:ext>
              </a:extLst>
            </p:cNvPr>
            <p:cNvSpPr/>
            <p:nvPr/>
          </p:nvSpPr>
          <p:spPr>
            <a:xfrm>
              <a:off x="1269637" y="1811294"/>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Arial"/>
                <a:sym typeface="Arial"/>
              </a:endParaRPr>
            </a:p>
          </p:txBody>
        </p:sp>
        <p:sp>
          <p:nvSpPr>
            <p:cNvPr id="22" name="Rectangle 21">
              <a:extLst>
                <a:ext uri="{FF2B5EF4-FFF2-40B4-BE49-F238E27FC236}">
                  <a16:creationId xmlns:a16="http://schemas.microsoft.com/office/drawing/2014/main" xmlns="" id="{B8600C9E-429F-0547-A61E-1698C59A51EA}"/>
                </a:ext>
              </a:extLst>
            </p:cNvPr>
            <p:cNvSpPr/>
            <p:nvPr/>
          </p:nvSpPr>
          <p:spPr>
            <a:xfrm>
              <a:off x="2011671" y="2439255"/>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Arial"/>
                <a:sym typeface="Arial"/>
              </a:endParaRPr>
            </a:p>
          </p:txBody>
        </p:sp>
      </p:grpSp>
      <p:sp>
        <p:nvSpPr>
          <p:cNvPr id="14" name="Rectangle 13">
            <a:extLst>
              <a:ext uri="{FF2B5EF4-FFF2-40B4-BE49-F238E27FC236}">
                <a16:creationId xmlns:a16="http://schemas.microsoft.com/office/drawing/2014/main" xmlns="" id="{0575EFEA-A3F3-C84B-B2F5-8FEE838EED2B}"/>
              </a:ext>
            </a:extLst>
          </p:cNvPr>
          <p:cNvSpPr/>
          <p:nvPr/>
        </p:nvSpPr>
        <p:spPr>
          <a:xfrm>
            <a:off x="4347352" y="1751747"/>
            <a:ext cx="1701157" cy="584775"/>
          </a:xfrm>
          <a:prstGeom prst="rect">
            <a:avLst/>
          </a:prstGeom>
        </p:spPr>
        <p:txBody>
          <a:bodyPr wrap="square">
            <a:spAutoFit/>
          </a:bodyPr>
          <a:lstStyle/>
          <a:p>
            <a:pPr algn="ctr" defTabSz="1219170">
              <a:buClr>
                <a:srgbClr val="000000"/>
              </a:buClr>
              <a:defRPr/>
            </a:pPr>
            <a:r>
              <a:rPr lang="vi-VN" sz="3200" kern="0" dirty="0">
                <a:solidFill>
                  <a:srgbClr val="FF0000"/>
                </a:solidFill>
                <a:latin typeface="UTM Avo" panose="02040603050506020204" pitchFamily="18" charset="0"/>
                <a:cs typeface="Arial"/>
                <a:sym typeface="Arial"/>
              </a:rPr>
              <a:t>nghỉ</a:t>
            </a:r>
            <a:endParaRPr lang="x-none" sz="3200" kern="0" dirty="0">
              <a:solidFill>
                <a:srgbClr val="000000"/>
              </a:solidFill>
              <a:latin typeface="UTM Avo" panose="02040603050506020204" pitchFamily="18" charset="0"/>
              <a:cs typeface="Arial"/>
              <a:sym typeface="Arial"/>
            </a:endParaRPr>
          </a:p>
        </p:txBody>
      </p:sp>
      <p:sp>
        <p:nvSpPr>
          <p:cNvPr id="26" name="Rectangle 25">
            <a:extLst>
              <a:ext uri="{FF2B5EF4-FFF2-40B4-BE49-F238E27FC236}">
                <a16:creationId xmlns:a16="http://schemas.microsoft.com/office/drawing/2014/main" xmlns="" id="{F0764737-0A8E-7740-B92E-A5CA1D85AC22}"/>
              </a:ext>
            </a:extLst>
          </p:cNvPr>
          <p:cNvSpPr/>
          <p:nvPr/>
        </p:nvSpPr>
        <p:spPr>
          <a:xfrm>
            <a:off x="5630012" y="2599363"/>
            <a:ext cx="938077" cy="584775"/>
          </a:xfrm>
          <a:prstGeom prst="rect">
            <a:avLst/>
          </a:prstGeom>
        </p:spPr>
        <p:txBody>
          <a:bodyPr wrap="none">
            <a:spAutoFit/>
          </a:bodyPr>
          <a:lstStyle/>
          <a:p>
            <a:pPr defTabSz="1219170">
              <a:buClr>
                <a:srgbClr val="000000"/>
              </a:buClr>
              <a:defRPr/>
            </a:pPr>
            <a:r>
              <a:rPr lang="x-none" sz="3200" kern="0" dirty="0">
                <a:solidFill>
                  <a:srgbClr val="FF0000"/>
                </a:solidFill>
                <a:latin typeface="UTM Avo" panose="02040603050506020204" pitchFamily="18" charset="0"/>
                <a:cs typeface="Arial"/>
                <a:sym typeface="Arial"/>
              </a:rPr>
              <a:t>ngát</a:t>
            </a:r>
          </a:p>
        </p:txBody>
      </p:sp>
    </p:spTree>
    <p:custDataLst>
      <p:tags r:id="rId1"/>
    </p:custDataLst>
    <p:extLst>
      <p:ext uri="{BB962C8B-B14F-4D97-AF65-F5344CB8AC3E}">
        <p14:creationId xmlns:p14="http://schemas.microsoft.com/office/powerpoint/2010/main" val="76399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50000" decel="5000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ppt_x"/>
                                          </p:val>
                                        </p:tav>
                                        <p:tav tm="100000">
                                          <p:val>
                                            <p:strVal val="#ppt_x"/>
                                          </p:val>
                                        </p:tav>
                                      </p:tavLst>
                                    </p:anim>
                                    <p:anim calcmode="lin" valueType="num">
                                      <p:cBhvr additive="base">
                                        <p:cTn id="15"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B7F940E-EC3B-C04B-BF84-A079CC797EAB}"/>
              </a:ext>
            </a:extLst>
          </p:cNvPr>
          <p:cNvSpPr txBox="1"/>
          <p:nvPr/>
        </p:nvSpPr>
        <p:spPr>
          <a:xfrm>
            <a:off x="2754637" y="594331"/>
            <a:ext cx="7082091" cy="646331"/>
          </a:xfrm>
          <a:prstGeom prst="rect">
            <a:avLst/>
          </a:prstGeom>
          <a:noFill/>
        </p:spPr>
        <p:txBody>
          <a:bodyPr wrap="square" rtlCol="0">
            <a:spAutoFit/>
          </a:bodyPr>
          <a:lstStyle/>
          <a:p>
            <a:pPr algn="just">
              <a:lnSpc>
                <a:spcPct val="150000"/>
              </a:lnSpc>
            </a:pPr>
            <a:r>
              <a:rPr lang="vi-VN" sz="24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xmlns="" id="{D16E4CC9-2E21-4D4E-BF68-176C6694A1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8428" y="676847"/>
            <a:ext cx="471619" cy="471619"/>
          </a:xfrm>
          <a:prstGeom prst="rect">
            <a:avLst/>
          </a:prstGeom>
        </p:spPr>
      </p:pic>
      <p:sp>
        <p:nvSpPr>
          <p:cNvPr id="9" name="TextBox 8">
            <a:extLst>
              <a:ext uri="{FF2B5EF4-FFF2-40B4-BE49-F238E27FC236}">
                <a16:creationId xmlns:a16="http://schemas.microsoft.com/office/drawing/2014/main" xmlns="" id="{DA5991B2-32D7-2D4C-B927-082A670A87A4}"/>
              </a:ext>
            </a:extLst>
          </p:cNvPr>
          <p:cNvSpPr txBox="1"/>
          <p:nvPr/>
        </p:nvSpPr>
        <p:spPr>
          <a:xfrm>
            <a:off x="2544238" y="1282056"/>
            <a:ext cx="6402217" cy="708014"/>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UTM Avo" panose="02040603050506020204" pitchFamily="18" charset="0"/>
              </a:rPr>
              <a:t>a) </a:t>
            </a:r>
            <a:r>
              <a:rPr lang="vi-VN" sz="2400" dirty="0">
                <a:latin typeface="UTM Avo" panose="02040603050506020204" pitchFamily="18" charset="0"/>
              </a:rPr>
              <a:t>Chọn </a:t>
            </a:r>
            <a:r>
              <a:rPr lang="vi-VN" sz="2667" b="1" dirty="0">
                <a:solidFill>
                  <a:srgbClr val="FF0000"/>
                </a:solidFill>
                <a:latin typeface="UTM Avo" panose="02040603050506020204" pitchFamily="18" charset="0"/>
              </a:rPr>
              <a:t>r</a:t>
            </a:r>
            <a:r>
              <a:rPr lang="vi-VN" sz="2667" dirty="0">
                <a:latin typeface="UTM Avo" panose="02040603050506020204" pitchFamily="18" charset="0"/>
              </a:rPr>
              <a:t>, </a:t>
            </a:r>
            <a:r>
              <a:rPr lang="vi-VN" sz="2667" b="1" dirty="0">
                <a:solidFill>
                  <a:srgbClr val="FF0000"/>
                </a:solidFill>
                <a:latin typeface="UTM Avo" panose="02040603050506020204" pitchFamily="18" charset="0"/>
              </a:rPr>
              <a:t>d</a:t>
            </a:r>
            <a:r>
              <a:rPr lang="vi-VN" sz="2667" dirty="0">
                <a:latin typeface="UTM Avo" panose="02040603050506020204" pitchFamily="18" charset="0"/>
              </a:rPr>
              <a:t> </a:t>
            </a:r>
            <a:r>
              <a:rPr lang="vi-VN" sz="2400" dirty="0">
                <a:latin typeface="UTM Avo" panose="02040603050506020204" pitchFamily="18" charset="0"/>
              </a:rPr>
              <a:t>hoặc </a:t>
            </a:r>
            <a:r>
              <a:rPr lang="vi-VN" sz="2667" b="1" dirty="0">
                <a:solidFill>
                  <a:srgbClr val="FF0000"/>
                </a:solidFill>
                <a:latin typeface="UTM Avo" panose="02040603050506020204" pitchFamily="18" charset="0"/>
              </a:rPr>
              <a:t>gi</a:t>
            </a:r>
            <a:r>
              <a:rPr lang="vi-VN" sz="2400" dirty="0">
                <a:latin typeface="UTM Avo" panose="02040603050506020204" pitchFamily="18" charset="0"/>
              </a:rPr>
              <a:t> thay cho ô vuông</a:t>
            </a:r>
          </a:p>
        </p:txBody>
      </p:sp>
      <p:grpSp>
        <p:nvGrpSpPr>
          <p:cNvPr id="5" name="Group 4">
            <a:extLst>
              <a:ext uri="{FF2B5EF4-FFF2-40B4-BE49-F238E27FC236}">
                <a16:creationId xmlns:a16="http://schemas.microsoft.com/office/drawing/2014/main" xmlns="" id="{7F3FAC21-B224-DC48-9C2F-3D971B7C3D60}"/>
              </a:ext>
            </a:extLst>
          </p:cNvPr>
          <p:cNvGrpSpPr/>
          <p:nvPr/>
        </p:nvGrpSpPr>
        <p:grpSpPr>
          <a:xfrm>
            <a:off x="3316147" y="2293390"/>
            <a:ext cx="6263832" cy="3170740"/>
            <a:chOff x="1344110" y="1720042"/>
            <a:chExt cx="4697874" cy="2378055"/>
          </a:xfrm>
        </p:grpSpPr>
        <p:sp>
          <p:nvSpPr>
            <p:cNvPr id="4" name="Rectangle 3">
              <a:extLst>
                <a:ext uri="{FF2B5EF4-FFF2-40B4-BE49-F238E27FC236}">
                  <a16:creationId xmlns:a16="http://schemas.microsoft.com/office/drawing/2014/main" xmlns="" id="{795184D0-493B-9D40-A318-071FD9BE94D2}"/>
                </a:ext>
              </a:extLst>
            </p:cNvPr>
            <p:cNvSpPr/>
            <p:nvPr/>
          </p:nvSpPr>
          <p:spPr>
            <a:xfrm>
              <a:off x="1344110" y="1720042"/>
              <a:ext cx="4697874" cy="2378055"/>
            </a:xfrm>
            <a:prstGeom prst="rect">
              <a:avLst/>
            </a:prstGeom>
          </p:spPr>
          <p:txBody>
            <a:bodyPr wrap="square">
              <a:spAutoFit/>
            </a:bodyPr>
            <a:lstStyle/>
            <a:p>
              <a:pPr>
                <a:lnSpc>
                  <a:spcPct val="150000"/>
                </a:lnSpc>
              </a:pPr>
              <a:r>
                <a:rPr lang="vi-VN" sz="2667">
                  <a:latin typeface="UTM Avo" panose="02040603050506020204" pitchFamily="18" charset="0"/>
                  <a:ea typeface="Calibri" panose="020F0502020204030204" pitchFamily="34" charset="0"/>
                </a:rPr>
                <a:t>Mưa </a:t>
              </a:r>
              <a:r>
                <a:rPr lang="en-US" sz="2667" smtClean="0">
                  <a:latin typeface="UTM Avo" panose="02040603050506020204" pitchFamily="18" charset="0"/>
                  <a:ea typeface="Calibri" panose="020F0502020204030204" pitchFamily="34" charset="0"/>
                </a:rPr>
                <a:t>      </a:t>
              </a:r>
              <a:r>
                <a:rPr lang="vi-VN" sz="2667" smtClean="0">
                  <a:latin typeface="UTM Avo" panose="02040603050506020204" pitchFamily="18" charset="0"/>
                  <a:ea typeface="Calibri" panose="020F0502020204030204" pitchFamily="34" charset="0"/>
                </a:rPr>
                <a:t>              </a:t>
              </a:r>
              <a:r>
                <a:rPr lang="vi-VN" sz="2667" dirty="0">
                  <a:latin typeface="UTM Avo" panose="02040603050506020204" pitchFamily="18" charset="0"/>
                  <a:ea typeface="Calibri" panose="020F0502020204030204" pitchFamily="34" charset="0"/>
                </a:rPr>
                <a:t>ăng trên đồng</a:t>
              </a:r>
              <a:endParaRPr lang="x-none" sz="2667" dirty="0">
                <a:latin typeface="Times New Roman" panose="02020603050405020304" pitchFamily="18" charset="0"/>
                <a:ea typeface="Calibri" panose="020F0502020204030204" pitchFamily="34" charset="0"/>
              </a:endParaRPr>
            </a:p>
            <a:p>
              <a:pPr>
                <a:lnSpc>
                  <a:spcPct val="150000"/>
                </a:lnSpc>
              </a:pPr>
              <a:r>
                <a:rPr lang="vi-VN" sz="2667" dirty="0">
                  <a:latin typeface="UTM Avo" panose="02040603050506020204" pitchFamily="18" charset="0"/>
                  <a:ea typeface="Calibri" panose="020F0502020204030204" pitchFamily="34" charset="0"/>
                </a:rPr>
                <a:t>Uốn mềm ngọn lúa</a:t>
              </a:r>
              <a:endParaRPr lang="x-none" sz="2667" dirty="0">
                <a:latin typeface="Times New Roman" panose="02020603050405020304" pitchFamily="18" charset="0"/>
                <a:ea typeface="Calibri" panose="020F0502020204030204" pitchFamily="34" charset="0"/>
              </a:endParaRPr>
            </a:p>
            <a:p>
              <a:pPr>
                <a:lnSpc>
                  <a:spcPct val="150000"/>
                </a:lnSpc>
              </a:pPr>
              <a:r>
                <a:rPr lang="vi-VN" sz="2667" dirty="0">
                  <a:latin typeface="UTM Avo" panose="02040603050506020204" pitchFamily="18" charset="0"/>
                  <a:ea typeface="Calibri" panose="020F0502020204030204" pitchFamily="34" charset="0"/>
                </a:rPr>
                <a:t>Hoa xoan </a:t>
              </a:r>
              <a:r>
                <a:rPr lang="vi-VN" sz="2667">
                  <a:latin typeface="UTM Avo" panose="02040603050506020204" pitchFamily="18" charset="0"/>
                  <a:ea typeface="Calibri" panose="020F0502020204030204" pitchFamily="34" charset="0"/>
                </a:rPr>
                <a:t>theo      </a:t>
              </a:r>
              <a:r>
                <a:rPr lang="en-US" sz="2667" smtClean="0">
                  <a:latin typeface="UTM Avo" panose="02040603050506020204" pitchFamily="18" charset="0"/>
                  <a:ea typeface="Calibri" panose="020F0502020204030204" pitchFamily="34" charset="0"/>
                </a:rPr>
                <a:t>         </a:t>
              </a:r>
              <a:r>
                <a:rPr lang="vi-VN" sz="2667" smtClean="0">
                  <a:latin typeface="UTM Avo" panose="02040603050506020204" pitchFamily="18" charset="0"/>
                  <a:ea typeface="Calibri" panose="020F0502020204030204" pitchFamily="34" charset="0"/>
                </a:rPr>
                <a:t>         </a:t>
              </a:r>
              <a:r>
                <a:rPr lang="vi-VN" sz="2667" dirty="0">
                  <a:latin typeface="UTM Avo" panose="02040603050506020204" pitchFamily="18" charset="0"/>
                  <a:ea typeface="Calibri" panose="020F0502020204030204" pitchFamily="34" charset="0"/>
                </a:rPr>
                <a:t>ó</a:t>
              </a:r>
              <a:endParaRPr lang="x-none" sz="2667" dirty="0">
                <a:latin typeface="Times New Roman" panose="02020603050405020304" pitchFamily="18" charset="0"/>
                <a:ea typeface="Calibri" panose="020F0502020204030204" pitchFamily="34" charset="0"/>
              </a:endParaRPr>
            </a:p>
            <a:p>
              <a:pPr>
                <a:lnSpc>
                  <a:spcPct val="150000"/>
                </a:lnSpc>
              </a:pPr>
              <a:r>
                <a:rPr lang="vi-VN" sz="2667">
                  <a:latin typeface="UTM Avo" panose="02040603050506020204" pitchFamily="18" charset="0"/>
                  <a:ea typeface="Calibri" panose="020F0502020204030204" pitchFamily="34" charset="0"/>
                </a:rPr>
                <a:t> </a:t>
              </a:r>
              <a:r>
                <a:rPr lang="en-US" sz="2667" smtClean="0">
                  <a:latin typeface="UTM Avo" panose="02040603050506020204" pitchFamily="18" charset="0"/>
                  <a:ea typeface="Calibri" panose="020F0502020204030204" pitchFamily="34" charset="0"/>
                </a:rPr>
                <a:t>     </a:t>
              </a:r>
              <a:r>
                <a:rPr lang="vi-VN" sz="2667" smtClean="0">
                  <a:latin typeface="UTM Avo" panose="02040603050506020204" pitchFamily="18" charset="0"/>
                  <a:ea typeface="Calibri" panose="020F0502020204030204" pitchFamily="34" charset="0"/>
                </a:rPr>
                <a:t>            </a:t>
              </a:r>
              <a:r>
                <a:rPr lang="vi-VN" sz="2667" dirty="0">
                  <a:latin typeface="UTM Avo" panose="02040603050506020204" pitchFamily="18" charset="0"/>
                  <a:ea typeface="Calibri" panose="020F0502020204030204" pitchFamily="34" charset="0"/>
                </a:rPr>
                <a:t>ải tím mặt đường.</a:t>
              </a:r>
              <a:endParaRPr lang="x-none" sz="2667" dirty="0">
                <a:latin typeface="Times New Roman" panose="02020603050405020304" pitchFamily="18" charset="0"/>
                <a:ea typeface="Calibri" panose="020F0502020204030204" pitchFamily="34" charset="0"/>
              </a:endParaRPr>
            </a:p>
            <a:p>
              <a:pPr algn="r">
                <a:lnSpc>
                  <a:spcPct val="150000"/>
                </a:lnSpc>
              </a:pPr>
              <a:r>
                <a:rPr lang="vi-VN" sz="2667" dirty="0">
                  <a:latin typeface="UTM Avo" panose="02040603050506020204" pitchFamily="18" charset="0"/>
                  <a:ea typeface="Calibri" panose="020F0502020204030204" pitchFamily="34" charset="0"/>
                </a:rPr>
                <a:t>	(Theo Nguyễn Bao)</a:t>
              </a:r>
              <a:endParaRPr lang="x-none" sz="2667" dirty="0">
                <a:latin typeface="Times New Roman" panose="02020603050405020304" pitchFamily="18" charset="0"/>
                <a:ea typeface="Calibri" panose="020F0502020204030204" pitchFamily="34" charset="0"/>
              </a:endParaRPr>
            </a:p>
          </p:txBody>
        </p:sp>
        <p:sp>
          <p:nvSpPr>
            <p:cNvPr id="15" name="Rectangle 14">
              <a:extLst>
                <a:ext uri="{FF2B5EF4-FFF2-40B4-BE49-F238E27FC236}">
                  <a16:creationId xmlns:a16="http://schemas.microsoft.com/office/drawing/2014/main" xmlns="" id="{54D5556E-C388-9B4C-878F-C7558BC40DCC}"/>
                </a:ext>
              </a:extLst>
            </p:cNvPr>
            <p:cNvSpPr/>
            <p:nvPr/>
          </p:nvSpPr>
          <p:spPr>
            <a:xfrm>
              <a:off x="2118266" y="1853308"/>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Arial"/>
                <a:sym typeface="Arial"/>
              </a:endParaRPr>
            </a:p>
          </p:txBody>
        </p:sp>
        <p:sp>
          <p:nvSpPr>
            <p:cNvPr id="16" name="Rectangle 15">
              <a:extLst>
                <a:ext uri="{FF2B5EF4-FFF2-40B4-BE49-F238E27FC236}">
                  <a16:creationId xmlns:a16="http://schemas.microsoft.com/office/drawing/2014/main" xmlns="" id="{2035F31D-A660-EC4F-A857-E45C695F9CB5}"/>
                </a:ext>
              </a:extLst>
            </p:cNvPr>
            <p:cNvSpPr/>
            <p:nvPr/>
          </p:nvSpPr>
          <p:spPr>
            <a:xfrm>
              <a:off x="3405850" y="2744519"/>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Arial"/>
                <a:sym typeface="Arial"/>
              </a:endParaRPr>
            </a:p>
          </p:txBody>
        </p:sp>
        <p:sp>
          <p:nvSpPr>
            <p:cNvPr id="17" name="Rectangle 16">
              <a:extLst>
                <a:ext uri="{FF2B5EF4-FFF2-40B4-BE49-F238E27FC236}">
                  <a16:creationId xmlns:a16="http://schemas.microsoft.com/office/drawing/2014/main" xmlns="" id="{430764F5-1AB2-3F4F-A869-7A3C3A574181}"/>
                </a:ext>
              </a:extLst>
            </p:cNvPr>
            <p:cNvSpPr/>
            <p:nvPr/>
          </p:nvSpPr>
          <p:spPr>
            <a:xfrm>
              <a:off x="1448863" y="3209475"/>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Arial"/>
                <a:sym typeface="Arial"/>
              </a:endParaRPr>
            </a:p>
          </p:txBody>
        </p:sp>
      </p:grpSp>
      <p:pic>
        <p:nvPicPr>
          <p:cNvPr id="19" name="Picture 2" descr="Lúa Vàng Hình ảnh | Định dạng hình ảnh PNG 400280211| vn.lovepik.com">
            <a:extLst>
              <a:ext uri="{FF2B5EF4-FFF2-40B4-BE49-F238E27FC236}">
                <a16:creationId xmlns:a16="http://schemas.microsoft.com/office/drawing/2014/main" xmlns="" id="{FE247E19-03EE-0147-869A-88D815E3722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645" b="89848" l="74070" r="98256">
                        <a14:foregroundMark x1="80397" y1="75635" x2="84186" y2="69797"/>
                        <a14:foregroundMark x1="74302" y1="85025" x2="80397" y2="75635"/>
                        <a14:foregroundMark x1="84535" y1="68020" x2="84535" y2="68020"/>
                        <a14:foregroundMark x1="85698" y1="68020" x2="85698" y2="68020"/>
                        <a14:foregroundMark x1="86628" y1="68020" x2="86628" y2="68020"/>
                        <a14:foregroundMark x1="91266" y1="73149" x2="95581" y2="78173"/>
                        <a14:foregroundMark x1="86860" y1="68020" x2="87725" y2="69026"/>
                        <a14:foregroundMark x1="97674" y1="81472" x2="97674" y2="81472"/>
                        <a14:foregroundMark x1="97674" y1="81472" x2="97674" y2="63959"/>
                        <a14:foregroundMark x1="97674" y1="69289" x2="98140" y2="84772"/>
                        <a14:foregroundMark x1="98140" y1="84772" x2="98256" y2="85025"/>
                        <a14:foregroundMark x1="98256" y1="84518" x2="98256" y2="84518"/>
                        <a14:foregroundMark x1="89070" y1="48985" x2="85349" y2="47208"/>
                        <a14:foregroundMark x1="83140" y1="46701" x2="85814" y2="46954"/>
                        <a14:foregroundMark x1="90698" y1="28173" x2="96047" y2="40609"/>
                        <a14:foregroundMark x1="96047" y1="40609" x2="98023" y2="53046"/>
                        <a14:foregroundMark x1="89419" y1="25635" x2="89419" y2="25635"/>
                        <a14:foregroundMark x1="89419" y1="24873" x2="89419" y2="24873"/>
                        <a14:backgroundMark x1="80116" y1="75635" x2="80116" y2="75635"/>
                        <a14:backgroundMark x1="89651" y1="70305" x2="89651" y2="70305"/>
                        <a14:backgroundMark x1="89651" y1="70305" x2="90698" y2="73858"/>
                        <a14:backgroundMark x1="89070" y1="71574" x2="89651" y2="70812"/>
                        <a14:backgroundMark x1="89651" y1="70305" x2="87791" y2="69289"/>
                      </a14:backgroundRemoval>
                    </a14:imgEffect>
                  </a14:imgLayer>
                </a14:imgProps>
              </a:ext>
              <a:ext uri="{28A0092B-C50C-407E-A947-70E740481C1C}">
                <a14:useLocalDpi xmlns:a14="http://schemas.microsoft.com/office/drawing/2010/main" val="0"/>
              </a:ext>
            </a:extLst>
          </a:blip>
          <a:srcRect l="71545"/>
          <a:stretch/>
        </p:blipFill>
        <p:spPr bwMode="auto">
          <a:xfrm>
            <a:off x="8946455" y="-652928"/>
            <a:ext cx="1813932" cy="29202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inted Transparent Large Purple Flower Clipsrt​ | Gallery Yopriceville -  High-Quality Images and Transparent PNG Free Clipart">
            <a:extLst>
              <a:ext uri="{FF2B5EF4-FFF2-40B4-BE49-F238E27FC236}">
                <a16:creationId xmlns:a16="http://schemas.microsoft.com/office/drawing/2014/main" xmlns="" id="{468D9E63-94C6-354F-874E-291247AEC5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282779" y="4964528"/>
            <a:ext cx="2760792" cy="19395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7984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94E123E-802F-634C-BDB8-04C4E9E2376F}"/>
              </a:ext>
            </a:extLst>
          </p:cNvPr>
          <p:cNvSpPr txBox="1"/>
          <p:nvPr/>
        </p:nvSpPr>
        <p:spPr>
          <a:xfrm>
            <a:off x="2322752" y="691255"/>
            <a:ext cx="8013440" cy="646331"/>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UTM Avo" panose="02040603050506020204" pitchFamily="18" charset="0"/>
              </a:rPr>
              <a:t>b) </a:t>
            </a:r>
            <a:r>
              <a:rPr lang="vi-VN" sz="2400" dirty="0">
                <a:latin typeface="UTM Avo" panose="02040603050506020204" pitchFamily="18" charset="0"/>
                <a:ea typeface="Calibri" panose="020F0502020204030204" pitchFamily="34" charset="0"/>
                <a:cs typeface="Times New Roman" panose="02020603050405020304" pitchFamily="18" charset="0"/>
              </a:rPr>
              <a:t>Chọn tiếng trong hoặc đơn thay cho ô vuông.</a:t>
            </a:r>
            <a:r>
              <a:rPr lang="x-none" sz="2400" dirty="0"/>
              <a:t> </a:t>
            </a:r>
            <a:endParaRPr lang="vi-VN" sz="2400" dirty="0">
              <a:latin typeface="UTM Avo" panose="02040603050506020204" pitchFamily="18" charset="0"/>
            </a:endParaRPr>
          </a:p>
        </p:txBody>
      </p:sp>
      <p:grpSp>
        <p:nvGrpSpPr>
          <p:cNvPr id="26" name="Group 25">
            <a:extLst>
              <a:ext uri="{FF2B5EF4-FFF2-40B4-BE49-F238E27FC236}">
                <a16:creationId xmlns:a16="http://schemas.microsoft.com/office/drawing/2014/main" xmlns="" id="{5601F4A3-4F26-2843-A429-296FF2C55FA3}"/>
              </a:ext>
            </a:extLst>
          </p:cNvPr>
          <p:cNvGrpSpPr/>
          <p:nvPr/>
        </p:nvGrpSpPr>
        <p:grpSpPr>
          <a:xfrm>
            <a:off x="2064179" y="1357296"/>
            <a:ext cx="8197585" cy="3785652"/>
            <a:chOff x="345209" y="1164453"/>
            <a:chExt cx="6148189" cy="2839239"/>
          </a:xfrm>
        </p:grpSpPr>
        <p:sp>
          <p:nvSpPr>
            <p:cNvPr id="5" name="Rectangle 4">
              <a:extLst>
                <a:ext uri="{FF2B5EF4-FFF2-40B4-BE49-F238E27FC236}">
                  <a16:creationId xmlns:a16="http://schemas.microsoft.com/office/drawing/2014/main" xmlns="" id="{EB2CFFF4-6CDF-804E-84CC-5E12102AEB29}"/>
                </a:ext>
              </a:extLst>
            </p:cNvPr>
            <p:cNvSpPr/>
            <p:nvPr/>
          </p:nvSpPr>
          <p:spPr>
            <a:xfrm>
              <a:off x="345209" y="1164453"/>
              <a:ext cx="6148189" cy="2839239"/>
            </a:xfrm>
            <a:prstGeom prst="rect">
              <a:avLst/>
            </a:prstGeom>
          </p:spPr>
          <p:txBody>
            <a:bodyPr wrap="square">
              <a:spAutoFit/>
            </a:bodyPr>
            <a:lstStyle/>
            <a:p>
              <a:pPr algn="just">
                <a:lnSpc>
                  <a:spcPct val="200000"/>
                </a:lnSpc>
              </a:pPr>
              <a:r>
                <a:rPr lang="vi-VN" sz="2400" dirty="0">
                  <a:latin typeface="UTM Avo" panose="02040603050506020204" pitchFamily="18" charset="0"/>
                  <a:ea typeface="Calibri" panose="020F0502020204030204" pitchFamily="34" charset="0"/>
                </a:rPr>
                <a:t>- Vườn cây tươi tốt nhờ công (sức/sứt)     lao động của cô bác nông dân.</a:t>
              </a:r>
            </a:p>
            <a:p>
              <a:pPr algn="just">
                <a:lnSpc>
                  <a:spcPct val="200000"/>
                </a:lnSpc>
              </a:pPr>
              <a:r>
                <a:rPr lang="vi-VN" sz="2400" dirty="0">
                  <a:latin typeface="UTM Avo" panose="02040603050506020204" pitchFamily="18" charset="0"/>
                  <a:ea typeface="Calibri" panose="020F0502020204030204" pitchFamily="34" charset="0"/>
                </a:rPr>
                <a:t>- Đầu xuân, dân làng nô (nức/nứt)    ra đồng để trồng cây.</a:t>
              </a:r>
            </a:p>
            <a:p>
              <a:pPr algn="just">
                <a:lnSpc>
                  <a:spcPct val="200000"/>
                </a:lnSpc>
              </a:pPr>
              <a:r>
                <a:rPr lang="vi-VN" sz="2400" dirty="0">
                  <a:latin typeface="UTM Avo" panose="02040603050506020204" pitchFamily="18" charset="0"/>
                  <a:ea typeface="Calibri" panose="020F0502020204030204" pitchFamily="34" charset="0"/>
                </a:rPr>
                <a:t>- Nhiều loại củ, quả được dùng để làm (mức/ mứt)     </a:t>
              </a:r>
              <a:r>
                <a:rPr lang="vi-VN" sz="2400" dirty="0">
                  <a:solidFill>
                    <a:schemeClr val="accent2"/>
                  </a:solidFill>
                  <a:latin typeface="UTM Avo" panose="02040603050506020204" pitchFamily="18" charset="0"/>
                  <a:ea typeface="Calibri" panose="020F0502020204030204" pitchFamily="34" charset="0"/>
                </a:rPr>
                <a:t>mứt  </a:t>
              </a:r>
              <a:r>
                <a:rPr lang="vi-VN" sz="2400" dirty="0">
                  <a:latin typeface="UTM Avo" panose="02040603050506020204" pitchFamily="18" charset="0"/>
                  <a:ea typeface="Calibri" panose="020F0502020204030204" pitchFamily="34" charset="0"/>
                </a:rPr>
                <a:t>Tết.</a:t>
              </a:r>
            </a:p>
          </p:txBody>
        </p:sp>
        <p:grpSp>
          <p:nvGrpSpPr>
            <p:cNvPr id="15" name="Group 14">
              <a:extLst>
                <a:ext uri="{FF2B5EF4-FFF2-40B4-BE49-F238E27FC236}">
                  <a16:creationId xmlns:a16="http://schemas.microsoft.com/office/drawing/2014/main" xmlns="" id="{148F3750-6CE3-6D4B-B217-99E7D82E8272}"/>
                </a:ext>
              </a:extLst>
            </p:cNvPr>
            <p:cNvGrpSpPr/>
            <p:nvPr/>
          </p:nvGrpSpPr>
          <p:grpSpPr>
            <a:xfrm>
              <a:off x="4946770" y="1341773"/>
              <a:ext cx="339906" cy="363894"/>
              <a:chOff x="4750987" y="1350738"/>
              <a:chExt cx="339906" cy="363894"/>
            </a:xfrm>
          </p:grpSpPr>
          <p:sp>
            <p:nvSpPr>
              <p:cNvPr id="6" name="Rectangle 5">
                <a:extLst>
                  <a:ext uri="{FF2B5EF4-FFF2-40B4-BE49-F238E27FC236}">
                    <a16:creationId xmlns:a16="http://schemas.microsoft.com/office/drawing/2014/main" xmlns="" id="{B99530AD-C991-3249-918B-57A047968928}"/>
                  </a:ext>
                </a:extLst>
              </p:cNvPr>
              <p:cNvSpPr/>
              <p:nvPr/>
            </p:nvSpPr>
            <p:spPr>
              <a:xfrm>
                <a:off x="4750987" y="1350738"/>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Arial"/>
                  <a:sym typeface="Arial"/>
                </a:endParaRPr>
              </a:p>
            </p:txBody>
          </p:sp>
          <p:cxnSp>
            <p:nvCxnSpPr>
              <p:cNvPr id="10" name="Straight Connector 9">
                <a:extLst>
                  <a:ext uri="{FF2B5EF4-FFF2-40B4-BE49-F238E27FC236}">
                    <a16:creationId xmlns:a16="http://schemas.microsoft.com/office/drawing/2014/main" xmlns="" id="{C2118E12-C4FE-7145-AF06-8D0DC451BF25}"/>
                  </a:ext>
                </a:extLst>
              </p:cNvPr>
              <p:cNvCxnSpPr>
                <a:stCxn id="6" idx="0"/>
                <a:endCxn id="6" idx="1"/>
              </p:cNvCxnSpPr>
              <p:nvPr/>
            </p:nvCxnSpPr>
            <p:spPr>
              <a:xfrm flipH="1">
                <a:off x="4750987" y="135073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xmlns="" id="{A443BE29-D52D-544B-98DA-183FBF38CEE4}"/>
                  </a:ext>
                </a:extLst>
              </p:cNvPr>
              <p:cNvCxnSpPr/>
              <p:nvPr/>
            </p:nvCxnSpPr>
            <p:spPr>
              <a:xfrm flipH="1">
                <a:off x="4920939" y="1532685"/>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xmlns="" id="{1DBC3CDA-7840-DD4B-98A7-29FB95721EC0}"/>
                  </a:ext>
                </a:extLst>
              </p:cNvPr>
              <p:cNvCxnSpPr>
                <a:cxnSpLocks/>
              </p:cNvCxnSpPr>
              <p:nvPr/>
            </p:nvCxnSpPr>
            <p:spPr>
              <a:xfrm flipH="1">
                <a:off x="4756726" y="1356885"/>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xmlns="" id="{670642A1-42AA-354A-825B-2AA8ED02B76F}"/>
                </a:ext>
              </a:extLst>
            </p:cNvPr>
            <p:cNvGrpSpPr/>
            <p:nvPr/>
          </p:nvGrpSpPr>
          <p:grpSpPr>
            <a:xfrm>
              <a:off x="4666009" y="2461975"/>
              <a:ext cx="339906" cy="363894"/>
              <a:chOff x="4750987" y="1350738"/>
              <a:chExt cx="339906" cy="363894"/>
            </a:xfrm>
          </p:grpSpPr>
          <p:sp>
            <p:nvSpPr>
              <p:cNvPr id="17" name="Rectangle 16">
                <a:extLst>
                  <a:ext uri="{FF2B5EF4-FFF2-40B4-BE49-F238E27FC236}">
                    <a16:creationId xmlns:a16="http://schemas.microsoft.com/office/drawing/2014/main" xmlns="" id="{7BED93EE-2C70-6B42-A390-638439785432}"/>
                  </a:ext>
                </a:extLst>
              </p:cNvPr>
              <p:cNvSpPr/>
              <p:nvPr/>
            </p:nvSpPr>
            <p:spPr>
              <a:xfrm>
                <a:off x="4750987" y="1350738"/>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Arial"/>
                  <a:sym typeface="Arial"/>
                </a:endParaRPr>
              </a:p>
            </p:txBody>
          </p:sp>
          <p:cxnSp>
            <p:nvCxnSpPr>
              <p:cNvPr id="18" name="Straight Connector 17">
                <a:extLst>
                  <a:ext uri="{FF2B5EF4-FFF2-40B4-BE49-F238E27FC236}">
                    <a16:creationId xmlns:a16="http://schemas.microsoft.com/office/drawing/2014/main" xmlns="" id="{E6AEE41E-5E13-464C-9312-F87D597DB26F}"/>
                  </a:ext>
                </a:extLst>
              </p:cNvPr>
              <p:cNvCxnSpPr>
                <a:stCxn id="17" idx="0"/>
                <a:endCxn id="17" idx="1"/>
              </p:cNvCxnSpPr>
              <p:nvPr/>
            </p:nvCxnSpPr>
            <p:spPr>
              <a:xfrm flipH="1">
                <a:off x="4750987" y="135073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CE4ED2EC-7C60-174A-9F44-BC8E70016248}"/>
                  </a:ext>
                </a:extLst>
              </p:cNvPr>
              <p:cNvCxnSpPr/>
              <p:nvPr/>
            </p:nvCxnSpPr>
            <p:spPr>
              <a:xfrm flipH="1">
                <a:off x="4920939" y="1532685"/>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4B0061FA-01DF-784C-8DE1-950A6C0A9949}"/>
                  </a:ext>
                </a:extLst>
              </p:cNvPr>
              <p:cNvCxnSpPr>
                <a:cxnSpLocks/>
              </p:cNvCxnSpPr>
              <p:nvPr/>
            </p:nvCxnSpPr>
            <p:spPr>
              <a:xfrm flipH="1">
                <a:off x="4756726" y="1356885"/>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1" name="Group 20">
              <a:extLst>
                <a:ext uri="{FF2B5EF4-FFF2-40B4-BE49-F238E27FC236}">
                  <a16:creationId xmlns:a16="http://schemas.microsoft.com/office/drawing/2014/main" xmlns="" id="{153996AA-C9BB-A944-8661-F8801A7992D4}"/>
                </a:ext>
              </a:extLst>
            </p:cNvPr>
            <p:cNvGrpSpPr/>
            <p:nvPr/>
          </p:nvGrpSpPr>
          <p:grpSpPr>
            <a:xfrm>
              <a:off x="6081289" y="3037311"/>
              <a:ext cx="353222" cy="377211"/>
              <a:chOff x="10237387" y="345342"/>
              <a:chExt cx="353222" cy="377211"/>
            </a:xfrm>
          </p:grpSpPr>
          <p:sp>
            <p:nvSpPr>
              <p:cNvPr id="22" name="Rectangle 21">
                <a:extLst>
                  <a:ext uri="{FF2B5EF4-FFF2-40B4-BE49-F238E27FC236}">
                    <a16:creationId xmlns:a16="http://schemas.microsoft.com/office/drawing/2014/main" xmlns="" id="{FD95A5A9-F14B-DF4E-AD84-C31B14F84413}"/>
                  </a:ext>
                </a:extLst>
              </p:cNvPr>
              <p:cNvSpPr/>
              <p:nvPr/>
            </p:nvSpPr>
            <p:spPr>
              <a:xfrm>
                <a:off x="10244045" y="345342"/>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Arial"/>
                  <a:sym typeface="Arial"/>
                </a:endParaRPr>
              </a:p>
            </p:txBody>
          </p:sp>
          <p:cxnSp>
            <p:nvCxnSpPr>
              <p:cNvPr id="23" name="Straight Connector 22">
                <a:extLst>
                  <a:ext uri="{FF2B5EF4-FFF2-40B4-BE49-F238E27FC236}">
                    <a16:creationId xmlns:a16="http://schemas.microsoft.com/office/drawing/2014/main" xmlns="" id="{12800477-3776-C046-948F-EBE0D15E29BC}"/>
                  </a:ext>
                </a:extLst>
              </p:cNvPr>
              <p:cNvCxnSpPr/>
              <p:nvPr/>
            </p:nvCxnSpPr>
            <p:spPr>
              <a:xfrm flipH="1">
                <a:off x="10237387" y="352000"/>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xmlns="" id="{090F602F-43BE-E24D-807C-1B18E08CBA63}"/>
                  </a:ext>
                </a:extLst>
              </p:cNvPr>
              <p:cNvCxnSpPr/>
              <p:nvPr/>
            </p:nvCxnSpPr>
            <p:spPr>
              <a:xfrm flipH="1">
                <a:off x="10420656" y="520631"/>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1BD2D8EE-5712-1A4F-948C-0C4291DEF590}"/>
                  </a:ext>
                </a:extLst>
              </p:cNvPr>
              <p:cNvCxnSpPr>
                <a:cxnSpLocks/>
              </p:cNvCxnSpPr>
              <p:nvPr/>
            </p:nvCxnSpPr>
            <p:spPr>
              <a:xfrm flipH="1">
                <a:off x="10256439" y="364806"/>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sp>
        <p:nvSpPr>
          <p:cNvPr id="27" name="Oval 26">
            <a:extLst>
              <a:ext uri="{FF2B5EF4-FFF2-40B4-BE49-F238E27FC236}">
                <a16:creationId xmlns:a16="http://schemas.microsoft.com/office/drawing/2014/main" xmlns="" id="{835C70B7-6DB3-CD46-BFD8-F5CFA89FC699}"/>
              </a:ext>
            </a:extLst>
          </p:cNvPr>
          <p:cNvSpPr/>
          <p:nvPr/>
        </p:nvSpPr>
        <p:spPr>
          <a:xfrm>
            <a:off x="6655933" y="1655866"/>
            <a:ext cx="657412" cy="537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28" name="Oval 27">
            <a:extLst>
              <a:ext uri="{FF2B5EF4-FFF2-40B4-BE49-F238E27FC236}">
                <a16:creationId xmlns:a16="http://schemas.microsoft.com/office/drawing/2014/main" xmlns="" id="{8CADC005-E5E7-7A44-A59F-518A7730CDD9}"/>
              </a:ext>
            </a:extLst>
          </p:cNvPr>
          <p:cNvSpPr/>
          <p:nvPr/>
        </p:nvSpPr>
        <p:spPr>
          <a:xfrm>
            <a:off x="5194037" y="3141167"/>
            <a:ext cx="795469" cy="537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29" name="Oval 28">
            <a:extLst>
              <a:ext uri="{FF2B5EF4-FFF2-40B4-BE49-F238E27FC236}">
                <a16:creationId xmlns:a16="http://schemas.microsoft.com/office/drawing/2014/main" xmlns="" id="{4A7AD4B2-3B9E-274C-932B-B0F20F5B4A52}"/>
              </a:ext>
            </a:extLst>
          </p:cNvPr>
          <p:cNvSpPr/>
          <p:nvPr/>
        </p:nvSpPr>
        <p:spPr>
          <a:xfrm>
            <a:off x="8288313" y="3811103"/>
            <a:ext cx="875016" cy="537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Tree>
    <p:custDataLst>
      <p:tags r:id="rId1"/>
    </p:custDataLst>
    <p:extLst>
      <p:ext uri="{BB962C8B-B14F-4D97-AF65-F5344CB8AC3E}">
        <p14:creationId xmlns:p14="http://schemas.microsoft.com/office/powerpoint/2010/main" val="139934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P spid="28"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D23D5FD-6F6F-4CA1-A261-7CA3674DA62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Ս\uFFFD\u0004{A126BDFF-15C2-4984-8D5F-67C3521194DC}&quot;,&quot;C:\\Users\\STD_NHA\\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PASSING_SCORE" val="100.000000"/>
  <p:tag name="ISPRING_PRESENTATION_TITLE" val="Viết - Mùa vàng"/>
  <p:tag name="ISPRING_FIRST_PUBLISH" val="1"/>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EBDDD159-BF40-46C4-AAC7-969DC9F0EE09}:278"/>
</p:tagLst>
</file>

<file path=ppt/tags/tag2.xml><?xml version="1.0" encoding="utf-8"?>
<p:tagLst xmlns:a="http://schemas.openxmlformats.org/drawingml/2006/main" xmlns:r="http://schemas.openxmlformats.org/officeDocument/2006/relationships" xmlns:p="http://schemas.openxmlformats.org/presentationml/2006/main">
  <p:tag name="GENSWF_SLIDE_UID" val="{F5EC13AA-62DA-43AE-9787-4F0C3813121F}:282"/>
</p:tagLst>
</file>

<file path=ppt/tags/tag3.xml><?xml version="1.0" encoding="utf-8"?>
<p:tagLst xmlns:a="http://schemas.openxmlformats.org/drawingml/2006/main" xmlns:r="http://schemas.openxmlformats.org/officeDocument/2006/relationships" xmlns:p="http://schemas.openxmlformats.org/presentationml/2006/main">
  <p:tag name="GENSWF_SLIDE_UID" val="{E4CF63E7-9BBA-4169-924A-6FA33A7004A3}:271"/>
</p:tagLst>
</file>

<file path=ppt/tags/tag4.xml><?xml version="1.0" encoding="utf-8"?>
<p:tagLst xmlns:a="http://schemas.openxmlformats.org/drawingml/2006/main" xmlns:r="http://schemas.openxmlformats.org/officeDocument/2006/relationships" xmlns:p="http://schemas.openxmlformats.org/presentationml/2006/main">
  <p:tag name="GENSWF_SLIDE_UID" val="{D3329852-37C7-4889-B60B-E20635C76F8A}:272"/>
</p:tagLst>
</file>

<file path=ppt/tags/tag5.xml><?xml version="1.0" encoding="utf-8"?>
<p:tagLst xmlns:a="http://schemas.openxmlformats.org/drawingml/2006/main" xmlns:r="http://schemas.openxmlformats.org/officeDocument/2006/relationships" xmlns:p="http://schemas.openxmlformats.org/presentationml/2006/main">
  <p:tag name="GENSWF_SLIDE_UID" val="{9E759CD1-0942-4680-9494-CD09870EB424}:273"/>
</p:tagLst>
</file>

<file path=ppt/tags/tag6.xml><?xml version="1.0" encoding="utf-8"?>
<p:tagLst xmlns:a="http://schemas.openxmlformats.org/drawingml/2006/main" xmlns:r="http://schemas.openxmlformats.org/officeDocument/2006/relationships" xmlns:p="http://schemas.openxmlformats.org/presentationml/2006/main">
  <p:tag name="GENSWF_SLIDE_UID" val="{53E96681-1B50-4ABB-AF61-068EE5FC2C1F}:274"/>
</p:tagLst>
</file>

<file path=ppt/tags/tag7.xml><?xml version="1.0" encoding="utf-8"?>
<p:tagLst xmlns:a="http://schemas.openxmlformats.org/drawingml/2006/main" xmlns:r="http://schemas.openxmlformats.org/officeDocument/2006/relationships" xmlns:p="http://schemas.openxmlformats.org/presentationml/2006/main">
  <p:tag name="GENSWF_SLIDE_UID" val="{EFEA1151-5061-466C-AD71-3D0663056A26}:275"/>
</p:tagLst>
</file>

<file path=ppt/tags/tag8.xml><?xml version="1.0" encoding="utf-8"?>
<p:tagLst xmlns:a="http://schemas.openxmlformats.org/drawingml/2006/main" xmlns:r="http://schemas.openxmlformats.org/officeDocument/2006/relationships" xmlns:p="http://schemas.openxmlformats.org/presentationml/2006/main">
  <p:tag name="GENSWF_SLIDE_UID" val="{F74D3C3B-13A0-447D-919E-2732401A1A02}:276"/>
</p:tagLst>
</file>

<file path=ppt/tags/tag9.xml><?xml version="1.0" encoding="utf-8"?>
<p:tagLst xmlns:a="http://schemas.openxmlformats.org/drawingml/2006/main" xmlns:r="http://schemas.openxmlformats.org/officeDocument/2006/relationships" xmlns:p="http://schemas.openxmlformats.org/presentationml/2006/main">
  <p:tag name="GENSWF_SLIDE_UID" val="{B4651DD8-F2E0-4E47-9CC8-940B13B9C1E9}:2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298</Words>
  <Application>Microsoft Office PowerPoint</Application>
  <PresentationFormat>Widescreen</PresentationFormat>
  <Paragraphs>55</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Times New Roman</vt:lpstr>
      <vt:lpstr>UTM Avo</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 Mùa vàng</dc:title>
  <dc:creator>STD_NHA</dc:creator>
  <cp:lastModifiedBy>STD_NHA</cp:lastModifiedBy>
  <cp:revision>13</cp:revision>
  <dcterms:created xsi:type="dcterms:W3CDTF">2025-02-13T15:16:58Z</dcterms:created>
  <dcterms:modified xsi:type="dcterms:W3CDTF">2025-02-13T15:28:43Z</dcterms:modified>
</cp:coreProperties>
</file>