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847" r:id="rId2"/>
    <p:sldId id="287" r:id="rId3"/>
    <p:sldId id="319" r:id="rId4"/>
    <p:sldId id="746" r:id="rId5"/>
    <p:sldId id="851" r:id="rId6"/>
    <p:sldId id="852" r:id="rId7"/>
    <p:sldId id="853" r:id="rId8"/>
    <p:sldId id="855" r:id="rId9"/>
    <p:sldId id="876" r:id="rId10"/>
    <p:sldId id="875" r:id="rId11"/>
    <p:sldId id="877" r:id="rId12"/>
    <p:sldId id="860" r:id="rId13"/>
    <p:sldId id="865" r:id="rId14"/>
  </p:sldIdLst>
  <p:sldSz cx="12161838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E04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8" autoAdjust="0"/>
  </p:normalViewPr>
  <p:slideViewPr>
    <p:cSldViewPr snapToGrid="0">
      <p:cViewPr varScale="1">
        <p:scale>
          <a:sx n="73" d="100"/>
          <a:sy n="73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325410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113771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7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1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5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1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0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trình tự nhân GV cùng HS thực hành nhân và HS cần ghi nhớ, em Linh k trình bày ra nữa nhé! Nó làm slide bị rối mà k có hiệu quả ghi nhớ cho HS</a:t>
            </a:r>
          </a:p>
        </p:txBody>
      </p:sp>
    </p:spTree>
    <p:extLst>
      <p:ext uri="{BB962C8B-B14F-4D97-AF65-F5344CB8AC3E}">
        <p14:creationId xmlns:p14="http://schemas.microsoft.com/office/powerpoint/2010/main" val="4072638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6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 đại diện 3 tổ lên bảng trình bày</a:t>
            </a:r>
          </a:p>
          <a:p>
            <a:r>
              <a:rPr lang="en-US"/>
              <a:t>Dưới lớp làm nháp hoặc bảng con để đối chiếu trên bảng </a:t>
            </a:r>
          </a:p>
        </p:txBody>
      </p:sp>
    </p:spTree>
    <p:extLst>
      <p:ext uri="{BB962C8B-B14F-4D97-AF65-F5344CB8AC3E}">
        <p14:creationId xmlns:p14="http://schemas.microsoft.com/office/powerpoint/2010/main" val="237775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586618" y="4204455"/>
            <a:ext cx="4450429" cy="3546500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0835690" y="723689"/>
            <a:ext cx="663545" cy="714416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73234" y="5702969"/>
            <a:ext cx="461783" cy="680855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5486861" y="451508"/>
            <a:ext cx="454944" cy="557843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9859231" y="4520717"/>
            <a:ext cx="2101101" cy="2210151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321802" y="967199"/>
            <a:ext cx="1576206" cy="2461805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257723" y="281755"/>
            <a:ext cx="620116" cy="67917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11281282" y="3332488"/>
            <a:ext cx="438437" cy="56511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5798089" y="5674356"/>
            <a:ext cx="1031016" cy="919945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11362175" y="1768695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1" name="Google Shape;341;p2"/>
          <p:cNvSpPr/>
          <p:nvPr/>
        </p:nvSpPr>
        <p:spPr>
          <a:xfrm>
            <a:off x="941111" y="5215219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2" name="Google Shape;342;p2"/>
          <p:cNvSpPr/>
          <p:nvPr/>
        </p:nvSpPr>
        <p:spPr>
          <a:xfrm>
            <a:off x="3969120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2"/>
          <p:cNvSpPr/>
          <p:nvPr/>
        </p:nvSpPr>
        <p:spPr>
          <a:xfrm>
            <a:off x="7216384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2"/>
          <p:cNvSpPr/>
          <p:nvPr/>
        </p:nvSpPr>
        <p:spPr>
          <a:xfrm>
            <a:off x="4051990" y="871597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5" name="Google Shape;345;p2"/>
          <p:cNvSpPr/>
          <p:nvPr/>
        </p:nvSpPr>
        <p:spPr>
          <a:xfrm>
            <a:off x="649388" y="3934937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6" name="Google Shape;346;p2"/>
          <p:cNvGrpSpPr/>
          <p:nvPr/>
        </p:nvGrpSpPr>
        <p:grpSpPr>
          <a:xfrm>
            <a:off x="11080101" y="4173096"/>
            <a:ext cx="206799" cy="233467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8997350" y="3396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0" name="Google Shape;350;p2"/>
          <p:cNvSpPr/>
          <p:nvPr/>
        </p:nvSpPr>
        <p:spPr>
          <a:xfrm>
            <a:off x="2281239" y="16136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2"/>
          <p:cNvSpPr/>
          <p:nvPr/>
        </p:nvSpPr>
        <p:spPr>
          <a:xfrm>
            <a:off x="11675525" y="6140954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2" name="Google Shape;352;p2"/>
          <p:cNvSpPr/>
          <p:nvPr/>
        </p:nvSpPr>
        <p:spPr>
          <a:xfrm rot="6568607">
            <a:off x="1306245" y="1602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747466" y="1339517"/>
            <a:ext cx="8666906" cy="3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4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747466" y="4804084"/>
            <a:ext cx="8666906" cy="7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1_Caption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85408" y="1470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"/>
          <p:cNvSpPr/>
          <p:nvPr/>
        </p:nvSpPr>
        <p:spPr>
          <a:xfrm flipH="1">
            <a:off x="403168" y="147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31105" y="382183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469739" y="272200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758670" y="59493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9466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7"/>
          <p:cNvSpPr/>
          <p:nvPr/>
        </p:nvSpPr>
        <p:spPr>
          <a:xfrm>
            <a:off x="-1067286" y="-1032978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62" name="Google Shape;1262;p7"/>
          <p:cNvSpPr/>
          <p:nvPr/>
        </p:nvSpPr>
        <p:spPr>
          <a:xfrm>
            <a:off x="6645634" y="-13401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263" name="Google Shape;126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4" name="Google Shape;1264;p7"/>
          <p:cNvGrpSpPr/>
          <p:nvPr/>
        </p:nvGrpSpPr>
        <p:grpSpPr>
          <a:xfrm rot="1137128" flipH="1">
            <a:off x="11070555" y="341851"/>
            <a:ext cx="855788" cy="763628"/>
            <a:chOff x="4748225" y="4600750"/>
            <a:chExt cx="332125" cy="295625"/>
          </a:xfrm>
        </p:grpSpPr>
        <p:sp>
          <p:nvSpPr>
            <p:cNvPr id="1265" name="Google Shape;1265;p7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0" name="Google Shape;1330;p7"/>
          <p:cNvGrpSpPr/>
          <p:nvPr/>
        </p:nvGrpSpPr>
        <p:grpSpPr>
          <a:xfrm rot="-1687887">
            <a:off x="369622" y="5650671"/>
            <a:ext cx="602322" cy="738580"/>
            <a:chOff x="2019050" y="1133325"/>
            <a:chExt cx="153525" cy="187750"/>
          </a:xfrm>
        </p:grpSpPr>
        <p:sp>
          <p:nvSpPr>
            <p:cNvPr id="1331" name="Google Shape;1331;p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5" name="Google Shape;1335;p7"/>
          <p:cNvGrpSpPr/>
          <p:nvPr/>
        </p:nvGrpSpPr>
        <p:grpSpPr>
          <a:xfrm rot="4727724">
            <a:off x="11323579" y="4315617"/>
            <a:ext cx="620120" cy="679176"/>
            <a:chOff x="818450" y="719950"/>
            <a:chExt cx="162075" cy="177950"/>
          </a:xfrm>
        </p:grpSpPr>
        <p:sp>
          <p:nvSpPr>
            <p:cNvPr id="1336" name="Google Shape;1336;p7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39" name="Google Shape;1339;p7"/>
          <p:cNvSpPr/>
          <p:nvPr/>
        </p:nvSpPr>
        <p:spPr>
          <a:xfrm>
            <a:off x="317561" y="34044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40" name="Google Shape;1340;p7"/>
          <p:cNvGrpSpPr/>
          <p:nvPr/>
        </p:nvGrpSpPr>
        <p:grpSpPr>
          <a:xfrm rot="-1070470">
            <a:off x="127865" y="302404"/>
            <a:ext cx="1209527" cy="1027077"/>
            <a:chOff x="6536750" y="766975"/>
            <a:chExt cx="776100" cy="657400"/>
          </a:xfrm>
        </p:grpSpPr>
        <p:sp>
          <p:nvSpPr>
            <p:cNvPr id="1341" name="Google Shape;1341;p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20" name="Google Shape;1520;p7"/>
          <p:cNvSpPr/>
          <p:nvPr/>
        </p:nvSpPr>
        <p:spPr>
          <a:xfrm rot="1152610">
            <a:off x="4382171" y="6270098"/>
            <a:ext cx="451576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21" name="Google Shape;1521;p7"/>
          <p:cNvGrpSpPr/>
          <p:nvPr/>
        </p:nvGrpSpPr>
        <p:grpSpPr>
          <a:xfrm rot="2700000">
            <a:off x="11014268" y="5309390"/>
            <a:ext cx="914407" cy="1421113"/>
            <a:chOff x="231900" y="729199"/>
            <a:chExt cx="1185086" cy="1846354"/>
          </a:xfrm>
        </p:grpSpPr>
        <p:sp>
          <p:nvSpPr>
            <p:cNvPr id="1522" name="Google Shape;1522;p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0" name="Google Shape;1690;p7"/>
          <p:cNvSpPr/>
          <p:nvPr/>
        </p:nvSpPr>
        <p:spPr>
          <a:xfrm>
            <a:off x="2405748" y="3799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1" name="Google Shape;1691;p7"/>
          <p:cNvSpPr/>
          <p:nvPr/>
        </p:nvSpPr>
        <p:spPr>
          <a:xfrm>
            <a:off x="6645631" y="62880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2" name="Google Shape;1692;p7"/>
          <p:cNvSpPr txBox="1">
            <a:spLocks noGrp="1"/>
          </p:cNvSpPr>
          <p:nvPr>
            <p:ph type="body" idx="1"/>
          </p:nvPr>
        </p:nvSpPr>
        <p:spPr>
          <a:xfrm>
            <a:off x="957625" y="3143867"/>
            <a:ext cx="4854760" cy="23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6152" lvl="1" indent="-37160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4228" lvl="2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2304" lvl="3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0380" lvl="4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48456" lvl="5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56532" lvl="6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64608" lvl="7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72684" lvl="8" indent="-354711" rtl="0">
              <a:lnSpc>
                <a:spcPct val="115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p7"/>
          <p:cNvSpPr txBox="1">
            <a:spLocks noGrp="1"/>
          </p:cNvSpPr>
          <p:nvPr>
            <p:ph type="title"/>
          </p:nvPr>
        </p:nvSpPr>
        <p:spPr>
          <a:xfrm>
            <a:off x="957625" y="1329333"/>
            <a:ext cx="5005187" cy="18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CUSTOM_11_1"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16"/>
          <p:cNvSpPr/>
          <p:nvPr/>
        </p:nvSpPr>
        <p:spPr>
          <a:xfrm>
            <a:off x="6555956" y="-1853898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524" name="Google Shape;3524;p16"/>
          <p:cNvSpPr/>
          <p:nvPr/>
        </p:nvSpPr>
        <p:spPr>
          <a:xfrm rot="10800000">
            <a:off x="-1617440" y="2262469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3525" name="Google Shape;35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9263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6" name="Google Shape;3526;p16"/>
          <p:cNvGrpSpPr/>
          <p:nvPr/>
        </p:nvGrpSpPr>
        <p:grpSpPr>
          <a:xfrm rot="463918" flipH="1">
            <a:off x="10238162" y="1057830"/>
            <a:ext cx="1243722" cy="1441839"/>
            <a:chOff x="5531300" y="3305725"/>
            <a:chExt cx="703625" cy="813750"/>
          </a:xfrm>
        </p:grpSpPr>
        <p:sp>
          <p:nvSpPr>
            <p:cNvPr id="3527" name="Google Shape;3527;p16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6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6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4" name="Google Shape;3604;p16"/>
          <p:cNvGrpSpPr/>
          <p:nvPr/>
        </p:nvGrpSpPr>
        <p:grpSpPr>
          <a:xfrm flipH="1">
            <a:off x="919172" y="4865394"/>
            <a:ext cx="1426017" cy="1500029"/>
            <a:chOff x="-818813" y="1823137"/>
            <a:chExt cx="1579734" cy="1657613"/>
          </a:xfrm>
        </p:grpSpPr>
        <p:sp>
          <p:nvSpPr>
            <p:cNvPr id="3605" name="Google Shape;3605;p16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67" name="Google Shape;3667;p16"/>
          <p:cNvGrpSpPr/>
          <p:nvPr/>
        </p:nvGrpSpPr>
        <p:grpSpPr>
          <a:xfrm rot="5400000">
            <a:off x="11208972" y="297544"/>
            <a:ext cx="521341" cy="570989"/>
            <a:chOff x="818450" y="719950"/>
            <a:chExt cx="162075" cy="177950"/>
          </a:xfrm>
        </p:grpSpPr>
        <p:sp>
          <p:nvSpPr>
            <p:cNvPr id="3668" name="Google Shape;3668;p1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1" name="Google Shape;3671;p16"/>
          <p:cNvGrpSpPr/>
          <p:nvPr/>
        </p:nvGrpSpPr>
        <p:grpSpPr>
          <a:xfrm rot="-350702" flipH="1">
            <a:off x="128218" y="4157246"/>
            <a:ext cx="438430" cy="565111"/>
            <a:chOff x="3526675" y="707075"/>
            <a:chExt cx="187750" cy="241400"/>
          </a:xfrm>
        </p:grpSpPr>
        <p:sp>
          <p:nvSpPr>
            <p:cNvPr id="3672" name="Google Shape;3672;p1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5" name="Google Shape;3675;p16"/>
          <p:cNvSpPr/>
          <p:nvPr/>
        </p:nvSpPr>
        <p:spPr>
          <a:xfrm rot="-1258828" flipH="1">
            <a:off x="8629067" y="64012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16"/>
          <p:cNvSpPr/>
          <p:nvPr/>
        </p:nvSpPr>
        <p:spPr>
          <a:xfrm flipH="1">
            <a:off x="9265251" y="11474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16"/>
          <p:cNvSpPr/>
          <p:nvPr/>
        </p:nvSpPr>
        <p:spPr>
          <a:xfrm flipH="1">
            <a:off x="11366238" y="38271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8" name="Google Shape;3678;p16"/>
          <p:cNvSpPr/>
          <p:nvPr/>
        </p:nvSpPr>
        <p:spPr>
          <a:xfrm rot="690445" flipH="1">
            <a:off x="2797274" y="5541673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9" name="Google Shape;3679;p16"/>
          <p:cNvSpPr/>
          <p:nvPr/>
        </p:nvSpPr>
        <p:spPr>
          <a:xfrm flipH="1">
            <a:off x="3258994" y="10865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80" name="Google Shape;3680;p16"/>
          <p:cNvGrpSpPr/>
          <p:nvPr/>
        </p:nvGrpSpPr>
        <p:grpSpPr>
          <a:xfrm rot="-3230776" flipH="1">
            <a:off x="586579" y="549200"/>
            <a:ext cx="665187" cy="712645"/>
            <a:chOff x="539500" y="356300"/>
            <a:chExt cx="347201" cy="372894"/>
          </a:xfrm>
        </p:grpSpPr>
        <p:sp>
          <p:nvSpPr>
            <p:cNvPr id="3681" name="Google Shape;3681;p1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92" name="Google Shape;3692;p16"/>
          <p:cNvGrpSpPr/>
          <p:nvPr/>
        </p:nvGrpSpPr>
        <p:grpSpPr>
          <a:xfrm rot="1687898" flipH="1">
            <a:off x="11065746" y="5855408"/>
            <a:ext cx="454944" cy="557843"/>
            <a:chOff x="2019050" y="1133325"/>
            <a:chExt cx="153525" cy="187750"/>
          </a:xfrm>
        </p:grpSpPr>
        <p:sp>
          <p:nvSpPr>
            <p:cNvPr id="3693" name="Google Shape;3693;p16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7" name="Google Shape;3697;p16"/>
          <p:cNvSpPr/>
          <p:nvPr/>
        </p:nvSpPr>
        <p:spPr>
          <a:xfrm flipH="1">
            <a:off x="5057752" y="64191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98" name="Google Shape;3698;p16"/>
          <p:cNvSpPr/>
          <p:nvPr/>
        </p:nvSpPr>
        <p:spPr>
          <a:xfrm flipH="1">
            <a:off x="569016" y="26438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9720026" y="-790478"/>
            <a:ext cx="2986726" cy="3531300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1113504" y="4551450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305300" y="4565047"/>
            <a:ext cx="268279" cy="417464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262463" y="5627360"/>
            <a:ext cx="1212504" cy="1024518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10960688" y="319269"/>
            <a:ext cx="973890" cy="1521076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11465485" y="2451657"/>
            <a:ext cx="438429" cy="565108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10973579" y="5951767"/>
            <a:ext cx="665187" cy="712645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321838" y="524275"/>
            <a:ext cx="454944" cy="557843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217524" y="2740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0" name="Google Shape;4080;p17"/>
          <p:cNvSpPr/>
          <p:nvPr/>
        </p:nvSpPr>
        <p:spPr>
          <a:xfrm>
            <a:off x="1970494" y="277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3670633" y="6361761"/>
            <a:ext cx="451576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11563226" y="4438725"/>
            <a:ext cx="451577" cy="14752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3" name="Google Shape;4083;p17"/>
          <p:cNvSpPr/>
          <p:nvPr/>
        </p:nvSpPr>
        <p:spPr>
          <a:xfrm>
            <a:off x="7771508" y="64015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4" name="Google Shape;4084;p17"/>
          <p:cNvSpPr/>
          <p:nvPr/>
        </p:nvSpPr>
        <p:spPr>
          <a:xfrm>
            <a:off x="8052160" y="196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USTOM_12_1">
    <p:spTree>
      <p:nvGrpSpPr>
        <p:cNvPr id="1" name="Shape 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Google Shape;5735;p22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736" name="Google Shape;5736;p22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5737" name="Google Shape;57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8" name="Google Shape;5738;p22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5739" name="Google Shape;5739;p22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0" name="Google Shape;5740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1" name="Google Shape;5741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2" name="Google Shape;5742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3" name="Google Shape;5743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4" name="Google Shape;5744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5" name="Google Shape;5745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6" name="Google Shape;5746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7" name="Google Shape;5747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8" name="Google Shape;5748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9" name="Google Shape;5749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0" name="Google Shape;5750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1" name="Google Shape;5751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2" name="Google Shape;5752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3" name="Google Shape;5753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4" name="Google Shape;5754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5" name="Google Shape;5755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6" name="Google Shape;5756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7" name="Google Shape;5757;p22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8" name="Google Shape;5758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9" name="Google Shape;5759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0" name="Google Shape;5760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1" name="Google Shape;5761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2" name="Google Shape;5762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3" name="Google Shape;5763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4" name="Google Shape;5764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5" name="Google Shape;5765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6" name="Google Shape;5766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7" name="Google Shape;5767;p22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8" name="Google Shape;5768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9" name="Google Shape;5769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0" name="Google Shape;5770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1" name="Google Shape;5771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2" name="Google Shape;5772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3" name="Google Shape;5773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4" name="Google Shape;5774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5" name="Google Shape;5775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6" name="Google Shape;5776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7" name="Google Shape;5777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8" name="Google Shape;5778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9" name="Google Shape;5779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0" name="Google Shape;5780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1" name="Google Shape;5781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2" name="Google Shape;5782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3" name="Google Shape;5783;p22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4" name="Google Shape;578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5" name="Google Shape;5785;p22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6" name="Google Shape;5786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7" name="Google Shape;5787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8" name="Google Shape;5788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9" name="Google Shape;5789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0" name="Google Shape;5790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1" name="Google Shape;5791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2" name="Google Shape;5792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3" name="Google Shape;5793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4" name="Google Shape;5794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5" name="Google Shape;5795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6" name="Google Shape;5796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7" name="Google Shape;5797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8" name="Google Shape;5798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9" name="Google Shape;5799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0" name="Google Shape;5800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1" name="Google Shape;5801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2" name="Google Shape;5802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3" name="Google Shape;5803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4" name="Google Shape;5804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5" name="Google Shape;5805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6" name="Google Shape;5806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7" name="Google Shape;5807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8" name="Google Shape;5808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9" name="Google Shape;5809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0" name="Google Shape;5810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1" name="Google Shape;5811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2" name="Google Shape;5812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3" name="Google Shape;5813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4" name="Google Shape;5814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5" name="Google Shape;5815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6" name="Google Shape;5816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7" name="Google Shape;5817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8" name="Google Shape;5818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6" name="Google Shape;584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7" name="Google Shape;5847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5" name="Google Shape;5885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6" name="Google Shape;5886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6" name="Google Shape;5906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7" name="Google Shape;5907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4" name="Google Shape;5934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5" name="Google Shape;5935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3" name="Google Shape;5963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4" name="Google Shape;5964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1" name="Google Shape;5991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2" name="Google Shape;5992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2" name="Google Shape;6032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3" name="Google Shape;6033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041" name="Google Shape;6041;p22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042" name="Google Shape;6042;p22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7" name="Google Shape;6057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8" name="Google Shape;6058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8" name="Google Shape;6078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9" name="Google Shape;6079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6" name="Google Shape;6106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7" name="Google Shape;6107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1" name="Google Shape;6121;p22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122" name="Google Shape;6122;p2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6" name="Google Shape;6126;p22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127" name="Google Shape;6127;p2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8" name="Google Shape;6128;p2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1" name="Google Shape;6131;p22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132" name="Google Shape;6132;p2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2" name="Google Shape;615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3" name="Google Shape;615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97" name="Google Shape;6197;p22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198" name="Google Shape;6198;p2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01" name="Google Shape;6201;p22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202" name="Google Shape;6202;p2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05" name="Google Shape;6205;p22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6" name="Google Shape;6206;p22"/>
          <p:cNvSpPr/>
          <p:nvPr/>
        </p:nvSpPr>
        <p:spPr>
          <a:xfrm>
            <a:off x="11710587" y="26565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7" name="Google Shape;6207;p22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8" name="Google Shape;6208;p22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9" name="Google Shape;6209;p22"/>
          <p:cNvSpPr/>
          <p:nvPr/>
        </p:nvSpPr>
        <p:spPr>
          <a:xfrm rot="-107">
            <a:off x="8101847" y="6431274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10" name="Google Shape;6210;p22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3"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23"/>
          <p:cNvSpPr/>
          <p:nvPr/>
        </p:nvSpPr>
        <p:spPr>
          <a:xfrm>
            <a:off x="5850423" y="-6745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14" name="Google Shape;6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5" name="Google Shape;6215;p23"/>
          <p:cNvGrpSpPr/>
          <p:nvPr/>
        </p:nvGrpSpPr>
        <p:grpSpPr>
          <a:xfrm flipH="1">
            <a:off x="10344067" y="5820389"/>
            <a:ext cx="663545" cy="714416"/>
            <a:chOff x="539500" y="356300"/>
            <a:chExt cx="347201" cy="372894"/>
          </a:xfrm>
        </p:grpSpPr>
        <p:sp>
          <p:nvSpPr>
            <p:cNvPr id="6216" name="Google Shape;6216;p2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27" name="Google Shape;6227;p23"/>
          <p:cNvGrpSpPr/>
          <p:nvPr/>
        </p:nvGrpSpPr>
        <p:grpSpPr>
          <a:xfrm>
            <a:off x="10732758" y="1545202"/>
            <a:ext cx="461783" cy="680855"/>
            <a:chOff x="3716700" y="1378700"/>
            <a:chExt cx="135825" cy="199750"/>
          </a:xfrm>
        </p:grpSpPr>
        <p:sp>
          <p:nvSpPr>
            <p:cNvPr id="6228" name="Google Shape;6228;p2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32" name="Google Shape;6232;p23"/>
          <p:cNvGrpSpPr/>
          <p:nvPr/>
        </p:nvGrpSpPr>
        <p:grpSpPr>
          <a:xfrm>
            <a:off x="9156532" y="1473132"/>
            <a:ext cx="1576206" cy="2461805"/>
            <a:chOff x="231900" y="729199"/>
            <a:chExt cx="1185086" cy="1846354"/>
          </a:xfrm>
        </p:grpSpPr>
        <p:sp>
          <p:nvSpPr>
            <p:cNvPr id="6233" name="Google Shape;6233;p23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9" name="Google Shape;6239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0" name="Google Shape;6240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8" name="Google Shape;6278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9" name="Google Shape;6279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9" name="Google Shape;6319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0" name="Google Shape;6320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0" name="Google Shape;6340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1" name="Google Shape;6341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8" name="Google Shape;6368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9" name="Google Shape;6369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0" name="Google Shape;6370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1" name="Google Shape;6371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1" name="Google Shape;6391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2" name="Google Shape;6392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4" name="Google Shape;6394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5" name="Google Shape;6395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6" name="Google Shape;6396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7" name="Google Shape;6397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8" name="Google Shape;6398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9" name="Google Shape;6399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0" name="Google Shape;6400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1" name="Google Shape;6401;p23"/>
          <p:cNvGrpSpPr/>
          <p:nvPr/>
        </p:nvGrpSpPr>
        <p:grpSpPr>
          <a:xfrm flipH="1">
            <a:off x="5797038" y="5674356"/>
            <a:ext cx="1031016" cy="919945"/>
            <a:chOff x="4748225" y="4600750"/>
            <a:chExt cx="332125" cy="295625"/>
          </a:xfrm>
        </p:grpSpPr>
        <p:sp>
          <p:nvSpPr>
            <p:cNvPr id="6402" name="Google Shape;6402;p2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3" name="Google Shape;6403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4" name="Google Shape;6404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5" name="Google Shape;6405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6" name="Google Shape;6406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7" name="Google Shape;6407;p2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8" name="Google Shape;6408;p2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9" name="Google Shape;6409;p2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0" name="Google Shape;6410;p2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1" name="Google Shape;641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2" name="Google Shape;641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3" name="Google Shape;641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4" name="Google Shape;641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5" name="Google Shape;641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6" name="Google Shape;641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7" name="Google Shape;641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8" name="Google Shape;641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9" name="Google Shape;641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0" name="Google Shape;642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1" name="Google Shape;642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2" name="Google Shape;642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3" name="Google Shape;642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4" name="Google Shape;642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5" name="Google Shape;642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6" name="Google Shape;642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7" name="Google Shape;642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8" name="Google Shape;642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9" name="Google Shape;642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0" name="Google Shape;643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1" name="Google Shape;643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2" name="Google Shape;643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3" name="Google Shape;643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4" name="Google Shape;643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5" name="Google Shape;643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6" name="Google Shape;643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7" name="Google Shape;6437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8" name="Google Shape;6438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9" name="Google Shape;6439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0" name="Google Shape;6440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1" name="Google Shape;644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2" name="Google Shape;644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3" name="Google Shape;644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4" name="Google Shape;644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5" name="Google Shape;644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6" name="Google Shape;644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7" name="Google Shape;644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8" name="Google Shape;644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9" name="Google Shape;644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0" name="Google Shape;645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1" name="Google Shape;645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2" name="Google Shape;645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3" name="Google Shape;645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4" name="Google Shape;645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5" name="Google Shape;645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6" name="Google Shape;645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7" name="Google Shape;645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8" name="Google Shape;645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9" name="Google Shape;645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0" name="Google Shape;646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1" name="Google Shape;646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2" name="Google Shape;646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3" name="Google Shape;646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4" name="Google Shape;646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5" name="Google Shape;646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6" name="Google Shape;646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67" name="Google Shape;6467;p23"/>
          <p:cNvSpPr/>
          <p:nvPr/>
        </p:nvSpPr>
        <p:spPr>
          <a:xfrm flipH="1">
            <a:off x="397981" y="965428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8" name="Google Shape;6468;p23"/>
          <p:cNvSpPr/>
          <p:nvPr/>
        </p:nvSpPr>
        <p:spPr>
          <a:xfrm flipH="1">
            <a:off x="11566460" y="5791403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9" name="Google Shape;6469;p23"/>
          <p:cNvSpPr/>
          <p:nvPr/>
        </p:nvSpPr>
        <p:spPr>
          <a:xfrm flipH="1">
            <a:off x="8515104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70" name="Google Shape;6470;p23"/>
          <p:cNvGrpSpPr/>
          <p:nvPr/>
        </p:nvGrpSpPr>
        <p:grpSpPr>
          <a:xfrm flipH="1">
            <a:off x="191189" y="6297496"/>
            <a:ext cx="206799" cy="233467"/>
            <a:chOff x="3655550" y="2257032"/>
            <a:chExt cx="192526" cy="161920"/>
          </a:xfrm>
        </p:grpSpPr>
        <p:sp>
          <p:nvSpPr>
            <p:cNvPr id="6471" name="Google Shape;6471;p23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2" name="Google Shape;6472;p23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73" name="Google Shape;6473;p23"/>
          <p:cNvSpPr/>
          <p:nvPr/>
        </p:nvSpPr>
        <p:spPr>
          <a:xfrm flipH="1">
            <a:off x="491171" y="3428998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4" name="Google Shape;6474;p23"/>
          <p:cNvSpPr/>
          <p:nvPr/>
        </p:nvSpPr>
        <p:spPr>
          <a:xfrm rot="-6568607" flipH="1">
            <a:off x="10247916" y="3209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5" name="Google Shape;6475;p23"/>
          <p:cNvSpPr/>
          <p:nvPr/>
        </p:nvSpPr>
        <p:spPr>
          <a:xfrm flipH="1">
            <a:off x="5202983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0" name="Google Shape;6950;p24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1" name="Google Shape;6951;p24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2" name="Google Shape;6952;p24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15187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593367"/>
            <a:ext cx="102649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536633"/>
            <a:ext cx="1026494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F42E-5B3F-D1C2-437B-0C70C69E8A4B}"/>
              </a:ext>
            </a:extLst>
          </p:cNvPr>
          <p:cNvSpPr txBox="1"/>
          <p:nvPr userDrawn="1"/>
        </p:nvSpPr>
        <p:spPr>
          <a:xfrm>
            <a:off x="1651819" y="8170606"/>
            <a:ext cx="855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Kho ppt Phan Linh_0916.604.268</a:t>
            </a:r>
          </a:p>
          <a:p>
            <a:pPr algn="ctr"/>
            <a:r>
              <a:rPr lang="en-US" sz="2800"/>
              <a:t>Thầy cô hãy liên  hệ chính chủ sp để được đồng hành và hỗ trợ nhé!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2" r:id="rId4"/>
    <p:sldLayoutId id="2147483663" r:id="rId5"/>
    <p:sldLayoutId id="2147483668" r:id="rId6"/>
    <p:sldLayoutId id="2147483669" r:id="rId7"/>
    <p:sldLayoutId id="2147483670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6" userDrawn="1">
          <p15:clr>
            <a:srgbClr val="EA4335"/>
          </p15:clr>
        </p15:guide>
        <p15:guide id="2" pos="597" userDrawn="1">
          <p15:clr>
            <a:srgbClr val="EA4335"/>
          </p15:clr>
        </p15:guide>
        <p15:guide id="3" pos="7064" userDrawn="1">
          <p15:clr>
            <a:srgbClr val="EA4335"/>
          </p15:clr>
        </p15:guide>
        <p15:guide id="4" orient="horz" pos="3864" userDrawn="1">
          <p15:clr>
            <a:srgbClr val="EA4335"/>
          </p15:clr>
        </p15:guide>
        <p15:guide id="5" pos="3831" userDrawn="1">
          <p15:clr>
            <a:srgbClr val="EA4335"/>
          </p15:clr>
        </p15:guide>
        <p15:guide id="6" orient="horz" pos="216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85019" y="207238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2. </a:t>
            </a:r>
            <a:r>
              <a:rPr lang="vi-VN" sz="4000" b="1"/>
              <a:t>Xếp đều 60 quả trứng vào 6 khay. Hỏi 4 khay trứng như vậy có bao nhiêu quả?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2B6EF-D2F1-6480-B494-2471D316F3D7}"/>
              </a:ext>
            </a:extLst>
          </p:cNvPr>
          <p:cNvSpPr txBox="1"/>
          <p:nvPr/>
        </p:nvSpPr>
        <p:spPr>
          <a:xfrm>
            <a:off x="758111" y="2820799"/>
            <a:ext cx="1007411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6 khay: 60 quả trứng</a:t>
            </a:r>
          </a:p>
          <a:p>
            <a:pPr>
              <a:lnSpc>
                <a:spcPct val="150000"/>
              </a:lnSpc>
            </a:pPr>
            <a:r>
              <a:rPr lang="en-US" sz="4000"/>
              <a:t>4 khay: … quả trứng?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6E96E-52C4-1485-AD28-4E6D7D1E5BCB}"/>
              </a:ext>
            </a:extLst>
          </p:cNvPr>
          <p:cNvSpPr txBox="1"/>
          <p:nvPr/>
        </p:nvSpPr>
        <p:spPr>
          <a:xfrm>
            <a:off x="1726803" y="2005877"/>
            <a:ext cx="360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Tóm tắt</a:t>
            </a:r>
            <a:endParaRPr lang="en-US" sz="40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4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85019" y="207238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2. </a:t>
            </a:r>
            <a:r>
              <a:rPr lang="vi-VN" sz="4000" b="1"/>
              <a:t>Xếp đều 60 quả trứng vào 6 khay. Hỏi 4 khay trứng như vậy có bao nhiêu quả?</a:t>
            </a:r>
            <a:endParaRPr lang="en-US" sz="4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6C0A1-8C0A-8819-259D-D7820F92543A}"/>
              </a:ext>
            </a:extLst>
          </p:cNvPr>
          <p:cNvSpPr txBox="1"/>
          <p:nvPr/>
        </p:nvSpPr>
        <p:spPr>
          <a:xfrm>
            <a:off x="1729661" y="2960363"/>
            <a:ext cx="100741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/>
              <a:t>Một khay trứng có số quả trứng là:</a:t>
            </a:r>
          </a:p>
          <a:p>
            <a:pPr algn="just"/>
            <a:r>
              <a:rPr lang="en-US" sz="4000"/>
              <a:t>		</a:t>
            </a:r>
            <a:r>
              <a:rPr lang="vi-VN" sz="4000"/>
              <a:t>60 : 6 = 10 (quả)</a:t>
            </a:r>
          </a:p>
          <a:p>
            <a:pPr algn="just"/>
            <a:r>
              <a:rPr lang="vi-VN" sz="4000"/>
              <a:t>4 khay trứng như vậy có số quả trứng là:</a:t>
            </a:r>
          </a:p>
          <a:p>
            <a:pPr algn="just"/>
            <a:r>
              <a:rPr lang="en-US" sz="4000"/>
              <a:t>		</a:t>
            </a:r>
            <a:r>
              <a:rPr lang="vi-VN" sz="4000"/>
              <a:t>10 × 4 = 40 (quả)</a:t>
            </a:r>
          </a:p>
          <a:p>
            <a:pPr algn="just"/>
            <a:r>
              <a:rPr lang="en-US" sz="4000"/>
              <a:t>				</a:t>
            </a:r>
            <a:r>
              <a:rPr lang="vi-VN" sz="4000"/>
              <a:t>Đáp số: 40 quả trứng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571E6-EBE3-CFA1-F427-F7245306D036}"/>
              </a:ext>
            </a:extLst>
          </p:cNvPr>
          <p:cNvSpPr txBox="1"/>
          <p:nvPr/>
        </p:nvSpPr>
        <p:spPr>
          <a:xfrm>
            <a:off x="4508103" y="1891577"/>
            <a:ext cx="360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Bài giải</a:t>
            </a:r>
            <a:endParaRPr lang="en-US" sz="40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7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717BB5-219A-B4AF-C165-623A21306070}"/>
              </a:ext>
            </a:extLst>
          </p:cNvPr>
          <p:cNvSpPr txBox="1"/>
          <p:nvPr/>
        </p:nvSpPr>
        <p:spPr>
          <a:xfrm>
            <a:off x="1156811" y="219158"/>
            <a:ext cx="11005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3. Số?</a:t>
            </a:r>
            <a:endParaRPr lang="en-US" sz="4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D3C44-B021-6A6D-7D83-B3BB19950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87" y="2235229"/>
            <a:ext cx="2402515" cy="149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5D386A-B9E5-3BE4-843A-5CFBE47E1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17018"/>
              </p:ext>
            </p:extLst>
          </p:nvPr>
        </p:nvGraphicFramePr>
        <p:xfrm>
          <a:off x="2687551" y="1719001"/>
          <a:ext cx="9144000" cy="2523068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8657826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6035069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662517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3226889"/>
                    </a:ext>
                  </a:extLst>
                </a:gridCol>
              </a:tblGrid>
              <a:tr h="1261534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Số ki-lô-gam muối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4844963"/>
                  </a:ext>
                </a:extLst>
              </a:tr>
              <a:tr h="1261534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Số tiền tương ứng (đồng)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11 000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C00000"/>
                          </a:solidFill>
                        </a:rPr>
                        <a:t>5 500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C00000"/>
                          </a:solidFill>
                        </a:rPr>
                        <a:t>22 000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30044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CD62C2-2396-6BA7-88EA-A054EDEB82AB}"/>
              </a:ext>
            </a:extLst>
          </p:cNvPr>
          <p:cNvSpPr/>
          <p:nvPr/>
        </p:nvSpPr>
        <p:spPr>
          <a:xfrm>
            <a:off x="8724900" y="3287691"/>
            <a:ext cx="1314450" cy="6286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FDB1ED-2129-A053-34AB-DF6664A9BEC1}"/>
              </a:ext>
            </a:extLst>
          </p:cNvPr>
          <p:cNvSpPr/>
          <p:nvPr/>
        </p:nvSpPr>
        <p:spPr>
          <a:xfrm>
            <a:off x="10240125" y="3287691"/>
            <a:ext cx="1553326" cy="6286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FA125-E5BE-6DBA-E2D9-8C80205A0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8662"/>
            <a:ext cx="12004064" cy="2219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3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215426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</a:t>
            </a:r>
          </a:p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VỀ ĐƠN VỊ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889320" y="5705933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31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97850" y="5791954"/>
            <a:ext cx="5472827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127" y="2499279"/>
            <a:ext cx="12004064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5C7FB-BEF2-F66D-F612-F2A9462E4570}"/>
              </a:ext>
            </a:extLst>
          </p:cNvPr>
          <p:cNvGrpSpPr/>
          <p:nvPr/>
        </p:nvGrpSpPr>
        <p:grpSpPr>
          <a:xfrm>
            <a:off x="2539136" y="4718708"/>
            <a:ext cx="7083565" cy="961053"/>
            <a:chOff x="2573935" y="5295398"/>
            <a:chExt cx="7083565" cy="961053"/>
          </a:xfrm>
        </p:grpSpPr>
        <p:pic>
          <p:nvPicPr>
            <p:cNvPr id="1026" name="Picture 2" descr="Cookie | Club Penguin Rewritten Wiki | Fandom">
              <a:extLst>
                <a:ext uri="{FF2B5EF4-FFF2-40B4-BE49-F238E27FC236}">
                  <a16:creationId xmlns:a16="http://schemas.microsoft.com/office/drawing/2014/main" id="{ADC03CD6-638E-2A76-55E6-3E8BCAF6B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874" y="5295398"/>
              <a:ext cx="715069" cy="96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ookie | Club Penguin Rewritten Wiki | Fandom">
              <a:extLst>
                <a:ext uri="{FF2B5EF4-FFF2-40B4-BE49-F238E27FC236}">
                  <a16:creationId xmlns:a16="http://schemas.microsoft.com/office/drawing/2014/main" id="{58F7CC5D-B862-B381-4FC1-C5B4A59D2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35" y="5295398"/>
              <a:ext cx="715069" cy="96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ookie | Club Penguin Rewritten Wiki | Fandom">
              <a:extLst>
                <a:ext uri="{FF2B5EF4-FFF2-40B4-BE49-F238E27FC236}">
                  <a16:creationId xmlns:a16="http://schemas.microsoft.com/office/drawing/2014/main" id="{F9439B49-692C-A9F6-CB62-C3565584D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686" y="5295398"/>
              <a:ext cx="715069" cy="96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ookie | Club Penguin Rewritten Wiki | Fandom">
              <a:extLst>
                <a:ext uri="{FF2B5EF4-FFF2-40B4-BE49-F238E27FC236}">
                  <a16:creationId xmlns:a16="http://schemas.microsoft.com/office/drawing/2014/main" id="{12DAD3F4-A1A9-CA6D-4985-569F95B9E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393" y="5295398"/>
              <a:ext cx="715069" cy="96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ookie | Club Penguin Rewritten Wiki | Fandom">
              <a:extLst>
                <a:ext uri="{FF2B5EF4-FFF2-40B4-BE49-F238E27FC236}">
                  <a16:creationId xmlns:a16="http://schemas.microsoft.com/office/drawing/2014/main" id="{DB77864B-229D-5C7A-B35D-78E59913E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912" y="5295398"/>
              <a:ext cx="715069" cy="96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ookie | Club Penguin Rewritten Wiki | Fandom">
              <a:extLst>
                <a:ext uri="{FF2B5EF4-FFF2-40B4-BE49-F238E27FC236}">
                  <a16:creationId xmlns:a16="http://schemas.microsoft.com/office/drawing/2014/main" id="{2E53AF93-B115-F1E1-B289-7C40DC834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431" y="5295398"/>
              <a:ext cx="715069" cy="96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Left Brace 17">
            <a:extLst>
              <a:ext uri="{FF2B5EF4-FFF2-40B4-BE49-F238E27FC236}">
                <a16:creationId xmlns:a16="http://schemas.microsoft.com/office/drawing/2014/main" id="{0ABC05A2-F47E-0967-0131-50FABB0BE394}"/>
              </a:ext>
            </a:extLst>
          </p:cNvPr>
          <p:cNvSpPr/>
          <p:nvPr/>
        </p:nvSpPr>
        <p:spPr>
          <a:xfrm rot="5400000">
            <a:off x="5842487" y="1198956"/>
            <a:ext cx="476864" cy="656264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948CB-515C-60CC-BAE6-93DDCB5EB366}"/>
              </a:ext>
            </a:extLst>
          </p:cNvPr>
          <p:cNvSpPr txBox="1"/>
          <p:nvPr/>
        </p:nvSpPr>
        <p:spPr>
          <a:xfrm>
            <a:off x="5057075" y="3661007"/>
            <a:ext cx="354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36 cái bánh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74A317F-64CD-93ED-3411-FBADEBBAFF2F}"/>
              </a:ext>
            </a:extLst>
          </p:cNvPr>
          <p:cNvSpPr/>
          <p:nvPr/>
        </p:nvSpPr>
        <p:spPr>
          <a:xfrm rot="16200000">
            <a:off x="4529719" y="3940924"/>
            <a:ext cx="476864" cy="3937103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9E4BD7-36E7-E76B-743A-274DC8CAC348}"/>
              </a:ext>
            </a:extLst>
          </p:cNvPr>
          <p:cNvSpPr txBox="1"/>
          <p:nvPr/>
        </p:nvSpPr>
        <p:spPr>
          <a:xfrm>
            <a:off x="3773887" y="6147908"/>
            <a:ext cx="354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? cái bánh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9B25E-6128-AE00-B9AE-86C69EAD9196}"/>
              </a:ext>
            </a:extLst>
          </p:cNvPr>
          <p:cNvGrpSpPr/>
          <p:nvPr/>
        </p:nvGrpSpPr>
        <p:grpSpPr>
          <a:xfrm>
            <a:off x="441313" y="298965"/>
            <a:ext cx="11393511" cy="3356191"/>
            <a:chOff x="835533" y="161882"/>
            <a:chExt cx="11393511" cy="33561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243A39-1377-42DA-2C51-A1E7485E7E90}"/>
                </a:ext>
              </a:extLst>
            </p:cNvPr>
            <p:cNvGrpSpPr/>
            <p:nvPr/>
          </p:nvGrpSpPr>
          <p:grpSpPr>
            <a:xfrm>
              <a:off x="835533" y="161882"/>
              <a:ext cx="11010122" cy="3356191"/>
              <a:chOff x="680094" y="1372663"/>
              <a:chExt cx="10801646" cy="329264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42DFAF4-4637-E6E8-6610-FE553ADAD2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9453" b="34153"/>
              <a:stretch/>
            </p:blipFill>
            <p:spPr>
              <a:xfrm>
                <a:off x="680094" y="1372665"/>
                <a:ext cx="10801646" cy="329264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21C843-C636-439D-07A4-2694B927FC02}"/>
                  </a:ext>
                </a:extLst>
              </p:cNvPr>
              <p:cNvSpPr/>
              <p:nvPr/>
            </p:nvSpPr>
            <p:spPr>
              <a:xfrm>
                <a:off x="989045" y="1372663"/>
                <a:ext cx="2649894" cy="68007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098B70-6563-7074-D0A0-09F16A87884E}"/>
                </a:ext>
              </a:extLst>
            </p:cNvPr>
            <p:cNvSpPr/>
            <p:nvPr/>
          </p:nvSpPr>
          <p:spPr>
            <a:xfrm>
              <a:off x="1617454" y="855079"/>
              <a:ext cx="3150697" cy="9715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Có 36 cái bánh xếp đều vào 6 hộp.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2C9F828-173D-4619-AA6D-80BDD37F3A8D}"/>
                </a:ext>
              </a:extLst>
            </p:cNvPr>
            <p:cNvSpPr/>
            <p:nvPr/>
          </p:nvSpPr>
          <p:spPr>
            <a:xfrm>
              <a:off x="5018975" y="508480"/>
              <a:ext cx="3150697" cy="111098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4 hộp bánh như vậy có bao nhiêu cái bánh nhỉ?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BE44FDC-6995-E4E2-D324-4C3AE64CA71C}"/>
                </a:ext>
              </a:extLst>
            </p:cNvPr>
            <p:cNvSpPr/>
            <p:nvPr/>
          </p:nvSpPr>
          <p:spPr>
            <a:xfrm>
              <a:off x="8233442" y="717024"/>
              <a:ext cx="3995602" cy="122208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Trước tiên tìm số bánh trong 1 hộp rồi tìm số bánh trong 4 hộp nhé!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9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D8F458A-E544-58AB-1544-CCBD7A89582B}"/>
              </a:ext>
            </a:extLst>
          </p:cNvPr>
          <p:cNvSpPr txBox="1"/>
          <p:nvPr/>
        </p:nvSpPr>
        <p:spPr>
          <a:xfrm>
            <a:off x="628651" y="1741869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Tóm tắt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0E58-8BE8-6C1D-2CCB-4E41DAB1A266}"/>
              </a:ext>
            </a:extLst>
          </p:cNvPr>
          <p:cNvSpPr txBox="1"/>
          <p:nvPr/>
        </p:nvSpPr>
        <p:spPr>
          <a:xfrm>
            <a:off x="476250" y="2713419"/>
            <a:ext cx="42481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6 hộp: 36 cái bánh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4 hộp: … cái bánh?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16DFC-CE91-EF02-1054-92FE5CE8B34E}"/>
              </a:ext>
            </a:extLst>
          </p:cNvPr>
          <p:cNvSpPr/>
          <p:nvPr/>
        </p:nvSpPr>
        <p:spPr>
          <a:xfrm>
            <a:off x="5181599" y="742190"/>
            <a:ext cx="6808788" cy="50694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3B7FB-3611-3DCB-4242-3130ADCD7E49}"/>
              </a:ext>
            </a:extLst>
          </p:cNvPr>
          <p:cNvSpPr txBox="1"/>
          <p:nvPr/>
        </p:nvSpPr>
        <p:spPr>
          <a:xfrm>
            <a:off x="6966743" y="981238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06E5B-4AD6-859D-D8A0-E07C3CB9D3A2}"/>
              </a:ext>
            </a:extLst>
          </p:cNvPr>
          <p:cNvSpPr txBox="1"/>
          <p:nvPr/>
        </p:nvSpPr>
        <p:spPr>
          <a:xfrm>
            <a:off x="5734050" y="1627569"/>
            <a:ext cx="625633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 Số bánh trong mỗi hộp là: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	   36 : 6 = 6 (cái)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 Số bánh trong 4 hộp là: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   	   6 x 4 = 24 (cái)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i="1"/>
              <a:t>             Đáp số: </a:t>
            </a:r>
            <a:r>
              <a:rPr lang="en-US" sz="3600"/>
              <a:t>24 cái bánh.</a:t>
            </a:r>
            <a:endParaRPr lang="en-US" sz="3600" i="1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6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975519" y="330348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</a:t>
            </a:r>
            <a:r>
              <a:rPr lang="vi-VN" sz="3600" b="1"/>
              <a:t>Có 20 kg đường chia đều vào 10 túi. Hỏi 3 túi như vậy có bao nhiêu ki-lô-gam đ</a:t>
            </a:r>
            <a:r>
              <a:rPr lang="en-US" sz="3600" b="1"/>
              <a:t>ư</a:t>
            </a:r>
            <a:r>
              <a:rPr lang="vi-VN" sz="3600" b="1"/>
              <a:t>ờng?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6C0A1-8C0A-8819-259D-D7820F92543A}"/>
              </a:ext>
            </a:extLst>
          </p:cNvPr>
          <p:cNvSpPr txBox="1"/>
          <p:nvPr/>
        </p:nvSpPr>
        <p:spPr>
          <a:xfrm>
            <a:off x="758111" y="2820799"/>
            <a:ext cx="1007411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10 túi</a:t>
            </a:r>
            <a:r>
              <a:rPr lang="en-US" sz="4000"/>
              <a:t>	</a:t>
            </a:r>
            <a:r>
              <a:rPr lang="vi-VN" sz="4000"/>
              <a:t>: 20 kg đường</a:t>
            </a:r>
          </a:p>
          <a:p>
            <a:pPr>
              <a:lnSpc>
                <a:spcPct val="150000"/>
              </a:lnSpc>
            </a:pPr>
            <a:r>
              <a:rPr lang="vi-VN" sz="4000"/>
              <a:t>3 túi</a:t>
            </a:r>
            <a:r>
              <a:rPr lang="en-US" sz="4000"/>
              <a:t>	</a:t>
            </a:r>
            <a:r>
              <a:rPr lang="vi-VN" sz="4000"/>
              <a:t>: … kg đường?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571E6-EBE3-CFA1-F427-F7245306D036}"/>
              </a:ext>
            </a:extLst>
          </p:cNvPr>
          <p:cNvSpPr txBox="1"/>
          <p:nvPr/>
        </p:nvSpPr>
        <p:spPr>
          <a:xfrm>
            <a:off x="1726803" y="2005877"/>
            <a:ext cx="360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Tóm tắt</a:t>
            </a:r>
            <a:endParaRPr lang="en-US" sz="40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975519" y="330348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</a:t>
            </a:r>
            <a:r>
              <a:rPr lang="vi-VN" sz="3600" b="1"/>
              <a:t>Có 20 kg đường chia đều vào 10 túi. Hỏi 3 túi như vậy có bao nhiêu ki-lô-gam đ</a:t>
            </a:r>
            <a:r>
              <a:rPr lang="en-US" sz="3600" b="1"/>
              <a:t>ư</a:t>
            </a:r>
            <a:r>
              <a:rPr lang="vi-VN" sz="3600" b="1"/>
              <a:t>ờng?</a:t>
            </a:r>
            <a:endParaRPr 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6C0A1-8C0A-8819-259D-D7820F92543A}"/>
              </a:ext>
            </a:extLst>
          </p:cNvPr>
          <p:cNvSpPr txBox="1"/>
          <p:nvPr/>
        </p:nvSpPr>
        <p:spPr>
          <a:xfrm>
            <a:off x="1729661" y="2960363"/>
            <a:ext cx="100741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/>
              <a:t>Một túi có số ki-lô-gam đường là:</a:t>
            </a:r>
          </a:p>
          <a:p>
            <a:pPr algn="just"/>
            <a:r>
              <a:rPr lang="en-US" sz="4000"/>
              <a:t>		   </a:t>
            </a:r>
            <a:r>
              <a:rPr lang="vi-VN" sz="4000"/>
              <a:t>20 : 10 = 2 (kg)</a:t>
            </a:r>
          </a:p>
          <a:p>
            <a:pPr algn="just"/>
            <a:r>
              <a:rPr lang="vi-VN" sz="4000"/>
              <a:t>3 túi như vậy có số ki-lô-gam đường là:</a:t>
            </a:r>
          </a:p>
          <a:p>
            <a:pPr algn="just"/>
            <a:r>
              <a:rPr lang="en-US" sz="4000"/>
              <a:t>		   </a:t>
            </a:r>
            <a:r>
              <a:rPr lang="vi-VN" sz="4000"/>
              <a:t>2 × 3 = 6 (kg)</a:t>
            </a:r>
          </a:p>
          <a:p>
            <a:pPr algn="just"/>
            <a:r>
              <a:rPr lang="en-US" sz="4000"/>
              <a:t>				</a:t>
            </a:r>
            <a:r>
              <a:rPr lang="vi-VN" sz="4000"/>
              <a:t>Đáp số: 6 kg đường</a:t>
            </a:r>
            <a:r>
              <a:rPr lang="en-US" sz="4000"/>
              <a:t>.</a:t>
            </a:r>
            <a:endParaRPr lang="vi-VN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571E6-EBE3-CFA1-F427-F7245306D036}"/>
              </a:ext>
            </a:extLst>
          </p:cNvPr>
          <p:cNvSpPr txBox="1"/>
          <p:nvPr/>
        </p:nvSpPr>
        <p:spPr>
          <a:xfrm>
            <a:off x="4508103" y="1891577"/>
            <a:ext cx="360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Bài giải</a:t>
            </a:r>
            <a:endParaRPr lang="en-US" sz="40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2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7BEBBA-9C30-4909-A576-BFFBDB3A232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3.2_Bài 47_Bài toán liên quan đến rút về đơn vị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1F89E5-1A50-4E8D-8CA5-3A969BCED855}:8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E4A059-893F-419C-B40A-87D8D4B975A2}: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382A4D-93F6-4463-B86E-EDFDBF4D7D89}:8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CD5EB9-EA38-4C89-8A65-1DBCB1DFAC64}:8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22AC13-E217-4A8F-804B-9793B9A093B4}:8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081CD7-318D-4E32-98BF-980487862BBE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242A69-C79C-4CB1-853E-DD9CC6368B16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1EBBBB-EB23-407C-9BA0-AA7ECFBEF417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71E06B-F7E0-4F96-8962-49E333F183CA}:7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EF4767-EF3A-4F27-9A88-2E6F158DF78F}:8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69BF4D-26C4-495F-87FB-48CD20EC4F5A}:8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6E62B5-C3A3-43B2-9B69-C5AB4F066AEF}:8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8761-DF78-4494-9285-9E5F216A7D19}:855"/>
</p:tagLst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403</Words>
  <Application>Microsoft Office PowerPoint</Application>
  <PresentationFormat>Custom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Baloo Tammudu 2</vt:lpstr>
      <vt:lpstr>Bebas Neue</vt:lpstr>
      <vt:lpstr>Kavoon</vt:lpstr>
      <vt:lpstr>Open Sans</vt:lpstr>
      <vt:lpstr>SVN-Billo</vt:lpstr>
      <vt:lpstr>Times New Roman</vt:lpstr>
      <vt:lpstr>Varela Round</vt:lpstr>
      <vt:lpstr>Wingdings</vt:lpstr>
      <vt:lpstr>Basic English for Hispanic Speakers Workshop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23.2_Bài 47_Bài toán liên quan đến rút về đơn vị</dc:title>
  <cp:lastModifiedBy>STD_DELL</cp:lastModifiedBy>
  <cp:revision>79</cp:revision>
  <dcterms:modified xsi:type="dcterms:W3CDTF">2025-02-06T09:12:10Z</dcterms:modified>
</cp:coreProperties>
</file>