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82" r:id="rId3"/>
    <p:sldId id="261" r:id="rId4"/>
    <p:sldId id="259" r:id="rId5"/>
    <p:sldId id="262" r:id="rId6"/>
    <p:sldId id="260" r:id="rId7"/>
    <p:sldId id="263" r:id="rId8"/>
    <p:sldId id="268" r:id="rId9"/>
    <p:sldId id="264" r:id="rId10"/>
    <p:sldId id="270" r:id="rId11"/>
    <p:sldId id="271" r:id="rId12"/>
    <p:sldId id="272" r:id="rId13"/>
    <p:sldId id="278" r:id="rId14"/>
    <p:sldId id="279" r:id="rId15"/>
    <p:sldId id="280" r:id="rId16"/>
    <p:sldId id="281" r:id="rId17"/>
    <p:sldId id="265"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931"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5446-922E-4EB1-833A-F6C49C894670}"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5A8C3-FED3-4341-823A-1D64037FB894}" type="slidenum">
              <a:rPr lang="en-US" smtClean="0"/>
              <a:t>‹#›</a:t>
            </a:fld>
            <a:endParaRPr lang="en-US"/>
          </a:p>
        </p:txBody>
      </p:sp>
    </p:spTree>
    <p:extLst>
      <p:ext uri="{BB962C8B-B14F-4D97-AF65-F5344CB8AC3E}">
        <p14:creationId xmlns:p14="http://schemas.microsoft.com/office/powerpoint/2010/main" val="266004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9627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6298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9111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891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8636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0727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155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989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7603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8996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0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1CD845D7-B56E-CD0D-936A-EB632D7CE4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266700"/>
            <a:ext cx="2380953" cy="23809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649B6902-1520-A4FA-2C51-A6D4D65F66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43200" y="26857"/>
            <a:ext cx="2457152" cy="2457152"/>
          </a:xfrm>
          <a:prstGeom prst="rect">
            <a:avLst/>
          </a:prstGeom>
        </p:spPr>
      </p:pic>
    </p:spTree>
    <p:extLst>
      <p:ext uri="{BB962C8B-B14F-4D97-AF65-F5344CB8AC3E}">
        <p14:creationId xmlns:p14="http://schemas.microsoft.com/office/powerpoint/2010/main" val="3966556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6.png"/><Relationship Id="rId18" Type="http://schemas.openxmlformats.org/officeDocument/2006/relationships/image" Target="../media/image30.svg"/><Relationship Id="rId3" Type="http://schemas.openxmlformats.org/officeDocument/2006/relationships/image" Target="../media/image11.png"/><Relationship Id="rId21" Type="http://schemas.openxmlformats.org/officeDocument/2006/relationships/image" Target="../media/image20.png"/><Relationship Id="rId7" Type="http://schemas.openxmlformats.org/officeDocument/2006/relationships/image" Target="../media/image13.png"/><Relationship Id="rId12" Type="http://schemas.openxmlformats.org/officeDocument/2006/relationships/image" Target="../media/image24.svg"/><Relationship Id="rId17" Type="http://schemas.openxmlformats.org/officeDocument/2006/relationships/image" Target="../media/image18.png"/><Relationship Id="rId2" Type="http://schemas.openxmlformats.org/officeDocument/2006/relationships/image" Target="../media/image10.jpeg"/><Relationship Id="rId16" Type="http://schemas.openxmlformats.org/officeDocument/2006/relationships/image" Target="../media/image28.svg"/><Relationship Id="rId20"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23" Type="http://schemas.openxmlformats.org/officeDocument/2006/relationships/image" Target="../media/image21.png"/><Relationship Id="rId10" Type="http://schemas.openxmlformats.org/officeDocument/2006/relationships/image" Target="../media/image7.svg"/><Relationship Id="rId19" Type="http://schemas.openxmlformats.org/officeDocument/2006/relationships/image" Target="../media/image19.png"/><Relationship Id="rId4" Type="http://schemas.openxmlformats.org/officeDocument/2006/relationships/image" Target="../media/image20.svg"/><Relationship Id="rId9" Type="http://schemas.openxmlformats.org/officeDocument/2006/relationships/image" Target="../media/image14.png"/><Relationship Id="rId14" Type="http://schemas.openxmlformats.org/officeDocument/2006/relationships/image" Target="../media/image26.svg"/><Relationship Id="rId22"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TextBox 2"/>
          <p:cNvSpPr txBox="1"/>
          <p:nvPr/>
        </p:nvSpPr>
        <p:spPr>
          <a:xfrm>
            <a:off x="4648200" y="2552700"/>
            <a:ext cx="9448800" cy="2431435"/>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                                KHOA HỌC</a:t>
            </a:r>
          </a:p>
          <a:p>
            <a:endParaRPr lang="en-US" sz="3600" b="1" dirty="0" smtClean="0">
              <a:latin typeface="Times New Roman" panose="02020603050405020304" pitchFamily="18" charset="0"/>
              <a:cs typeface="Times New Roman" panose="02020603050405020304" pitchFamily="18" charset="0"/>
            </a:endParaRPr>
          </a:p>
          <a:p>
            <a:pPr algn="ctr"/>
            <a:r>
              <a:rPr lang="en-US" sz="4000" b="1" dirty="0" smtClean="0">
                <a:latin typeface="Times New Roman" panose="02020603050405020304" pitchFamily="18" charset="0"/>
                <a:cs typeface="Times New Roman" panose="02020603050405020304" pitchFamily="18" charset="0"/>
              </a:rPr>
              <a:t>VI KHUẨN GÂY BỆNH Ở NGƯỜI VÀ CÁCH PHÒNG TRÁNH ( TIẾT 1)</a:t>
            </a:r>
            <a:endParaRPr lang="en-US" sz="4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257800" y="495300"/>
            <a:ext cx="8534400" cy="1077218"/>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ỦY BAN NHÂN DÂN HUYỆN AN LÃO</a:t>
            </a:r>
          </a:p>
          <a:p>
            <a:r>
              <a:rPr lang="en-US" sz="3200" b="1" dirty="0" smtClean="0">
                <a:solidFill>
                  <a:srgbClr val="FF0000"/>
                </a:solidFill>
                <a:latin typeface="Times New Roman" panose="02020603050405020304" pitchFamily="18" charset="0"/>
                <a:cs typeface="Times New Roman" panose="02020603050405020304" pitchFamily="18" charset="0"/>
              </a:rPr>
              <a:t>TRƯỜNG TIỂU HỌC QUANG TRUNG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096000" y="8877300"/>
            <a:ext cx="8305800" cy="707886"/>
          </a:xfrm>
          <a:prstGeom prst="rect">
            <a:avLst/>
          </a:prstGeom>
          <a:noFill/>
        </p:spPr>
        <p:txBody>
          <a:bodyPr wrap="square" rtlCol="0">
            <a:spAutoFit/>
          </a:bodyPr>
          <a:lstStyle/>
          <a:p>
            <a:r>
              <a:rPr lang="en-US" sz="4000" b="1" dirty="0" err="1" smtClean="0">
                <a:solidFill>
                  <a:srgbClr val="FF0000"/>
                </a:solidFill>
                <a:latin typeface="Times New Roman" panose="02020603050405020304" pitchFamily="18" charset="0"/>
                <a:cs typeface="Times New Roman" panose="02020603050405020304" pitchFamily="18" charset="0"/>
              </a:rPr>
              <a:t>Giáo</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viên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Nguyễn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Thị</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Phương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18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09600" y="342900"/>
            <a:ext cx="16725900" cy="205740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TextBox 24">
            <a:extLst>
              <a:ext uri="{FF2B5EF4-FFF2-40B4-BE49-F238E27FC236}">
                <a16:creationId xmlns:a16="http://schemas.microsoft.com/office/drawing/2014/main" xmlns="" id="{0F4BF985-5A60-5E4E-EDFC-F621FB5CE1B5}"/>
              </a:ext>
            </a:extLst>
          </p:cNvPr>
          <p:cNvSpPr txBox="1"/>
          <p:nvPr/>
        </p:nvSpPr>
        <p:spPr>
          <a:xfrm>
            <a:off x="1066800" y="495300"/>
            <a:ext cx="16002000" cy="1938992"/>
          </a:xfrm>
          <a:prstGeom prst="rect">
            <a:avLst/>
          </a:prstGeom>
          <a:noFill/>
        </p:spPr>
        <p:txBody>
          <a:bodyPr wrap="square" rtlCol="0">
            <a:spAutoFit/>
          </a:bodyPr>
          <a:lstStyle/>
          <a:p>
            <a:pPr lvl="0"/>
            <a:r>
              <a:rPr lang="vi-VN" sz="4000" b="1" dirty="0">
                <a:solidFill>
                  <a:prstClr val="black"/>
                </a:solidFill>
                <a:latin typeface="Cambria" panose="02040503050406030204" pitchFamily="18" charset="0"/>
                <a:ea typeface="Cambria" panose="02040503050406030204" pitchFamily="18" charset="0"/>
              </a:rPr>
              <a:t>- Quan sát hình 3 và cho biết.</a:t>
            </a:r>
          </a:p>
          <a:p>
            <a:pPr lvl="0"/>
            <a:r>
              <a:rPr lang="vi-VN" sz="4000" dirty="0">
                <a:solidFill>
                  <a:prstClr val="black"/>
                </a:solidFill>
                <a:latin typeface="Cambria" panose="02040503050406030204" pitchFamily="18" charset="0"/>
                <a:ea typeface="Cambria" panose="02040503050406030204" pitchFamily="18" charset="0"/>
              </a:rPr>
              <a:t>+ Nguyên nhân gây bệnh sâu răng.</a:t>
            </a:r>
          </a:p>
          <a:p>
            <a:pPr lvl="0"/>
            <a:r>
              <a:rPr lang="vi-VN" sz="4000" dirty="0">
                <a:solidFill>
                  <a:prstClr val="black"/>
                </a:solidFill>
                <a:latin typeface="Cambria" panose="02040503050406030204" pitchFamily="18" charset="0"/>
                <a:ea typeface="Cambria" panose="02040503050406030204" pitchFamily="18" charset="0"/>
              </a:rPr>
              <a:t>+ Nguyên nhân làm tăng nguy cơ gây bệnh sâu răng.</a:t>
            </a:r>
            <a:endParaRPr kumimoji="0" lang="en-US" sz="4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xmlns="" id="{29822AA5-B154-27C2-5930-4BF4221CFCF3}"/>
              </a:ext>
            </a:extLst>
          </p:cNvPr>
          <p:cNvPicPr>
            <a:picLocks noChangeAspect="1"/>
          </p:cNvPicPr>
          <p:nvPr/>
        </p:nvPicPr>
        <p:blipFill>
          <a:blip r:embed="rId2"/>
          <a:stretch>
            <a:fillRect/>
          </a:stretch>
        </p:blipFill>
        <p:spPr>
          <a:xfrm>
            <a:off x="3581400" y="2781300"/>
            <a:ext cx="11658600" cy="69558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8084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4">
            <a:extLst>
              <a:ext uri="{FF2B5EF4-FFF2-40B4-BE49-F238E27FC236}">
                <a16:creationId xmlns:a16="http://schemas.microsoft.com/office/drawing/2014/main" xmlns="" id="{54B7A6D7-1CD9-28A1-6E80-7B5C0C991C61}"/>
              </a:ext>
            </a:extLst>
          </p:cNvPr>
          <p:cNvGrpSpPr/>
          <p:nvPr/>
        </p:nvGrpSpPr>
        <p:grpSpPr>
          <a:xfrm>
            <a:off x="2971800" y="342900"/>
            <a:ext cx="10378056" cy="2590800"/>
            <a:chOff x="0" y="0"/>
            <a:chExt cx="13837408" cy="1577677"/>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Nguyên nhân chính gây bệnh sâu răng là gì?</a:t>
              </a:r>
            </a:p>
          </p:txBody>
        </p:sp>
      </p:grpSp>
      <p:sp>
        <p:nvSpPr>
          <p:cNvPr id="29" name="Freeform 16">
            <a:extLst>
              <a:ext uri="{FF2B5EF4-FFF2-40B4-BE49-F238E27FC236}">
                <a16:creationId xmlns:a16="http://schemas.microsoft.com/office/drawing/2014/main" xmlns=""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xmlns=""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xmlns=""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xmlns=""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Nguyên nhân chính gây sâu răng là do vi khuẩn gây ra.</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428574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BCBF1"/>
        </a:solidFill>
        <a:effectLst/>
      </p:bgPr>
    </p:bg>
    <p:spTree>
      <p:nvGrpSpPr>
        <p:cNvPr id="1" name=""/>
        <p:cNvGrpSpPr/>
        <p:nvPr/>
      </p:nvGrpSpPr>
      <p:grpSpPr>
        <a:xfrm>
          <a:off x="0" y="0"/>
          <a:ext cx="0" cy="0"/>
          <a:chOff x="0" y="0"/>
          <a:chExt cx="0" cy="0"/>
        </a:xfrm>
      </p:grpSpPr>
      <p:sp>
        <p:nvSpPr>
          <p:cNvPr id="9" name="TextBox 9"/>
          <p:cNvSpPr txBox="1"/>
          <p:nvPr/>
        </p:nvSpPr>
        <p:spPr>
          <a:xfrm>
            <a:off x="838200" y="2552700"/>
            <a:ext cx="16535400" cy="2954655"/>
          </a:xfrm>
          <a:prstGeom prst="rect">
            <a:avLst/>
          </a:prstGeom>
        </p:spPr>
        <p:txBody>
          <a:bodyPr wrap="square" lIns="0" tIns="0" rIns="0" bIns="0" rtlCol="0" anchor="t">
            <a:spAutoFit/>
          </a:bodyPr>
          <a:lstStyle/>
          <a:p>
            <a:pPr lvl="0" algn="just"/>
            <a:r>
              <a:rPr lang="vi-VN" sz="4800" dirty="0">
                <a:solidFill>
                  <a:srgbClr val="FF0000"/>
                </a:solidFill>
                <a:latin typeface="Cambria" panose="02040503050406030204" pitchFamily="18" charset="0"/>
                <a:ea typeface="Cambria" panose="02040503050406030204" pitchFamily="18" charset="0"/>
              </a:rPr>
              <a:t>Nguyên nhân chính gây ra bệnh sâu răng là do vi khuẩn, nhưng có rất nhiều nguyên nhân làm tăng cơ hội cho vi khuẩn phá huỷ răng của chúng ta. Vì vậy, chúng ta cần xác định những việc nên làm, không nên làm để bảo vệ răng</a:t>
            </a:r>
            <a:endPar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1" name="Picture 10">
            <a:extLst>
              <a:ext uri="{FF2B5EF4-FFF2-40B4-BE49-F238E27FC236}">
                <a16:creationId xmlns:a16="http://schemas.microsoft.com/office/drawing/2014/main" xmlns="" id="{30D1D04B-B6E4-03E0-93B5-8634D8553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90500"/>
            <a:ext cx="6355576" cy="1831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1"/>
          <p:cNvSpPr txBox="1"/>
          <p:nvPr/>
        </p:nvSpPr>
        <p:spPr>
          <a:xfrm>
            <a:off x="1143000" y="1104900"/>
            <a:ext cx="16306800" cy="2708434"/>
          </a:xfrm>
          <a:prstGeom prst="rect">
            <a:avLst/>
          </a:prstGeom>
        </p:spPr>
        <p:txBody>
          <a:bodyPr wrap="square" lIns="0" tIns="0" rIns="0" bIns="0" rtlCol="0" anchor="t">
            <a:spAutoFit/>
          </a:bodyPr>
          <a:lstStyle/>
          <a:p>
            <a:pPr lvl="0" algn="ct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Hoạt</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động</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3: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Biện</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pháp</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phòng</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chống</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sâu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răng</a:t>
            </a:r>
            <a:endParaRPr kumimoji="0" lang="en-US" sz="8800" i="0" u="none" strike="noStrike" kern="1200" cap="none" spc="234" normalizeH="0" baseline="0" noProof="0" dirty="0">
              <a:ln>
                <a:noFill/>
              </a:ln>
              <a:solidFill>
                <a:srgbClr val="000000"/>
              </a:solidFill>
              <a:effectLst/>
              <a:uLnTx/>
              <a:uFillTx/>
              <a:latin typeface="Cambria" panose="02040503050406030204" pitchFamily="18" charset="0"/>
              <a:ea typeface="Cambria" panose="02040503050406030204" pitchFamily="18" charset="0"/>
              <a:cs typeface="Playwrite US Modern"/>
              <a:sym typeface="Playwrite US Modern"/>
            </a:endParaRPr>
          </a:p>
        </p:txBody>
      </p:sp>
    </p:spTree>
    <p:extLst>
      <p:ext uri="{BB962C8B-B14F-4D97-AF65-F5344CB8AC3E}">
        <p14:creationId xmlns:p14="http://schemas.microsoft.com/office/powerpoint/2010/main" val="338624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09600" y="342900"/>
            <a:ext cx="16725900" cy="205740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TextBox 24">
            <a:extLst>
              <a:ext uri="{FF2B5EF4-FFF2-40B4-BE49-F238E27FC236}">
                <a16:creationId xmlns:a16="http://schemas.microsoft.com/office/drawing/2014/main" xmlns="" id="{0F4BF985-5A60-5E4E-EDFC-F621FB5CE1B5}"/>
              </a:ext>
            </a:extLst>
          </p:cNvPr>
          <p:cNvSpPr txBox="1"/>
          <p:nvPr/>
        </p:nvSpPr>
        <p:spPr>
          <a:xfrm>
            <a:off x="1066800" y="495300"/>
            <a:ext cx="16002000" cy="1569660"/>
          </a:xfrm>
          <a:prstGeom prst="rect">
            <a:avLst/>
          </a:prstGeom>
          <a:noFill/>
        </p:spPr>
        <p:txBody>
          <a:bodyPr wrap="square" rtlCol="0">
            <a:spAutoFit/>
          </a:bodyPr>
          <a:lstStyle/>
          <a:p>
            <a:pPr lvl="0"/>
            <a:r>
              <a:rPr lang="vi-VN" sz="4800" b="1" dirty="0">
                <a:solidFill>
                  <a:prstClr val="black"/>
                </a:solidFill>
                <a:latin typeface="Cambria" panose="02040503050406030204" pitchFamily="18" charset="0"/>
                <a:ea typeface="Cambria" panose="02040503050406030204" pitchFamily="18" charset="0"/>
              </a:rPr>
              <a:t>Quan sát hình 4, nêu một số việc nên làm, không nên làm để phòng tránh bệnh sâu răng.</a:t>
            </a:r>
          </a:p>
        </p:txBody>
      </p:sp>
      <p:pic>
        <p:nvPicPr>
          <p:cNvPr id="8" name="Picture 7">
            <a:extLst>
              <a:ext uri="{FF2B5EF4-FFF2-40B4-BE49-F238E27FC236}">
                <a16:creationId xmlns:a16="http://schemas.microsoft.com/office/drawing/2014/main" xmlns="" id="{C841E0CE-A641-75B0-DEBC-831ED9221ED0}"/>
              </a:ext>
            </a:extLst>
          </p:cNvPr>
          <p:cNvPicPr>
            <a:picLocks noChangeAspect="1"/>
          </p:cNvPicPr>
          <p:nvPr/>
        </p:nvPicPr>
        <p:blipFill>
          <a:blip r:embed="rId2"/>
          <a:stretch>
            <a:fillRect/>
          </a:stretch>
        </p:blipFill>
        <p:spPr>
          <a:xfrm>
            <a:off x="2438400" y="3162300"/>
            <a:ext cx="13258800" cy="64998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4478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4">
            <a:extLst>
              <a:ext uri="{FF2B5EF4-FFF2-40B4-BE49-F238E27FC236}">
                <a16:creationId xmlns:a16="http://schemas.microsoft.com/office/drawing/2014/main" xmlns="" id="{54B7A6D7-1CD9-28A1-6E80-7B5C0C991C61}"/>
              </a:ext>
            </a:extLst>
          </p:cNvPr>
          <p:cNvGrpSpPr/>
          <p:nvPr/>
        </p:nvGrpSpPr>
        <p:grpSpPr>
          <a:xfrm>
            <a:off x="3124200" y="266700"/>
            <a:ext cx="10912363" cy="1219200"/>
            <a:chOff x="-575" y="0"/>
            <a:chExt cx="13838558" cy="2227310"/>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575" y="0"/>
              <a:ext cx="13838558" cy="2227310"/>
              <a:chOff x="-127" y="0"/>
              <a:chExt cx="3056685" cy="491972"/>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914399" y="102409"/>
              <a:ext cx="12332809" cy="612596"/>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Hoàn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tập</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aphicFrame>
        <p:nvGraphicFramePr>
          <p:cNvPr id="4" name="Table 3">
            <a:extLst>
              <a:ext uri="{FF2B5EF4-FFF2-40B4-BE49-F238E27FC236}">
                <a16:creationId xmlns:a16="http://schemas.microsoft.com/office/drawing/2014/main" xmlns="" id="{89B514D5-29F1-43AE-11DE-042D091E2C2C}"/>
              </a:ext>
            </a:extLst>
          </p:cNvPr>
          <p:cNvGraphicFramePr>
            <a:graphicFrameLocks noGrp="1"/>
          </p:cNvGraphicFramePr>
          <p:nvPr>
            <p:extLst>
              <p:ext uri="{D42A27DB-BD31-4B8C-83A1-F6EECF244321}">
                <p14:modId xmlns:p14="http://schemas.microsoft.com/office/powerpoint/2010/main" val="4235543949"/>
              </p:ext>
            </p:extLst>
          </p:nvPr>
        </p:nvGraphicFramePr>
        <p:xfrm>
          <a:off x="1143000" y="2324100"/>
          <a:ext cx="16230600" cy="6455201"/>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xmlns="" val="4103436489"/>
                    </a:ext>
                  </a:extLst>
                </a:gridCol>
                <a:gridCol w="2362200">
                  <a:extLst>
                    <a:ext uri="{9D8B030D-6E8A-4147-A177-3AD203B41FA5}">
                      <a16:colId xmlns:a16="http://schemas.microsoft.com/office/drawing/2014/main" xmlns="" val="138057256"/>
                    </a:ext>
                  </a:extLst>
                </a:gridCol>
                <a:gridCol w="2057400">
                  <a:extLst>
                    <a:ext uri="{9D8B030D-6E8A-4147-A177-3AD203B41FA5}">
                      <a16:colId xmlns:a16="http://schemas.microsoft.com/office/drawing/2014/main" xmlns="" val="4215080661"/>
                    </a:ext>
                  </a:extLst>
                </a:gridCol>
                <a:gridCol w="6553200">
                  <a:extLst>
                    <a:ext uri="{9D8B030D-6E8A-4147-A177-3AD203B41FA5}">
                      <a16:colId xmlns:a16="http://schemas.microsoft.com/office/drawing/2014/main" xmlns="" val="3049030868"/>
                    </a:ext>
                  </a:extLst>
                </a:gridCol>
              </a:tblGrid>
              <a:tr h="622295">
                <a:tc gridSpan="4">
                  <a:txBody>
                    <a:bodyPr/>
                    <a:lstStyle/>
                    <a:p>
                      <a:pPr marL="0" marR="6985" algn="ctr">
                        <a:lnSpc>
                          <a:spcPct val="120000"/>
                        </a:lnSpc>
                        <a:spcBef>
                          <a:spcPts val="0"/>
                        </a:spcBef>
                        <a:spcAft>
                          <a:spcPts val="0"/>
                        </a:spcAft>
                      </a:pPr>
                      <a:r>
                        <a:rPr lang="en-US" sz="4800" b="1" dirty="0" err="1">
                          <a:solidFill>
                            <a:srgbClr val="002060"/>
                          </a:solidFill>
                          <a:effectLst/>
                          <a:latin typeface="Cambria" panose="02040503050406030204" pitchFamily="18" charset="0"/>
                          <a:ea typeface="Cambria" panose="02040503050406030204" pitchFamily="18" charset="0"/>
                        </a:rPr>
                        <a:t>Biện</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pháp</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phòng</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tránh</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sâu</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răng</a:t>
                      </a:r>
                      <a:endParaRPr lang="en-US" sz="48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00703363"/>
                  </a:ext>
                </a:extLst>
              </a:tr>
              <a:tr h="1663705">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Việc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3495"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Không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Lí</a:t>
                      </a:r>
                      <a:r>
                        <a:rPr lang="en-US" sz="3600" b="1" dirty="0">
                          <a:solidFill>
                            <a:srgbClr val="002060"/>
                          </a:solidFill>
                          <a:effectLst/>
                          <a:latin typeface="Cambria" panose="02040503050406030204" pitchFamily="18" charset="0"/>
                          <a:ea typeface="Cambria" panose="02040503050406030204" pitchFamily="18" charset="0"/>
                        </a:rPr>
                        <a:t> do</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471721038"/>
                  </a:ext>
                </a:extLst>
              </a:tr>
              <a:tr h="628762">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a) </a:t>
                      </a:r>
                      <a:r>
                        <a:rPr lang="en-US" sz="3600" dirty="0" err="1">
                          <a:solidFill>
                            <a:srgbClr val="002060"/>
                          </a:solidFill>
                          <a:effectLst/>
                          <a:latin typeface="Cambria" panose="02040503050406030204" pitchFamily="18" charset="0"/>
                          <a:ea typeface="Cambria" panose="02040503050406030204" pitchFamily="18" charset="0"/>
                        </a:rPr>
                        <a:t>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đồ</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ngọt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buổi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tối</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07431300"/>
                  </a:ext>
                </a:extLst>
              </a:tr>
              <a:tr h="945143">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b) </a:t>
                      </a:r>
                      <a:r>
                        <a:rPr lang="en-US" sz="3600" dirty="0" err="1">
                          <a:solidFill>
                            <a:srgbClr val="002060"/>
                          </a:solidFill>
                          <a:effectLst/>
                          <a:latin typeface="Cambria" panose="02040503050406030204" pitchFamily="18" charset="0"/>
                          <a:ea typeface="Cambria" panose="02040503050406030204" pitchFamily="18" charset="0"/>
                        </a:rPr>
                        <a:t>Chải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đúng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cách</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95068801"/>
                  </a:ext>
                </a:extLst>
              </a:tr>
              <a:tr h="945143">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c) </a:t>
                      </a:r>
                      <a:r>
                        <a:rPr lang="en-US" sz="3600" dirty="0" err="1">
                          <a:solidFill>
                            <a:srgbClr val="002060"/>
                          </a:solidFill>
                          <a:effectLst/>
                          <a:latin typeface="Cambria" panose="02040503050406030204" pitchFamily="18" charset="0"/>
                          <a:ea typeface="Cambria" panose="02040503050406030204" pitchFamily="18" charset="0"/>
                        </a:rPr>
                        <a:t>Khám</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định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kì</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5387452"/>
                  </a:ext>
                </a:extLst>
              </a:tr>
              <a:tr h="1261525">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d) </a:t>
                      </a:r>
                      <a:r>
                        <a:rPr lang="en-US" sz="3600" dirty="0" err="1">
                          <a:solidFill>
                            <a:srgbClr val="002060"/>
                          </a:solidFill>
                          <a:effectLst/>
                          <a:latin typeface="Cambria" panose="02040503050406030204" pitchFamily="18" charset="0"/>
                          <a:ea typeface="Cambria" panose="02040503050406030204" pitchFamily="18" charset="0"/>
                        </a:rPr>
                        <a:t>Sử</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dụng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dạng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thực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phẩm</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24317057"/>
                  </a:ext>
                </a:extLst>
              </a:tr>
            </a:tbl>
          </a:graphicData>
        </a:graphic>
      </p:graphicFrame>
    </p:spTree>
    <p:extLst>
      <p:ext uri="{BB962C8B-B14F-4D97-AF65-F5344CB8AC3E}">
        <p14:creationId xmlns:p14="http://schemas.microsoft.com/office/powerpoint/2010/main" val="85764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2052912" y="2951608"/>
            <a:ext cx="14182176" cy="4383784"/>
            <a:chOff x="0" y="0"/>
            <a:chExt cx="3735223" cy="1154577"/>
          </a:xfrm>
        </p:grpSpPr>
        <p:sp>
          <p:nvSpPr>
            <p:cNvPr id="4" name="Freeform 4"/>
            <p:cNvSpPr/>
            <p:nvPr/>
          </p:nvSpPr>
          <p:spPr>
            <a:xfrm>
              <a:off x="0" y="0"/>
              <a:ext cx="3735223" cy="1154577"/>
            </a:xfrm>
            <a:custGeom>
              <a:avLst/>
              <a:gdLst/>
              <a:ahLst/>
              <a:cxnLst/>
              <a:rect l="l" t="t" r="r" b="b"/>
              <a:pathLst>
                <a:path w="3735223" h="1154577">
                  <a:moveTo>
                    <a:pt x="27840" y="0"/>
                  </a:moveTo>
                  <a:lnTo>
                    <a:pt x="3707383" y="0"/>
                  </a:lnTo>
                  <a:cubicBezTo>
                    <a:pt x="3714767" y="0"/>
                    <a:pt x="3721848" y="2933"/>
                    <a:pt x="3727069" y="8154"/>
                  </a:cubicBezTo>
                  <a:cubicBezTo>
                    <a:pt x="3732290" y="13375"/>
                    <a:pt x="3735223" y="20457"/>
                    <a:pt x="3735223" y="27840"/>
                  </a:cubicBezTo>
                  <a:lnTo>
                    <a:pt x="3735223" y="1126736"/>
                  </a:lnTo>
                  <a:cubicBezTo>
                    <a:pt x="3735223" y="1134120"/>
                    <a:pt x="3732290" y="1141201"/>
                    <a:pt x="3727069" y="1146422"/>
                  </a:cubicBezTo>
                  <a:cubicBezTo>
                    <a:pt x="3721848" y="1151644"/>
                    <a:pt x="3714767" y="1154577"/>
                    <a:pt x="3707383" y="1154577"/>
                  </a:cubicBezTo>
                  <a:lnTo>
                    <a:pt x="27840" y="1154577"/>
                  </a:lnTo>
                  <a:cubicBezTo>
                    <a:pt x="20457" y="1154577"/>
                    <a:pt x="13375" y="1151644"/>
                    <a:pt x="8154" y="1146422"/>
                  </a:cubicBezTo>
                  <a:cubicBezTo>
                    <a:pt x="2933" y="1141201"/>
                    <a:pt x="0" y="1134120"/>
                    <a:pt x="0" y="1126736"/>
                  </a:cubicBezTo>
                  <a:lnTo>
                    <a:pt x="0" y="27840"/>
                  </a:lnTo>
                  <a:cubicBezTo>
                    <a:pt x="0" y="20457"/>
                    <a:pt x="2933" y="13375"/>
                    <a:pt x="8154" y="8154"/>
                  </a:cubicBezTo>
                  <a:cubicBezTo>
                    <a:pt x="13375" y="2933"/>
                    <a:pt x="20457" y="0"/>
                    <a:pt x="27840"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3735223" cy="119267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3798144">
            <a:off x="16119838" y="3086100"/>
            <a:ext cx="3374136" cy="4114800"/>
          </a:xfrm>
          <a:custGeom>
            <a:avLst/>
            <a:gdLst/>
            <a:ahLst/>
            <a:cxnLst/>
            <a:rect l="l" t="t" r="r" b="b"/>
            <a:pathLst>
              <a:path w="3374136" h="4114800">
                <a:moveTo>
                  <a:pt x="0" y="0"/>
                </a:moveTo>
                <a:lnTo>
                  <a:pt x="3374136" y="0"/>
                </a:lnTo>
                <a:lnTo>
                  <a:pt x="3374136"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7" name="Freeform 7"/>
          <p:cNvSpPr/>
          <p:nvPr/>
        </p:nvSpPr>
        <p:spPr>
          <a:xfrm rot="2508841">
            <a:off x="-1460191" y="1994174"/>
            <a:ext cx="4545953" cy="4318655"/>
          </a:xfrm>
          <a:custGeom>
            <a:avLst/>
            <a:gdLst/>
            <a:ahLst/>
            <a:cxnLst/>
            <a:rect l="l" t="t" r="r" b="b"/>
            <a:pathLst>
              <a:path w="4545953" h="4318655">
                <a:moveTo>
                  <a:pt x="0" y="0"/>
                </a:moveTo>
                <a:lnTo>
                  <a:pt x="4545953" y="0"/>
                </a:lnTo>
                <a:lnTo>
                  <a:pt x="4545953" y="4318655"/>
                </a:lnTo>
                <a:lnTo>
                  <a:pt x="0" y="431865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8" name="Freeform 8"/>
          <p:cNvSpPr/>
          <p:nvPr/>
        </p:nvSpPr>
        <p:spPr>
          <a:xfrm rot="-1053958">
            <a:off x="15244093" y="-237972"/>
            <a:ext cx="3221499" cy="3092639"/>
          </a:xfrm>
          <a:custGeom>
            <a:avLst/>
            <a:gdLst/>
            <a:ahLst/>
            <a:cxnLst/>
            <a:rect l="l" t="t" r="r" b="b"/>
            <a:pathLst>
              <a:path w="3221499" h="3092639">
                <a:moveTo>
                  <a:pt x="0" y="0"/>
                </a:moveTo>
                <a:lnTo>
                  <a:pt x="3221500" y="0"/>
                </a:lnTo>
                <a:lnTo>
                  <a:pt x="3221500" y="3092640"/>
                </a:lnTo>
                <a:lnTo>
                  <a:pt x="0" y="30926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9" name="Freeform 9"/>
          <p:cNvSpPr/>
          <p:nvPr/>
        </p:nvSpPr>
        <p:spPr>
          <a:xfrm>
            <a:off x="14001750" y="6997999"/>
            <a:ext cx="5335235" cy="4114800"/>
          </a:xfrm>
          <a:custGeom>
            <a:avLst/>
            <a:gdLst/>
            <a:ahLst/>
            <a:cxnLst/>
            <a:rect l="l" t="t" r="r" b="b"/>
            <a:pathLst>
              <a:path w="5335235" h="4114800">
                <a:moveTo>
                  <a:pt x="0" y="0"/>
                </a:moveTo>
                <a:lnTo>
                  <a:pt x="5335235" y="0"/>
                </a:lnTo>
                <a:lnTo>
                  <a:pt x="5335235" y="4114800"/>
                </a:lnTo>
                <a:lnTo>
                  <a:pt x="0" y="411480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0" name="Freeform 10"/>
          <p:cNvSpPr/>
          <p:nvPr/>
        </p:nvSpPr>
        <p:spPr>
          <a:xfrm rot="1339956" flipH="1">
            <a:off x="-369756" y="6168263"/>
            <a:ext cx="2796913" cy="4585103"/>
          </a:xfrm>
          <a:custGeom>
            <a:avLst/>
            <a:gdLst/>
            <a:ahLst/>
            <a:cxnLst/>
            <a:rect l="l" t="t" r="r" b="b"/>
            <a:pathLst>
              <a:path w="2796913" h="4585103">
                <a:moveTo>
                  <a:pt x="2796912" y="0"/>
                </a:moveTo>
                <a:lnTo>
                  <a:pt x="0" y="0"/>
                </a:lnTo>
                <a:lnTo>
                  <a:pt x="0" y="4585103"/>
                </a:lnTo>
                <a:lnTo>
                  <a:pt x="2796912" y="4585103"/>
                </a:lnTo>
                <a:lnTo>
                  <a:pt x="2796912"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1" name="Freeform 11"/>
          <p:cNvSpPr/>
          <p:nvPr/>
        </p:nvSpPr>
        <p:spPr>
          <a:xfrm rot="-10540091">
            <a:off x="5867093" y="-1015747"/>
            <a:ext cx="4242787" cy="4374007"/>
          </a:xfrm>
          <a:custGeom>
            <a:avLst/>
            <a:gdLst/>
            <a:ahLst/>
            <a:cxnLst/>
            <a:rect l="l" t="t" r="r" b="b"/>
            <a:pathLst>
              <a:path w="4242787" h="4374007">
                <a:moveTo>
                  <a:pt x="0" y="0"/>
                </a:moveTo>
                <a:lnTo>
                  <a:pt x="4242787" y="0"/>
                </a:lnTo>
                <a:lnTo>
                  <a:pt x="4242787" y="4374006"/>
                </a:lnTo>
                <a:lnTo>
                  <a:pt x="0" y="4374006"/>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12" name="Freeform 12"/>
          <p:cNvSpPr/>
          <p:nvPr/>
        </p:nvSpPr>
        <p:spPr>
          <a:xfrm rot="1705624">
            <a:off x="8751454" y="6929462"/>
            <a:ext cx="5739834" cy="4477071"/>
          </a:xfrm>
          <a:custGeom>
            <a:avLst/>
            <a:gdLst/>
            <a:ahLst/>
            <a:cxnLst/>
            <a:rect l="l" t="t" r="r" b="b"/>
            <a:pathLst>
              <a:path w="5739834" h="4477071">
                <a:moveTo>
                  <a:pt x="0" y="0"/>
                </a:moveTo>
                <a:lnTo>
                  <a:pt x="5739834" y="0"/>
                </a:lnTo>
                <a:lnTo>
                  <a:pt x="5739834" y="4477071"/>
                </a:lnTo>
                <a:lnTo>
                  <a:pt x="0" y="4477071"/>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a:p>
        </p:txBody>
      </p:sp>
      <p:sp>
        <p:nvSpPr>
          <p:cNvPr id="13" name="Freeform 13"/>
          <p:cNvSpPr/>
          <p:nvPr/>
        </p:nvSpPr>
        <p:spPr>
          <a:xfrm>
            <a:off x="2001045" y="-334038"/>
            <a:ext cx="3421124" cy="3010589"/>
          </a:xfrm>
          <a:custGeom>
            <a:avLst/>
            <a:gdLst/>
            <a:ahLst/>
            <a:cxnLst/>
            <a:rect l="l" t="t" r="r" b="b"/>
            <a:pathLst>
              <a:path w="3421124" h="3010589">
                <a:moveTo>
                  <a:pt x="0" y="0"/>
                </a:moveTo>
                <a:lnTo>
                  <a:pt x="3421123" y="0"/>
                </a:lnTo>
                <a:lnTo>
                  <a:pt x="3421123" y="3010589"/>
                </a:lnTo>
                <a:lnTo>
                  <a:pt x="0" y="3010589"/>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14" name="Freeform 14"/>
          <p:cNvSpPr/>
          <p:nvPr/>
        </p:nvSpPr>
        <p:spPr>
          <a:xfrm>
            <a:off x="10554805" y="-651997"/>
            <a:ext cx="4107808" cy="4191640"/>
          </a:xfrm>
          <a:custGeom>
            <a:avLst/>
            <a:gdLst/>
            <a:ahLst/>
            <a:cxnLst/>
            <a:rect l="l" t="t" r="r" b="b"/>
            <a:pathLst>
              <a:path w="4107808" h="4191640">
                <a:moveTo>
                  <a:pt x="0" y="0"/>
                </a:moveTo>
                <a:lnTo>
                  <a:pt x="4107807" y="0"/>
                </a:lnTo>
                <a:lnTo>
                  <a:pt x="4107807" y="4191640"/>
                </a:lnTo>
                <a:lnTo>
                  <a:pt x="0" y="4191640"/>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
        <p:nvSpPr>
          <p:cNvPr id="15" name="Freeform 15"/>
          <p:cNvSpPr/>
          <p:nvPr/>
        </p:nvSpPr>
        <p:spPr>
          <a:xfrm>
            <a:off x="2207269" y="6997999"/>
            <a:ext cx="7001390" cy="5181029"/>
          </a:xfrm>
          <a:custGeom>
            <a:avLst/>
            <a:gdLst/>
            <a:ahLst/>
            <a:cxnLst/>
            <a:rect l="l" t="t" r="r" b="b"/>
            <a:pathLst>
              <a:path w="7001390" h="5181029">
                <a:moveTo>
                  <a:pt x="0" y="0"/>
                </a:moveTo>
                <a:lnTo>
                  <a:pt x="7001390" y="0"/>
                </a:lnTo>
                <a:lnTo>
                  <a:pt x="7001390" y="5181028"/>
                </a:lnTo>
                <a:lnTo>
                  <a:pt x="0" y="5181028"/>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xmlns="" id="{65ABA0FA-C771-8141-18C9-49F62521915F}"/>
              </a:ext>
            </a:extLst>
          </p:cNvPr>
          <p:cNvPicPr>
            <a:picLocks noChangeAspect="1"/>
          </p:cNvPicPr>
          <p:nvPr/>
        </p:nvPicPr>
        <p:blipFill>
          <a:blip r:embed="rId23"/>
          <a:stretch>
            <a:fillRect/>
          </a:stretch>
        </p:blipFill>
        <p:spPr>
          <a:xfrm>
            <a:off x="3200400" y="3009900"/>
            <a:ext cx="12436918" cy="4651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144000" y="2571750"/>
            <a:ext cx="81153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2137363" cy="1799167"/>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9829800" y="3924300"/>
            <a:ext cx="7239000" cy="4062651"/>
          </a:xfrm>
          <a:prstGeom prst="rect">
            <a:avLst/>
          </a:prstGeom>
        </p:spPr>
        <p:txBody>
          <a:bodyPr wrap="square" lIns="0" tIns="0" rIns="0" bIns="0" rtlCol="0" anchor="t">
            <a:spAutoFit/>
          </a:bodyPr>
          <a:lstStyle/>
          <a:p>
            <a:pPr algn="ctr"/>
            <a:r>
              <a:rPr lang="vi-VN" sz="6600" b="1" spc="182" dirty="0">
                <a:solidFill>
                  <a:srgbClr val="000000"/>
                </a:solidFill>
                <a:latin typeface="Cambria" panose="02040503050406030204" pitchFamily="18" charset="0"/>
                <a:ea typeface="Cambria" panose="02040503050406030204" pitchFamily="18" charset="0"/>
                <a:cs typeface="Playwrite US Modern"/>
                <a:sym typeface="Playwrite US Modern"/>
              </a:rPr>
              <a:t>Kể những việc em đã làm thường ngày để  chăm sóc và bảo vệ răng. </a:t>
            </a:r>
            <a:endParaRPr lang="en-US" sz="6600" b="1" spc="182" dirty="0">
              <a:solidFill>
                <a:srgbClr val="000000"/>
              </a:solidFill>
              <a:latin typeface="Cambria" panose="02040503050406030204" pitchFamily="18" charset="0"/>
              <a:ea typeface="Cambria" panose="02040503050406030204" pitchFamily="18" charset="0"/>
              <a:cs typeface="Playwrite US Modern"/>
              <a:sym typeface="Playwrite US Modern"/>
            </a:endParaRPr>
          </a:p>
        </p:txBody>
      </p:sp>
      <p:pic>
        <p:nvPicPr>
          <p:cNvPr id="1026" name="Picture 2" descr="Hình ảnh Hôi Miệng đánh Răng PNG Miễn Phí Tải Về - Lovepik">
            <a:extLst>
              <a:ext uri="{FF2B5EF4-FFF2-40B4-BE49-F238E27FC236}">
                <a16:creationId xmlns:a16="http://schemas.microsoft.com/office/drawing/2014/main" xmlns="" id="{BBA69EFD-5B0D-420C-9F6C-D78BB0FF024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9767" l="8488" r="90000">
                        <a14:foregroundMark x1="26279" y1="88372" x2="66744" y2="97558"/>
                        <a14:foregroundMark x1="67674" y1="89767" x2="78023" y2="98488"/>
                        <a14:foregroundMark x1="43837" y1="55465" x2="71279" y2="54884"/>
                        <a14:foregroundMark x1="13256" y1="91744" x2="8488" y2="99767"/>
                      </a14:backgroundRemoval>
                    </a14:imgEffect>
                  </a14:imgLayer>
                </a14:imgProps>
              </a:ext>
              <a:ext uri="{28A0092B-C50C-407E-A947-70E740481C1C}">
                <a14:useLocalDpi xmlns:a14="http://schemas.microsoft.com/office/drawing/2010/main" val="0"/>
              </a:ext>
            </a:extLst>
          </a:blip>
          <a:srcRect/>
          <a:stretch>
            <a:fillRect/>
          </a:stretch>
        </p:blipFill>
        <p:spPr bwMode="auto">
          <a:xfrm>
            <a:off x="-228600" y="2247900"/>
            <a:ext cx="8191500" cy="819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066800" y="800100"/>
            <a:ext cx="15392400" cy="8534400"/>
            <a:chOff x="0" y="0"/>
            <a:chExt cx="1688991" cy="812800"/>
          </a:xfrm>
        </p:grpSpPr>
        <p:sp>
          <p:nvSpPr>
            <p:cNvPr id="7" name="Freeform 7"/>
            <p:cNvSpPr/>
            <p:nvPr/>
          </p:nvSpPr>
          <p:spPr>
            <a:xfrm>
              <a:off x="0" y="0"/>
              <a:ext cx="1688991" cy="812800"/>
            </a:xfrm>
            <a:custGeom>
              <a:avLst/>
              <a:gdLst/>
              <a:ahLst/>
              <a:cxnLst/>
              <a:rect l="l" t="t" r="r" b="b"/>
              <a:pathLst>
                <a:path w="1688991" h="812800">
                  <a:moveTo>
                    <a:pt x="61569" y="0"/>
                  </a:moveTo>
                  <a:lnTo>
                    <a:pt x="1627422" y="0"/>
                  </a:lnTo>
                  <a:cubicBezTo>
                    <a:pt x="1643751" y="0"/>
                    <a:pt x="1659412" y="6487"/>
                    <a:pt x="1670958" y="18033"/>
                  </a:cubicBezTo>
                  <a:cubicBezTo>
                    <a:pt x="1682504" y="29580"/>
                    <a:pt x="1688991" y="45240"/>
                    <a:pt x="1688991" y="61569"/>
                  </a:cubicBezTo>
                  <a:lnTo>
                    <a:pt x="1688991" y="751231"/>
                  </a:lnTo>
                  <a:cubicBezTo>
                    <a:pt x="1688991" y="785234"/>
                    <a:pt x="1661426" y="812800"/>
                    <a:pt x="1627422" y="812800"/>
                  </a:cubicBezTo>
                  <a:lnTo>
                    <a:pt x="61569" y="812800"/>
                  </a:lnTo>
                  <a:cubicBezTo>
                    <a:pt x="45240" y="812800"/>
                    <a:pt x="29580" y="806313"/>
                    <a:pt x="18033" y="794767"/>
                  </a:cubicBezTo>
                  <a:cubicBezTo>
                    <a:pt x="6487" y="783220"/>
                    <a:pt x="0" y="767560"/>
                    <a:pt x="0" y="751231"/>
                  </a:cubicBezTo>
                  <a:lnTo>
                    <a:pt x="0" y="61569"/>
                  </a:lnTo>
                  <a:cubicBezTo>
                    <a:pt x="0" y="45240"/>
                    <a:pt x="6487" y="29580"/>
                    <a:pt x="18033" y="18033"/>
                  </a:cubicBezTo>
                  <a:cubicBezTo>
                    <a:pt x="29580" y="6487"/>
                    <a:pt x="45240" y="0"/>
                    <a:pt x="61569" y="0"/>
                  </a:cubicBezTo>
                  <a:close/>
                </a:path>
              </a:pathLst>
            </a:custGeom>
            <a:solidFill>
              <a:srgbClr val="3C7152"/>
            </a:solidFill>
            <a:ln w="142875" cap="rnd">
              <a:solidFill>
                <a:srgbClr val="FFFFFF"/>
              </a:solidFill>
              <a:prstDash val="solid"/>
              <a:round/>
            </a:ln>
          </p:spPr>
          <p:txBody>
            <a:bodyPr/>
            <a:lstStyle/>
            <a:p>
              <a:endParaRPr lang="en-US"/>
            </a:p>
          </p:txBody>
        </p:sp>
        <p:sp>
          <p:nvSpPr>
            <p:cNvPr id="8" name="TextBox 8"/>
            <p:cNvSpPr txBox="1"/>
            <p:nvPr/>
          </p:nvSpPr>
          <p:spPr>
            <a:xfrm>
              <a:off x="0" y="-38100"/>
              <a:ext cx="1688991" cy="850900"/>
            </a:xfrm>
            <a:prstGeom prst="rect">
              <a:avLst/>
            </a:prstGeom>
          </p:spPr>
          <p:txBody>
            <a:bodyPr lIns="50800" tIns="50800" rIns="50800" bIns="50800" rtlCol="0" anchor="ctr"/>
            <a:lstStyle/>
            <a:p>
              <a:pPr algn="ctr">
                <a:lnSpc>
                  <a:spcPts val="2659"/>
                </a:lnSpc>
              </a:pPr>
              <a:endParaRPr/>
            </a:p>
          </p:txBody>
        </p:sp>
      </p:grpSp>
      <p:pic>
        <p:nvPicPr>
          <p:cNvPr id="16" name="Picture 15">
            <a:extLst>
              <a:ext uri="{FF2B5EF4-FFF2-40B4-BE49-F238E27FC236}">
                <a16:creationId xmlns:a16="http://schemas.microsoft.com/office/drawing/2014/main" xmlns="" id="{7F34DB4B-5642-F159-C523-06BFF3E231C3}"/>
              </a:ext>
            </a:extLst>
          </p:cNvPr>
          <p:cNvPicPr>
            <a:picLocks noChangeAspect="1"/>
          </p:cNvPicPr>
          <p:nvPr/>
        </p:nvPicPr>
        <p:blipFill>
          <a:blip r:embed="rId2"/>
          <a:stretch>
            <a:fillRect/>
          </a:stretch>
        </p:blipFill>
        <p:spPr>
          <a:xfrm>
            <a:off x="1676400" y="1028700"/>
            <a:ext cx="13868400" cy="83091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1"/>
          <p:cNvSpPr txBox="1"/>
          <p:nvPr/>
        </p:nvSpPr>
        <p:spPr>
          <a:xfrm>
            <a:off x="152400" y="571500"/>
            <a:ext cx="14782800" cy="2708434"/>
          </a:xfrm>
          <a:prstGeom prst="rect">
            <a:avLst/>
          </a:prstGeom>
        </p:spPr>
        <p:txBody>
          <a:bodyPr wrap="square" lIns="0" tIns="0" rIns="0" bIns="0" rtlCol="0" anchor="t">
            <a:spAutoFit/>
          </a:bodyPr>
          <a:lstStyle/>
          <a:p>
            <a:pPr algn="ct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Hoạt</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động</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1: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Dấu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hiệu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của</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bệnh</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sâu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răng</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09600" y="342900"/>
            <a:ext cx="16725900" cy="205740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2137363" cy="1799167"/>
            </a:xfrm>
            <a:prstGeom prst="rect">
              <a:avLst/>
            </a:prstGeom>
          </p:spPr>
          <p:txBody>
            <a:bodyPr lIns="50800" tIns="50800" rIns="50800" bIns="50800" rtlCol="0" anchor="ctr"/>
            <a:lstStyle/>
            <a:p>
              <a:pPr algn="ctr">
                <a:lnSpc>
                  <a:spcPts val="2659"/>
                </a:lnSpc>
                <a:spcBef>
                  <a:spcPct val="0"/>
                </a:spcBef>
              </a:pPr>
              <a:endParaRPr/>
            </a:p>
          </p:txBody>
        </p:sp>
      </p:grpSp>
      <p:sp>
        <p:nvSpPr>
          <p:cNvPr id="25" name="TextBox 24">
            <a:extLst>
              <a:ext uri="{FF2B5EF4-FFF2-40B4-BE49-F238E27FC236}">
                <a16:creationId xmlns:a16="http://schemas.microsoft.com/office/drawing/2014/main" xmlns="" id="{0F4BF985-5A60-5E4E-EDFC-F621FB5CE1B5}"/>
              </a:ext>
            </a:extLst>
          </p:cNvPr>
          <p:cNvSpPr txBox="1"/>
          <p:nvPr/>
        </p:nvSpPr>
        <p:spPr>
          <a:xfrm>
            <a:off x="1066800" y="495300"/>
            <a:ext cx="16002000" cy="1938992"/>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Quan sát hình 2</a:t>
            </a:r>
            <a:r>
              <a:rPr lang="en-US" sz="4000" b="1" dirty="0">
                <a:latin typeface="Cambria" panose="02040503050406030204" pitchFamily="18" charset="0"/>
                <a:ea typeface="Cambria" panose="02040503050406030204" pitchFamily="18" charset="0"/>
              </a:rPr>
              <a:t>:</a:t>
            </a:r>
            <a:endParaRPr lang="vi-VN" sz="4000" b="1" dirty="0">
              <a:latin typeface="Cambria" panose="02040503050406030204" pitchFamily="18" charset="0"/>
              <a:ea typeface="Cambria" panose="02040503050406030204" pitchFamily="18" charset="0"/>
            </a:endParaRPr>
          </a:p>
          <a:p>
            <a:r>
              <a:rPr lang="vi-VN" sz="4000" dirty="0">
                <a:latin typeface="Cambria" panose="02040503050406030204" pitchFamily="18" charset="0"/>
                <a:ea typeface="Cambria" panose="02040503050406030204" pitchFamily="18" charset="0"/>
              </a:rPr>
              <a:t>- Nêu những dấu hiệu của người bị bệnh sâu răng.</a:t>
            </a:r>
          </a:p>
          <a:p>
            <a:r>
              <a:rPr lang="vi-VN" sz="4000" dirty="0">
                <a:latin typeface="Cambria" panose="02040503050406030204" pitchFamily="18" charset="0"/>
                <a:ea typeface="Cambria" panose="02040503050406030204" pitchFamily="18" charset="0"/>
              </a:rPr>
              <a:t>- Kể những dấu hiệu khác của bệnh sâu răng mà em biết.</a:t>
            </a:r>
            <a:endParaRPr lang="en-US" sz="4000" dirty="0">
              <a:latin typeface="Cambria" panose="02040503050406030204" pitchFamily="18" charset="0"/>
              <a:ea typeface="Cambria" panose="02040503050406030204" pitchFamily="18" charset="0"/>
            </a:endParaRPr>
          </a:p>
        </p:txBody>
      </p:sp>
      <p:pic>
        <p:nvPicPr>
          <p:cNvPr id="27" name="Picture 26">
            <a:extLst>
              <a:ext uri="{FF2B5EF4-FFF2-40B4-BE49-F238E27FC236}">
                <a16:creationId xmlns:a16="http://schemas.microsoft.com/office/drawing/2014/main" xmlns="" id="{80BBD1D1-EFEF-A5EB-B55A-DB8D294F2EAA}"/>
              </a:ext>
            </a:extLst>
          </p:cNvPr>
          <p:cNvPicPr>
            <a:picLocks noChangeAspect="1"/>
          </p:cNvPicPr>
          <p:nvPr/>
        </p:nvPicPr>
        <p:blipFill>
          <a:blip r:embed="rId2"/>
          <a:stretch>
            <a:fillRect/>
          </a:stretch>
        </p:blipFill>
        <p:spPr>
          <a:xfrm>
            <a:off x="3124200" y="3162300"/>
            <a:ext cx="12316326" cy="632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4">
            <a:extLst>
              <a:ext uri="{FF2B5EF4-FFF2-40B4-BE49-F238E27FC236}">
                <a16:creationId xmlns:a16="http://schemas.microsoft.com/office/drawing/2014/main" xmlns="" id="{54B7A6D7-1CD9-28A1-6E80-7B5C0C991C61}"/>
              </a:ext>
            </a:extLst>
          </p:cNvPr>
          <p:cNvGrpSpPr/>
          <p:nvPr/>
        </p:nvGrpSpPr>
        <p:grpSpPr>
          <a:xfrm>
            <a:off x="2971800" y="342900"/>
            <a:ext cx="10378056" cy="2590800"/>
            <a:chOff x="0" y="0"/>
            <a:chExt cx="13837408" cy="1577677"/>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Nêu những dấu hiệu của người bị bệnh sâu răng.</a:t>
              </a:r>
            </a:p>
          </p:txBody>
        </p:sp>
      </p:grpSp>
      <p:sp>
        <p:nvSpPr>
          <p:cNvPr id="29" name="Freeform 16">
            <a:extLst>
              <a:ext uri="{FF2B5EF4-FFF2-40B4-BE49-F238E27FC236}">
                <a16:creationId xmlns:a16="http://schemas.microsoft.com/office/drawing/2014/main" xmlns=""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xmlns=""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xmlns=""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xmlns=""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Hơi thở có mùi hôi, trên răng có đốm trắng đục hoặc chấm đen, lỗ hổng trên răng.</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4">
            <a:extLst>
              <a:ext uri="{FF2B5EF4-FFF2-40B4-BE49-F238E27FC236}">
                <a16:creationId xmlns:a16="http://schemas.microsoft.com/office/drawing/2014/main" xmlns="" id="{54B7A6D7-1CD9-28A1-6E80-7B5C0C991C61}"/>
              </a:ext>
            </a:extLst>
          </p:cNvPr>
          <p:cNvGrpSpPr/>
          <p:nvPr/>
        </p:nvGrpSpPr>
        <p:grpSpPr>
          <a:xfrm>
            <a:off x="1600200" y="342900"/>
            <a:ext cx="11749656" cy="2590800"/>
            <a:chOff x="0" y="0"/>
            <a:chExt cx="13837408" cy="1577677"/>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Kể những dấu hiệu khác của bệnh sâu răng mà em biết.</a:t>
              </a:r>
            </a:p>
          </p:txBody>
        </p:sp>
      </p:grpSp>
      <p:sp>
        <p:nvSpPr>
          <p:cNvPr id="29" name="Freeform 16">
            <a:extLst>
              <a:ext uri="{FF2B5EF4-FFF2-40B4-BE49-F238E27FC236}">
                <a16:creationId xmlns:a16="http://schemas.microsoft.com/office/drawing/2014/main" xmlns=""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xmlns=""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xmlns=""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xmlns="" id="{230D8337-13F7-9333-E21E-AEAC6E5C8BF8}"/>
                </a:ext>
              </a:extLst>
            </p:cNvPr>
            <p:cNvSpPr txBox="1"/>
            <p:nvPr/>
          </p:nvSpPr>
          <p:spPr>
            <a:xfrm>
              <a:off x="55721" y="0"/>
              <a:ext cx="103481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Bề mặt răng ngả màu</a:t>
              </a:r>
              <a:r>
                <a:rPr kumimoji="0" lang="en-US"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sz="6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x</a:t>
              </a: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uất hiện các đốm đen và lỗ trên rang</a:t>
              </a:r>
              <a:r>
                <a:rPr kumimoji="0" lang="en-US"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h</a:t>
              </a: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ơi thở có mùi hôi</a:t>
              </a:r>
              <a:r>
                <a:rPr kumimoji="0" lang="en-US"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sz="6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n</a:t>
              </a: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ướu bị sưng và có mủ.</a:t>
              </a:r>
              <a:endParaRPr kumimoji="0" lang="en-US" sz="9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255980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AD7FCBF4-9964-9066-85AE-1A5F6459D36E}"/>
              </a:ext>
            </a:extLst>
          </p:cNvPr>
          <p:cNvGrpSpPr/>
          <p:nvPr/>
        </p:nvGrpSpPr>
        <p:grpSpPr>
          <a:xfrm>
            <a:off x="3048000" y="495300"/>
            <a:ext cx="12039600" cy="1524000"/>
            <a:chOff x="3048000" y="495300"/>
            <a:chExt cx="12039600" cy="1524000"/>
          </a:xfrm>
        </p:grpSpPr>
        <p:grpSp>
          <p:nvGrpSpPr>
            <p:cNvPr id="6" name="Group 6"/>
            <p:cNvGrpSpPr/>
            <p:nvPr/>
          </p:nvGrpSpPr>
          <p:grpSpPr>
            <a:xfrm>
              <a:off x="3048000" y="495300"/>
              <a:ext cx="12039600" cy="1524000"/>
              <a:chOff x="0" y="0"/>
              <a:chExt cx="1688991" cy="812800"/>
            </a:xfrm>
          </p:grpSpPr>
          <p:sp>
            <p:nvSpPr>
              <p:cNvPr id="7" name="Freeform 7"/>
              <p:cNvSpPr/>
              <p:nvPr/>
            </p:nvSpPr>
            <p:spPr>
              <a:xfrm>
                <a:off x="0" y="0"/>
                <a:ext cx="1688991" cy="812800"/>
              </a:xfrm>
              <a:custGeom>
                <a:avLst/>
                <a:gdLst/>
                <a:ahLst/>
                <a:cxnLst/>
                <a:rect l="l" t="t" r="r" b="b"/>
                <a:pathLst>
                  <a:path w="1688991" h="812800">
                    <a:moveTo>
                      <a:pt x="61569" y="0"/>
                    </a:moveTo>
                    <a:lnTo>
                      <a:pt x="1627422" y="0"/>
                    </a:lnTo>
                    <a:cubicBezTo>
                      <a:pt x="1643751" y="0"/>
                      <a:pt x="1659412" y="6487"/>
                      <a:pt x="1670958" y="18033"/>
                    </a:cubicBezTo>
                    <a:cubicBezTo>
                      <a:pt x="1682504" y="29580"/>
                      <a:pt x="1688991" y="45240"/>
                      <a:pt x="1688991" y="61569"/>
                    </a:cubicBezTo>
                    <a:lnTo>
                      <a:pt x="1688991" y="751231"/>
                    </a:lnTo>
                    <a:cubicBezTo>
                      <a:pt x="1688991" y="785234"/>
                      <a:pt x="1661426" y="812800"/>
                      <a:pt x="1627422" y="812800"/>
                    </a:cubicBezTo>
                    <a:lnTo>
                      <a:pt x="61569" y="812800"/>
                    </a:lnTo>
                    <a:cubicBezTo>
                      <a:pt x="45240" y="812800"/>
                      <a:pt x="29580" y="806313"/>
                      <a:pt x="18033" y="794767"/>
                    </a:cubicBezTo>
                    <a:cubicBezTo>
                      <a:pt x="6487" y="783220"/>
                      <a:pt x="0" y="767560"/>
                      <a:pt x="0" y="751231"/>
                    </a:cubicBezTo>
                    <a:lnTo>
                      <a:pt x="0" y="61569"/>
                    </a:lnTo>
                    <a:cubicBezTo>
                      <a:pt x="0" y="45240"/>
                      <a:pt x="6487" y="29580"/>
                      <a:pt x="18033" y="18033"/>
                    </a:cubicBezTo>
                    <a:cubicBezTo>
                      <a:pt x="29580" y="6487"/>
                      <a:pt x="45240" y="0"/>
                      <a:pt x="61569" y="0"/>
                    </a:cubicBezTo>
                    <a:close/>
                  </a:path>
                </a:pathLst>
              </a:custGeom>
              <a:solidFill>
                <a:srgbClr val="3C7152"/>
              </a:solidFill>
              <a:ln w="142875" cap="rnd">
                <a:solidFill>
                  <a:srgbClr val="FFFFFF"/>
                </a:solidFill>
                <a:prstDash val="solid"/>
                <a:round/>
              </a:ln>
            </p:spPr>
            <p:txBody>
              <a:bodyPr/>
              <a:lstStyle/>
              <a:p>
                <a:endParaRPr lang="en-US"/>
              </a:p>
            </p:txBody>
          </p:sp>
          <p:sp>
            <p:nvSpPr>
              <p:cNvPr id="8" name="TextBox 8"/>
              <p:cNvSpPr txBox="1"/>
              <p:nvPr/>
            </p:nvSpPr>
            <p:spPr>
              <a:xfrm>
                <a:off x="0" y="-38100"/>
                <a:ext cx="1688991" cy="850900"/>
              </a:xfrm>
              <a:prstGeom prst="rect">
                <a:avLst/>
              </a:prstGeom>
            </p:spPr>
            <p:txBody>
              <a:bodyPr lIns="50800" tIns="50800" rIns="50800" bIns="50800" rtlCol="0" anchor="ctr"/>
              <a:lstStyle/>
              <a:p>
                <a:pPr algn="ctr">
                  <a:lnSpc>
                    <a:spcPts val="2659"/>
                  </a:lnSpc>
                </a:pPr>
                <a:endParaRPr/>
              </a:p>
            </p:txBody>
          </p:sp>
        </p:grpSp>
        <p:sp>
          <p:nvSpPr>
            <p:cNvPr id="27" name="TextBox 26">
              <a:extLst>
                <a:ext uri="{FF2B5EF4-FFF2-40B4-BE49-F238E27FC236}">
                  <a16:creationId xmlns:a16="http://schemas.microsoft.com/office/drawing/2014/main" xmlns="" id="{8AF9D571-EA15-51A1-7519-08E7F9CBA16C}"/>
                </a:ext>
              </a:extLst>
            </p:cNvPr>
            <p:cNvSpPr txBox="1"/>
            <p:nvPr/>
          </p:nvSpPr>
          <p:spPr>
            <a:xfrm>
              <a:off x="3429000" y="647700"/>
              <a:ext cx="11353800" cy="1200329"/>
            </a:xfrm>
            <a:prstGeom prst="rect">
              <a:avLst/>
            </a:prstGeom>
            <a:noFill/>
          </p:spPr>
          <p:txBody>
            <a:bodyPr wrap="square" rtlCol="0">
              <a:spAutoFit/>
            </a:bodyPr>
            <a:lstStyle/>
            <a:p>
              <a:pPr algn="ctr"/>
              <a:r>
                <a:rPr lang="en-US" sz="7200" dirty="0" err="1">
                  <a:solidFill>
                    <a:schemeClr val="bg1"/>
                  </a:solidFill>
                </a:rPr>
                <a:t>Dấu</a:t>
              </a:r>
              <a:r>
                <a:rPr lang="en-US" sz="7200" dirty="0">
                  <a:solidFill>
                    <a:schemeClr val="bg1"/>
                  </a:solidFill>
                </a:rPr>
                <a:t> </a:t>
              </a:r>
              <a:r>
                <a:rPr lang="en-US" sz="7200" dirty="0" err="1">
                  <a:solidFill>
                    <a:schemeClr val="bg1"/>
                  </a:solidFill>
                </a:rPr>
                <a:t>hiệu</a:t>
              </a:r>
              <a:r>
                <a:rPr lang="en-US" sz="7200" dirty="0">
                  <a:solidFill>
                    <a:schemeClr val="bg1"/>
                  </a:solidFill>
                </a:rPr>
                <a:t> </a:t>
              </a:r>
              <a:r>
                <a:rPr lang="en-US" sz="7200" dirty="0" err="1">
                  <a:solidFill>
                    <a:schemeClr val="bg1"/>
                  </a:solidFill>
                </a:rPr>
                <a:t>của</a:t>
              </a:r>
              <a:r>
                <a:rPr lang="en-US" sz="7200" dirty="0">
                  <a:solidFill>
                    <a:schemeClr val="bg1"/>
                  </a:solidFill>
                </a:rPr>
                <a:t> </a:t>
              </a:r>
              <a:r>
                <a:rPr lang="en-US" sz="7200" dirty="0" err="1">
                  <a:solidFill>
                    <a:schemeClr val="bg1"/>
                  </a:solidFill>
                </a:rPr>
                <a:t>bệnh</a:t>
              </a:r>
              <a:r>
                <a:rPr lang="en-US" sz="7200" dirty="0">
                  <a:solidFill>
                    <a:schemeClr val="bg1"/>
                  </a:solidFill>
                </a:rPr>
                <a:t> </a:t>
              </a:r>
              <a:r>
                <a:rPr lang="en-US" sz="7200" dirty="0" err="1">
                  <a:solidFill>
                    <a:schemeClr val="bg1"/>
                  </a:solidFill>
                </a:rPr>
                <a:t>sâu</a:t>
              </a:r>
              <a:r>
                <a:rPr lang="en-US" sz="7200" dirty="0">
                  <a:solidFill>
                    <a:schemeClr val="bg1"/>
                  </a:solidFill>
                </a:rPr>
                <a:t> </a:t>
              </a:r>
              <a:r>
                <a:rPr lang="en-US" sz="7200" dirty="0" err="1">
                  <a:solidFill>
                    <a:schemeClr val="bg1"/>
                  </a:solidFill>
                </a:rPr>
                <a:t>răng</a:t>
              </a:r>
              <a:r>
                <a:rPr lang="en-US" sz="7200" dirty="0">
                  <a:solidFill>
                    <a:schemeClr val="bg1"/>
                  </a:solidFill>
                </a:rPr>
                <a:t>:</a:t>
              </a:r>
            </a:p>
          </p:txBody>
        </p:sp>
      </p:grpSp>
      <p:grpSp>
        <p:nvGrpSpPr>
          <p:cNvPr id="29" name="Group 4">
            <a:extLst>
              <a:ext uri="{FF2B5EF4-FFF2-40B4-BE49-F238E27FC236}">
                <a16:creationId xmlns:a16="http://schemas.microsoft.com/office/drawing/2014/main" xmlns="" id="{04A576C4-4E35-CFDE-8A58-966BF47BB982}"/>
              </a:ext>
            </a:extLst>
          </p:cNvPr>
          <p:cNvGrpSpPr/>
          <p:nvPr/>
        </p:nvGrpSpPr>
        <p:grpSpPr>
          <a:xfrm>
            <a:off x="1828800" y="3238500"/>
            <a:ext cx="14859000" cy="5867400"/>
            <a:chOff x="0" y="0"/>
            <a:chExt cx="13837408" cy="1577677"/>
          </a:xfrm>
        </p:grpSpPr>
        <p:grpSp>
          <p:nvGrpSpPr>
            <p:cNvPr id="30" name="Group 5">
              <a:extLst>
                <a:ext uri="{FF2B5EF4-FFF2-40B4-BE49-F238E27FC236}">
                  <a16:creationId xmlns:a16="http://schemas.microsoft.com/office/drawing/2014/main" xmlns="" id="{F2A94E7A-2C51-8359-8D92-2B08B04851F3}"/>
                </a:ext>
              </a:extLst>
            </p:cNvPr>
            <p:cNvGrpSpPr/>
            <p:nvPr/>
          </p:nvGrpSpPr>
          <p:grpSpPr>
            <a:xfrm>
              <a:off x="0" y="0"/>
              <a:ext cx="13837408" cy="1577677"/>
              <a:chOff x="0" y="0"/>
              <a:chExt cx="3056431" cy="348480"/>
            </a:xfrm>
          </p:grpSpPr>
          <p:sp>
            <p:nvSpPr>
              <p:cNvPr id="32" name="Freeform 6">
                <a:extLst>
                  <a:ext uri="{FF2B5EF4-FFF2-40B4-BE49-F238E27FC236}">
                    <a16:creationId xmlns:a16="http://schemas.microsoft.com/office/drawing/2014/main" xmlns="" id="{A14D98B8-443D-A29A-7928-20AFFAE2A970}"/>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7">
              <a:extLst>
                <a:ext uri="{FF2B5EF4-FFF2-40B4-BE49-F238E27FC236}">
                  <a16:creationId xmlns:a16="http://schemas.microsoft.com/office/drawing/2014/main" xmlns="" id="{D84B123D-DB71-0EA5-197C-EB8C27CE7618}"/>
                </a:ext>
              </a:extLst>
            </p:cNvPr>
            <p:cNvSpPr txBox="1"/>
            <p:nvPr/>
          </p:nvSpPr>
          <p:spPr>
            <a:xfrm>
              <a:off x="425766" y="122936"/>
              <a:ext cx="13198758" cy="1408104"/>
            </a:xfrm>
            <a:prstGeom prst="rect">
              <a:avLst/>
            </a:prstGeom>
          </p:spPr>
          <p:txBody>
            <a:bodyPr wrap="square" lIns="0" tIns="0" rIns="0" bIns="0" rtlCol="0" anchor="t">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Giai đoạn 1: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Vi khuẩn ăn mòn men răng, hơi thở có mùi, xuất hiện những đốm trắng đục trên răng.</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Giai đoạn 2 :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Sâu ngà răng, trên răng xuất hiện những chấm đen hoặc lỗ nhỏ màu đen.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Giai đoạn 3: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Viêm tuỷ gây sưng, đau dẫn đến lung lay răng, vỡ hoặc mất răng.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1"/>
          <p:cNvSpPr txBox="1"/>
          <p:nvPr/>
        </p:nvSpPr>
        <p:spPr>
          <a:xfrm>
            <a:off x="228600" y="647700"/>
            <a:ext cx="15316200" cy="2708434"/>
          </a:xfrm>
          <a:prstGeom prst="rect">
            <a:avLst/>
          </a:prstGeom>
        </p:spPr>
        <p:txBody>
          <a:bodyPr wrap="square" lIns="0" tIns="0" rIns="0" bIns="0" rtlCol="0" anchor="t">
            <a:spAutoFit/>
          </a:bodyPr>
          <a:lstStyle/>
          <a:p>
            <a:pPr lvl="0" algn="ct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Hoạt</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động</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2: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Nguyên</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nhân</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gây</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bệnh</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sâu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răng</a:t>
            </a:r>
            <a:endParaRPr kumimoji="0" lang="en-US" sz="8800" i="0" u="none" strike="noStrike" kern="1200" cap="none" spc="234" normalizeH="0" baseline="0" noProof="0" dirty="0">
              <a:ln>
                <a:noFill/>
              </a:ln>
              <a:solidFill>
                <a:srgbClr val="000000"/>
              </a:solidFill>
              <a:effectLst/>
              <a:uLnTx/>
              <a:uFillTx/>
              <a:latin typeface="Cambria" panose="02040503050406030204" pitchFamily="18" charset="0"/>
              <a:ea typeface="Cambria" panose="02040503050406030204" pitchFamily="18" charset="0"/>
              <a:cs typeface="Playwrite US Modern"/>
              <a:sym typeface="Playwrite US Modern"/>
            </a:endParaRPr>
          </a:p>
        </p:txBody>
      </p:sp>
    </p:spTree>
    <p:extLst>
      <p:ext uri="{BB962C8B-B14F-4D97-AF65-F5344CB8AC3E}">
        <p14:creationId xmlns:p14="http://schemas.microsoft.com/office/powerpoint/2010/main" val="60008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438</Words>
  <Application>Microsoft Office PowerPoint</Application>
  <PresentationFormat>Custom</PresentationFormat>
  <Paragraphs>38</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Cabin Bold</vt:lpstr>
      <vt:lpstr>Calibri</vt:lpstr>
      <vt:lpstr>Cambria</vt:lpstr>
      <vt:lpstr>Playwrite US Modern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STD_NHA</cp:lastModifiedBy>
  <cp:revision>21</cp:revision>
  <dcterms:created xsi:type="dcterms:W3CDTF">2006-08-16T00:00:00Z</dcterms:created>
  <dcterms:modified xsi:type="dcterms:W3CDTF">2025-02-14T09:07:28Z</dcterms:modified>
  <dc:identifier>DAGU8QCx2sU</dc:identifier>
</cp:coreProperties>
</file>