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ACF309-44DA-4E24-B1DA-97E9D9CCD18A}"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A9F4-B036-4CD8-8DB1-CAE09F8B98AE}" type="slidenum">
              <a:rPr lang="en-GB" smtClean="0"/>
              <a:t>‹#›</a:t>
            </a:fld>
            <a:endParaRPr lang="en-GB"/>
          </a:p>
        </p:txBody>
      </p:sp>
    </p:spTree>
    <p:extLst>
      <p:ext uri="{BB962C8B-B14F-4D97-AF65-F5344CB8AC3E}">
        <p14:creationId xmlns:p14="http://schemas.microsoft.com/office/powerpoint/2010/main" val="184433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ACF309-44DA-4E24-B1DA-97E9D9CCD18A}"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A9F4-B036-4CD8-8DB1-CAE09F8B98AE}" type="slidenum">
              <a:rPr lang="en-GB" smtClean="0"/>
              <a:t>‹#›</a:t>
            </a:fld>
            <a:endParaRPr lang="en-GB"/>
          </a:p>
        </p:txBody>
      </p:sp>
    </p:spTree>
    <p:extLst>
      <p:ext uri="{BB962C8B-B14F-4D97-AF65-F5344CB8AC3E}">
        <p14:creationId xmlns:p14="http://schemas.microsoft.com/office/powerpoint/2010/main" val="285754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ACF309-44DA-4E24-B1DA-97E9D9CCD18A}"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A9F4-B036-4CD8-8DB1-CAE09F8B98AE}" type="slidenum">
              <a:rPr lang="en-GB" smtClean="0"/>
              <a:t>‹#›</a:t>
            </a:fld>
            <a:endParaRPr lang="en-GB"/>
          </a:p>
        </p:txBody>
      </p:sp>
    </p:spTree>
    <p:extLst>
      <p:ext uri="{BB962C8B-B14F-4D97-AF65-F5344CB8AC3E}">
        <p14:creationId xmlns:p14="http://schemas.microsoft.com/office/powerpoint/2010/main" val="51021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ACF309-44DA-4E24-B1DA-97E9D9CCD18A}"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A9F4-B036-4CD8-8DB1-CAE09F8B98AE}" type="slidenum">
              <a:rPr lang="en-GB" smtClean="0"/>
              <a:t>‹#›</a:t>
            </a:fld>
            <a:endParaRPr lang="en-GB"/>
          </a:p>
        </p:txBody>
      </p:sp>
    </p:spTree>
    <p:extLst>
      <p:ext uri="{BB962C8B-B14F-4D97-AF65-F5344CB8AC3E}">
        <p14:creationId xmlns:p14="http://schemas.microsoft.com/office/powerpoint/2010/main" val="246292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ACF309-44DA-4E24-B1DA-97E9D9CCD18A}"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CA9F4-B036-4CD8-8DB1-CAE09F8B98AE}" type="slidenum">
              <a:rPr lang="en-GB" smtClean="0"/>
              <a:t>‹#›</a:t>
            </a:fld>
            <a:endParaRPr lang="en-GB"/>
          </a:p>
        </p:txBody>
      </p:sp>
    </p:spTree>
    <p:extLst>
      <p:ext uri="{BB962C8B-B14F-4D97-AF65-F5344CB8AC3E}">
        <p14:creationId xmlns:p14="http://schemas.microsoft.com/office/powerpoint/2010/main" val="71851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ACF309-44DA-4E24-B1DA-97E9D9CCD18A}" type="datetimeFigureOut">
              <a:rPr lang="en-GB" smtClean="0"/>
              <a:t>04/02/2025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CA9F4-B036-4CD8-8DB1-CAE09F8B98AE}" type="slidenum">
              <a:rPr lang="en-GB" smtClean="0"/>
              <a:t>‹#›</a:t>
            </a:fld>
            <a:endParaRPr lang="en-GB"/>
          </a:p>
        </p:txBody>
      </p:sp>
    </p:spTree>
    <p:extLst>
      <p:ext uri="{BB962C8B-B14F-4D97-AF65-F5344CB8AC3E}">
        <p14:creationId xmlns:p14="http://schemas.microsoft.com/office/powerpoint/2010/main" val="3304642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ACF309-44DA-4E24-B1DA-97E9D9CCD18A}" type="datetimeFigureOut">
              <a:rPr lang="en-GB" smtClean="0"/>
              <a:t>04/02/2025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CCA9F4-B036-4CD8-8DB1-CAE09F8B98AE}" type="slidenum">
              <a:rPr lang="en-GB" smtClean="0"/>
              <a:t>‹#›</a:t>
            </a:fld>
            <a:endParaRPr lang="en-GB"/>
          </a:p>
        </p:txBody>
      </p:sp>
    </p:spTree>
    <p:extLst>
      <p:ext uri="{BB962C8B-B14F-4D97-AF65-F5344CB8AC3E}">
        <p14:creationId xmlns:p14="http://schemas.microsoft.com/office/powerpoint/2010/main" val="86031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ACF309-44DA-4E24-B1DA-97E9D9CCD18A}" type="datetimeFigureOut">
              <a:rPr lang="en-GB" smtClean="0"/>
              <a:t>04/02/2025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CA9F4-B036-4CD8-8DB1-CAE09F8B98AE}" type="slidenum">
              <a:rPr lang="en-GB" smtClean="0"/>
              <a:t>‹#›</a:t>
            </a:fld>
            <a:endParaRPr lang="en-GB"/>
          </a:p>
        </p:txBody>
      </p:sp>
    </p:spTree>
    <p:extLst>
      <p:ext uri="{BB962C8B-B14F-4D97-AF65-F5344CB8AC3E}">
        <p14:creationId xmlns:p14="http://schemas.microsoft.com/office/powerpoint/2010/main" val="262433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CF309-44DA-4E24-B1DA-97E9D9CCD18A}" type="datetimeFigureOut">
              <a:rPr lang="en-GB" smtClean="0"/>
              <a:t>04/02/2025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CCA9F4-B036-4CD8-8DB1-CAE09F8B98AE}" type="slidenum">
              <a:rPr lang="en-GB" smtClean="0"/>
              <a:t>‹#›</a:t>
            </a:fld>
            <a:endParaRPr lang="en-GB"/>
          </a:p>
        </p:txBody>
      </p:sp>
    </p:spTree>
    <p:extLst>
      <p:ext uri="{BB962C8B-B14F-4D97-AF65-F5344CB8AC3E}">
        <p14:creationId xmlns:p14="http://schemas.microsoft.com/office/powerpoint/2010/main" val="253309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ACF309-44DA-4E24-B1DA-97E9D9CCD18A}" type="datetimeFigureOut">
              <a:rPr lang="en-GB" smtClean="0"/>
              <a:t>04/02/2025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CA9F4-B036-4CD8-8DB1-CAE09F8B98AE}" type="slidenum">
              <a:rPr lang="en-GB" smtClean="0"/>
              <a:t>‹#›</a:t>
            </a:fld>
            <a:endParaRPr lang="en-GB"/>
          </a:p>
        </p:txBody>
      </p:sp>
    </p:spTree>
    <p:extLst>
      <p:ext uri="{BB962C8B-B14F-4D97-AF65-F5344CB8AC3E}">
        <p14:creationId xmlns:p14="http://schemas.microsoft.com/office/powerpoint/2010/main" val="100705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ACF309-44DA-4E24-B1DA-97E9D9CCD18A}" type="datetimeFigureOut">
              <a:rPr lang="en-GB" smtClean="0"/>
              <a:t>04/02/2025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CA9F4-B036-4CD8-8DB1-CAE09F8B98AE}" type="slidenum">
              <a:rPr lang="en-GB" smtClean="0"/>
              <a:t>‹#›</a:t>
            </a:fld>
            <a:endParaRPr lang="en-GB"/>
          </a:p>
        </p:txBody>
      </p:sp>
    </p:spTree>
    <p:extLst>
      <p:ext uri="{BB962C8B-B14F-4D97-AF65-F5344CB8AC3E}">
        <p14:creationId xmlns:p14="http://schemas.microsoft.com/office/powerpoint/2010/main" val="367225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CF309-44DA-4E24-B1DA-97E9D9CCD18A}" type="datetimeFigureOut">
              <a:rPr lang="en-GB" smtClean="0"/>
              <a:t>04/02/2025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CA9F4-B036-4CD8-8DB1-CAE09F8B98AE}" type="slidenum">
              <a:rPr lang="en-GB" smtClean="0"/>
              <a:t>‹#›</a:t>
            </a:fld>
            <a:endParaRPr lang="en-GB"/>
          </a:p>
        </p:txBody>
      </p:sp>
    </p:spTree>
    <p:extLst>
      <p:ext uri="{BB962C8B-B14F-4D97-AF65-F5344CB8AC3E}">
        <p14:creationId xmlns:p14="http://schemas.microsoft.com/office/powerpoint/2010/main" val="4129813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1460089" y="855407"/>
            <a:ext cx="9468465" cy="5070122"/>
          </a:xfrm>
          <a:prstGeom prst="rect">
            <a:avLst/>
          </a:prstGeom>
        </p:spPr>
      </p:pic>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227006" y="1833372"/>
            <a:ext cx="7949381"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5005977" y="1025184"/>
            <a:ext cx="1963082" cy="1286367"/>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312696" y="3348936"/>
            <a:ext cx="1778000" cy="707886"/>
          </a:xfrm>
          <a:prstGeom prst="rect">
            <a:avLst/>
          </a:prstGeom>
          <a:noFill/>
        </p:spPr>
        <p:txBody>
          <a:bodyPr wrap="square" rtlCol="0">
            <a:spAutoFit/>
          </a:bodyPr>
          <a:lstStyle/>
          <a:p>
            <a:r>
              <a:rPr lang="en-US" sz="4000" b="1" dirty="0"/>
              <a:t>(TIẾT 2)</a:t>
            </a:r>
          </a:p>
        </p:txBody>
      </p:sp>
      <p:sp>
        <p:nvSpPr>
          <p:cNvPr id="7" name="TextBox 6"/>
          <p:cNvSpPr txBox="1"/>
          <p:nvPr/>
        </p:nvSpPr>
        <p:spPr>
          <a:xfrm>
            <a:off x="2358363" y="4221826"/>
            <a:ext cx="7818024" cy="1077218"/>
          </a:xfrm>
          <a:prstGeom prst="rect">
            <a:avLst/>
          </a:prstGeom>
          <a:noFill/>
        </p:spPr>
        <p:txBody>
          <a:bodyPr wrap="square" rtlCol="0">
            <a:spAutoFit/>
          </a:bodyPr>
          <a:lstStyle/>
          <a:p>
            <a:pPr algn="ctr"/>
            <a:r>
              <a:rPr lang="en-US" sz="3200" b="1" smtClean="0">
                <a:solidFill>
                  <a:srgbClr val="0070C0"/>
                </a:solidFill>
              </a:rPr>
              <a:t>GV: NGUYỄN THỊ THANH</a:t>
            </a:r>
          </a:p>
          <a:p>
            <a:pPr algn="ctr"/>
            <a:r>
              <a:rPr lang="en-US" sz="3200" b="1" smtClean="0">
                <a:solidFill>
                  <a:srgbClr val="0070C0"/>
                </a:solidFill>
              </a:rPr>
              <a:t>LỚP: 5B </a:t>
            </a:r>
            <a:endParaRPr lang="en-GB" sz="3200" b="1">
              <a:solidFill>
                <a:srgbClr val="0070C0"/>
              </a:solidFill>
            </a:endParaRPr>
          </a:p>
        </p:txBody>
      </p:sp>
    </p:spTree>
    <p:extLst>
      <p:ext uri="{BB962C8B-B14F-4D97-AF65-F5344CB8AC3E}">
        <p14:creationId xmlns:p14="http://schemas.microsoft.com/office/powerpoint/2010/main" val="156153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Tree>
    <p:extLst>
      <p:ext uri="{BB962C8B-B14F-4D97-AF65-F5344CB8AC3E}">
        <p14:creationId xmlns:p14="http://schemas.microsoft.com/office/powerpoint/2010/main" val="2402866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6510367" y="913321"/>
            <a:ext cx="5199852"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err="1">
                <a:solidFill>
                  <a:srgbClr val="002060"/>
                </a:solidFill>
              </a:rPr>
              <a:t>Hiệu</a:t>
            </a:r>
            <a:r>
              <a:rPr lang="en-US" sz="2800" b="1" dirty="0">
                <a:solidFill>
                  <a:srgbClr val="002060"/>
                </a:solidFill>
              </a:rPr>
              <a:t> </a:t>
            </a:r>
            <a:r>
              <a:rPr lang="en-US" sz="2800" b="1" dirty="0" err="1">
                <a:solidFill>
                  <a:srgbClr val="002060"/>
                </a:solidFill>
              </a:rPr>
              <a:t>số</a:t>
            </a:r>
            <a:r>
              <a:rPr lang="en-US" sz="2800" b="1" dirty="0">
                <a:solidFill>
                  <a:srgbClr val="002060"/>
                </a:solidFill>
              </a:rPr>
              <a:t> </a:t>
            </a:r>
            <a:r>
              <a:rPr lang="en-US" sz="2800" b="1" dirty="0" err="1">
                <a:solidFill>
                  <a:srgbClr val="002060"/>
                </a:solidFill>
              </a:rPr>
              <a:t>phần</a:t>
            </a:r>
            <a:r>
              <a:rPr lang="en-US" sz="2800" b="1" dirty="0">
                <a:solidFill>
                  <a:srgbClr val="002060"/>
                </a:solidFill>
              </a:rPr>
              <a:t> </a:t>
            </a:r>
            <a:r>
              <a:rPr lang="en-US" sz="2800" b="1" dirty="0" err="1">
                <a:solidFill>
                  <a:srgbClr val="002060"/>
                </a:solidFill>
              </a:rPr>
              <a:t>bằng</a:t>
            </a:r>
            <a:r>
              <a:rPr lang="en-US" sz="2800" b="1" dirty="0">
                <a:solidFill>
                  <a:srgbClr val="002060"/>
                </a:solidFill>
              </a:rPr>
              <a:t> </a:t>
            </a:r>
            <a:r>
              <a:rPr lang="en-US" sz="2800" b="1" dirty="0" err="1">
                <a:solidFill>
                  <a:srgbClr val="002060"/>
                </a:solidFill>
              </a:rPr>
              <a:t>nhau</a:t>
            </a:r>
            <a:r>
              <a:rPr lang="en-US" sz="2800" b="1" dirty="0">
                <a:solidFill>
                  <a:srgbClr val="002060"/>
                </a:solidFill>
              </a:rPr>
              <a:t> </a:t>
            </a:r>
            <a:r>
              <a:rPr lang="en-US" sz="2800" b="1" dirty="0" err="1">
                <a:solidFill>
                  <a:srgbClr val="002060"/>
                </a:solidFill>
              </a:rPr>
              <a:t>là</a:t>
            </a:r>
            <a:r>
              <a:rPr lang="en-US" sz="2800" b="1" dirty="0">
                <a:solidFill>
                  <a:srgbClr val="002060"/>
                </a:solidFill>
              </a:rPr>
              <a:t>:</a:t>
            </a:r>
          </a:p>
          <a:p>
            <a:pPr algn="ctr"/>
            <a:r>
              <a:rPr lang="en-US" sz="2800" b="1" dirty="0">
                <a:solidFill>
                  <a:srgbClr val="002060"/>
                </a:solidFill>
              </a:rPr>
              <a:t>3 – 2 = 1 (</a:t>
            </a:r>
            <a:r>
              <a:rPr lang="en-US" sz="2800" b="1" dirty="0" err="1">
                <a:solidFill>
                  <a:srgbClr val="002060"/>
                </a:solidFill>
              </a:rPr>
              <a:t>phần</a:t>
            </a:r>
            <a:r>
              <a:rPr lang="en-US" sz="2800" b="1" dirty="0">
                <a:solidFill>
                  <a:srgbClr val="002060"/>
                </a:solidFill>
              </a:rPr>
              <a:t>)</a:t>
            </a:r>
          </a:p>
          <a:p>
            <a:pPr algn="ctr"/>
            <a:r>
              <a:rPr lang="en-US" sz="2800" b="1" dirty="0" err="1">
                <a:solidFill>
                  <a:srgbClr val="002060"/>
                </a:solidFill>
              </a:rPr>
              <a:t>Chiều</a:t>
            </a:r>
            <a:r>
              <a:rPr lang="en-US" sz="2800" b="1" dirty="0">
                <a:solidFill>
                  <a:srgbClr val="002060"/>
                </a:solidFill>
              </a:rPr>
              <a:t> </a:t>
            </a:r>
            <a:r>
              <a:rPr lang="en-US" sz="2800" b="1" dirty="0" err="1">
                <a:solidFill>
                  <a:srgbClr val="002060"/>
                </a:solidFill>
              </a:rPr>
              <a:t>rộng</a:t>
            </a:r>
            <a:r>
              <a:rPr lang="en-US" sz="2800" b="1" dirty="0">
                <a:solidFill>
                  <a:srgbClr val="002060"/>
                </a:solidFill>
              </a:rPr>
              <a:t> </a:t>
            </a:r>
            <a:r>
              <a:rPr lang="en-US" sz="2800" b="1" dirty="0" err="1">
                <a:solidFill>
                  <a:srgbClr val="002060"/>
                </a:solidFill>
              </a:rPr>
              <a:t>là</a:t>
            </a:r>
            <a:r>
              <a:rPr lang="en-US" sz="2800" b="1" dirty="0">
                <a:solidFill>
                  <a:srgbClr val="002060"/>
                </a:solidFill>
              </a:rPr>
              <a:t>:</a:t>
            </a:r>
          </a:p>
          <a:p>
            <a:pPr algn="ctr"/>
            <a:r>
              <a:rPr lang="en-US" sz="2800" b="1" dirty="0">
                <a:solidFill>
                  <a:srgbClr val="002060"/>
                </a:solidFill>
              </a:rPr>
              <a:t>10 : 1 × 2 = 20 (m)</a:t>
            </a:r>
          </a:p>
          <a:p>
            <a:pPr algn="ctr"/>
            <a:r>
              <a:rPr lang="en-US" sz="2800" b="1" dirty="0" err="1">
                <a:solidFill>
                  <a:srgbClr val="002060"/>
                </a:solidFill>
              </a:rPr>
              <a:t>Chiều</a:t>
            </a:r>
            <a:r>
              <a:rPr lang="en-US" sz="2800" b="1" dirty="0">
                <a:solidFill>
                  <a:srgbClr val="002060"/>
                </a:solidFill>
              </a:rPr>
              <a:t> </a:t>
            </a:r>
            <a:r>
              <a:rPr lang="en-US" sz="2800" b="1" dirty="0" err="1">
                <a:solidFill>
                  <a:srgbClr val="002060"/>
                </a:solidFill>
              </a:rPr>
              <a:t>dài</a:t>
            </a:r>
            <a:r>
              <a:rPr lang="en-US" sz="2800" b="1" dirty="0">
                <a:solidFill>
                  <a:srgbClr val="002060"/>
                </a:solidFill>
              </a:rPr>
              <a:t> </a:t>
            </a:r>
            <a:r>
              <a:rPr lang="en-US" sz="2800" b="1" dirty="0" err="1">
                <a:solidFill>
                  <a:srgbClr val="002060"/>
                </a:solidFill>
              </a:rPr>
              <a:t>là</a:t>
            </a:r>
            <a:r>
              <a:rPr lang="en-US" sz="2800" b="1" dirty="0">
                <a:solidFill>
                  <a:srgbClr val="002060"/>
                </a:solidFill>
              </a:rPr>
              <a:t>:</a:t>
            </a:r>
          </a:p>
          <a:p>
            <a:pPr algn="ctr"/>
            <a:r>
              <a:rPr lang="en-US" sz="2800" b="1" dirty="0">
                <a:solidFill>
                  <a:srgbClr val="002060"/>
                </a:solidFill>
              </a:rPr>
              <a:t>20 + 10 = 30 (m)</a:t>
            </a:r>
          </a:p>
          <a:p>
            <a:pPr algn="ctr"/>
            <a:r>
              <a:rPr lang="en-US" sz="2800" b="1" dirty="0">
                <a:solidFill>
                  <a:srgbClr val="002060"/>
                </a:solidFill>
              </a:rPr>
              <a:t>Chu vi </a:t>
            </a:r>
            <a:r>
              <a:rPr lang="en-US" sz="2800" b="1" dirty="0" err="1">
                <a:solidFill>
                  <a:srgbClr val="002060"/>
                </a:solidFill>
              </a:rPr>
              <a:t>mảnh</a:t>
            </a:r>
            <a:r>
              <a:rPr lang="en-US" sz="2800" b="1" dirty="0">
                <a:solidFill>
                  <a:srgbClr val="002060"/>
                </a:solidFill>
              </a:rPr>
              <a:t> </a:t>
            </a:r>
            <a:r>
              <a:rPr lang="en-US" sz="2800" b="1" dirty="0" err="1">
                <a:solidFill>
                  <a:srgbClr val="002060"/>
                </a:solidFill>
              </a:rPr>
              <a:t>đất</a:t>
            </a:r>
            <a:r>
              <a:rPr lang="en-US" sz="2800" b="1" dirty="0">
                <a:solidFill>
                  <a:srgbClr val="002060"/>
                </a:solidFill>
              </a:rPr>
              <a:t> </a:t>
            </a:r>
            <a:r>
              <a:rPr lang="en-US" sz="2800" b="1" dirty="0" err="1">
                <a:solidFill>
                  <a:srgbClr val="002060"/>
                </a:solidFill>
              </a:rPr>
              <a:t>đó</a:t>
            </a:r>
            <a:r>
              <a:rPr lang="en-US" sz="2800" b="1" dirty="0">
                <a:solidFill>
                  <a:srgbClr val="002060"/>
                </a:solidFill>
              </a:rPr>
              <a:t> </a:t>
            </a:r>
            <a:r>
              <a:rPr lang="en-US" sz="2800" b="1" dirty="0" err="1">
                <a:solidFill>
                  <a:srgbClr val="002060"/>
                </a:solidFill>
              </a:rPr>
              <a:t>là</a:t>
            </a:r>
            <a:r>
              <a:rPr lang="en-US" sz="2800" b="1" dirty="0">
                <a:solidFill>
                  <a:srgbClr val="002060"/>
                </a:solidFill>
              </a:rPr>
              <a:t>:</a:t>
            </a:r>
          </a:p>
          <a:p>
            <a:pPr algn="ctr"/>
            <a:r>
              <a:rPr lang="en-US" sz="2800" b="1" dirty="0">
                <a:solidFill>
                  <a:srgbClr val="002060"/>
                </a:solidFill>
              </a:rPr>
              <a:t>(20 + 30) × 2 = 100 (m)</a:t>
            </a:r>
          </a:p>
          <a:p>
            <a:pPr algn="ctr"/>
            <a:r>
              <a:rPr lang="en-US" sz="2800" b="1" dirty="0" err="1">
                <a:solidFill>
                  <a:srgbClr val="002060"/>
                </a:solidFill>
              </a:rPr>
              <a:t>Diện</a:t>
            </a:r>
            <a:r>
              <a:rPr lang="en-US" sz="2800" b="1" dirty="0">
                <a:solidFill>
                  <a:srgbClr val="002060"/>
                </a:solidFill>
              </a:rPr>
              <a:t> </a:t>
            </a:r>
            <a:r>
              <a:rPr lang="en-US" sz="2800" b="1" dirty="0" err="1">
                <a:solidFill>
                  <a:srgbClr val="002060"/>
                </a:solidFill>
              </a:rPr>
              <a:t>tích</a:t>
            </a:r>
            <a:r>
              <a:rPr lang="en-US" sz="2800" b="1" dirty="0">
                <a:solidFill>
                  <a:srgbClr val="002060"/>
                </a:solidFill>
              </a:rPr>
              <a:t> </a:t>
            </a:r>
            <a:r>
              <a:rPr lang="en-US" sz="2800" b="1" dirty="0" err="1">
                <a:solidFill>
                  <a:srgbClr val="002060"/>
                </a:solidFill>
              </a:rPr>
              <a:t>mảnh</a:t>
            </a:r>
            <a:r>
              <a:rPr lang="en-US" sz="2800" b="1" dirty="0">
                <a:solidFill>
                  <a:srgbClr val="002060"/>
                </a:solidFill>
              </a:rPr>
              <a:t> </a:t>
            </a:r>
            <a:r>
              <a:rPr lang="en-US" sz="2800" b="1" dirty="0" err="1">
                <a:solidFill>
                  <a:srgbClr val="002060"/>
                </a:solidFill>
              </a:rPr>
              <a:t>đất</a:t>
            </a:r>
            <a:r>
              <a:rPr lang="en-US" sz="2800" b="1" dirty="0">
                <a:solidFill>
                  <a:srgbClr val="002060"/>
                </a:solidFill>
              </a:rPr>
              <a:t> </a:t>
            </a:r>
            <a:r>
              <a:rPr lang="en-US" sz="2800" b="1" dirty="0" err="1">
                <a:solidFill>
                  <a:srgbClr val="002060"/>
                </a:solidFill>
              </a:rPr>
              <a:t>đó</a:t>
            </a:r>
            <a:r>
              <a:rPr lang="en-US" sz="2800" b="1" dirty="0">
                <a:solidFill>
                  <a:srgbClr val="002060"/>
                </a:solidFill>
              </a:rPr>
              <a:t> </a:t>
            </a:r>
            <a:r>
              <a:rPr lang="en-US" sz="2800" b="1" dirty="0" err="1">
                <a:solidFill>
                  <a:srgbClr val="002060"/>
                </a:solidFill>
              </a:rPr>
              <a:t>là</a:t>
            </a:r>
            <a:r>
              <a:rPr lang="en-US" sz="2800" b="1" dirty="0">
                <a:solidFill>
                  <a:srgbClr val="002060"/>
                </a:solidFill>
              </a:rPr>
              <a:t>:</a:t>
            </a:r>
          </a:p>
          <a:p>
            <a:pPr algn="ctr"/>
            <a:r>
              <a:rPr lang="en-US" sz="2800" b="1" dirty="0">
                <a:solidFill>
                  <a:srgbClr val="002060"/>
                </a:solidFill>
              </a:rPr>
              <a:t>20 × 30 = 600 (m</a:t>
            </a:r>
            <a:r>
              <a:rPr lang="en-US" sz="2800" b="1" baseline="30000" dirty="0">
                <a:solidFill>
                  <a:srgbClr val="002060"/>
                </a:solidFill>
              </a:rPr>
              <a:t>2</a:t>
            </a:r>
            <a:r>
              <a:rPr lang="en-US" sz="2800" b="1" dirty="0">
                <a:solidFill>
                  <a:srgbClr val="002060"/>
                </a:solidFill>
              </a:rPr>
              <a:t>)</a:t>
            </a:r>
          </a:p>
          <a:p>
            <a:pPr algn="ctr"/>
            <a:r>
              <a:rPr lang="en-US" sz="2800" b="1" dirty="0" err="1">
                <a:solidFill>
                  <a:srgbClr val="002060"/>
                </a:solidFill>
              </a:rPr>
              <a:t>Đáp</a:t>
            </a:r>
            <a:r>
              <a:rPr lang="en-US" sz="2800" b="1" dirty="0">
                <a:solidFill>
                  <a:srgbClr val="002060"/>
                </a:solidFill>
              </a:rPr>
              <a:t> </a:t>
            </a:r>
            <a:r>
              <a:rPr lang="en-US" sz="2800" b="1" dirty="0" err="1">
                <a:solidFill>
                  <a:srgbClr val="002060"/>
                </a:solidFill>
              </a:rPr>
              <a:t>số</a:t>
            </a:r>
            <a:r>
              <a:rPr lang="en-US" sz="2800" b="1" dirty="0">
                <a:solidFill>
                  <a:srgbClr val="002060"/>
                </a:solidFill>
              </a:rPr>
              <a:t>: Chu vi: 100 m;</a:t>
            </a:r>
          </a:p>
          <a:p>
            <a:pPr algn="ctr"/>
            <a:r>
              <a:rPr lang="en-US" sz="2800" b="1" dirty="0">
                <a:solidFill>
                  <a:srgbClr val="002060"/>
                </a:solidFill>
              </a:rPr>
              <a:t>                     </a:t>
            </a:r>
            <a:r>
              <a:rPr lang="en-US" sz="2800" b="1" dirty="0" err="1">
                <a:solidFill>
                  <a:srgbClr val="002060"/>
                </a:solidFill>
              </a:rPr>
              <a:t>Diện</a:t>
            </a:r>
            <a:r>
              <a:rPr lang="en-US" sz="2800" b="1" dirty="0">
                <a:solidFill>
                  <a:srgbClr val="002060"/>
                </a:solidFill>
              </a:rPr>
              <a:t> </a:t>
            </a:r>
            <a:r>
              <a:rPr lang="en-US" sz="2800" b="1" dirty="0" err="1">
                <a:solidFill>
                  <a:srgbClr val="002060"/>
                </a:solidFill>
              </a:rPr>
              <a:t>tích</a:t>
            </a:r>
            <a:r>
              <a:rPr lang="en-US" sz="2800" b="1" dirty="0">
                <a:solidFill>
                  <a:srgbClr val="002060"/>
                </a:solidFill>
              </a:rPr>
              <a:t>: 600 m</a:t>
            </a:r>
            <a:r>
              <a:rPr lang="en-US" sz="2800" b="1" baseline="30000" dirty="0">
                <a:solidFill>
                  <a:srgbClr val="002060"/>
                </a:solidFill>
              </a:rPr>
              <a:t>2</a:t>
            </a:r>
            <a:r>
              <a:rPr lang="en-US" sz="2800" b="1" dirty="0">
                <a:solidFill>
                  <a:srgbClr val="002060"/>
                </a:solidFill>
              </a:rPr>
              <a:t>.</a:t>
            </a:r>
          </a:p>
        </p:txBody>
      </p:sp>
      <p:sp>
        <p:nvSpPr>
          <p:cNvPr id="5" name="TextBox 4">
            <a:extLst>
              <a:ext uri="{FF2B5EF4-FFF2-40B4-BE49-F238E27FC236}">
                <a16:creationId xmlns:a16="http://schemas.microsoft.com/office/drawing/2014/main" id="{461E3902-6874-1440-826C-CC208A755920}"/>
              </a:ext>
            </a:extLst>
          </p:cNvPr>
          <p:cNvSpPr txBox="1"/>
          <p:nvPr/>
        </p:nvSpPr>
        <p:spPr>
          <a:xfrm>
            <a:off x="347698" y="1492977"/>
            <a:ext cx="3048000"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Ta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đồ</a:t>
            </a:r>
            <a:r>
              <a:rPr lang="en-US" sz="2800" b="1"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8E51506C-2BFB-FEFA-5F1F-D354029E8FB7}"/>
              </a:ext>
            </a:extLst>
          </p:cNvPr>
          <p:cNvSpPr txBox="1"/>
          <p:nvPr/>
        </p:nvSpPr>
        <p:spPr>
          <a:xfrm>
            <a:off x="404358" y="2387027"/>
            <a:ext cx="3571240"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Chiều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rộng</a:t>
            </a:r>
            <a:endParaRPr lang="en-US" sz="28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15E390EE-98B3-CD66-9FC5-2168B590E15A}"/>
              </a:ext>
            </a:extLst>
          </p:cNvPr>
          <p:cNvSpPr txBox="1"/>
          <p:nvPr/>
        </p:nvSpPr>
        <p:spPr>
          <a:xfrm>
            <a:off x="447614" y="3069520"/>
            <a:ext cx="3500120"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Chiều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dài</a:t>
            </a:r>
            <a:endParaRPr lang="en-US" sz="2800" b="1" dirty="0">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B56043C6-D606-3D54-5579-F628E65053AF}"/>
              </a:ext>
            </a:extLst>
          </p:cNvPr>
          <p:cNvGrpSpPr/>
          <p:nvPr/>
        </p:nvGrpSpPr>
        <p:grpSpPr>
          <a:xfrm>
            <a:off x="2584948" y="2655500"/>
            <a:ext cx="2133600" cy="236834"/>
            <a:chOff x="2971800" y="2400300"/>
            <a:chExt cx="2133600" cy="381000"/>
          </a:xfrm>
        </p:grpSpPr>
        <p:cxnSp>
          <p:nvCxnSpPr>
            <p:cNvPr id="9" name="Straight Connector 8">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00342ACA-4027-1F1C-68C9-22ABC5F7DACE}"/>
              </a:ext>
            </a:extLst>
          </p:cNvPr>
          <p:cNvGrpSpPr/>
          <p:nvPr/>
        </p:nvGrpSpPr>
        <p:grpSpPr>
          <a:xfrm>
            <a:off x="2588683" y="3192263"/>
            <a:ext cx="3276600" cy="215057"/>
            <a:chOff x="2971800" y="2400300"/>
            <a:chExt cx="3276600" cy="411480"/>
          </a:xfrm>
        </p:grpSpPr>
        <p:cxnSp>
          <p:nvCxnSpPr>
            <p:cNvPr id="14" name="Straight Connector 13">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978DF9B6-CF5C-ADC8-F1CE-634060A4E1CE}"/>
              </a:ext>
            </a:extLst>
          </p:cNvPr>
          <p:cNvCxnSpPr>
            <a:cxnSpLocks/>
          </p:cNvCxnSpPr>
          <p:nvPr/>
        </p:nvCxnSpPr>
        <p:spPr>
          <a:xfrm>
            <a:off x="4737523" y="2877237"/>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0" name="Right Brace 19">
            <a:extLst>
              <a:ext uri="{FF2B5EF4-FFF2-40B4-BE49-F238E27FC236}">
                <a16:creationId xmlns:a16="http://schemas.microsoft.com/office/drawing/2014/main" id="{755850E1-5D03-69B3-D8DC-FA532F0F4B9B}"/>
              </a:ext>
            </a:extLst>
          </p:cNvPr>
          <p:cNvSpPr/>
          <p:nvPr/>
        </p:nvSpPr>
        <p:spPr>
          <a:xfrm rot="16200000">
            <a:off x="5078075" y="2492452"/>
            <a:ext cx="457200" cy="1076574"/>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solidFill>
                <a:srgbClr val="FF0000"/>
              </a:solidFill>
            </a:endParaRPr>
          </a:p>
        </p:txBody>
      </p:sp>
      <p:sp>
        <p:nvSpPr>
          <p:cNvPr id="21" name="TextBox 20">
            <a:extLst>
              <a:ext uri="{FF2B5EF4-FFF2-40B4-BE49-F238E27FC236}">
                <a16:creationId xmlns:a16="http://schemas.microsoft.com/office/drawing/2014/main" id="{9061E02A-F5D7-FD04-6A3E-7E00179CC219}"/>
              </a:ext>
            </a:extLst>
          </p:cNvPr>
          <p:cNvSpPr txBox="1"/>
          <p:nvPr/>
        </p:nvSpPr>
        <p:spPr>
          <a:xfrm>
            <a:off x="5207657" y="2422107"/>
            <a:ext cx="1473200"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10 m</a:t>
            </a:r>
          </a:p>
        </p:txBody>
      </p:sp>
      <p:sp>
        <p:nvSpPr>
          <p:cNvPr id="22" name="Right Brace 21">
            <a:extLst>
              <a:ext uri="{FF2B5EF4-FFF2-40B4-BE49-F238E27FC236}">
                <a16:creationId xmlns:a16="http://schemas.microsoft.com/office/drawing/2014/main" id="{7B7EF3F3-FE74-BF07-4EF1-CDE61A24E4B8}"/>
              </a:ext>
            </a:extLst>
          </p:cNvPr>
          <p:cNvSpPr/>
          <p:nvPr/>
        </p:nvSpPr>
        <p:spPr>
          <a:xfrm rot="16200000">
            <a:off x="3400213" y="154286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solidFill>
                <a:srgbClr val="FF0000"/>
              </a:solidFill>
            </a:endParaRPr>
          </a:p>
        </p:txBody>
      </p:sp>
      <p:sp>
        <p:nvSpPr>
          <p:cNvPr id="23" name="TextBox 22">
            <a:extLst>
              <a:ext uri="{FF2B5EF4-FFF2-40B4-BE49-F238E27FC236}">
                <a16:creationId xmlns:a16="http://schemas.microsoft.com/office/drawing/2014/main" id="{6B6D95A0-7062-9447-5E41-12733B3494F2}"/>
              </a:ext>
            </a:extLst>
          </p:cNvPr>
          <p:cNvSpPr txBox="1"/>
          <p:nvPr/>
        </p:nvSpPr>
        <p:spPr>
          <a:xfrm>
            <a:off x="3568267" y="1791034"/>
            <a:ext cx="1473200"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 m</a:t>
            </a:r>
          </a:p>
        </p:txBody>
      </p:sp>
      <p:sp>
        <p:nvSpPr>
          <p:cNvPr id="24" name="Right Brace 23">
            <a:extLst>
              <a:ext uri="{FF2B5EF4-FFF2-40B4-BE49-F238E27FC236}">
                <a16:creationId xmlns:a16="http://schemas.microsoft.com/office/drawing/2014/main" id="{A93A26D0-9305-F6F6-9436-46C1E14B5A69}"/>
              </a:ext>
            </a:extLst>
          </p:cNvPr>
          <p:cNvSpPr/>
          <p:nvPr/>
        </p:nvSpPr>
        <p:spPr>
          <a:xfrm rot="5400000">
            <a:off x="4002650" y="1888662"/>
            <a:ext cx="424609" cy="3260015"/>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solidFill>
                <a:srgbClr val="FF0000"/>
              </a:solidFill>
            </a:endParaRPr>
          </a:p>
        </p:txBody>
      </p:sp>
      <p:sp>
        <p:nvSpPr>
          <p:cNvPr id="25" name="TextBox 24">
            <a:extLst>
              <a:ext uri="{FF2B5EF4-FFF2-40B4-BE49-F238E27FC236}">
                <a16:creationId xmlns:a16="http://schemas.microsoft.com/office/drawing/2014/main" id="{0E698082-5305-28A5-5A40-135E10816ED1}"/>
              </a:ext>
            </a:extLst>
          </p:cNvPr>
          <p:cNvSpPr txBox="1"/>
          <p:nvPr/>
        </p:nvSpPr>
        <p:spPr>
          <a:xfrm>
            <a:off x="3796838" y="3913076"/>
            <a:ext cx="1473200"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 m</a:t>
            </a:r>
          </a:p>
        </p:txBody>
      </p:sp>
      <p:sp>
        <p:nvSpPr>
          <p:cNvPr id="26" name="TextBox 25">
            <a:extLst>
              <a:ext uri="{FF2B5EF4-FFF2-40B4-BE49-F238E27FC236}">
                <a16:creationId xmlns:a16="http://schemas.microsoft.com/office/drawing/2014/main" id="{723812C8-78DE-0BBF-3086-FD241D7967A1}"/>
              </a:ext>
            </a:extLst>
          </p:cNvPr>
          <p:cNvSpPr txBox="1"/>
          <p:nvPr/>
        </p:nvSpPr>
        <p:spPr>
          <a:xfrm>
            <a:off x="3947734" y="248909"/>
            <a:ext cx="2661920" cy="646331"/>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20144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arn(inVertical)">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6" grpId="0"/>
      <p:bldP spid="7" grpId="0"/>
      <p:bldP spid="20" grpId="0" animBg="1"/>
      <p:bldP spid="21" grpId="0"/>
      <p:bldP spid="22" grpId="0" animBg="1"/>
      <p:bldP spid="23" grpId="0"/>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1925896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761763" y="1300913"/>
            <a:ext cx="3048000"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Ta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đồ</a:t>
            </a:r>
            <a:r>
              <a:rPr lang="en-US" sz="2800" b="1"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761763" y="2198479"/>
            <a:ext cx="3048000"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Loại</a:t>
            </a:r>
            <a:r>
              <a:rPr lang="en-US" sz="2800" b="1"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761763" y="3020089"/>
            <a:ext cx="3048000" cy="523220"/>
          </a:xfrm>
          <a:prstGeom prst="rect">
            <a:avLst/>
          </a:prstGeom>
          <a:noFill/>
        </p:spPr>
        <p:txBody>
          <a:bodyPr wrap="square" rtlCol="0">
            <a:spAutoFit/>
          </a:bodyPr>
          <a:lstStyle/>
          <a:p>
            <a:r>
              <a:rPr lang="en-US" sz="2800" b="1" err="1">
                <a:latin typeface="Cambria" panose="02040503050406030204" pitchFamily="18" charset="0"/>
                <a:ea typeface="Cambria" panose="02040503050406030204" pitchFamily="18" charset="0"/>
              </a:rPr>
              <a:t>Loại</a:t>
            </a:r>
            <a:r>
              <a:rPr lang="en-US" sz="2800" b="1">
                <a:latin typeface="Cambria" panose="02040503050406030204" pitchFamily="18" charset="0"/>
                <a:ea typeface="Cambria" panose="02040503050406030204" pitchFamily="18" charset="0"/>
              </a:rPr>
              <a:t> </a:t>
            </a:r>
            <a:r>
              <a:rPr lang="en-US" sz="2800" b="1" smtClean="0">
                <a:latin typeface="Cambria" panose="02040503050406030204" pitchFamily="18" charset="0"/>
                <a:ea typeface="Cambria" panose="02040503050406030204" pitchFamily="18" charset="0"/>
              </a:rPr>
              <a:t>B:</a:t>
            </a:r>
            <a:endParaRPr lang="en-US" sz="2800" b="1" dirty="0">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442E5581-CA49-199E-C5BC-3830091C0DC8}"/>
              </a:ext>
            </a:extLst>
          </p:cNvPr>
          <p:cNvGrpSpPr/>
          <p:nvPr/>
        </p:nvGrpSpPr>
        <p:grpSpPr>
          <a:xfrm>
            <a:off x="2580476" y="2321641"/>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2580476" y="3236041"/>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3652356" y="2743281"/>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4229837" y="1984722"/>
            <a:ext cx="457200" cy="1598398"/>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3896196" y="3063321"/>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3672676" y="800181"/>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3669398" y="1264047"/>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2870037" y="3170882"/>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2788756" y="4018361"/>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5648238" y="625260"/>
            <a:ext cx="5921079" cy="569386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002060"/>
                </a:solidFill>
                <a:latin typeface="Calibri" panose="020F0502020204030204"/>
              </a:rPr>
              <a:t>Hiệu số phần bằng nhau là:</a:t>
            </a:r>
          </a:p>
          <a:p>
            <a:pPr lvl="0" algn="ctr"/>
            <a:r>
              <a:rPr lang="vi-VN" sz="2800" dirty="0">
                <a:solidFill>
                  <a:srgbClr val="002060"/>
                </a:solidFill>
                <a:latin typeface="Calibri" panose="020F0502020204030204"/>
              </a:rPr>
              <a:t>5 – 2 = 3 (phần)</a:t>
            </a:r>
          </a:p>
          <a:p>
            <a:pPr lvl="0" algn="ctr"/>
            <a:r>
              <a:rPr lang="vi-VN" sz="2800" dirty="0">
                <a:solidFill>
                  <a:srgbClr val="002060"/>
                </a:solidFill>
                <a:latin typeface="Calibri" panose="020F0502020204030204"/>
              </a:rPr>
              <a:t>Số cá tra loại A là:</a:t>
            </a:r>
          </a:p>
          <a:p>
            <a:pPr lvl="0" algn="ctr"/>
            <a:r>
              <a:rPr lang="vi-VN" sz="2800" dirty="0">
                <a:solidFill>
                  <a:srgbClr val="002060"/>
                </a:solidFill>
                <a:latin typeface="Calibri" panose="020F0502020204030204"/>
              </a:rPr>
              <a:t>6 : 3 × 5 = 10 (tấn)</a:t>
            </a:r>
          </a:p>
          <a:p>
            <a:pPr lvl="0" algn="ctr"/>
            <a:r>
              <a:rPr lang="vi-VN" sz="2800" dirty="0">
                <a:solidFill>
                  <a:srgbClr val="002060"/>
                </a:solidFill>
                <a:latin typeface="Calibri" panose="020F0502020204030204"/>
              </a:rPr>
              <a:t>Số cá tra loại B là:</a:t>
            </a:r>
          </a:p>
          <a:p>
            <a:pPr lvl="0" algn="ctr"/>
            <a:r>
              <a:rPr lang="vi-VN" sz="2800" dirty="0">
                <a:solidFill>
                  <a:srgbClr val="002060"/>
                </a:solidFill>
                <a:latin typeface="Calibri" panose="020F0502020204030204"/>
              </a:rPr>
              <a:t>10 – 6 = 4 (tấn)</a:t>
            </a:r>
          </a:p>
          <a:p>
            <a:pPr lvl="0" algn="ctr"/>
            <a:r>
              <a:rPr lang="vi-VN" sz="2800" dirty="0">
                <a:solidFill>
                  <a:srgbClr val="002060"/>
                </a:solidFill>
                <a:latin typeface="Calibri" panose="020F0502020204030204"/>
              </a:rPr>
              <a:t>Đáp số: 10 tấn cá tra loại A;</a:t>
            </a:r>
          </a:p>
          <a:p>
            <a:pPr lvl="0" algn="ctr"/>
            <a:r>
              <a:rPr lang="vi-VN" sz="2800" dirty="0">
                <a:solidFill>
                  <a:srgbClr val="002060"/>
                </a:solidFill>
                <a:latin typeface="Calibri" panose="020F0502020204030204"/>
              </a:rPr>
              <a:t>4 tấn cá tra loại B.</a:t>
            </a:r>
          </a:p>
          <a:p>
            <a:pPr lvl="0" algn="ctr"/>
            <a:r>
              <a:rPr lang="vi-VN" sz="2800" dirty="0">
                <a:solidFill>
                  <a:srgbClr val="002060"/>
                </a:solidFill>
                <a:latin typeface="Calibri" panose="020F0502020204030204"/>
              </a:rPr>
              <a:t>b) Đổi 10 tấn = 10 000 kg</a:t>
            </a:r>
          </a:p>
          <a:p>
            <a:pPr lvl="0" algn="ctr"/>
            <a:r>
              <a:rPr lang="vi-VN" sz="2800" dirty="0">
                <a:solidFill>
                  <a:srgbClr val="002060"/>
                </a:solidFill>
                <a:latin typeface="Calibri" panose="020F0502020204030204"/>
              </a:rPr>
              <a:t>Bác Năm bán hết số cá tra loại A thì thu được số tiền là:</a:t>
            </a:r>
          </a:p>
          <a:p>
            <a:pPr lvl="0" algn="ctr"/>
            <a:r>
              <a:rPr lang="vi-VN" sz="2800" dirty="0">
                <a:solidFill>
                  <a:srgbClr val="002060"/>
                </a:solidFill>
                <a:latin typeface="Calibri" panose="020F0502020204030204"/>
              </a:rPr>
              <a:t>29 500 × 10 000 = 295 000 000 (đồng)</a:t>
            </a:r>
          </a:p>
          <a:p>
            <a:pPr lvl="0" algn="ctr"/>
            <a:r>
              <a:rPr lang="vi-VN" sz="2800" dirty="0">
                <a:solidFill>
                  <a:srgbClr val="002060"/>
                </a:solidFill>
                <a:latin typeface="Calibri" panose="020F0502020204030204"/>
              </a:rPr>
              <a:t>Đáp số: 295 000 000 đồng</a:t>
            </a:r>
            <a:endParaRPr kumimoji="0" lang="en-US" sz="2800" b="0" i="0" u="none" strike="noStrike" kern="1200" cap="none" spc="0" normalizeH="0" baseline="0" noProof="0" dirty="0">
              <a:ln>
                <a:noFill/>
              </a:ln>
              <a:solidFill>
                <a:srgbClr val="002060"/>
              </a:solidFill>
              <a:effectLst/>
              <a:uLnTx/>
              <a:uFillTx/>
              <a:latin typeface="Calibri" panose="020F0502020204030204"/>
            </a:endParaRPr>
          </a:p>
        </p:txBody>
      </p:sp>
      <p:sp>
        <p:nvSpPr>
          <p:cNvPr id="31" name="TextBox 30">
            <a:extLst>
              <a:ext uri="{FF2B5EF4-FFF2-40B4-BE49-F238E27FC236}">
                <a16:creationId xmlns:a16="http://schemas.microsoft.com/office/drawing/2014/main" id="{723812C8-78DE-0BBF-3086-FD241D7967A1}"/>
              </a:ext>
            </a:extLst>
          </p:cNvPr>
          <p:cNvSpPr txBox="1"/>
          <p:nvPr/>
        </p:nvSpPr>
        <p:spPr>
          <a:xfrm>
            <a:off x="3301836" y="249068"/>
            <a:ext cx="2661920" cy="646331"/>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175487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1">
                                            <p:txEl>
                                              <p:pRg st="0" end="0"/>
                                            </p:txEl>
                                          </p:spTgt>
                                        </p:tgtEl>
                                        <p:attrNameLst>
                                          <p:attrName>style.visibility</p:attrName>
                                        </p:attrNameLst>
                                      </p:cBhvr>
                                      <p:to>
                                        <p:strVal val="visible"/>
                                      </p:to>
                                    </p:set>
                                    <p:animEffect transition="in" filter="barn(inVertical)">
                                      <p:cBhvr>
                                        <p:cTn id="76"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21" grpId="0" animBg="1"/>
      <p:bldP spid="22" grpId="0"/>
      <p:bldP spid="26" grpId="0" animBg="1"/>
      <p:bldP spid="27" grpId="0"/>
      <p:bldP spid="29" grpId="0" animBg="1"/>
      <p:bldP spid="3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Tree>
    <p:extLst>
      <p:ext uri="{BB962C8B-B14F-4D97-AF65-F5344CB8AC3E}">
        <p14:creationId xmlns:p14="http://schemas.microsoft.com/office/powerpoint/2010/main" val="386475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6921637" y="1258649"/>
            <a:ext cx="4894001"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200" dirty="0">
                <a:solidFill>
                  <a:srgbClr val="002060"/>
                </a:solidFill>
                <a:latin typeface="Calibri" panose="020F0502020204030204"/>
              </a:rPr>
              <a:t>Hiệu số phần bằng nhau là:</a:t>
            </a:r>
          </a:p>
          <a:p>
            <a:pPr lvl="0" algn="ctr"/>
            <a:r>
              <a:rPr lang="vi-VN" sz="3200" dirty="0">
                <a:solidFill>
                  <a:srgbClr val="002060"/>
                </a:solidFill>
                <a:latin typeface="Calibri" panose="020F0502020204030204"/>
              </a:rPr>
              <a:t>7 – 2 = 5 (phần)</a:t>
            </a:r>
          </a:p>
          <a:p>
            <a:pPr lvl="0" algn="ctr"/>
            <a:r>
              <a:rPr lang="vi-VN" sz="3200" dirty="0">
                <a:solidFill>
                  <a:srgbClr val="002060"/>
                </a:solidFill>
                <a:latin typeface="Calibri" panose="020F0502020204030204"/>
              </a:rPr>
              <a:t>Tuổi mẹ sau 2 năm nữa là:</a:t>
            </a:r>
          </a:p>
          <a:p>
            <a:pPr lvl="0" algn="ctr"/>
            <a:r>
              <a:rPr lang="vi-VN" sz="3200" dirty="0">
                <a:solidFill>
                  <a:srgbClr val="002060"/>
                </a:solidFill>
                <a:latin typeface="Calibri" panose="020F0502020204030204"/>
              </a:rPr>
              <a:t>25 : 5 × 7 = 35 (tuổi)</a:t>
            </a:r>
          </a:p>
          <a:p>
            <a:pPr lvl="0" algn="ctr"/>
            <a:r>
              <a:rPr lang="vi-VN" sz="3200" dirty="0">
                <a:solidFill>
                  <a:srgbClr val="002060"/>
                </a:solidFill>
                <a:latin typeface="Calibri" panose="020F0502020204030204"/>
              </a:rPr>
              <a:t>Tuổi mẹ hiện nay là:</a:t>
            </a:r>
          </a:p>
          <a:p>
            <a:pPr lvl="0" algn="ctr"/>
            <a:r>
              <a:rPr lang="vi-VN" sz="3200" dirty="0">
                <a:solidFill>
                  <a:srgbClr val="002060"/>
                </a:solidFill>
                <a:latin typeface="Calibri" panose="020F0502020204030204"/>
              </a:rPr>
              <a:t>35 – 2 = 33 (tuổi)</a:t>
            </a:r>
          </a:p>
          <a:p>
            <a:pPr lvl="0" algn="ctr"/>
            <a:r>
              <a:rPr lang="vi-VN" sz="3200" dirty="0">
                <a:solidFill>
                  <a:srgbClr val="002060"/>
                </a:solidFill>
                <a:latin typeface="Calibri" panose="020F0502020204030204"/>
              </a:rPr>
              <a:t>Tuổi con hiện nay là:</a:t>
            </a:r>
          </a:p>
          <a:p>
            <a:pPr lvl="0" algn="ctr"/>
            <a:r>
              <a:rPr lang="vi-VN" sz="3200" dirty="0">
                <a:solidFill>
                  <a:srgbClr val="002060"/>
                </a:solidFill>
                <a:latin typeface="Calibri" panose="020F0502020204030204"/>
              </a:rPr>
              <a:t>33 – 25 = 8 (tuổi)</a:t>
            </a:r>
          </a:p>
          <a:p>
            <a:pPr lvl="0" algn="ctr"/>
            <a:r>
              <a:rPr lang="vi-VN" sz="3200" dirty="0">
                <a:solidFill>
                  <a:srgbClr val="002060"/>
                </a:solidFill>
                <a:latin typeface="Calibri" panose="020F0502020204030204"/>
              </a:rPr>
              <a:t>Đáp số: Mẹ: 33 tuổi;</a:t>
            </a:r>
          </a:p>
          <a:p>
            <a:pPr lvl="0" algn="ctr"/>
            <a:r>
              <a:rPr lang="en-US" sz="3200" dirty="0">
                <a:solidFill>
                  <a:srgbClr val="002060"/>
                </a:solidFill>
                <a:latin typeface="Calibri" panose="020F0502020204030204"/>
              </a:rPr>
              <a:t>            </a:t>
            </a:r>
            <a:r>
              <a:rPr lang="vi-VN" sz="3200" dirty="0">
                <a:solidFill>
                  <a:srgbClr val="002060"/>
                </a:solidFill>
                <a:latin typeface="Calibri" panose="020F0502020204030204"/>
              </a:rPr>
              <a:t>Con: 8 tuổi.</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sp>
        <p:nvSpPr>
          <p:cNvPr id="5" name="TextBox 4">
            <a:extLst>
              <a:ext uri="{FF2B5EF4-FFF2-40B4-BE49-F238E27FC236}">
                <a16:creationId xmlns:a16="http://schemas.microsoft.com/office/drawing/2014/main" id="{48E9FC5C-2D60-5EA4-5965-35E8CF3323FF}"/>
              </a:ext>
            </a:extLst>
          </p:cNvPr>
          <p:cNvSpPr txBox="1"/>
          <p:nvPr/>
        </p:nvSpPr>
        <p:spPr>
          <a:xfrm>
            <a:off x="345013" y="1258649"/>
            <a:ext cx="30480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Ta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đồ</a:t>
            </a:r>
            <a:r>
              <a:rPr lang="en-US" sz="28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84B3E05B-DA5E-7CAE-0579-DC7AE751EC8C}"/>
              </a:ext>
            </a:extLst>
          </p:cNvPr>
          <p:cNvSpPr txBox="1"/>
          <p:nvPr/>
        </p:nvSpPr>
        <p:spPr>
          <a:xfrm>
            <a:off x="345013" y="1928163"/>
            <a:ext cx="1899335" cy="954107"/>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Tuổi</a:t>
            </a:r>
            <a:r>
              <a:rPr lang="en-US" sz="2800" dirty="0">
                <a:latin typeface="Cambria" panose="02040503050406030204" pitchFamily="18" charset="0"/>
                <a:ea typeface="Cambria" panose="02040503050406030204" pitchFamily="18" charset="0"/>
              </a:rPr>
              <a:t> con 2 </a:t>
            </a:r>
            <a:r>
              <a:rPr lang="en-US" sz="2800" dirty="0" err="1">
                <a:latin typeface="Cambria" panose="02040503050406030204" pitchFamily="18" charset="0"/>
                <a:ea typeface="Cambria" panose="02040503050406030204" pitchFamily="18" charset="0"/>
              </a:rPr>
              <a:t>năm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nữa</a:t>
            </a:r>
            <a:endParaRPr lang="en-US" sz="28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7C4AD57-AF85-07C5-1B9B-858438552DDC}"/>
              </a:ext>
            </a:extLst>
          </p:cNvPr>
          <p:cNvSpPr txBox="1"/>
          <p:nvPr/>
        </p:nvSpPr>
        <p:spPr>
          <a:xfrm>
            <a:off x="403584" y="2995139"/>
            <a:ext cx="2296161" cy="954107"/>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Tuổi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mẹ</a:t>
            </a:r>
            <a:r>
              <a:rPr lang="en-US" sz="2800" dirty="0">
                <a:latin typeface="Cambria" panose="02040503050406030204" pitchFamily="18" charset="0"/>
                <a:ea typeface="Cambria" panose="02040503050406030204" pitchFamily="18" charset="0"/>
              </a:rPr>
              <a:t> 2 </a:t>
            </a:r>
            <a:r>
              <a:rPr lang="en-US" sz="2800" dirty="0" err="1">
                <a:latin typeface="Cambria" panose="02040503050406030204" pitchFamily="18" charset="0"/>
                <a:ea typeface="Cambria" panose="02040503050406030204" pitchFamily="18" charset="0"/>
              </a:rPr>
              <a:t>năm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nữa</a:t>
            </a:r>
            <a:endParaRPr lang="en-US" sz="2800" dirty="0">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DAE4942E-B2A6-2A86-2D66-110EE2FBF021}"/>
              </a:ext>
            </a:extLst>
          </p:cNvPr>
          <p:cNvGrpSpPr/>
          <p:nvPr/>
        </p:nvGrpSpPr>
        <p:grpSpPr>
          <a:xfrm>
            <a:off x="2416899" y="2388402"/>
            <a:ext cx="1404124" cy="381000"/>
            <a:chOff x="2971800" y="2400300"/>
            <a:chExt cx="2133600" cy="381000"/>
          </a:xfrm>
        </p:grpSpPr>
        <p:cxnSp>
          <p:nvCxnSpPr>
            <p:cNvPr id="9" name="Straight Connector 8">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878F0A4-7880-4AD1-AA9B-F3E704DC76D7}"/>
              </a:ext>
            </a:extLst>
          </p:cNvPr>
          <p:cNvGrpSpPr/>
          <p:nvPr/>
        </p:nvGrpSpPr>
        <p:grpSpPr>
          <a:xfrm>
            <a:off x="2434163" y="3273212"/>
            <a:ext cx="4501559" cy="411480"/>
            <a:chOff x="2971800" y="2400300"/>
            <a:chExt cx="6974840" cy="411480"/>
          </a:xfrm>
        </p:grpSpPr>
        <p:cxnSp>
          <p:nvCxnSpPr>
            <p:cNvPr id="14" name="Straight Connector 13">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4DBEF7E9-F854-3B4F-A74F-63DF285AD255}"/>
              </a:ext>
            </a:extLst>
          </p:cNvPr>
          <p:cNvCxnSpPr>
            <a:cxnSpLocks/>
          </p:cNvCxnSpPr>
          <p:nvPr/>
        </p:nvCxnSpPr>
        <p:spPr>
          <a:xfrm>
            <a:off x="3817680" y="2770292"/>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4" name="Right Brace 23">
            <a:extLst>
              <a:ext uri="{FF2B5EF4-FFF2-40B4-BE49-F238E27FC236}">
                <a16:creationId xmlns:a16="http://schemas.microsoft.com/office/drawing/2014/main" id="{3D470EBA-13AA-342B-5C74-0A65563C6535}"/>
              </a:ext>
            </a:extLst>
          </p:cNvPr>
          <p:cNvSpPr/>
          <p:nvPr/>
        </p:nvSpPr>
        <p:spPr>
          <a:xfrm rot="16200000">
            <a:off x="5159101" y="1704493"/>
            <a:ext cx="457200" cy="3096042"/>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5" name="TextBox 24">
            <a:extLst>
              <a:ext uri="{FF2B5EF4-FFF2-40B4-BE49-F238E27FC236}">
                <a16:creationId xmlns:a16="http://schemas.microsoft.com/office/drawing/2014/main" id="{9B7F38D7-B50A-C4E1-5C98-A07D5F4AF205}"/>
              </a:ext>
            </a:extLst>
          </p:cNvPr>
          <p:cNvSpPr txBox="1"/>
          <p:nvPr/>
        </p:nvSpPr>
        <p:spPr>
          <a:xfrm>
            <a:off x="4898598" y="2214497"/>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6E089351-901B-9F7B-A02F-59E7159FDF38}"/>
              </a:ext>
            </a:extLst>
          </p:cNvPr>
          <p:cNvSpPr/>
          <p:nvPr/>
        </p:nvSpPr>
        <p:spPr>
          <a:xfrm rot="16200000">
            <a:off x="2910640" y="1696269"/>
            <a:ext cx="457200" cy="1363567"/>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7" name="TextBox 26">
            <a:extLst>
              <a:ext uri="{FF2B5EF4-FFF2-40B4-BE49-F238E27FC236}">
                <a16:creationId xmlns:a16="http://schemas.microsoft.com/office/drawing/2014/main" id="{28B25951-6733-EE2A-BB64-DD5779152717}"/>
              </a:ext>
            </a:extLst>
          </p:cNvPr>
          <p:cNvSpPr txBox="1"/>
          <p:nvPr/>
        </p:nvSpPr>
        <p:spPr>
          <a:xfrm>
            <a:off x="3110536" y="1734553"/>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2703EF46-DB80-CC5A-278B-3F301A1D53F6}"/>
              </a:ext>
            </a:extLst>
          </p:cNvPr>
          <p:cNvSpPr/>
          <p:nvPr/>
        </p:nvSpPr>
        <p:spPr>
          <a:xfrm rot="5400000">
            <a:off x="4461432" y="1518536"/>
            <a:ext cx="457200" cy="4465151"/>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0" name="TextBox 29">
            <a:extLst>
              <a:ext uri="{FF2B5EF4-FFF2-40B4-BE49-F238E27FC236}">
                <a16:creationId xmlns:a16="http://schemas.microsoft.com/office/drawing/2014/main" id="{811264EF-5049-9EBB-2FAF-CD7E431FEA32}"/>
              </a:ext>
            </a:extLst>
          </p:cNvPr>
          <p:cNvSpPr txBox="1"/>
          <p:nvPr/>
        </p:nvSpPr>
        <p:spPr>
          <a:xfrm>
            <a:off x="4161998" y="4125012"/>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723812C8-78DE-0BBF-3086-FD241D7967A1}"/>
              </a:ext>
            </a:extLst>
          </p:cNvPr>
          <p:cNvSpPr txBox="1"/>
          <p:nvPr/>
        </p:nvSpPr>
        <p:spPr>
          <a:xfrm>
            <a:off x="4583736" y="343060"/>
            <a:ext cx="2661920" cy="646331"/>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8450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arn(inVertical)">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6" grpId="0"/>
      <p:bldP spid="7" grpId="0"/>
      <p:bldP spid="24" grpId="0" animBg="1"/>
      <p:bldP spid="25" grpId="0"/>
      <p:bldP spid="26" grpId="0" animBg="1"/>
      <p:bldP spid="27" grpId="0"/>
      <p:bldP spid="29"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73762238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40269520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3477106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691692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0499870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1460089" y="932471"/>
            <a:ext cx="9468465" cy="4993057"/>
          </a:xfrm>
          <a:prstGeom prst="rect">
            <a:avLst/>
          </a:prstGeom>
        </p:spPr>
      </p:pic>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079523" y="2079343"/>
            <a:ext cx="8332838" cy="1796881"/>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4824080" y="1102087"/>
            <a:ext cx="2196152" cy="1432719"/>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27034" y="3876224"/>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361924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603172385"/>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Tree>
    <p:extLst>
      <p:ext uri="{BB962C8B-B14F-4D97-AF65-F5344CB8AC3E}">
        <p14:creationId xmlns:p14="http://schemas.microsoft.com/office/powerpoint/2010/main" val="1884865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172569" y="3059918"/>
            <a:ext cx="10402314" cy="3539430"/>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2800" dirty="0" err="1">
                <a:solidFill>
                  <a:srgbClr val="FF0000"/>
                </a:solidFill>
              </a:rPr>
              <a:t>Hiệu</a:t>
            </a:r>
            <a:r>
              <a:rPr lang="en-GB" sz="2800" dirty="0">
                <a:solidFill>
                  <a:srgbClr val="FF0000"/>
                </a:solidFill>
              </a:rPr>
              <a:t> </a:t>
            </a:r>
            <a:r>
              <a:rPr lang="en-GB" sz="2800" dirty="0" err="1">
                <a:solidFill>
                  <a:srgbClr val="FF0000"/>
                </a:solidFill>
              </a:rPr>
              <a:t>số</a:t>
            </a:r>
            <a:r>
              <a:rPr lang="en-GB" sz="2800" dirty="0">
                <a:solidFill>
                  <a:srgbClr val="FF0000"/>
                </a:solidFill>
              </a:rPr>
              <a:t> </a:t>
            </a:r>
            <a:r>
              <a:rPr lang="en-GB" sz="2800" dirty="0" err="1">
                <a:solidFill>
                  <a:srgbClr val="FF0000"/>
                </a:solidFill>
              </a:rPr>
              <a:t>phần</a:t>
            </a:r>
            <a:r>
              <a:rPr lang="en-GB" sz="2800" dirty="0">
                <a:solidFill>
                  <a:srgbClr val="FF0000"/>
                </a:solidFill>
              </a:rPr>
              <a:t> </a:t>
            </a:r>
            <a:r>
              <a:rPr lang="en-GB" sz="2800" err="1">
                <a:solidFill>
                  <a:srgbClr val="FF0000"/>
                </a:solidFill>
              </a:rPr>
              <a:t>bằng</a:t>
            </a:r>
            <a:r>
              <a:rPr lang="en-GB" sz="2800">
                <a:solidFill>
                  <a:srgbClr val="FF0000"/>
                </a:solidFill>
              </a:rPr>
              <a:t> </a:t>
            </a:r>
            <a:r>
              <a:rPr lang="en-GB" sz="2800" smtClean="0">
                <a:solidFill>
                  <a:srgbClr val="FF0000"/>
                </a:solidFill>
              </a:rPr>
              <a:t>nhau </a:t>
            </a:r>
            <a:r>
              <a:rPr lang="en-GB" sz="2800" dirty="0" err="1">
                <a:solidFill>
                  <a:srgbClr val="FF0000"/>
                </a:solidFill>
              </a:rPr>
              <a:t>là</a:t>
            </a:r>
            <a:r>
              <a:rPr lang="en-GB" sz="2800" dirty="0">
                <a:solidFill>
                  <a:srgbClr val="FF0000"/>
                </a:solidFill>
              </a:rPr>
              <a:t>:</a:t>
            </a:r>
          </a:p>
          <a:p>
            <a:pPr lvl="0" algn="ctr">
              <a:defRPr/>
            </a:pPr>
            <a:r>
              <a:rPr lang="en-GB" sz="2800" dirty="0">
                <a:solidFill>
                  <a:srgbClr val="FF0000"/>
                </a:solidFill>
              </a:rPr>
              <a:t>7 – 3 = 4 (</a:t>
            </a:r>
            <a:r>
              <a:rPr lang="en-GB" sz="2800" dirty="0" err="1">
                <a:solidFill>
                  <a:srgbClr val="FF0000"/>
                </a:solidFill>
              </a:rPr>
              <a:t>phần</a:t>
            </a:r>
            <a:r>
              <a:rPr lang="en-GB" sz="2800" dirty="0">
                <a:solidFill>
                  <a:srgbClr val="FF0000"/>
                </a:solidFill>
              </a:rPr>
              <a:t>)</a:t>
            </a:r>
          </a:p>
          <a:p>
            <a:pPr lvl="0" algn="ctr">
              <a:defRPr/>
            </a:pPr>
            <a:r>
              <a:rPr lang="en-GB" sz="2800" dirty="0" err="1">
                <a:solidFill>
                  <a:srgbClr val="FF0000"/>
                </a:solidFill>
              </a:rPr>
              <a:t>loại</a:t>
            </a:r>
            <a:r>
              <a:rPr lang="en-GB" sz="2800" dirty="0">
                <a:solidFill>
                  <a:srgbClr val="FF0000"/>
                </a:solidFill>
              </a:rPr>
              <a:t> A </a:t>
            </a:r>
            <a:r>
              <a:rPr lang="en-GB" sz="2800" dirty="0" err="1">
                <a:solidFill>
                  <a:srgbClr val="FF0000"/>
                </a:solidFill>
              </a:rPr>
              <a:t>có</a:t>
            </a:r>
            <a:r>
              <a:rPr lang="en-GB" sz="2800" dirty="0">
                <a:solidFill>
                  <a:srgbClr val="FF0000"/>
                </a:solidFill>
              </a:rPr>
              <a:t> </a:t>
            </a:r>
            <a:r>
              <a:rPr lang="en-GB" sz="2800" dirty="0" err="1">
                <a:solidFill>
                  <a:srgbClr val="FF0000"/>
                </a:solidFill>
              </a:rPr>
              <a:t>số</a:t>
            </a:r>
            <a:r>
              <a:rPr lang="en-GB" sz="2800" dirty="0">
                <a:solidFill>
                  <a:srgbClr val="FF0000"/>
                </a:solidFill>
              </a:rPr>
              <a:t> ki-</a:t>
            </a:r>
            <a:r>
              <a:rPr lang="en-GB" sz="2800" dirty="0" err="1">
                <a:solidFill>
                  <a:srgbClr val="FF0000"/>
                </a:solidFill>
              </a:rPr>
              <a:t>lô</a:t>
            </a:r>
            <a:r>
              <a:rPr lang="en-GB" sz="2800" dirty="0">
                <a:solidFill>
                  <a:srgbClr val="FF0000"/>
                </a:solidFill>
              </a:rPr>
              <a:t>-gam </a:t>
            </a:r>
            <a:r>
              <a:rPr lang="en-GB" sz="2800" dirty="0" err="1">
                <a:solidFill>
                  <a:srgbClr val="FF0000"/>
                </a:solidFill>
              </a:rPr>
              <a:t>là</a:t>
            </a:r>
            <a:r>
              <a:rPr lang="en-GB" sz="2800" dirty="0">
                <a:solidFill>
                  <a:srgbClr val="FF0000"/>
                </a:solidFill>
              </a:rPr>
              <a:t>:</a:t>
            </a:r>
          </a:p>
          <a:p>
            <a:pPr lvl="0" algn="ctr">
              <a:defRPr/>
            </a:pPr>
            <a:r>
              <a:rPr lang="en-GB" sz="2800" dirty="0">
                <a:solidFill>
                  <a:srgbClr val="FF0000"/>
                </a:solidFill>
              </a:rPr>
              <a:t>8 : 4 × 3 = 6 (kg)</a:t>
            </a:r>
          </a:p>
          <a:p>
            <a:pPr lvl="0" algn="ctr">
              <a:defRPr/>
            </a:pPr>
            <a:r>
              <a:rPr lang="en-GB" sz="2800" dirty="0" err="1">
                <a:solidFill>
                  <a:srgbClr val="FF0000"/>
                </a:solidFill>
              </a:rPr>
              <a:t>Rác</a:t>
            </a:r>
            <a:r>
              <a:rPr lang="en-GB" sz="2800" dirty="0">
                <a:solidFill>
                  <a:srgbClr val="FF0000"/>
                </a:solidFill>
              </a:rPr>
              <a:t> </a:t>
            </a:r>
            <a:r>
              <a:rPr lang="en-GB" sz="2800" dirty="0" err="1">
                <a:solidFill>
                  <a:srgbClr val="FF0000"/>
                </a:solidFill>
              </a:rPr>
              <a:t>thải</a:t>
            </a:r>
            <a:r>
              <a:rPr lang="en-GB" sz="2800" dirty="0">
                <a:solidFill>
                  <a:srgbClr val="FF0000"/>
                </a:solidFill>
              </a:rPr>
              <a:t> </a:t>
            </a:r>
            <a:r>
              <a:rPr lang="en-GB" sz="2800" dirty="0" err="1">
                <a:solidFill>
                  <a:srgbClr val="FF0000"/>
                </a:solidFill>
              </a:rPr>
              <a:t>loại</a:t>
            </a:r>
            <a:r>
              <a:rPr lang="en-GB" sz="2800" dirty="0">
                <a:solidFill>
                  <a:srgbClr val="FF0000"/>
                </a:solidFill>
              </a:rPr>
              <a:t> B </a:t>
            </a:r>
            <a:r>
              <a:rPr lang="en-GB" sz="2800" dirty="0" err="1">
                <a:solidFill>
                  <a:srgbClr val="FF0000"/>
                </a:solidFill>
              </a:rPr>
              <a:t>có</a:t>
            </a:r>
            <a:r>
              <a:rPr lang="en-GB" sz="2800" dirty="0">
                <a:solidFill>
                  <a:srgbClr val="FF0000"/>
                </a:solidFill>
              </a:rPr>
              <a:t> </a:t>
            </a:r>
            <a:r>
              <a:rPr lang="en-GB" sz="2800" dirty="0" err="1">
                <a:solidFill>
                  <a:srgbClr val="FF0000"/>
                </a:solidFill>
              </a:rPr>
              <a:t>số</a:t>
            </a:r>
            <a:r>
              <a:rPr lang="en-GB" sz="2800" dirty="0">
                <a:solidFill>
                  <a:srgbClr val="FF0000"/>
                </a:solidFill>
              </a:rPr>
              <a:t> ki-</a:t>
            </a:r>
            <a:r>
              <a:rPr lang="en-GB" sz="2800" dirty="0" err="1">
                <a:solidFill>
                  <a:srgbClr val="FF0000"/>
                </a:solidFill>
              </a:rPr>
              <a:t>lô</a:t>
            </a:r>
            <a:r>
              <a:rPr lang="en-GB" sz="2800" dirty="0">
                <a:solidFill>
                  <a:srgbClr val="FF0000"/>
                </a:solidFill>
              </a:rPr>
              <a:t>-gam </a:t>
            </a:r>
            <a:r>
              <a:rPr lang="en-GB" sz="2800" dirty="0" err="1">
                <a:solidFill>
                  <a:srgbClr val="FF0000"/>
                </a:solidFill>
              </a:rPr>
              <a:t>là</a:t>
            </a:r>
            <a:r>
              <a:rPr lang="en-GB" sz="2800" dirty="0">
                <a:solidFill>
                  <a:srgbClr val="FF0000"/>
                </a:solidFill>
              </a:rPr>
              <a:t>:</a:t>
            </a:r>
          </a:p>
          <a:p>
            <a:pPr lvl="0" algn="ctr">
              <a:defRPr/>
            </a:pPr>
            <a:r>
              <a:rPr lang="en-GB" sz="2800" dirty="0">
                <a:solidFill>
                  <a:srgbClr val="FF0000"/>
                </a:solidFill>
              </a:rPr>
              <a:t>6 + 8 = 14 (kg)</a:t>
            </a:r>
          </a:p>
          <a:p>
            <a:pPr lvl="0" algn="ctr">
              <a:defRPr/>
            </a:pPr>
            <a:r>
              <a:rPr lang="en-GB" sz="2800" dirty="0" err="1">
                <a:solidFill>
                  <a:srgbClr val="FF0000"/>
                </a:solidFill>
              </a:rPr>
              <a:t>Đáp</a:t>
            </a:r>
            <a:r>
              <a:rPr lang="en-GB" sz="2800" dirty="0">
                <a:solidFill>
                  <a:srgbClr val="FF0000"/>
                </a:solidFill>
              </a:rPr>
              <a:t> </a:t>
            </a:r>
            <a:r>
              <a:rPr lang="en-GB" sz="2800" dirty="0" err="1">
                <a:solidFill>
                  <a:srgbClr val="FF0000"/>
                </a:solidFill>
              </a:rPr>
              <a:t>số</a:t>
            </a:r>
            <a:r>
              <a:rPr lang="en-GB" sz="2800" dirty="0">
                <a:solidFill>
                  <a:srgbClr val="FF0000"/>
                </a:solidFill>
              </a:rPr>
              <a:t>: </a:t>
            </a:r>
            <a:r>
              <a:rPr lang="en-GB" sz="2800" dirty="0" err="1">
                <a:solidFill>
                  <a:srgbClr val="FF0000"/>
                </a:solidFill>
              </a:rPr>
              <a:t>Rác</a:t>
            </a:r>
            <a:r>
              <a:rPr lang="en-GB" sz="2800" dirty="0">
                <a:solidFill>
                  <a:srgbClr val="FF0000"/>
                </a:solidFill>
              </a:rPr>
              <a:t> </a:t>
            </a:r>
            <a:r>
              <a:rPr lang="en-GB" sz="2800" dirty="0" err="1">
                <a:solidFill>
                  <a:srgbClr val="FF0000"/>
                </a:solidFill>
              </a:rPr>
              <a:t>thải</a:t>
            </a:r>
            <a:r>
              <a:rPr lang="en-GB" sz="2800" dirty="0">
                <a:solidFill>
                  <a:srgbClr val="FF0000"/>
                </a:solidFill>
              </a:rPr>
              <a:t> </a:t>
            </a:r>
            <a:r>
              <a:rPr lang="en-GB" sz="2800" dirty="0" err="1">
                <a:solidFill>
                  <a:srgbClr val="FF0000"/>
                </a:solidFill>
              </a:rPr>
              <a:t>loại</a:t>
            </a:r>
            <a:r>
              <a:rPr lang="en-GB" sz="2800" dirty="0">
                <a:solidFill>
                  <a:srgbClr val="FF0000"/>
                </a:solidFill>
              </a:rPr>
              <a:t> A: 6 kg;</a:t>
            </a:r>
          </a:p>
          <a:p>
            <a:pPr lvl="0" algn="ctr">
              <a:defRPr/>
            </a:pPr>
            <a:r>
              <a:rPr lang="en-GB" sz="2800" dirty="0">
                <a:solidFill>
                  <a:srgbClr val="FF0000"/>
                </a:solidFill>
              </a:rPr>
              <a:t>                 </a:t>
            </a:r>
            <a:r>
              <a:rPr lang="en-GB" sz="2800" dirty="0" err="1">
                <a:solidFill>
                  <a:srgbClr val="FF0000"/>
                </a:solidFill>
              </a:rPr>
              <a:t>Rác</a:t>
            </a:r>
            <a:r>
              <a:rPr lang="en-GB" sz="2800" dirty="0">
                <a:solidFill>
                  <a:srgbClr val="FF0000"/>
                </a:solidFill>
              </a:rPr>
              <a:t> </a:t>
            </a:r>
            <a:r>
              <a:rPr lang="en-GB" sz="2800" dirty="0" err="1">
                <a:solidFill>
                  <a:srgbClr val="FF0000"/>
                </a:solidFill>
              </a:rPr>
              <a:t>thải</a:t>
            </a:r>
            <a:r>
              <a:rPr lang="en-GB" sz="2800" dirty="0">
                <a:solidFill>
                  <a:srgbClr val="FF0000"/>
                </a:solidFill>
              </a:rPr>
              <a:t> </a:t>
            </a:r>
            <a:r>
              <a:rPr lang="en-GB" sz="2800" dirty="0" err="1">
                <a:solidFill>
                  <a:srgbClr val="FF0000"/>
                </a:solidFill>
              </a:rPr>
              <a:t>loại</a:t>
            </a:r>
            <a:r>
              <a:rPr lang="en-GB" sz="2800" dirty="0">
                <a:solidFill>
                  <a:srgbClr val="FF0000"/>
                </a:solidFill>
              </a:rPr>
              <a:t> B: 14 kg.</a:t>
            </a:r>
            <a:endParaRPr kumimoji="0" lang="vi-VN" sz="2800" b="0" i="0" u="none" strike="noStrike" kern="1200" cap="none" spc="0" normalizeH="0" baseline="0" noProof="0" dirty="0">
              <a:ln>
                <a:noFill/>
              </a:ln>
              <a:solidFill>
                <a:srgbClr val="00B0F0"/>
              </a:solidFill>
              <a:effectLst/>
              <a:uLnTx/>
              <a:uFillTx/>
              <a:latin typeface="Arial" panose="020B0604020202020204" pitchFamily="34" charset="0"/>
            </a:endParaRPr>
          </a:p>
        </p:txBody>
      </p:sp>
      <p:sp>
        <p:nvSpPr>
          <p:cNvPr id="5" name="TextBox 4">
            <a:extLst>
              <a:ext uri="{FF2B5EF4-FFF2-40B4-BE49-F238E27FC236}">
                <a16:creationId xmlns:a16="http://schemas.microsoft.com/office/drawing/2014/main" id="{30FD6A7B-2117-D366-6BBB-9BE2DF78AB62}"/>
              </a:ext>
            </a:extLst>
          </p:cNvPr>
          <p:cNvSpPr txBox="1"/>
          <p:nvPr/>
        </p:nvSpPr>
        <p:spPr>
          <a:xfrm>
            <a:off x="2699589" y="872902"/>
            <a:ext cx="30480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Ta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đồ</a:t>
            </a:r>
            <a:r>
              <a:rPr lang="en-US" sz="28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B2EA5541-0B47-F6ED-4653-028771FA73E3}"/>
              </a:ext>
            </a:extLst>
          </p:cNvPr>
          <p:cNvSpPr txBox="1"/>
          <p:nvPr/>
        </p:nvSpPr>
        <p:spPr>
          <a:xfrm>
            <a:off x="2699589" y="1397078"/>
            <a:ext cx="3048000"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Rác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a:t>
            </a:r>
          </a:p>
        </p:txBody>
      </p:sp>
      <p:sp>
        <p:nvSpPr>
          <p:cNvPr id="7" name="TextBox 6">
            <a:extLst>
              <a:ext uri="{FF2B5EF4-FFF2-40B4-BE49-F238E27FC236}">
                <a16:creationId xmlns:a16="http://schemas.microsoft.com/office/drawing/2014/main" id="{335894FB-7C6F-A375-AA67-C693AC16421B}"/>
              </a:ext>
            </a:extLst>
          </p:cNvPr>
          <p:cNvSpPr txBox="1"/>
          <p:nvPr/>
        </p:nvSpPr>
        <p:spPr>
          <a:xfrm>
            <a:off x="2699589" y="2020971"/>
            <a:ext cx="3048000"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Rác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B</a:t>
            </a:r>
          </a:p>
        </p:txBody>
      </p:sp>
      <p:grpSp>
        <p:nvGrpSpPr>
          <p:cNvPr id="8" name="Group 7">
            <a:extLst>
              <a:ext uri="{FF2B5EF4-FFF2-40B4-BE49-F238E27FC236}">
                <a16:creationId xmlns:a16="http://schemas.microsoft.com/office/drawing/2014/main" id="{83360570-EB78-D960-FBDA-823597C17302}"/>
              </a:ext>
            </a:extLst>
          </p:cNvPr>
          <p:cNvGrpSpPr/>
          <p:nvPr/>
        </p:nvGrpSpPr>
        <p:grpSpPr>
          <a:xfrm>
            <a:off x="5503749" y="1539298"/>
            <a:ext cx="1600200" cy="381000"/>
            <a:chOff x="2971800" y="2400300"/>
            <a:chExt cx="1600200" cy="381000"/>
          </a:xfrm>
        </p:grpSpPr>
        <p:cxnSp>
          <p:nvCxnSpPr>
            <p:cNvPr id="9" name="Straight Connector 8">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1E4B4F2E-05B0-B8C3-9F76-3DF5007DED38}"/>
              </a:ext>
            </a:extLst>
          </p:cNvPr>
          <p:cNvGrpSpPr/>
          <p:nvPr/>
        </p:nvGrpSpPr>
        <p:grpSpPr>
          <a:xfrm>
            <a:off x="5503749" y="2146401"/>
            <a:ext cx="3672840" cy="462280"/>
            <a:chOff x="2971800" y="2400300"/>
            <a:chExt cx="3672840" cy="462280"/>
          </a:xfrm>
        </p:grpSpPr>
        <p:cxnSp>
          <p:nvCxnSpPr>
            <p:cNvPr id="15" name="Straight Connector 14">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3260F3EE-21AF-BB9C-FBAE-CAC644AD06CA}"/>
              </a:ext>
            </a:extLst>
          </p:cNvPr>
          <p:cNvCxnSpPr>
            <a:cxnSpLocks/>
          </p:cNvCxnSpPr>
          <p:nvPr/>
        </p:nvCxnSpPr>
        <p:spPr>
          <a:xfrm>
            <a:off x="7103949" y="1721251"/>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5" name="Right Brace 24">
            <a:extLst>
              <a:ext uri="{FF2B5EF4-FFF2-40B4-BE49-F238E27FC236}">
                <a16:creationId xmlns:a16="http://schemas.microsoft.com/office/drawing/2014/main" id="{FB608097-C8BB-F58E-F04B-B776C4CCF38E}"/>
              </a:ext>
            </a:extLst>
          </p:cNvPr>
          <p:cNvSpPr/>
          <p:nvPr/>
        </p:nvSpPr>
        <p:spPr>
          <a:xfrm rot="16200000">
            <a:off x="7925640" y="1077339"/>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6" name="TextBox 25">
            <a:extLst>
              <a:ext uri="{FF2B5EF4-FFF2-40B4-BE49-F238E27FC236}">
                <a16:creationId xmlns:a16="http://schemas.microsoft.com/office/drawing/2014/main" id="{3B7DE930-54B6-3982-FDDA-80017458FA19}"/>
              </a:ext>
            </a:extLst>
          </p:cNvPr>
          <p:cNvSpPr txBox="1"/>
          <p:nvPr/>
        </p:nvSpPr>
        <p:spPr>
          <a:xfrm>
            <a:off x="7815149" y="1321469"/>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27" name="Right Brace 26">
            <a:extLst>
              <a:ext uri="{FF2B5EF4-FFF2-40B4-BE49-F238E27FC236}">
                <a16:creationId xmlns:a16="http://schemas.microsoft.com/office/drawing/2014/main" id="{042B25C2-50AC-C3AF-2B7E-A85F8399B41C}"/>
              </a:ext>
            </a:extLst>
          </p:cNvPr>
          <p:cNvSpPr/>
          <p:nvPr/>
        </p:nvSpPr>
        <p:spPr>
          <a:xfrm rot="16200000">
            <a:off x="6073979" y="724301"/>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9" name="TextBox 28">
            <a:extLst>
              <a:ext uri="{FF2B5EF4-FFF2-40B4-BE49-F238E27FC236}">
                <a16:creationId xmlns:a16="http://schemas.microsoft.com/office/drawing/2014/main" id="{DF418B2F-4FE7-B67A-C7FD-B088FD2E47EB}"/>
              </a:ext>
            </a:extLst>
          </p:cNvPr>
          <p:cNvSpPr txBox="1"/>
          <p:nvPr/>
        </p:nvSpPr>
        <p:spPr>
          <a:xfrm>
            <a:off x="6305221" y="889885"/>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30" name="Right Brace 29">
            <a:extLst>
              <a:ext uri="{FF2B5EF4-FFF2-40B4-BE49-F238E27FC236}">
                <a16:creationId xmlns:a16="http://schemas.microsoft.com/office/drawing/2014/main" id="{1A130ABF-D57A-0D33-C368-93F629597C16}"/>
              </a:ext>
            </a:extLst>
          </p:cNvPr>
          <p:cNvSpPr/>
          <p:nvPr/>
        </p:nvSpPr>
        <p:spPr>
          <a:xfrm rot="16200000" flipH="1">
            <a:off x="7045529" y="857874"/>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1" name="TextBox 30">
            <a:extLst>
              <a:ext uri="{FF2B5EF4-FFF2-40B4-BE49-F238E27FC236}">
                <a16:creationId xmlns:a16="http://schemas.microsoft.com/office/drawing/2014/main" id="{81515CD9-2975-0F5B-1E1C-7595D7B4E329}"/>
              </a:ext>
            </a:extLst>
          </p:cNvPr>
          <p:cNvSpPr txBox="1"/>
          <p:nvPr/>
        </p:nvSpPr>
        <p:spPr>
          <a:xfrm>
            <a:off x="7392586" y="2825574"/>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3183256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arn(inVertical)">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6" grpId="0"/>
      <p:bldP spid="7" grpId="0"/>
      <p:bldP spid="25" grpId="0" animBg="1"/>
      <p:bldP spid="26" grpId="0"/>
      <p:bldP spid="27" grpId="0" animBg="1"/>
      <p:bldP spid="29" grpId="0"/>
      <p:bldP spid="30" grpId="0" animBg="1"/>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760</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vt:lpstr>
      <vt:lpstr>Cambria Math</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STD_DELL</dc:creator>
  <cp:lastModifiedBy>STD_DELL</cp:lastModifiedBy>
  <cp:revision>2</cp:revision>
  <dcterms:created xsi:type="dcterms:W3CDTF">2025-02-04T02:54:24Z</dcterms:created>
  <dcterms:modified xsi:type="dcterms:W3CDTF">2025-02-04T08:35:06Z</dcterms:modified>
</cp:coreProperties>
</file>