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9" r:id="rId2"/>
  </p:sldMasterIdLst>
  <p:notesMasterIdLst>
    <p:notesMasterId r:id="rId18"/>
  </p:notesMasterIdLst>
  <p:sldIdLst>
    <p:sldId id="302" r:id="rId3"/>
    <p:sldId id="269" r:id="rId4"/>
    <p:sldId id="298" r:id="rId5"/>
    <p:sldId id="297" r:id="rId6"/>
    <p:sldId id="270" r:id="rId7"/>
    <p:sldId id="288" r:id="rId8"/>
    <p:sldId id="289" r:id="rId9"/>
    <p:sldId id="285" r:id="rId10"/>
    <p:sldId id="281" r:id="rId11"/>
    <p:sldId id="290" r:id="rId12"/>
    <p:sldId id="296" r:id="rId13"/>
    <p:sldId id="291" r:id="rId14"/>
    <p:sldId id="295" r:id="rId15"/>
    <p:sldId id="293"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50" d="100"/>
          <a:sy n="50" d="100"/>
        </p:scale>
        <p:origin x="1862" y="7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FABEF-6893-4471-8405-40038D9BD553}" type="datetimeFigureOut">
              <a:rPr lang="en-US" smtClean="0"/>
              <a:t>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A4C8C-F171-4760-B764-16E889D678B1}" type="slidenum">
              <a:rPr lang="en-US" smtClean="0"/>
              <a:t>‹#›</a:t>
            </a:fld>
            <a:endParaRPr lang="en-US"/>
          </a:p>
        </p:txBody>
      </p:sp>
    </p:spTree>
    <p:extLst>
      <p:ext uri="{BB962C8B-B14F-4D97-AF65-F5344CB8AC3E}">
        <p14:creationId xmlns:p14="http://schemas.microsoft.com/office/powerpoint/2010/main" val="261594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945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55769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46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91056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133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1556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3115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929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84705179"/>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12507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41312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42791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97B5FA-0921-464F-AAE1-844C04324D75}" type="datetimeFigureOut">
              <a:rPr lang="zh-CN" altLang="en-US" smtClean="0"/>
              <a:t>2025/2/15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13666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97B5FA-0921-464F-AAE1-844C04324D75}" type="datetimeFigureOut">
              <a:rPr lang="zh-CN" altLang="en-US" smtClean="0"/>
              <a:t>2025/2/15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65271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97B5FA-0921-464F-AAE1-844C04324D75}" type="datetimeFigureOut">
              <a:rPr lang="zh-CN" altLang="en-US" smtClean="0"/>
              <a:t>2025/2/15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07550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2025/2/15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9046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56435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22850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4698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95573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90352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7181261"/>
      </p:ext>
    </p:extLst>
  </p:cSld>
  <p:clrMapOvr>
    <a:masterClrMapping/>
  </p:clrMapOvr>
  <mc:AlternateContent xmlns:mc="http://schemas.openxmlformats.org/markup-compatibility/2006">
    <mc:Choice xmlns:p14="http://schemas.microsoft.com/office/powerpoint/2010/main" Requires="p14">
      <p:transition p14:dur="100">
        <p:cut/>
        <p:sndAc>
          <p:stSnd>
            <p:snd r:embed="rId1" name="applause.wav"/>
          </p:stSnd>
        </p:sndAc>
      </p:transition>
    </mc:Choice>
    <mc:Fallback>
      <p:transition>
        <p:cut/>
        <p:sndAc>
          <p:stSnd>
            <p:snd r:embed="rId1"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05015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849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8183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5764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466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915838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7743893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385564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8" r:id="rId12"/>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03D95-71DB-427F-99C7-1170EF7DACD6}" type="datetimeFigureOut">
              <a:rPr lang="en-US" smtClean="0"/>
              <a:t>2/15/2025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99D84-6507-496F-A77C-9ECCB162025B}" type="slidenum">
              <a:rPr lang="en-US" smtClean="0"/>
              <a:t>‹#›</a:t>
            </a:fld>
            <a:endParaRPr lang="en-US"/>
          </a:p>
        </p:txBody>
      </p:sp>
    </p:spTree>
    <p:extLst>
      <p:ext uri="{BB962C8B-B14F-4D97-AF65-F5344CB8AC3E}">
        <p14:creationId xmlns:p14="http://schemas.microsoft.com/office/powerpoint/2010/main" val="169507882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4.gif"/><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6.wdp"/><Relationship Id="rId5" Type="http://schemas.openxmlformats.org/officeDocument/2006/relationships/image" Target="../media/image9.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6.wdp"/><Relationship Id="rId5" Type="http://schemas.openxmlformats.org/officeDocument/2006/relationships/image" Target="../media/image9.pn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6.wdp"/><Relationship Id="rId5" Type="http://schemas.openxmlformats.org/officeDocument/2006/relationships/image" Target="../media/image9.png"/><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6.wdp"/><Relationship Id="rId5" Type="http://schemas.openxmlformats.org/officeDocument/2006/relationships/image" Target="../media/image9.png"/><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9566564" y="4490605"/>
            <a:ext cx="2625436" cy="2367395"/>
          </a:xfrm>
          <a:prstGeom prst="rect">
            <a:avLst/>
          </a:prstGeom>
        </p:spPr>
      </p:pic>
      <p:pic>
        <p:nvPicPr>
          <p:cNvPr id="11" name="Picture 1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460" b="92677" l="0" r="100000">
                        <a14:foregroundMark x1="21616" y1="16597" x2="27677" y2="71849"/>
                        <a14:foregroundMark x1="21010" y1="51681" x2="21010" y2="58613"/>
                        <a14:backgroundMark x1="2828" y1="31933" x2="12121" y2="83193"/>
                        <a14:backgroundMark x1="49899" y1="31303" x2="49899" y2="83193"/>
                        <a14:backgroundMark x1="58586" y1="41176" x2="66667" y2="46008"/>
                        <a14:backgroundMark x1="80202" y1="47479" x2="88283" y2="41807"/>
                        <a14:backgroundMark x1="41212" y1="39076" x2="36364" y2="46008"/>
                      </a14:backgroundRemoval>
                    </a14:imgEffect>
                  </a14:imgLayer>
                </a14:imgProps>
              </a:ext>
              <a:ext uri="{28A0092B-C50C-407E-A947-70E740481C1C}">
                <a14:useLocalDpi xmlns:a14="http://schemas.microsoft.com/office/drawing/2010/main" val="0"/>
              </a:ext>
            </a:extLst>
          </a:blip>
          <a:srcRect b="15278"/>
          <a:stretch/>
        </p:blipFill>
        <p:spPr>
          <a:xfrm>
            <a:off x="176075" y="4677658"/>
            <a:ext cx="2058354" cy="16764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36715" y="6213629"/>
            <a:ext cx="1039920" cy="722981"/>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6961" y="6243206"/>
            <a:ext cx="967849" cy="614794"/>
          </a:xfrm>
          <a:prstGeom prst="rect">
            <a:avLst/>
          </a:prstGeom>
        </p:spPr>
      </p:pic>
      <p:pic>
        <p:nvPicPr>
          <p:cNvPr id="16" name="Picture 15"/>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10651" y="5651998"/>
            <a:ext cx="1429237" cy="1429237"/>
          </a:xfrm>
          <a:prstGeom prst="rect">
            <a:avLst/>
          </a:prstGeom>
        </p:spPr>
      </p:pic>
      <p:pic>
        <p:nvPicPr>
          <p:cNvPr id="18" name="Picture 17"/>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0122" y="6172448"/>
            <a:ext cx="1048683" cy="812738"/>
          </a:xfrm>
          <a:prstGeom prst="rect">
            <a:avLst/>
          </a:prstGeom>
        </p:spPr>
      </p:pic>
      <p:sp>
        <p:nvSpPr>
          <p:cNvPr id="2" name="Rectangle 1"/>
          <p:cNvSpPr/>
          <p:nvPr/>
        </p:nvSpPr>
        <p:spPr>
          <a:xfrm>
            <a:off x="2826058" y="309369"/>
            <a:ext cx="6096000" cy="646331"/>
          </a:xfrm>
          <a:prstGeom prst="rect">
            <a:avLst/>
          </a:prstGeom>
        </p:spPr>
        <p:txBody>
          <a:bodyPr>
            <a:spAutoFit/>
          </a:bodyPr>
          <a:lstStyle/>
          <a:p>
            <a:pPr algn="ctr"/>
            <a:r>
              <a:rPr lang="vi-VN" b="1">
                <a:solidFill>
                  <a:srgbClr val="0070C0"/>
                </a:solidFill>
                <a:latin typeface="Times New Roman" panose="02020603050405020304" pitchFamily="18" charset="0"/>
                <a:cs typeface="Times New Roman" panose="02020603050405020304" pitchFamily="18" charset="0"/>
              </a:rPr>
              <a:t>ỦY BAN NHÂN DÂN HUYỆN AN LÃO</a:t>
            </a:r>
          </a:p>
          <a:p>
            <a:pPr algn="ctr"/>
            <a:r>
              <a:rPr lang="vi-VN" b="1" u="sng">
                <a:solidFill>
                  <a:srgbClr val="0070C0"/>
                </a:solidFill>
                <a:latin typeface="Times New Roman" panose="02020603050405020304" pitchFamily="18" charset="0"/>
                <a:cs typeface="Times New Roman" panose="02020603050405020304" pitchFamily="18" charset="0"/>
              </a:rPr>
              <a:t>TRƯỜNG TIỂU HỌC QUANG TRUNG</a:t>
            </a:r>
            <a:endParaRPr lang="en-US" b="1" u="sng">
              <a:solidFill>
                <a:srgbClr val="0070C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61160" y="2310989"/>
            <a:ext cx="9250680" cy="1138773"/>
          </a:xfrm>
          <a:prstGeom prst="rect">
            <a:avLst/>
          </a:prstGeom>
        </p:spPr>
        <p:txBody>
          <a:bodyPr wrap="square">
            <a:spAutoFit/>
          </a:bodyPr>
          <a:lstStyle/>
          <a:p>
            <a:pPr algn="ctr"/>
            <a:r>
              <a:rPr lang="en-US" sz="3200" b="1">
                <a:solidFill>
                  <a:srgbClr val="0070C0"/>
                </a:solidFill>
                <a:latin typeface="Times New Roman" panose="02020603050405020304" pitchFamily="18" charset="0"/>
                <a:cs typeface="Times New Roman" panose="02020603050405020304" pitchFamily="18" charset="0"/>
              </a:rPr>
              <a:t>SÁCH KẾT NỐI TRI THỨC VỚI CUỘC SỐNG</a:t>
            </a:r>
          </a:p>
          <a:p>
            <a:pPr algn="ctr"/>
            <a:r>
              <a:rPr lang="en-US" sz="3200" b="1">
                <a:solidFill>
                  <a:srgbClr val="0070C0"/>
                </a:solidFill>
                <a:latin typeface="Times New Roman" panose="02020603050405020304" pitchFamily="18" charset="0"/>
                <a:cs typeface="Times New Roman" panose="02020603050405020304" pitchFamily="18" charset="0"/>
              </a:rPr>
              <a:t>MÔN: HOẠT ĐỘNG TRẢI NGHIỆM </a:t>
            </a:r>
            <a:r>
              <a:rPr lang="en-US" sz="3600" b="1">
                <a:solidFill>
                  <a:srgbClr val="0070C0"/>
                </a:solidFill>
                <a:latin typeface="Times New Roman" panose="02020603050405020304" pitchFamily="18" charset="0"/>
                <a:cs typeface="Times New Roman" panose="02020603050405020304" pitchFamily="18" charset="0"/>
              </a:rPr>
              <a:t>2</a:t>
            </a:r>
            <a:endParaRPr lang="en-US" sz="3600" b="1">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21367" y="5666146"/>
            <a:ext cx="6096000" cy="923330"/>
          </a:xfrm>
          <a:prstGeom prst="rect">
            <a:avLst/>
          </a:prstGeom>
        </p:spPr>
        <p:txBody>
          <a:bodyPr>
            <a:spAutoFit/>
          </a:bodyPr>
          <a:lstStyle/>
          <a:p>
            <a:pPr algn="ctr"/>
            <a:r>
              <a:rPr lang="vi-VN" b="1">
                <a:solidFill>
                  <a:srgbClr val="0070C0"/>
                </a:solidFill>
                <a:latin typeface="Times New Roman" panose="02020603050405020304" pitchFamily="18" charset="0"/>
                <a:cs typeface="Times New Roman" panose="02020603050405020304" pitchFamily="18" charset="0"/>
              </a:rPr>
              <a:t>Giáo viên: </a:t>
            </a:r>
            <a:r>
              <a:rPr lang="en-US" b="1" smtClean="0">
                <a:solidFill>
                  <a:srgbClr val="0070C0"/>
                </a:solidFill>
                <a:latin typeface="Times New Roman" panose="02020603050405020304" pitchFamily="18" charset="0"/>
                <a:cs typeface="Times New Roman" panose="02020603050405020304" pitchFamily="18" charset="0"/>
              </a:rPr>
              <a:t>Phạm Thị Hương</a:t>
            </a:r>
            <a:endParaRPr lang="vi-VN" b="1">
              <a:solidFill>
                <a:srgbClr val="0070C0"/>
              </a:solidFill>
              <a:latin typeface="Times New Roman" panose="02020603050405020304" pitchFamily="18" charset="0"/>
              <a:cs typeface="Times New Roman" panose="02020603050405020304" pitchFamily="18" charset="0"/>
            </a:endParaRPr>
          </a:p>
          <a:p>
            <a:pPr algn="ctr"/>
            <a:r>
              <a:rPr lang="vi-VN" b="1">
                <a:solidFill>
                  <a:srgbClr val="0070C0"/>
                </a:solidFill>
                <a:latin typeface="Times New Roman" panose="02020603050405020304" pitchFamily="18" charset="0"/>
                <a:cs typeface="Times New Roman" panose="02020603050405020304" pitchFamily="18" charset="0"/>
              </a:rPr>
              <a:t>Lớp: </a:t>
            </a:r>
            <a:r>
              <a:rPr lang="vi-VN" b="1" smtClean="0">
                <a:solidFill>
                  <a:srgbClr val="0070C0"/>
                </a:solidFill>
                <a:latin typeface="Times New Roman" panose="02020603050405020304" pitchFamily="18" charset="0"/>
                <a:cs typeface="Times New Roman" panose="02020603050405020304" pitchFamily="18" charset="0"/>
              </a:rPr>
              <a:t>2</a:t>
            </a:r>
            <a:r>
              <a:rPr lang="en-US" b="1" smtClean="0">
                <a:solidFill>
                  <a:srgbClr val="0070C0"/>
                </a:solidFill>
                <a:latin typeface="Times New Roman" panose="02020603050405020304" pitchFamily="18" charset="0"/>
                <a:cs typeface="Times New Roman" panose="02020603050405020304" pitchFamily="18" charset="0"/>
              </a:rPr>
              <a:t>D</a:t>
            </a:r>
            <a:endParaRPr lang="en-US" b="1">
              <a:solidFill>
                <a:srgbClr val="0070C0"/>
              </a:solidFill>
              <a:latin typeface="Times New Roman" panose="02020603050405020304" pitchFamily="18" charset="0"/>
              <a:cs typeface="Times New Roman" panose="02020603050405020304" pitchFamily="18" charset="0"/>
            </a:endParaRPr>
          </a:p>
          <a:p>
            <a:pPr algn="ctr"/>
            <a:r>
              <a:rPr lang="en-US" b="1">
                <a:solidFill>
                  <a:srgbClr val="0070C0"/>
                </a:solidFill>
                <a:latin typeface="Times New Roman" panose="02020603050405020304" pitchFamily="18" charset="0"/>
                <a:cs typeface="Times New Roman" panose="02020603050405020304" pitchFamily="18" charset="0"/>
              </a:rPr>
              <a:t>Năm 2024 - 2025</a:t>
            </a:r>
          </a:p>
        </p:txBody>
      </p:sp>
      <p:sp>
        <p:nvSpPr>
          <p:cNvPr id="6" name="Rectangle 5"/>
          <p:cNvSpPr/>
          <p:nvPr/>
        </p:nvSpPr>
        <p:spPr>
          <a:xfrm>
            <a:off x="3382404" y="3960614"/>
            <a:ext cx="5335756" cy="707886"/>
          </a:xfrm>
          <a:prstGeom prst="rect">
            <a:avLst/>
          </a:prstGeom>
        </p:spPr>
        <p:txBody>
          <a:bodyPr wrap="none">
            <a:spAutoFit/>
          </a:bodyPr>
          <a:lstStyle/>
          <a:p>
            <a:pPr lvl="0" algn="ctr">
              <a:defRPr/>
            </a:pPr>
            <a:r>
              <a:rPr lang="en-US" sz="4000" b="1">
                <a:ln w="38100">
                  <a:solidFill>
                    <a:srgbClr val="ED7D31"/>
                  </a:solidFill>
                  <a:prstDash val="solid"/>
                </a:ln>
                <a:solidFill>
                  <a:srgbClr val="ED7D31">
                    <a:lumMod val="40000"/>
                    <a:lumOff val="60000"/>
                  </a:srgbClr>
                </a:solidFill>
              </a:rPr>
              <a:t>Bài 4: Tay khéo, tay đảm</a:t>
            </a:r>
            <a:endParaRPr lang="en-US" sz="4000" b="1" dirty="0">
              <a:ln w="38100">
                <a:solidFill>
                  <a:srgbClr val="ED7D31"/>
                </a:solidFill>
                <a:prstDash val="solid"/>
              </a:ln>
              <a:solidFill>
                <a:srgbClr val="ED7D31">
                  <a:lumMod val="40000"/>
                  <a:lumOff val="60000"/>
                </a:srgbClr>
              </a:solidFill>
            </a:endParaRPr>
          </a:p>
        </p:txBody>
      </p:sp>
    </p:spTree>
    <p:extLst>
      <p:ext uri="{BB962C8B-B14F-4D97-AF65-F5344CB8AC3E}">
        <p14:creationId xmlns:p14="http://schemas.microsoft.com/office/powerpoint/2010/main" val="42734249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862322"/>
          </a:xfrm>
          <a:prstGeom prst="rect">
            <a:avLst/>
          </a:prstGeom>
          <a:noFill/>
          <a:ln w="9525">
            <a:noFill/>
          </a:ln>
        </p:spPr>
        <p:txBody>
          <a:bodyPr wrap="square">
            <a:spAutoFit/>
          </a:bodyPr>
          <a:lstStyle/>
          <a:p>
            <a:pPr lvl="0" algn="just"/>
            <a:r>
              <a:rPr lang="vi-VN" sz="3600" dirty="0">
                <a:solidFill>
                  <a:prstClr val="black"/>
                </a:solidFill>
                <a:latin typeface="+mj-lt"/>
                <a:cs typeface="Calibri" panose="020F0502020204030204" pitchFamily="34" charset="0"/>
              </a:rPr>
              <a:t>Người xưa hay có câu “Trăm hay không bằng tay quen” bởi vậy bí kíp giúp ta </a:t>
            </a:r>
            <a:r>
              <a:rPr lang="en-US" sz="3600" dirty="0">
                <a:solidFill>
                  <a:prstClr val="black"/>
                </a:solidFill>
                <a:latin typeface="+mj-lt"/>
                <a:cs typeface="Calibri" panose="020F0502020204030204" pitchFamily="34" charset="0"/>
              </a:rPr>
              <a:t> </a:t>
            </a:r>
            <a:r>
              <a:rPr lang="vi-VN" sz="3600" dirty="0">
                <a:solidFill>
                  <a:prstClr val="black"/>
                </a:solidFill>
                <a:latin typeface="+mj-lt"/>
                <a:cs typeface="Calibri" panose="020F0502020204030204" pitchFamily="34" charset="0"/>
              </a:rPr>
              <a:t>rèn luyện tính cẩn thận chính là: </a:t>
            </a:r>
            <a:r>
              <a:rPr lang="vi-VN" sz="3600" b="1" dirty="0">
                <a:solidFill>
                  <a:prstClr val="black"/>
                </a:solidFill>
                <a:latin typeface="+mj-lt"/>
                <a:cs typeface="Calibri" panose="020F0502020204030204" pitchFamily="34" charset="0"/>
              </a:rPr>
              <a:t>“LÀM NHIỀU CHO QUEN TAY – TẬP TRUNG, </a:t>
            </a:r>
            <a:r>
              <a:rPr lang="en-US" sz="3600" b="1" dirty="0">
                <a:solidFill>
                  <a:prstClr val="black"/>
                </a:solidFill>
                <a:latin typeface="+mj-lt"/>
                <a:cs typeface="Calibri" panose="020F0502020204030204" pitchFamily="34" charset="0"/>
              </a:rPr>
              <a:t> </a:t>
            </a:r>
            <a:r>
              <a:rPr lang="vi-VN" sz="3600" b="1" dirty="0">
                <a:solidFill>
                  <a:prstClr val="black"/>
                </a:solidFill>
                <a:latin typeface="+mj-lt"/>
                <a:cs typeface="Calibri" panose="020F0502020204030204" pitchFamily="34" charset="0"/>
              </a:rPr>
              <a:t>KHÔNG VỘI VÀNG”.</a:t>
            </a:r>
            <a:endParaRPr kumimoji="0" lang="en-US" sz="3600" b="1"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mj-lt"/>
              <a:cs typeface="Calibri" panose="020F0502020204030204" pitchFamily="34" charset="0"/>
            </a:endParaRPr>
          </a:p>
        </p:txBody>
      </p:sp>
      <p:sp>
        <p:nvSpPr>
          <p:cNvPr id="2" name="Text Box 1"/>
          <p:cNvSpPr txBox="1"/>
          <p:nvPr/>
        </p:nvSpPr>
        <p:spPr>
          <a:xfrm>
            <a:off x="1799952" y="882746"/>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410784803"/>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Times New Roman" panose="02020603050405020304" pitchFamily="18" charset="0"/>
                <a:cs typeface="Times New Roman" panose="02020603050405020304" pitchFamily="18" charset="0"/>
              </a:rPr>
              <a:t>Mở</a:t>
            </a:r>
            <a:r>
              <a:rPr lang="en-US" sz="7200" b="1" dirty="0" smtClean="0">
                <a:solidFill>
                  <a:schemeClr val="bg1"/>
                </a:solidFill>
                <a:latin typeface="Times New Roman" panose="02020603050405020304" pitchFamily="18" charset="0"/>
                <a:cs typeface="Times New Roman" panose="02020603050405020304" pitchFamily="18" charset="0"/>
              </a:rPr>
              <a:t> </a:t>
            </a:r>
            <a:r>
              <a:rPr lang="en-US" sz="7200" b="1" dirty="0" err="1" smtClean="0">
                <a:solidFill>
                  <a:schemeClr val="bg1"/>
                </a:solidFill>
                <a:latin typeface="Times New Roman" panose="02020603050405020304" pitchFamily="18" charset="0"/>
                <a:cs typeface="Times New Roman" panose="02020603050405020304" pitchFamily="18" charset="0"/>
              </a:rPr>
              <a:t>rộng</a:t>
            </a:r>
            <a:endParaRPr lang="en-US" sz="7200" b="1" dirty="0" smtClean="0">
              <a:solidFill>
                <a:schemeClr val="bg1"/>
              </a:solidFill>
              <a:latin typeface="Times New Roman" panose="02020603050405020304" pitchFamily="18" charset="0"/>
              <a:cs typeface="Times New Roman" panose="02020603050405020304" pitchFamily="18" charset="0"/>
            </a:endParaRPr>
          </a:p>
          <a:p>
            <a:pPr algn="ctr"/>
            <a:r>
              <a:rPr lang="en-US" sz="7200" b="1" dirty="0" err="1" smtClean="0">
                <a:solidFill>
                  <a:schemeClr val="bg1"/>
                </a:solidFill>
                <a:latin typeface="Times New Roman" panose="02020603050405020304" pitchFamily="18" charset="0"/>
                <a:cs typeface="Times New Roman" panose="02020603050405020304" pitchFamily="18" charset="0"/>
              </a:rPr>
              <a:t>Tổng</a:t>
            </a:r>
            <a:r>
              <a:rPr lang="en-US" sz="7200" b="1" dirty="0" smtClean="0">
                <a:solidFill>
                  <a:schemeClr val="bg1"/>
                </a:solidFill>
                <a:latin typeface="Times New Roman" panose="02020603050405020304" pitchFamily="18" charset="0"/>
                <a:cs typeface="Times New Roman" panose="02020603050405020304" pitchFamily="18" charset="0"/>
              </a:rPr>
              <a:t> </a:t>
            </a:r>
            <a:r>
              <a:rPr lang="en-US" sz="7200" b="1" dirty="0" err="1" smtClean="0">
                <a:solidFill>
                  <a:schemeClr val="bg1"/>
                </a:solidFill>
                <a:latin typeface="Times New Roman" panose="02020603050405020304" pitchFamily="18" charset="0"/>
                <a:cs typeface="Times New Roman" panose="02020603050405020304" pitchFamily="18" charset="0"/>
              </a:rPr>
              <a:t>kết</a:t>
            </a:r>
            <a:r>
              <a:rPr lang="en-US" sz="7200" b="1" dirty="0" smtClean="0">
                <a:solidFill>
                  <a:schemeClr val="bg1"/>
                </a:solidFill>
                <a:latin typeface="Times New Roman" panose="02020603050405020304" pitchFamily="18" charset="0"/>
                <a:cs typeface="Times New Roman" panose="02020603050405020304" pitchFamily="18" charset="0"/>
              </a:rPr>
              <a:t> </a:t>
            </a:r>
            <a:endParaRPr lang="en-US" sz="7200" b="1" dirty="0">
              <a:solidFill>
                <a:schemeClr val="bg1"/>
              </a:solidFill>
              <a:latin typeface="Times New Roman" panose="02020603050405020304" pitchFamily="18" charset="0"/>
              <a:cs typeface="Times New Roman" panose="02020603050405020304" pitchFamily="18"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318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6EBCC25A-C4AE-4786-9613-62CD574E7607}"/>
              </a:ext>
            </a:extLst>
          </p:cNvPr>
          <p:cNvSpPr/>
          <p:nvPr/>
        </p:nvSpPr>
        <p:spPr>
          <a:xfrm>
            <a:off x="2853612" y="195943"/>
            <a:ext cx="5785563" cy="1145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err="1">
                <a:solidFill>
                  <a:prstClr val="white"/>
                </a:solidFill>
                <a:latin typeface="Times New Roman" panose="02020603050405020304" pitchFamily="18" charset="0"/>
                <a:cs typeface="Times New Roman" panose="02020603050405020304" pitchFamily="18" charset="0"/>
              </a:rPr>
              <a:t>Thực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hành</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cắm</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hoa</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theo</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tổ</a:t>
            </a:r>
            <a:r>
              <a:rPr lang="en-US" sz="3200" dirty="0">
                <a:solidFill>
                  <a:prstClr val="white"/>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99DD9685-4F97-43BB-9506-FB697F1E3047}"/>
              </a:ext>
            </a:extLst>
          </p:cNvPr>
          <p:cNvSpPr/>
          <p:nvPr/>
        </p:nvSpPr>
        <p:spPr>
          <a:xfrm>
            <a:off x="1381125" y="1657350"/>
            <a:ext cx="931545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Chuẩn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bị</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nguyên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liệu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Hoa</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lọ</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hoa</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kéo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nước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39A480E4-F1C2-4FE2-A2C1-43AE2962C03A}"/>
              </a:ext>
            </a:extLst>
          </p:cNvPr>
          <p:cNvPicPr>
            <a:picLocks noChangeAspect="1"/>
          </p:cNvPicPr>
          <p:nvPr/>
        </p:nvPicPr>
        <p:blipFill>
          <a:blip r:embed="rId3"/>
          <a:stretch>
            <a:fillRect/>
          </a:stretch>
        </p:blipFill>
        <p:spPr>
          <a:xfrm>
            <a:off x="2853612" y="2887825"/>
            <a:ext cx="6581775" cy="3276600"/>
          </a:xfrm>
          <a:prstGeom prst="rect">
            <a:avLst/>
          </a:prstGeom>
        </p:spPr>
      </p:pic>
    </p:spTree>
    <p:extLst>
      <p:ext uri="{BB962C8B-B14F-4D97-AF65-F5344CB8AC3E}">
        <p14:creationId xmlns:p14="http://schemas.microsoft.com/office/powerpoint/2010/main" val="2493708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941983" y="2279375"/>
            <a:ext cx="795204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HĐ</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về</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nhà</a:t>
            </a:r>
            <a:endParaRPr lang="en-US" sz="7200" b="1" dirty="0">
              <a:solidFill>
                <a:schemeClr val="bg1"/>
              </a:solidFill>
              <a:latin typeface="Arial" pitchFamily="34" charset="0"/>
              <a:cs typeface="Arial" pitchFamily="34" charset="0"/>
            </a:endParaRPr>
          </a:p>
        </p:txBody>
      </p:sp>
      <p:sp>
        <p:nvSpPr>
          <p:cNvPr id="3" name="Oval 2"/>
          <p:cNvSpPr/>
          <p:nvPr/>
        </p:nvSpPr>
        <p:spPr>
          <a:xfrm>
            <a:off x="1582737" y="2519211"/>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40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5AD3E89-574F-4BFF-82D2-CF99A8D816FE}"/>
              </a:ext>
            </a:extLst>
          </p:cNvPr>
          <p:cNvSpPr txBox="1"/>
          <p:nvPr/>
        </p:nvSpPr>
        <p:spPr>
          <a:xfrm>
            <a:off x="3209925" y="447675"/>
            <a:ext cx="6429375" cy="1200329"/>
          </a:xfrm>
          <a:prstGeom prst="rect">
            <a:avLst/>
          </a:prstGeom>
          <a:noFill/>
        </p:spPr>
        <p:txBody>
          <a:bodyPr wrap="square" rtlCol="0">
            <a:spAutoFit/>
          </a:bodyPr>
          <a:lstStyle/>
          <a:p>
            <a:pPr algn="ctr"/>
            <a:r>
              <a:rPr lang="en-US" sz="3600" dirty="0" err="1"/>
              <a:t>Làm</a:t>
            </a:r>
            <a:r>
              <a:rPr lang="en-US" sz="3600" dirty="0"/>
              <a:t> </a:t>
            </a:r>
            <a:r>
              <a:rPr lang="en-US" sz="3600" dirty="0" err="1"/>
              <a:t>việc</a:t>
            </a:r>
            <a:r>
              <a:rPr lang="en-US" sz="3600" dirty="0"/>
              <a:t> </a:t>
            </a:r>
            <a:r>
              <a:rPr lang="en-US" sz="3600" dirty="0" err="1"/>
              <a:t>nhà</a:t>
            </a:r>
            <a:r>
              <a:rPr lang="en-US" sz="3600" dirty="0"/>
              <a:t> </a:t>
            </a:r>
            <a:r>
              <a:rPr lang="en-US" sz="3600" dirty="0" err="1"/>
              <a:t>để</a:t>
            </a:r>
            <a:r>
              <a:rPr lang="en-US" sz="3600" dirty="0"/>
              <a:t> </a:t>
            </a:r>
            <a:r>
              <a:rPr lang="en-US" sz="3600" dirty="0" err="1"/>
              <a:t>rèn</a:t>
            </a:r>
            <a:r>
              <a:rPr lang="en-US" sz="3600" dirty="0"/>
              <a:t> </a:t>
            </a:r>
            <a:r>
              <a:rPr lang="en-US" sz="3600" dirty="0" err="1"/>
              <a:t>luyện</a:t>
            </a:r>
            <a:r>
              <a:rPr lang="en-US" sz="3600" dirty="0"/>
              <a:t> </a:t>
            </a:r>
            <a:r>
              <a:rPr lang="en-US" sz="3600" dirty="0" err="1"/>
              <a:t>tính</a:t>
            </a:r>
            <a:r>
              <a:rPr lang="en-US" sz="3600" dirty="0"/>
              <a:t> </a:t>
            </a:r>
            <a:r>
              <a:rPr lang="en-US" sz="3600" dirty="0" err="1"/>
              <a:t>cẩn</a:t>
            </a:r>
            <a:r>
              <a:rPr lang="en-US" sz="3600" dirty="0"/>
              <a:t> </a:t>
            </a:r>
            <a:r>
              <a:rPr lang="en-US" sz="3600" dirty="0" err="1"/>
              <a:t>thận</a:t>
            </a:r>
            <a:r>
              <a:rPr lang="en-US" sz="3600" dirty="0"/>
              <a:t>, </a:t>
            </a:r>
            <a:r>
              <a:rPr lang="en-US" sz="3600" dirty="0" err="1"/>
              <a:t>khéo</a:t>
            </a:r>
            <a:r>
              <a:rPr lang="en-US" sz="3600" dirty="0"/>
              <a:t> </a:t>
            </a:r>
            <a:r>
              <a:rPr lang="en-US" sz="3600" dirty="0" err="1"/>
              <a:t>léo</a:t>
            </a:r>
            <a:endParaRPr lang="en-US" sz="3600" dirty="0"/>
          </a:p>
        </p:txBody>
      </p:sp>
      <p:pic>
        <p:nvPicPr>
          <p:cNvPr id="4" name="Picture 3">
            <a:extLst>
              <a:ext uri="{FF2B5EF4-FFF2-40B4-BE49-F238E27FC236}">
                <a16:creationId xmlns="" xmlns:a16="http://schemas.microsoft.com/office/drawing/2014/main" id="{1B6D575F-D6C7-493F-A409-72B6EE04C4FD}"/>
              </a:ext>
            </a:extLst>
          </p:cNvPr>
          <p:cNvPicPr>
            <a:picLocks noChangeAspect="1"/>
          </p:cNvPicPr>
          <p:nvPr/>
        </p:nvPicPr>
        <p:blipFill>
          <a:blip r:embed="rId3"/>
          <a:stretch>
            <a:fillRect/>
          </a:stretch>
        </p:blipFill>
        <p:spPr>
          <a:xfrm>
            <a:off x="1074655" y="1732845"/>
            <a:ext cx="10011265" cy="3968832"/>
          </a:xfrm>
          <a:prstGeom prst="rect">
            <a:avLst/>
          </a:prstGeom>
        </p:spPr>
      </p:pic>
    </p:spTree>
    <p:extLst>
      <p:ext uri="{BB962C8B-B14F-4D97-AF65-F5344CB8AC3E}">
        <p14:creationId xmlns:p14="http://schemas.microsoft.com/office/powerpoint/2010/main" val="1122927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Củng cố bài học</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B8EC15B-2351-4D7E-8AEC-DE4C0639432E}"/>
              </a:ext>
            </a:extLst>
          </p:cNvPr>
          <p:cNvSpPr txBox="1"/>
          <p:nvPr/>
        </p:nvSpPr>
        <p:spPr>
          <a:xfrm>
            <a:off x="4270342" y="914204"/>
            <a:ext cx="639775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srgbClr val="7030A0"/>
                </a:solidFill>
                <a:effectLst/>
                <a:uLnTx/>
                <a:uFillTx/>
                <a:latin typeface="Snap ITC" panose="04040A07060A02020202" pitchFamily="82" charset="0"/>
              </a:rPr>
              <a:t>Mục</a:t>
            </a:r>
            <a:r>
              <a:rPr kumimoji="0" lang="en-US" sz="5000" b="0" i="0" u="none" strike="noStrike" kern="1200" cap="none" spc="0" normalizeH="0" baseline="0" noProof="0" dirty="0">
                <a:ln>
                  <a:noFill/>
                </a:ln>
                <a:solidFill>
                  <a:srgbClr val="7030A0"/>
                </a:solidFill>
                <a:effectLst/>
                <a:uLnTx/>
                <a:uFillTx/>
                <a:latin typeface="Snap ITC" panose="04040A07060A02020202" pitchFamily="82" charset="0"/>
              </a:rPr>
              <a:t> </a:t>
            </a:r>
            <a:r>
              <a:rPr kumimoji="0" lang="en-US" sz="5000" b="0" i="0" u="none" strike="noStrike" kern="1200" cap="none" spc="0" normalizeH="0" baseline="0" noProof="0" dirty="0" err="1">
                <a:ln>
                  <a:noFill/>
                </a:ln>
                <a:solidFill>
                  <a:srgbClr val="7030A0"/>
                </a:solidFill>
                <a:effectLst/>
                <a:uLnTx/>
                <a:uFillTx/>
                <a:latin typeface="Snap ITC" panose="04040A07060A02020202" pitchFamily="82" charset="0"/>
              </a:rPr>
              <a:t>tiêu</a:t>
            </a:r>
            <a:r>
              <a:rPr kumimoji="0" lang="en-US" sz="5000" b="0" i="0" u="none" strike="noStrike" kern="1200" cap="none" spc="0" normalizeH="0" baseline="0" noProof="0" dirty="0">
                <a:ln>
                  <a:noFill/>
                </a:ln>
                <a:solidFill>
                  <a:srgbClr val="7030A0"/>
                </a:solidFill>
                <a:effectLst/>
                <a:uLnTx/>
                <a:uFillTx/>
                <a:latin typeface="Snap ITC" panose="04040A07060A02020202" pitchFamily="82" charset="0"/>
              </a:rPr>
              <a:t> </a:t>
            </a:r>
            <a:r>
              <a:rPr kumimoji="0" lang="en-US" sz="5000" b="0" i="0" u="none" strike="noStrike" kern="1200" cap="none" spc="0" normalizeH="0" baseline="0" noProof="0" dirty="0" err="1">
                <a:ln>
                  <a:noFill/>
                </a:ln>
                <a:solidFill>
                  <a:srgbClr val="7030A0"/>
                </a:solidFill>
                <a:effectLst/>
                <a:uLnTx/>
                <a:uFillTx/>
                <a:latin typeface="Snap ITC" panose="04040A07060A02020202" pitchFamily="82" charset="0"/>
              </a:rPr>
              <a:t>bài</a:t>
            </a:r>
            <a:r>
              <a:rPr kumimoji="0" lang="en-US" sz="5000" b="0" i="0" u="none" strike="noStrike" kern="1200" cap="none" spc="0" normalizeH="0" baseline="0" noProof="0" dirty="0">
                <a:ln>
                  <a:noFill/>
                </a:ln>
                <a:solidFill>
                  <a:srgbClr val="7030A0"/>
                </a:solidFill>
                <a:effectLst/>
                <a:uLnTx/>
                <a:uFillTx/>
                <a:latin typeface="Snap ITC" panose="04040A07060A02020202" pitchFamily="82" charset="0"/>
              </a:rPr>
              <a:t> </a:t>
            </a:r>
            <a:r>
              <a:rPr kumimoji="0" lang="en-US" sz="5000" b="0" i="0" u="none" strike="noStrike" kern="1200" cap="none" spc="0" normalizeH="0" baseline="0" noProof="0" dirty="0" err="1">
                <a:ln>
                  <a:noFill/>
                </a:ln>
                <a:solidFill>
                  <a:srgbClr val="7030A0"/>
                </a:solidFill>
                <a:effectLst/>
                <a:uLnTx/>
                <a:uFillTx/>
                <a:latin typeface="Snap ITC" panose="04040A07060A02020202" pitchFamily="82" charset="0"/>
              </a:rPr>
              <a:t>học</a:t>
            </a:r>
            <a:endParaRPr kumimoji="0" lang="en-US" sz="5000" b="0" i="0" u="none" strike="noStrike" kern="1200" cap="none" spc="0" normalizeH="0" baseline="0" noProof="0" dirty="0">
              <a:ln>
                <a:noFill/>
              </a:ln>
              <a:solidFill>
                <a:srgbClr val="7030A0"/>
              </a:solidFill>
              <a:effectLst/>
              <a:uLnTx/>
              <a:uFillTx/>
              <a:latin typeface="Snap ITC" panose="04040A07060A02020202" pitchFamily="82" charset="0"/>
            </a:endParaRPr>
          </a:p>
        </p:txBody>
      </p:sp>
      <p:sp>
        <p:nvSpPr>
          <p:cNvPr id="3" name="TextBox 2">
            <a:extLst>
              <a:ext uri="{FF2B5EF4-FFF2-40B4-BE49-F238E27FC236}">
                <a16:creationId xmlns="" xmlns:a16="http://schemas.microsoft.com/office/drawing/2014/main" id="{639A2585-1C89-4F4F-B097-51C171329DC5}"/>
              </a:ext>
            </a:extLst>
          </p:cNvPr>
          <p:cNvSpPr txBox="1"/>
          <p:nvPr/>
        </p:nvSpPr>
        <p:spPr>
          <a:xfrm>
            <a:off x="1348032" y="2869006"/>
            <a:ext cx="9530499" cy="661720"/>
          </a:xfrm>
          <a:prstGeom prst="rect">
            <a:avLst/>
          </a:prstGeom>
          <a:noFill/>
        </p:spPr>
        <p:txBody>
          <a:bodyPr wrap="square" rtlCol="0">
            <a:spAutoFit/>
          </a:bodyPr>
          <a:lstStyle/>
          <a:p>
            <a:pPr algn="just"/>
            <a:r>
              <a:rPr lang="vi-VN" sz="3700" dirty="0">
                <a:solidFill>
                  <a:srgbClr val="FF0000"/>
                </a:solidFill>
                <a:latin typeface="+mj-lt"/>
                <a:cs typeface="Arial" panose="020B0604020202020204" pitchFamily="34" charset="0"/>
              </a:rPr>
              <a:t>Làm việc nhà đ</a:t>
            </a:r>
            <a:r>
              <a:rPr lang="en-US" sz="3700" dirty="0">
                <a:solidFill>
                  <a:srgbClr val="FF0000"/>
                </a:solidFill>
                <a:latin typeface="+mj-lt"/>
                <a:cs typeface="Arial" panose="020B0604020202020204" pitchFamily="34" charset="0"/>
              </a:rPr>
              <a:t>ể</a:t>
            </a:r>
            <a:r>
              <a:rPr lang="vi-VN" sz="3700" dirty="0">
                <a:solidFill>
                  <a:srgbClr val="FF0000"/>
                </a:solidFill>
                <a:latin typeface="+mj-lt"/>
                <a:cs typeface="Arial" panose="020B0604020202020204" pitchFamily="34" charset="0"/>
              </a:rPr>
              <a:t> rèn luyện sự khéo tay, cẩn thận.</a:t>
            </a:r>
            <a:endParaRPr lang="en-US" sz="3700" dirty="0">
              <a:solidFill>
                <a:srgbClr val="FF0000"/>
              </a:solidFill>
              <a:latin typeface="+mj-lt"/>
              <a:cs typeface="Arial" panose="020B0604020202020204" pitchFamily="34" charset="0"/>
            </a:endParaRPr>
          </a:p>
        </p:txBody>
      </p:sp>
    </p:spTree>
    <p:extLst>
      <p:ext uri="{BB962C8B-B14F-4D97-AF65-F5344CB8AC3E}">
        <p14:creationId xmlns:p14="http://schemas.microsoft.com/office/powerpoint/2010/main" val="1334294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Khởi</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động</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5678"/>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Khám</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phá</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989827"/>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6EBCC25A-C4AE-4786-9613-62CD574E7607}"/>
              </a:ext>
            </a:extLst>
          </p:cNvPr>
          <p:cNvSpPr/>
          <p:nvPr/>
        </p:nvSpPr>
        <p:spPr>
          <a:xfrm>
            <a:off x="1943100" y="195943"/>
            <a:ext cx="8385888" cy="1315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white"/>
                </a:solidFill>
                <a:latin typeface="Times New Roman" panose="02020603050405020304" pitchFamily="18" charset="0"/>
                <a:cs typeface="Times New Roman" panose="02020603050405020304" pitchFamily="18" charset="0"/>
              </a:rPr>
              <a:t>K</a:t>
            </a:r>
            <a:r>
              <a:rPr lang="vi-VN" sz="3200" dirty="0">
                <a:solidFill>
                  <a:prstClr val="white"/>
                </a:solidFill>
                <a:latin typeface="Times New Roman" panose="02020603050405020304" pitchFamily="18" charset="0"/>
                <a:cs typeface="Times New Roman" panose="02020603050405020304" pitchFamily="18" charset="0"/>
              </a:rPr>
              <a:t>ể câu chuyện về Cậu bé hậu đậu</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99DD9685-4F97-43BB-9506-FB697F1E3047}"/>
              </a:ext>
            </a:extLst>
          </p:cNvPr>
          <p:cNvSpPr/>
          <p:nvPr/>
        </p:nvSpPr>
        <p:spPr>
          <a:xfrm>
            <a:off x="733425" y="1760375"/>
            <a:ext cx="10363199" cy="30402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vi-VN" sz="2800" dirty="0">
                <a:latin typeface="Calibri" panose="020F0502020204030204" pitchFamily="34" charset="0"/>
                <a:cs typeface="Calibri" panose="020F0502020204030204" pitchFamily="34" charset="0"/>
              </a:rPr>
              <a:t> </a:t>
            </a:r>
            <a:r>
              <a:rPr lang="vi-VN" sz="2800" dirty="0">
                <a:latin typeface="+mj-lt"/>
                <a:cs typeface="Calibri" panose="020F0502020204030204" pitchFamily="34" charset="0"/>
              </a:rPr>
              <a:t>“Ngày xửa ngày xưa, ở hành tinh Xủng Xoảng có một cậu bé tên là Úi Chà! Cậu bé </a:t>
            </a:r>
            <a:r>
              <a:rPr lang="en-US" sz="2800" dirty="0">
                <a:latin typeface="+mj-lt"/>
                <a:cs typeface="Calibri" panose="020F0502020204030204" pitchFamily="34" charset="0"/>
              </a:rPr>
              <a:t> </a:t>
            </a:r>
            <a:r>
              <a:rPr lang="vi-VN" sz="2800" dirty="0">
                <a:latin typeface="+mj-lt"/>
                <a:cs typeface="Calibri" panose="020F0502020204030204" pitchFamily="34" charset="0"/>
              </a:rPr>
              <a:t>ấy rất nhanh, ăn cũng nhanh, chạy cũng nhanh, làm gì cũng nhanh như một cơn gió chỉ có điều vì nhanh nhảu, không chịu nhìn trước nhìn sau nên cậu rất hay làm đổ vỡ, làm rơi đồ. Chiếc bát rơi vỡ vì vừa ăn Úi</a:t>
            </a:r>
            <a:r>
              <a:rPr lang="en-US" sz="2800" dirty="0">
                <a:latin typeface="+mj-lt"/>
                <a:cs typeface="Calibri" panose="020F0502020204030204" pitchFamily="34" charset="0"/>
              </a:rPr>
              <a:t> </a:t>
            </a:r>
            <a:r>
              <a:rPr lang="vi-VN" sz="2800" dirty="0">
                <a:latin typeface="+mj-lt"/>
                <a:cs typeface="Calibri" panose="020F0502020204030204" pitchFamily="34" charset="0"/>
              </a:rPr>
              <a:t>Chà vừa xem điện thoại</a:t>
            </a:r>
            <a:r>
              <a:rPr lang="en-US" sz="2800" dirty="0">
                <a:latin typeface="+mj-lt"/>
                <a:cs typeface="Calibri" panose="020F0502020204030204" pitchFamily="34" charset="0"/>
              </a:rPr>
              <a:t>.</a:t>
            </a:r>
            <a:endParaRPr kumimoji="0" lang="en-US" sz="2800" b="0" i="0" u="none" strike="noStrike" kern="1200" cap="none" spc="0" normalizeH="0" baseline="0" noProof="0" dirty="0">
              <a:ln>
                <a:noFill/>
              </a:ln>
              <a:solidFill>
                <a:prstClr val="black"/>
              </a:solidFill>
              <a:effectLst/>
              <a:uLnTx/>
              <a:uFillTx/>
              <a:latin typeface="+mj-lt"/>
              <a:cs typeface="Calibri" panose="020F0502020204030204" pitchFamily="34" charset="0"/>
            </a:endParaRPr>
          </a:p>
        </p:txBody>
      </p:sp>
      <p:sp>
        <p:nvSpPr>
          <p:cNvPr id="2" name="Cloud 1">
            <a:extLst>
              <a:ext uri="{FF2B5EF4-FFF2-40B4-BE49-F238E27FC236}">
                <a16:creationId xmlns="" xmlns:a16="http://schemas.microsoft.com/office/drawing/2014/main" id="{DB3ACC19-D628-4F09-AC4A-6E5B4D34B82C}"/>
              </a:ext>
            </a:extLst>
          </p:cNvPr>
          <p:cNvSpPr/>
          <p:nvPr/>
        </p:nvSpPr>
        <p:spPr>
          <a:xfrm>
            <a:off x="31527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tạo</a:t>
            </a:r>
            <a:r>
              <a:rPr lang="en-US" sz="3200" dirty="0"/>
              <a:t> ra </a:t>
            </a:r>
            <a:r>
              <a:rPr lang="en-US" sz="3200" dirty="0" err="1"/>
              <a:t>âm</a:t>
            </a:r>
            <a:r>
              <a:rPr lang="en-US" sz="3200" dirty="0"/>
              <a:t> </a:t>
            </a:r>
            <a:r>
              <a:rPr lang="en-US" sz="3200" dirty="0" err="1"/>
              <a:t>thanh</a:t>
            </a:r>
            <a:r>
              <a:rPr lang="en-US" sz="3200" dirty="0"/>
              <a:t> </a:t>
            </a:r>
            <a:r>
              <a:rPr lang="en-US" sz="3200" dirty="0" err="1"/>
              <a:t>gì</a:t>
            </a:r>
            <a:r>
              <a:rPr lang="en-US" sz="3200" dirty="0"/>
              <a:t>?</a:t>
            </a:r>
          </a:p>
        </p:txBody>
      </p:sp>
      <p:sp>
        <p:nvSpPr>
          <p:cNvPr id="5" name="Cloud 4">
            <a:extLst>
              <a:ext uri="{FF2B5EF4-FFF2-40B4-BE49-F238E27FC236}">
                <a16:creationId xmlns="" xmlns:a16="http://schemas.microsoft.com/office/drawing/2014/main" id="{1DED1F1F-9DD0-4907-823D-B9E4F55AA97D}"/>
              </a:ext>
            </a:extLst>
          </p:cNvPr>
          <p:cNvSpPr/>
          <p:nvPr/>
        </p:nvSpPr>
        <p:spPr>
          <a:xfrm>
            <a:off x="30765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xoảng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1125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2"/>
                                        </p:tgtEl>
                                        <p:attrNameLst>
                                          <p:attrName>ppt_x</p:attrName>
                                        </p:attrNameLst>
                                      </p:cBhvr>
                                      <p:tavLst>
                                        <p:tav tm="0">
                                          <p:val>
                                            <p:strVal val="ppt_x"/>
                                          </p:val>
                                        </p:tav>
                                        <p:tav tm="100000">
                                          <p:val>
                                            <p:strVal val="ppt_x"/>
                                          </p:val>
                                        </p:tav>
                                      </p:tavLst>
                                    </p:anim>
                                    <p:anim calcmode="lin" valueType="num">
                                      <p:cBhvr additive="base">
                                        <p:cTn id="22" dur="500"/>
                                        <p:tgtEl>
                                          <p:spTgt spid="2"/>
                                        </p:tgtEl>
                                        <p:attrNameLst>
                                          <p:attrName>ppt_y</p:attrName>
                                        </p:attrNameLst>
                                      </p:cBhvr>
                                      <p:tavLst>
                                        <p:tav tm="0">
                                          <p:val>
                                            <p:strVal val="ppt_y"/>
                                          </p:val>
                                        </p:tav>
                                        <p:tav tm="100000">
                                          <p:val>
                                            <p:strVal val="1+ppt_h/2"/>
                                          </p:val>
                                        </p:tav>
                                      </p:tavLst>
                                    </p:anim>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 grpId="0" animBg="1"/>
      <p:bldP spid="2" grpId="1"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99DD9685-4F97-43BB-9506-FB697F1E3047}"/>
              </a:ext>
            </a:extLst>
          </p:cNvPr>
          <p:cNvSpPr/>
          <p:nvPr/>
        </p:nvSpPr>
        <p:spPr>
          <a:xfrm>
            <a:off x="1162050" y="885825"/>
            <a:ext cx="8396286" cy="10287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vi-VN"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mj-lt"/>
                <a:cs typeface="Calibri" panose="020F0502020204030204" pitchFamily="34" charset="0"/>
              </a:rPr>
              <a:t>Vì mải với tay lấy rô bốt trái cây nên Úi Chà </a:t>
            </a:r>
            <a:r>
              <a:rPr lang="en-US" sz="3600" dirty="0">
                <a:solidFill>
                  <a:prstClr val="black"/>
                </a:solidFill>
                <a:latin typeface="+mj-lt"/>
                <a:cs typeface="Calibri" panose="020F0502020204030204" pitchFamily="34" charset="0"/>
              </a:rPr>
              <a:t> </a:t>
            </a:r>
            <a:r>
              <a:rPr lang="vi-VN" sz="3600" dirty="0">
                <a:solidFill>
                  <a:prstClr val="black"/>
                </a:solidFill>
                <a:latin typeface="+mj-lt"/>
                <a:cs typeface="Calibri" panose="020F0502020204030204" pitchFamily="34" charset="0"/>
              </a:rPr>
              <a:t>làm đổ cả cốc nước rồi!</a:t>
            </a:r>
            <a:endParaRPr kumimoji="0" lang="en-US" sz="3600" b="0" i="0" u="none" strike="noStrike" kern="1200" cap="none" spc="0" normalizeH="0" baseline="0" noProof="0" dirty="0">
              <a:ln>
                <a:noFill/>
              </a:ln>
              <a:solidFill>
                <a:prstClr val="black"/>
              </a:solidFill>
              <a:effectLst/>
              <a:uLnTx/>
              <a:uFillTx/>
              <a:latin typeface="+mj-lt"/>
              <a:cs typeface="Calibri" panose="020F0502020204030204" pitchFamily="34" charset="0"/>
            </a:endParaRPr>
          </a:p>
        </p:txBody>
      </p:sp>
      <p:sp>
        <p:nvSpPr>
          <p:cNvPr id="2" name="Cloud 1">
            <a:extLst>
              <a:ext uri="{FF2B5EF4-FFF2-40B4-BE49-F238E27FC236}">
                <a16:creationId xmlns="" xmlns:a16="http://schemas.microsoft.com/office/drawing/2014/main" id="{DB3ACC19-D628-4F09-AC4A-6E5B4D34B82C}"/>
              </a:ext>
            </a:extLst>
          </p:cNvPr>
          <p:cNvSpPr/>
          <p:nvPr/>
        </p:nvSpPr>
        <p:spPr>
          <a:xfrm>
            <a:off x="2181226" y="2085975"/>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a:solidFill>
                  <a:prstClr val="white"/>
                </a:solidFill>
                <a:latin typeface="Calibri" panose="020F0502020204030204"/>
              </a:rPr>
              <a:t>Nước đổ như thế nào, rơi xuống đâu, làm ướt đồ đạc nào trong nhà </a:t>
            </a:r>
          </a:p>
          <a:p>
            <a:pPr lvl="0" algn="ctr"/>
            <a:r>
              <a:rPr lang="vi-VN" sz="3200">
                <a:solidFill>
                  <a:prstClr val="white"/>
                </a:solidFill>
                <a:latin typeface="Calibri" panose="020F0502020204030204"/>
              </a:rPr>
              <a:t>không?</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loud 4">
            <a:extLst>
              <a:ext uri="{FF2B5EF4-FFF2-40B4-BE49-F238E27FC236}">
                <a16:creationId xmlns="" xmlns:a16="http://schemas.microsoft.com/office/drawing/2014/main" id="{39C48171-22F2-4F18-9BF2-99179002C414}"/>
              </a:ext>
            </a:extLst>
          </p:cNvPr>
          <p:cNvSpPr/>
          <p:nvPr/>
        </p:nvSpPr>
        <p:spPr>
          <a:xfrm>
            <a:off x="2181226" y="2085974"/>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Times New Roman" panose="02020603050405020304" pitchFamily="18" charset="0"/>
                <a:cs typeface="Times New Roman" panose="02020603050405020304" pitchFamily="18" charset="0"/>
              </a:rPr>
              <a:t>Nước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đổ</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đầy</a:t>
            </a:r>
            <a:r>
              <a:rPr lang="en-US" sz="3200" dirty="0">
                <a:solidFill>
                  <a:prstClr val="white"/>
                </a:solidFill>
                <a:latin typeface="Times New Roman" panose="02020603050405020304" pitchFamily="18" charset="0"/>
                <a:cs typeface="Times New Roman" panose="02020603050405020304" pitchFamily="18" charset="0"/>
              </a:rPr>
              <a:t> ra </a:t>
            </a:r>
            <a:r>
              <a:rPr lang="en-US" sz="3200" dirty="0" err="1">
                <a:solidFill>
                  <a:prstClr val="white"/>
                </a:solidFill>
                <a:latin typeface="Times New Roman" panose="02020603050405020304" pitchFamily="18" charset="0"/>
                <a:cs typeface="Times New Roman" panose="02020603050405020304" pitchFamily="18" charset="0"/>
              </a:rPr>
              <a:t>nhà</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làm</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ướt</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hết</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bàn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ghế</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đồ</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đạc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trong</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nhà</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448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 grpId="1"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99DD9685-4F97-43BB-9506-FB697F1E3047}"/>
              </a:ext>
            </a:extLst>
          </p:cNvPr>
          <p:cNvSpPr/>
          <p:nvPr/>
        </p:nvSpPr>
        <p:spPr>
          <a:xfrm>
            <a:off x="895351" y="442912"/>
            <a:ext cx="9877424" cy="15335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3600" i="1" dirty="0" err="1"/>
              <a:t>Chà</a:t>
            </a:r>
            <a:r>
              <a:rPr lang="en-US" sz="3600" i="1" dirty="0"/>
              <a:t> </a:t>
            </a:r>
            <a:r>
              <a:rPr lang="en-US" sz="3600" i="1" dirty="0" err="1"/>
              <a:t>chà</a:t>
            </a:r>
            <a:r>
              <a:rPr lang="en-US" sz="3600" i="1" dirty="0"/>
              <a:t>… </a:t>
            </a:r>
            <a:r>
              <a:rPr lang="en-US" sz="3600" i="1" dirty="0" err="1"/>
              <a:t>hãy</a:t>
            </a:r>
            <a:r>
              <a:rPr lang="en-US" sz="3600" i="1" dirty="0"/>
              <a:t> </a:t>
            </a:r>
            <a:r>
              <a:rPr lang="en-US" sz="3600" i="1" dirty="0" err="1"/>
              <a:t>xem</a:t>
            </a:r>
            <a:r>
              <a:rPr lang="en-US" sz="3600" i="1" dirty="0"/>
              <a:t> </a:t>
            </a:r>
            <a:r>
              <a:rPr lang="en-US" sz="3600" i="1" dirty="0" err="1"/>
              <a:t>kìa</a:t>
            </a:r>
            <a:r>
              <a:rPr lang="en-US" sz="3600" i="1" dirty="0"/>
              <a:t>. </a:t>
            </a:r>
            <a:r>
              <a:rPr lang="en-US" sz="3600" dirty="0" err="1"/>
              <a:t>Cậu</a:t>
            </a:r>
            <a:r>
              <a:rPr lang="en-US" sz="3600" dirty="0"/>
              <a:t> </a:t>
            </a:r>
            <a:r>
              <a:rPr lang="en-US" sz="3600" dirty="0" err="1"/>
              <a:t>bé</a:t>
            </a:r>
            <a:r>
              <a:rPr lang="en-US" sz="3600" dirty="0"/>
              <a:t> </a:t>
            </a:r>
            <a:r>
              <a:rPr lang="en-US" sz="3600" dirty="0" err="1"/>
              <a:t>đang</a:t>
            </a:r>
            <a:r>
              <a:rPr lang="en-US" sz="3600" dirty="0"/>
              <a:t> </a:t>
            </a:r>
            <a:r>
              <a:rPr lang="en-US" sz="3600" dirty="0" err="1"/>
              <a:t>cầm</a:t>
            </a:r>
            <a:r>
              <a:rPr lang="en-US" sz="3600" dirty="0"/>
              <a:t> </a:t>
            </a:r>
            <a:r>
              <a:rPr lang="en-US" sz="3600" dirty="0" err="1"/>
              <a:t>trên</a:t>
            </a:r>
            <a:r>
              <a:rPr lang="en-US" sz="3600" dirty="0"/>
              <a:t> </a:t>
            </a:r>
            <a:r>
              <a:rPr lang="en-US" sz="3600" dirty="0" err="1"/>
              <a:t>tay</a:t>
            </a:r>
            <a:r>
              <a:rPr lang="en-US" sz="3600" dirty="0"/>
              <a:t> </a:t>
            </a:r>
            <a:r>
              <a:rPr lang="en-US" sz="3600" dirty="0" err="1"/>
              <a:t>rổ</a:t>
            </a:r>
            <a:r>
              <a:rPr lang="en-US" sz="3600" dirty="0"/>
              <a:t> </a:t>
            </a:r>
            <a:r>
              <a:rPr lang="en-US" sz="3600" dirty="0" err="1"/>
              <a:t>rau</a:t>
            </a:r>
            <a:r>
              <a:rPr lang="en-US" sz="3600" dirty="0"/>
              <a:t> </a:t>
            </a:r>
            <a:r>
              <a:rPr lang="en-US" sz="3600" dirty="0" err="1"/>
              <a:t>mà</a:t>
            </a:r>
            <a:r>
              <a:rPr lang="en-US" sz="3600" dirty="0"/>
              <a:t> </a:t>
            </a:r>
            <a:r>
              <a:rPr lang="en-US" sz="3600" dirty="0" err="1"/>
              <a:t>mắt</a:t>
            </a:r>
            <a:r>
              <a:rPr lang="en-US" sz="3600" dirty="0"/>
              <a:t> </a:t>
            </a:r>
            <a:r>
              <a:rPr lang="en-US" sz="3600" dirty="0" err="1"/>
              <a:t>vẫn</a:t>
            </a:r>
            <a:r>
              <a:rPr lang="en-US" sz="3600" dirty="0"/>
              <a:t> </a:t>
            </a:r>
            <a:r>
              <a:rPr lang="en-US" sz="3600" dirty="0" err="1"/>
              <a:t>đang</a:t>
            </a:r>
            <a:r>
              <a:rPr lang="en-US" sz="3600" dirty="0"/>
              <a:t> </a:t>
            </a:r>
            <a:r>
              <a:rPr lang="en-US" sz="3600" dirty="0" err="1"/>
              <a:t>nhìn</a:t>
            </a:r>
            <a:r>
              <a:rPr lang="en-US" sz="3600" dirty="0"/>
              <a:t>  </a:t>
            </a:r>
            <a:r>
              <a:rPr lang="en-US" sz="3600" dirty="0" err="1"/>
              <a:t>theo</a:t>
            </a:r>
            <a:r>
              <a:rPr lang="en-US" sz="3600" dirty="0"/>
              <a:t> </a:t>
            </a:r>
            <a:r>
              <a:rPr lang="en-US" sz="3600" dirty="0" err="1"/>
              <a:t>bộ</a:t>
            </a:r>
            <a:r>
              <a:rPr lang="en-US" sz="3600" dirty="0"/>
              <a:t> </a:t>
            </a:r>
            <a:r>
              <a:rPr lang="en-US" sz="3600" dirty="0" err="1"/>
              <a:t>phim</a:t>
            </a:r>
            <a:r>
              <a:rPr lang="en-US" sz="3600" dirty="0"/>
              <a:t> </a:t>
            </a:r>
            <a:r>
              <a:rPr lang="en-US" sz="3600" dirty="0" err="1"/>
              <a:t>hoạt</a:t>
            </a:r>
            <a:r>
              <a:rPr lang="en-US" sz="3600" dirty="0"/>
              <a:t> </a:t>
            </a:r>
            <a:r>
              <a:rPr lang="en-US" sz="3600" dirty="0" err="1"/>
              <a:t>hình</a:t>
            </a:r>
            <a:r>
              <a:rPr lang="en-US" sz="3600" dirty="0"/>
              <a:t> ở </a:t>
            </a:r>
            <a:r>
              <a:rPr lang="en-US" sz="3600" dirty="0" err="1"/>
              <a:t>ti</a:t>
            </a:r>
            <a:r>
              <a:rPr lang="en-US" sz="3600" dirty="0"/>
              <a:t> vi.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 xmlns:a16="http://schemas.microsoft.com/office/drawing/2014/main" id="{DB3ACC19-D628-4F09-AC4A-6E5B4D34B82C}"/>
              </a:ext>
            </a:extLst>
          </p:cNvPr>
          <p:cNvSpPr/>
          <p:nvPr/>
        </p:nvSpPr>
        <p:spPr>
          <a:xfrm>
            <a:off x="3809999" y="2409825"/>
            <a:ext cx="5243511" cy="166687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prstClr val="white"/>
                </a:solidFill>
                <a:latin typeface="Calibri" panose="020F0502020204030204"/>
              </a:rPr>
              <a:t>Điều gì xảy ra tiếp</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loud 3">
            <a:extLst>
              <a:ext uri="{FF2B5EF4-FFF2-40B4-BE49-F238E27FC236}">
                <a16:creationId xmlns="" xmlns:a16="http://schemas.microsoft.com/office/drawing/2014/main" id="{147B5C0C-955C-49C8-9005-B9CF3D7CAF7A}"/>
              </a:ext>
            </a:extLst>
          </p:cNvPr>
          <p:cNvSpPr/>
          <p:nvPr/>
        </p:nvSpPr>
        <p:spPr>
          <a:xfrm>
            <a:off x="3809998" y="2409824"/>
            <a:ext cx="5243511" cy="2019301"/>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Cậu</a:t>
            </a:r>
            <a:r>
              <a:rPr lang="en-US" sz="3200" dirty="0">
                <a:solidFill>
                  <a:prstClr val="white"/>
                </a:solidFill>
                <a:latin typeface="Calibri" panose="020F0502020204030204"/>
              </a:rPr>
              <a:t> </a:t>
            </a:r>
            <a:r>
              <a:rPr lang="en-US" sz="3200" dirty="0" err="1">
                <a:solidFill>
                  <a:prstClr val="white"/>
                </a:solidFill>
                <a:latin typeface="Calibri" panose="020F0502020204030204"/>
              </a:rPr>
              <a:t>bé</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rổ</a:t>
            </a:r>
            <a:r>
              <a:rPr lang="en-US" sz="3200" dirty="0">
                <a:solidFill>
                  <a:prstClr val="white"/>
                </a:solidFill>
                <a:latin typeface="Calibri" panose="020F0502020204030204"/>
              </a:rPr>
              <a:t> </a:t>
            </a:r>
            <a:r>
              <a:rPr lang="en-US" sz="3200" dirty="0" err="1">
                <a:solidFill>
                  <a:prstClr val="white"/>
                </a:solidFill>
                <a:latin typeface="Calibri" panose="020F0502020204030204"/>
              </a:rPr>
              <a:t>rau</a:t>
            </a:r>
            <a:r>
              <a:rPr lang="en-US" sz="3200" dirty="0">
                <a:solidFill>
                  <a:prstClr val="white"/>
                </a:solidFill>
                <a:latin typeface="Calibri" panose="020F0502020204030204"/>
              </a:rPr>
              <a:t> </a:t>
            </a:r>
            <a:r>
              <a:rPr lang="en-US" sz="3200" dirty="0" err="1">
                <a:solidFill>
                  <a:prstClr val="white"/>
                </a:solidFill>
                <a:latin typeface="Calibri" panose="020F0502020204030204"/>
              </a:rPr>
              <a:t>xuống</a:t>
            </a:r>
            <a:r>
              <a:rPr lang="en-US" sz="3200" dirty="0">
                <a:solidFill>
                  <a:prstClr val="white"/>
                </a:solidFill>
                <a:latin typeface="Calibri" panose="020F0502020204030204"/>
              </a:rPr>
              <a:t> </a:t>
            </a:r>
            <a:r>
              <a:rPr lang="en-US" sz="3200" dirty="0" err="1">
                <a:solidFill>
                  <a:prstClr val="white"/>
                </a:solidFill>
                <a:latin typeface="Calibri" panose="020F0502020204030204"/>
              </a:rPr>
              <a:t>đất</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247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algn="just"/>
            <a:r>
              <a:rPr lang="vi-VN" sz="3600" dirty="0">
                <a:latin typeface="Times New Roman" panose="02020603050405020304" pitchFamily="18" charset="0"/>
                <a:cs typeface="Times New Roman" panose="02020603050405020304" pitchFamily="18" charset="0"/>
              </a:rPr>
              <a:t>Thật lãng phí làm sao, vì HẬU ĐẬU nên bao nhiêu đồ đạc bị hỏng, bị rơi bẩn không thể sử dụng tiếp được nữa. Hậu đậu là không cẩn thận, hay làm rơi, làm vỡ đồ đạc</a:t>
            </a:r>
            <a:r>
              <a:rPr lang="vi-VN" sz="360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A64289A-C557-44E2-82A3-9EF4A594DA7F}"/>
              </a:ext>
            </a:extLst>
          </p:cNvPr>
          <p:cNvSpPr/>
          <p:nvPr/>
        </p:nvSpPr>
        <p:spPr>
          <a:xfrm>
            <a:off x="2006353" y="161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600" dirty="0">
                <a:latin typeface="+mj-lt"/>
                <a:cs typeface="Calibri" panose="020F0502020204030204" pitchFamily="34" charset="0"/>
              </a:rPr>
              <a:t>Em đã đánh vỡ bát bao giờ chưa</a:t>
            </a:r>
            <a:r>
              <a:rPr lang="en-US" sz="3600" dirty="0">
                <a:latin typeface="+mj-lt"/>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mj-lt"/>
              <a:cs typeface="Calibri" panose="020F0502020204030204" pitchFamily="34" charset="0"/>
            </a:endParaRPr>
          </a:p>
        </p:txBody>
      </p:sp>
      <p:sp>
        <p:nvSpPr>
          <p:cNvPr id="4" name="Rectangle 3">
            <a:extLst>
              <a:ext uri="{FF2B5EF4-FFF2-40B4-BE49-F238E27FC236}">
                <a16:creationId xmlns="" xmlns:a16="http://schemas.microsoft.com/office/drawing/2014/main" id="{F7DB7C82-A794-4474-9BB9-6627EA4B09C2}"/>
              </a:ext>
            </a:extLst>
          </p:cNvPr>
          <p:cNvSpPr/>
          <p:nvPr/>
        </p:nvSpPr>
        <p:spPr>
          <a:xfrm>
            <a:off x="2096608" y="1898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Times New Roman" panose="02020603050405020304" pitchFamily="18" charset="0"/>
                <a:cs typeface="Times New Roman" panose="02020603050405020304" pitchFamily="18" charset="0"/>
              </a:rPr>
              <a:t>Điều</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gì</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xảy</a:t>
            </a:r>
            <a:r>
              <a:rPr lang="en-US" sz="3600" noProof="0" dirty="0">
                <a:latin typeface="Times New Roman" panose="02020603050405020304" pitchFamily="18" charset="0"/>
                <a:cs typeface="Times New Roman" panose="02020603050405020304" pitchFamily="18" charset="0"/>
              </a:rPr>
              <a:t> ra </a:t>
            </a:r>
            <a:r>
              <a:rPr lang="en-US" sz="3600" noProof="0" dirty="0" err="1">
                <a:latin typeface="Times New Roman" panose="02020603050405020304" pitchFamily="18" charset="0"/>
                <a:cs typeface="Times New Roman" panose="02020603050405020304" pitchFamily="18" charset="0"/>
              </a:rPr>
              <a:t>sau</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đó</a:t>
            </a:r>
            <a:r>
              <a:rPr lang="en-US" sz="3600" noProof="0" dirty="0">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5ABF52FB-6464-4EE3-A870-10AAEF7D1AB5}"/>
              </a:ext>
            </a:extLst>
          </p:cNvPr>
          <p:cNvSpPr/>
          <p:nvPr/>
        </p:nvSpPr>
        <p:spPr>
          <a:xfrm>
            <a:off x="2096608" y="3635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Times New Roman" panose="02020603050405020304" pitchFamily="18" charset="0"/>
                <a:cs typeface="Times New Roman" panose="02020603050405020304" pitchFamily="18" charset="0"/>
              </a:rPr>
              <a:t>Vì</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sao</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em</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lại</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đánh</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vỡ</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bát</a:t>
            </a:r>
            <a:r>
              <a:rPr lang="en-US" sz="3600" noProof="0" dirty="0">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5A394643-2E75-4078-91EE-E9C48529CC44}"/>
              </a:ext>
            </a:extLst>
          </p:cNvPr>
          <p:cNvSpPr/>
          <p:nvPr/>
        </p:nvSpPr>
        <p:spPr>
          <a:xfrm>
            <a:off x="2124889" y="5372413"/>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200" dirty="0">
                <a:latin typeface="+mj-lt"/>
                <a:cs typeface="Calibri" panose="020F0502020204030204" pitchFamily="34" charset="0"/>
              </a:rPr>
              <a:t>Làm thế nào để không đánh rơi, đánh vỡ, làm đổ đồ đạc? </a:t>
            </a:r>
            <a:endParaRPr kumimoji="0" lang="en-US" sz="3200" b="0" i="0" u="none" strike="noStrike" kern="1200" cap="none" spc="0" normalizeH="0" baseline="0" noProof="0" dirty="0">
              <a:ln>
                <a:noFill/>
              </a:ln>
              <a:solidFill>
                <a:prstClr val="white"/>
              </a:solidFill>
              <a:effectLst/>
              <a:uLnTx/>
              <a:uFillTx/>
              <a:latin typeface="+mj-lt"/>
              <a:cs typeface="Calibri" panose="020F0502020204030204" pitchFamily="34" charset="0"/>
            </a:endParaRPr>
          </a:p>
        </p:txBody>
      </p:sp>
    </p:spTree>
    <p:extLst>
      <p:ext uri="{BB962C8B-B14F-4D97-AF65-F5344CB8AC3E}">
        <p14:creationId xmlns:p14="http://schemas.microsoft.com/office/powerpoint/2010/main" val="1893991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454</Words>
  <Application>Microsoft Office PowerPoint</Application>
  <PresentationFormat>Widescreen</PresentationFormat>
  <Paragraphs>43</Paragraphs>
  <Slides>15</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宋体</vt:lpstr>
      <vt:lpstr>宋体</vt:lpstr>
      <vt:lpstr>Arial</vt:lpstr>
      <vt:lpstr>Calibri</vt:lpstr>
      <vt:lpstr>Calibri Light</vt:lpstr>
      <vt:lpstr>Snap ITC</vt:lpstr>
      <vt:lpstr>Times New Roman</vt:lpstr>
      <vt:lpstr>等线</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STD_NHA</cp:lastModifiedBy>
  <cp:revision>17</cp:revision>
  <dcterms:created xsi:type="dcterms:W3CDTF">2021-06-08T09:22:31Z</dcterms:created>
  <dcterms:modified xsi:type="dcterms:W3CDTF">2025-02-15T13:38:29Z</dcterms:modified>
</cp:coreProperties>
</file>