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319" r:id="rId2"/>
    <p:sldId id="685" r:id="rId3"/>
    <p:sldId id="256" r:id="rId4"/>
    <p:sldId id="742" r:id="rId5"/>
    <p:sldId id="352" r:id="rId6"/>
    <p:sldId id="262" r:id="rId7"/>
    <p:sldId id="726" r:id="rId8"/>
    <p:sldId id="736" r:id="rId9"/>
    <p:sldId id="743" r:id="rId10"/>
  </p:sldIdLst>
  <p:sldSz cx="12161838" cy="6858000"/>
  <p:notesSz cx="6858000" cy="9144000"/>
  <p:embeddedFontLst>
    <p:embeddedFont>
      <p:font typeface="Annifont" panose="020B0604020202020204"/>
      <p:italic r:id="rId13"/>
    </p:embeddedFont>
    <p:embeddedFont>
      <p:font typeface="Chau Philomene One" panose="020B0604020202020204" charset="0"/>
      <p:regular r:id="rId14"/>
      <p:italic r:id="rId15"/>
    </p:embeddedFont>
    <p:embeddedFont>
      <p:font typeface="Karla" pitchFamily="2" charset="0"/>
      <p:regular r:id="rId16"/>
      <p:bold r:id="rId17"/>
      <p:italic r:id="rId18"/>
      <p:boldItalic r:id="rId19"/>
    </p:embeddedFont>
    <p:embeddedFont>
      <p:font typeface="Love Ya Like A Sister" panose="020B0604020202020204" charset="0"/>
      <p:regular r:id="rId20"/>
    </p:embeddedFont>
    <p:embeddedFont>
      <p:font typeface="Varela Round" panose="020B0604020202020204" charset="-79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24" userDrawn="1">
          <p15:clr>
            <a:srgbClr val="9AA0A6"/>
          </p15:clr>
        </p15:guide>
        <p15:guide id="2" orient="horz" pos="3480" userDrawn="1">
          <p15:clr>
            <a:srgbClr val="9AA0A6"/>
          </p15:clr>
        </p15:guide>
        <p15:guide id="3" orient="horz" pos="1233" userDrawn="1">
          <p15:clr>
            <a:srgbClr val="9AA0A6"/>
          </p15:clr>
        </p15:guide>
        <p15:guide id="4" pos="38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296"/>
    <a:srgbClr val="99EFBA"/>
    <a:srgbClr val="F6E9A1"/>
    <a:srgbClr val="F5E9A0"/>
    <a:srgbClr val="214B9D"/>
    <a:srgbClr val="FFFFFF"/>
    <a:srgbClr val="FFFFCC"/>
    <a:srgbClr val="F9E7EC"/>
    <a:srgbClr val="FFE196"/>
    <a:srgbClr val="F7E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24AEA-F520-4697-8DAD-13E62CF4688C}">
  <a:tblStyle styleId="{3C524AEA-F520-4697-8DAD-13E62CF468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3241" autoAdjust="0"/>
  </p:normalViewPr>
  <p:slideViewPr>
    <p:cSldViewPr snapToGrid="0">
      <p:cViewPr varScale="1">
        <p:scale>
          <a:sx n="60" d="100"/>
          <a:sy n="60" d="100"/>
        </p:scale>
        <p:origin x="186" y="42"/>
      </p:cViewPr>
      <p:guideLst>
        <p:guide orient="horz" pos="824"/>
        <p:guide orient="horz" pos="3480"/>
        <p:guide orient="horz" pos="1233"/>
        <p:guide pos="3831"/>
      </p:guideLst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16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B66804-FB93-45D3-D183-3DA621274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70707-4911-4F0F-F5E7-2DD4709B46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B774B-32F3-4306-8AED-7FF9CCAA55C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0349C-98C7-6D36-A6AA-1F2855B961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3F5AE-94A8-B594-7289-E4C1A0DEE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309E-DAD4-4A3B-A41E-39E2B7F2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4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460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0"/>
              <a:t>Xong bài 1 thì quay về slide 8</a:t>
            </a:r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66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885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69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12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87613" y="4876300"/>
            <a:ext cx="6074934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87779" y="3984217"/>
            <a:ext cx="6074934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87779" y="1384067"/>
            <a:ext cx="6074934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576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957625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subTitle" idx="2"/>
          </p:nvPr>
        </p:nvSpPr>
        <p:spPr>
          <a:xfrm>
            <a:off x="7757528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3"/>
          </p:nvPr>
        </p:nvSpPr>
        <p:spPr>
          <a:xfrm>
            <a:off x="957625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7757561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/>
          <p:nvPr/>
        </p:nvSpPr>
        <p:spPr>
          <a:xfrm flipH="1">
            <a:off x="418139" y="2832621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 flipH="1">
            <a:off x="11797510" y="2493821"/>
            <a:ext cx="279537" cy="214571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782493" y="5896476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10000696" y="6168787"/>
            <a:ext cx="279531" cy="262636"/>
            <a:chOff x="-282475" y="1572750"/>
            <a:chExt cx="182200" cy="170750"/>
          </a:xfrm>
        </p:grpSpPr>
        <p:sp>
          <p:nvSpPr>
            <p:cNvPr id="233" name="Google Shape;233;p25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5"/>
          <p:cNvGrpSpPr/>
          <p:nvPr/>
        </p:nvGrpSpPr>
        <p:grpSpPr>
          <a:xfrm flipH="1">
            <a:off x="6239128" y="6229220"/>
            <a:ext cx="418263" cy="359033"/>
            <a:chOff x="1960475" y="3376925"/>
            <a:chExt cx="314475" cy="269275"/>
          </a:xfrm>
        </p:grpSpPr>
        <p:sp>
          <p:nvSpPr>
            <p:cNvPr id="236" name="Google Shape;236;p25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5"/>
          <p:cNvSpPr/>
          <p:nvPr/>
        </p:nvSpPr>
        <p:spPr>
          <a:xfrm flipH="1">
            <a:off x="9721147" y="2751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18130" y="5098476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25"/>
          <p:cNvGrpSpPr/>
          <p:nvPr/>
        </p:nvGrpSpPr>
        <p:grpSpPr>
          <a:xfrm>
            <a:off x="2800290" y="51802"/>
            <a:ext cx="391429" cy="361633"/>
            <a:chOff x="761425" y="453250"/>
            <a:chExt cx="294300" cy="271225"/>
          </a:xfrm>
        </p:grpSpPr>
        <p:sp>
          <p:nvSpPr>
            <p:cNvPr id="243" name="Google Shape;243;p25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25"/>
          <p:cNvGrpSpPr/>
          <p:nvPr/>
        </p:nvGrpSpPr>
        <p:grpSpPr>
          <a:xfrm>
            <a:off x="418134" y="1476157"/>
            <a:ext cx="697348" cy="461803"/>
            <a:chOff x="-430300" y="2401925"/>
            <a:chExt cx="313300" cy="206975"/>
          </a:xfrm>
        </p:grpSpPr>
        <p:sp>
          <p:nvSpPr>
            <p:cNvPr id="248" name="Google Shape;248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 flipH="1">
            <a:off x="11100158" y="5107524"/>
            <a:ext cx="697348" cy="461803"/>
            <a:chOff x="-430300" y="2401925"/>
            <a:chExt cx="313300" cy="206975"/>
          </a:xfrm>
        </p:grpSpPr>
        <p:sp>
          <p:nvSpPr>
            <p:cNvPr id="255" name="Google Shape;255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58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1211362" y="2349433"/>
            <a:ext cx="462493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8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1"/>
          </p:nvPr>
        </p:nvSpPr>
        <p:spPr>
          <a:xfrm>
            <a:off x="1211362" y="3228967"/>
            <a:ext cx="5122895" cy="1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3"/>
            </a:lvl1pPr>
            <a:lvl2pPr lvl="1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23"/>
              </a:spcBef>
              <a:spcAft>
                <a:spcPts val="212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/>
          <p:nvPr/>
        </p:nvSpPr>
        <p:spPr>
          <a:xfrm flipH="1">
            <a:off x="501831" y="5593687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819876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10838854" y="5420725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4"/>
          <p:cNvGrpSpPr/>
          <p:nvPr/>
        </p:nvGrpSpPr>
        <p:grpSpPr>
          <a:xfrm flipH="1">
            <a:off x="2711643" y="234320"/>
            <a:ext cx="418263" cy="359033"/>
            <a:chOff x="1960475" y="3376925"/>
            <a:chExt cx="314475" cy="269275"/>
          </a:xfrm>
        </p:grpSpPr>
        <p:sp>
          <p:nvSpPr>
            <p:cNvPr id="205" name="Google Shape;205;p24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24"/>
          <p:cNvSpPr/>
          <p:nvPr/>
        </p:nvSpPr>
        <p:spPr>
          <a:xfrm>
            <a:off x="501807" y="1535486"/>
            <a:ext cx="696306" cy="37616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flipH="1">
            <a:off x="10190250" y="2547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01824" y="762060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11210732" y="1237380"/>
            <a:ext cx="452160" cy="491544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95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24"/>
          <p:cNvGrpSpPr/>
          <p:nvPr/>
        </p:nvGrpSpPr>
        <p:grpSpPr>
          <a:xfrm>
            <a:off x="389917" y="4215402"/>
            <a:ext cx="391429" cy="361633"/>
            <a:chOff x="761425" y="453250"/>
            <a:chExt cx="294300" cy="271225"/>
          </a:xfrm>
        </p:grpSpPr>
        <p:sp>
          <p:nvSpPr>
            <p:cNvPr id="214" name="Google Shape;214;p24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4"/>
          <p:cNvSpPr/>
          <p:nvPr/>
        </p:nvSpPr>
        <p:spPr>
          <a:xfrm>
            <a:off x="403590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24"/>
          <p:cNvGrpSpPr/>
          <p:nvPr/>
        </p:nvGrpSpPr>
        <p:grpSpPr>
          <a:xfrm>
            <a:off x="11581444" y="3482987"/>
            <a:ext cx="279531" cy="262636"/>
            <a:chOff x="-282475" y="1572750"/>
            <a:chExt cx="182200" cy="170750"/>
          </a:xfrm>
        </p:grpSpPr>
        <p:sp>
          <p:nvSpPr>
            <p:cNvPr id="220" name="Google Shape;220;p24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9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25621" y="3344684"/>
            <a:ext cx="5799218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4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29843" y="1460884"/>
            <a:ext cx="4190807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3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25621" y="4754717"/>
            <a:ext cx="5799218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57806" y="1742800"/>
            <a:ext cx="5934881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57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3418" y="886554"/>
            <a:ext cx="9155000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57625" y="1925200"/>
            <a:ext cx="5666347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3522" y="305800"/>
            <a:ext cx="11534594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01907" y="4482089"/>
            <a:ext cx="5958024" cy="6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8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0292" y="2055184"/>
            <a:ext cx="8041257" cy="22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3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9508828" y="5362235"/>
            <a:ext cx="837108" cy="553484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70986" y="2962636"/>
            <a:ext cx="1742674" cy="4038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1" name="Google Shape;21;p2"/>
          <p:cNvSpPr/>
          <p:nvPr/>
        </p:nvSpPr>
        <p:spPr>
          <a:xfrm>
            <a:off x="66" y="5437467"/>
            <a:ext cx="12162027" cy="141033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2" name="Google Shape;22;p2"/>
          <p:cNvSpPr/>
          <p:nvPr/>
        </p:nvSpPr>
        <p:spPr>
          <a:xfrm>
            <a:off x="10825769" y="4992505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3" name="Google Shape;23;p2"/>
          <p:cNvSpPr/>
          <p:nvPr/>
        </p:nvSpPr>
        <p:spPr>
          <a:xfrm>
            <a:off x="4094795" y="59407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4" name="Google Shape;24;p2"/>
          <p:cNvSpPr/>
          <p:nvPr/>
        </p:nvSpPr>
        <p:spPr>
          <a:xfrm>
            <a:off x="10492212" y="55966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25" name="Google Shape;25;p2"/>
          <p:cNvGrpSpPr/>
          <p:nvPr/>
        </p:nvGrpSpPr>
        <p:grpSpPr>
          <a:xfrm>
            <a:off x="-178756" y="6185689"/>
            <a:ext cx="1748653" cy="7536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0256696" y="6194603"/>
            <a:ext cx="1620997" cy="702192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8538590" y="6138802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" name="Google Shape;35;p2"/>
          <p:cNvSpPr/>
          <p:nvPr/>
        </p:nvSpPr>
        <p:spPr>
          <a:xfrm>
            <a:off x="4684267" y="649661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6" name="Google Shape;36;p2"/>
          <p:cNvSpPr/>
          <p:nvPr/>
        </p:nvSpPr>
        <p:spPr>
          <a:xfrm>
            <a:off x="138308" y="573263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7" name="Google Shape;37;p2"/>
          <p:cNvSpPr/>
          <p:nvPr/>
        </p:nvSpPr>
        <p:spPr>
          <a:xfrm>
            <a:off x="5299574" y="634456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8" name="Google Shape;38;p2"/>
          <p:cNvSpPr/>
          <p:nvPr/>
        </p:nvSpPr>
        <p:spPr>
          <a:xfrm>
            <a:off x="2313664" y="254738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</p:spTree>
    <p:extLst>
      <p:ext uri="{BB962C8B-B14F-4D97-AF65-F5344CB8AC3E}">
        <p14:creationId xmlns:p14="http://schemas.microsoft.com/office/powerpoint/2010/main" val="251585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649440"/>
            <a:ext cx="10246588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BD27A-6853-95AD-D16C-770EE1A397C7}"/>
              </a:ext>
            </a:extLst>
          </p:cNvPr>
          <p:cNvSpPr txBox="1"/>
          <p:nvPr userDrawn="1"/>
        </p:nvSpPr>
        <p:spPr>
          <a:xfrm>
            <a:off x="2832894" y="7277100"/>
            <a:ext cx="6496050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66" r:id="rId5"/>
    <p:sldLayoutId id="2147483668" r:id="rId6"/>
    <p:sldLayoutId id="2147483669" r:id="rId7"/>
    <p:sldLayoutId id="2147483670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DECF-1FB8-6B0B-1375-7F1156A0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77" y="5934462"/>
            <a:ext cx="4624930" cy="805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4378">
                <a:solidFill>
                  <a:srgbClr val="0070C0"/>
                </a:solidFill>
              </a:rPr>
              <a:t>Trang 30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194200" y="3183827"/>
            <a:ext cx="11967638" cy="23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>
                <a:solidFill>
                  <a:srgbClr val="0070C0"/>
                </a:solidFill>
                <a:latin typeface="+mj-lt"/>
              </a:rPr>
              <a:t>BÀI 52:</a:t>
            </a:r>
          </a:p>
          <a:p>
            <a:r>
              <a:rPr lang="en-US" sz="4800" b="1">
                <a:solidFill>
                  <a:srgbClr val="0070C0"/>
                </a:solidFill>
                <a:latin typeface="+mj-lt"/>
              </a:rPr>
              <a:t>DIỆN TÍCH HÌNH CHỮ NHẬT,</a:t>
            </a:r>
          </a:p>
          <a:p>
            <a:r>
              <a:rPr lang="en-US" sz="4800" b="1">
                <a:solidFill>
                  <a:srgbClr val="0070C0"/>
                </a:solidFill>
                <a:latin typeface="+mj-lt"/>
              </a:rPr>
              <a:t>DIỆN TÍCH HÌNH VUÔNG</a:t>
            </a:r>
          </a:p>
          <a:p>
            <a:r>
              <a:rPr lang="en-US" sz="4800" b="1">
                <a:solidFill>
                  <a:srgbClr val="0070C0"/>
                </a:solidFill>
                <a:latin typeface="+mj-lt"/>
              </a:rPr>
              <a:t>(Tiết 1)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10AD9BFD-F0DF-5FA8-2EA3-1DA20B6A991B}"/>
              </a:ext>
            </a:extLst>
          </p:cNvPr>
          <p:cNvSpPr txBox="1">
            <a:spLocks/>
          </p:cNvSpPr>
          <p:nvPr/>
        </p:nvSpPr>
        <p:spPr>
          <a:xfrm>
            <a:off x="1135614" y="433192"/>
            <a:ext cx="9890610" cy="23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>
                <a:solidFill>
                  <a:srgbClr val="FF0000"/>
                </a:solidFill>
                <a:latin typeface="+mj-lt"/>
              </a:rPr>
              <a:t>CHỦ ĐỀ 9:</a:t>
            </a:r>
          </a:p>
          <a:p>
            <a:r>
              <a:rPr lang="en-US" sz="4800" b="1">
                <a:solidFill>
                  <a:srgbClr val="FF0000"/>
                </a:solidFill>
                <a:latin typeface="+mj-lt"/>
              </a:rPr>
              <a:t>CHU VI, DIỆN TÍCH MỘT SỐ HÌNH PHẲNG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E4C968-281B-3B9D-A2D9-DBDF5F01ADB7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Khám phá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881962-35DF-4A0B-3726-BDC606E48FD2}"/>
              </a:ext>
            </a:extLst>
          </p:cNvPr>
          <p:cNvGrpSpPr/>
          <p:nvPr/>
        </p:nvGrpSpPr>
        <p:grpSpPr>
          <a:xfrm>
            <a:off x="679088" y="829297"/>
            <a:ext cx="11482750" cy="4618093"/>
            <a:chOff x="956900" y="600697"/>
            <a:chExt cx="11482750" cy="46180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CADEDB-BDAA-A415-A04A-0418FF0AA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6847"/>
            <a:stretch/>
          </p:blipFill>
          <p:spPr>
            <a:xfrm>
              <a:off x="956900" y="600697"/>
              <a:ext cx="4211794" cy="46180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2FC0DF-4662-B361-B3A7-E5BEBB58E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4387" y="2783485"/>
              <a:ext cx="10265263" cy="1897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27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DF19B30C-FAA7-513D-2409-9681B431EC74}"/>
              </a:ext>
            </a:extLst>
          </p:cNvPr>
          <p:cNvSpPr txBox="1">
            <a:spLocks/>
          </p:cNvSpPr>
          <p:nvPr/>
        </p:nvSpPr>
        <p:spPr>
          <a:xfrm>
            <a:off x="1878734" y="96252"/>
            <a:ext cx="8404368" cy="893877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3200" b="1">
                <a:solidFill>
                  <a:schemeClr val="tx1"/>
                </a:solidFill>
                <a:latin typeface="+mj-lt"/>
              </a:rPr>
              <a:t>Diện tích hình chữ nhật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87A6D-A371-C746-A267-77A4231DA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166" y="1076590"/>
            <a:ext cx="9716663" cy="489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DF19B30C-FAA7-513D-2409-9681B431EC74}"/>
              </a:ext>
            </a:extLst>
          </p:cNvPr>
          <p:cNvSpPr txBox="1">
            <a:spLocks/>
          </p:cNvSpPr>
          <p:nvPr/>
        </p:nvSpPr>
        <p:spPr>
          <a:xfrm>
            <a:off x="1878735" y="176463"/>
            <a:ext cx="8404368" cy="893877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3200" b="1">
                <a:solidFill>
                  <a:schemeClr val="tx1"/>
                </a:solidFill>
                <a:latin typeface="+mj-lt"/>
              </a:rPr>
              <a:t>Diện tích hình chữ nhật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87A6D-A371-C746-A267-77A4231DA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4684" t="7498" r="2792" b="32229"/>
          <a:stretch/>
        </p:blipFill>
        <p:spPr>
          <a:xfrm>
            <a:off x="8372974" y="1437294"/>
            <a:ext cx="3820258" cy="356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E7C688-45E8-9318-EB2D-93209CEBB63F}"/>
              </a:ext>
            </a:extLst>
          </p:cNvPr>
          <p:cNvSpPr txBox="1"/>
          <p:nvPr/>
        </p:nvSpPr>
        <p:spPr>
          <a:xfrm>
            <a:off x="377302" y="1606542"/>
            <a:ext cx="8789152" cy="322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latin typeface="+mj-lt"/>
              </a:rPr>
              <a:t>Hình chữ nhật ABCD có:</a:t>
            </a:r>
          </a:p>
          <a:p>
            <a:pPr algn="just"/>
            <a:r>
              <a:rPr lang="en-US" sz="4000">
                <a:latin typeface="+mj-lt"/>
              </a:rPr>
              <a:t>4 x 3 = 12 (ô vuông).</a:t>
            </a:r>
          </a:p>
          <a:p>
            <a:pPr algn="just"/>
            <a:r>
              <a:rPr lang="en-US" sz="4000">
                <a:latin typeface="+mj-lt"/>
              </a:rPr>
              <a:t>Diện tích mỗi ô vuông là 1 </a:t>
            </a:r>
            <a:r>
              <a:rPr lang="en-US" sz="4000"/>
              <a:t>cm</a:t>
            </a:r>
            <a:r>
              <a:rPr lang="en-US" sz="4000" baseline="30000"/>
              <a:t>2</a:t>
            </a:r>
            <a:r>
              <a:rPr lang="en-US" sz="4000"/>
              <a:t>.</a:t>
            </a:r>
            <a:endParaRPr lang="en-US" sz="4000">
              <a:latin typeface="+mj-lt"/>
            </a:endParaRPr>
          </a:p>
          <a:p>
            <a:pPr algn="just"/>
            <a:r>
              <a:rPr lang="en-US" sz="4000">
                <a:latin typeface="+mj-lt"/>
              </a:rPr>
              <a:t>Diện tích hình chữ nhật ABCD là:</a:t>
            </a:r>
          </a:p>
          <a:p>
            <a:pPr algn="just"/>
            <a:r>
              <a:rPr lang="en-US" sz="4000">
                <a:latin typeface="+mj-lt"/>
              </a:rPr>
              <a:t>4 x 3 = 12 cm</a:t>
            </a:r>
            <a:r>
              <a:rPr lang="en-US" sz="4000" baseline="30000">
                <a:latin typeface="+mj-lt"/>
              </a:rPr>
              <a:t>2</a:t>
            </a:r>
            <a:r>
              <a:rPr lang="en-US" sz="4000">
                <a:latin typeface="+mj-lt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0DAD87-07E1-F5D2-64A0-7A826287DE9E}"/>
              </a:ext>
            </a:extLst>
          </p:cNvPr>
          <p:cNvSpPr/>
          <p:nvPr/>
        </p:nvSpPr>
        <p:spPr>
          <a:xfrm>
            <a:off x="97213" y="5157855"/>
            <a:ext cx="11967411" cy="16844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D71D0-EAEB-479D-F754-685881970020}"/>
              </a:ext>
            </a:extLst>
          </p:cNvPr>
          <p:cNvSpPr txBox="1"/>
          <p:nvPr/>
        </p:nvSpPr>
        <p:spPr>
          <a:xfrm>
            <a:off x="307259" y="5292179"/>
            <a:ext cx="11579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latin typeface="+mj-lt"/>
              </a:rPr>
              <a:t>Muốn tính diện tích hình chữ nhật ta lấy </a:t>
            </a:r>
            <a:r>
              <a:rPr lang="en-US" sz="4000">
                <a:solidFill>
                  <a:srgbClr val="FF0000"/>
                </a:solidFill>
                <a:latin typeface="+mj-lt"/>
              </a:rPr>
              <a:t>chiều dài nhân với chiều rộng</a:t>
            </a:r>
            <a:r>
              <a:rPr lang="en-US" sz="4000">
                <a:latin typeface="+mj-lt"/>
              </a:rPr>
              <a:t> (cùng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10609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3B1471-E898-A337-83CD-3F403BDCE78B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Hoạt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3E3E3-3C4D-E8BA-A0CC-39A572C1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" y="2291997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32494" y="320842"/>
            <a:ext cx="11829344" cy="909883"/>
            <a:chOff x="906178" y="518160"/>
            <a:chExt cx="12684189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1898125" cy="71140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Số?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F4B45D2-9EFB-A16E-B016-F08551228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5279" y="0"/>
            <a:ext cx="7426496" cy="278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EA2AD7B-43A3-508A-70A1-000F0AC9C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752197"/>
              </p:ext>
            </p:extLst>
          </p:nvPr>
        </p:nvGraphicFramePr>
        <p:xfrm>
          <a:off x="300035" y="2879978"/>
          <a:ext cx="11561768" cy="3786829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2890442">
                  <a:extLst>
                    <a:ext uri="{9D8B030D-6E8A-4147-A177-3AD203B41FA5}">
                      <a16:colId xmlns:a16="http://schemas.microsoft.com/office/drawing/2014/main" val="426149555"/>
                    </a:ext>
                  </a:extLst>
                </a:gridCol>
                <a:gridCol w="2890442">
                  <a:extLst>
                    <a:ext uri="{9D8B030D-6E8A-4147-A177-3AD203B41FA5}">
                      <a16:colId xmlns:a16="http://schemas.microsoft.com/office/drawing/2014/main" val="495769600"/>
                    </a:ext>
                  </a:extLst>
                </a:gridCol>
                <a:gridCol w="2890442">
                  <a:extLst>
                    <a:ext uri="{9D8B030D-6E8A-4147-A177-3AD203B41FA5}">
                      <a16:colId xmlns:a16="http://schemas.microsoft.com/office/drawing/2014/main" val="403347019"/>
                    </a:ext>
                  </a:extLst>
                </a:gridCol>
                <a:gridCol w="2890442">
                  <a:extLst>
                    <a:ext uri="{9D8B030D-6E8A-4147-A177-3AD203B41FA5}">
                      <a16:colId xmlns:a16="http://schemas.microsoft.com/office/drawing/2014/main" val="1533569573"/>
                    </a:ext>
                  </a:extLst>
                </a:gridCol>
              </a:tblGrid>
              <a:tr h="914295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Hình chữ nhật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ABCD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BEGC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AEGD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9091"/>
                  </a:ext>
                </a:extLst>
              </a:tr>
              <a:tr h="914295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Chiều dài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</a:rPr>
                        <a:t>4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</a:rPr>
                        <a:t>10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12561"/>
                  </a:ext>
                </a:extLst>
              </a:tr>
              <a:tr h="914295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Chiều rộng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3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</a:rPr>
                        <a:t>3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</a:rPr>
                        <a:t>3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68823"/>
                  </a:ext>
                </a:extLst>
              </a:tr>
              <a:tr h="1043944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Diện tích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18 cm</a:t>
                      </a:r>
                      <a:r>
                        <a:rPr lang="en-US" sz="3600" baseline="30000"/>
                        <a:t>2</a:t>
                      </a:r>
                      <a:endParaRPr lang="en-US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</a:rPr>
                        <a:t>12 cm</a:t>
                      </a:r>
                      <a:r>
                        <a:rPr lang="en-US" sz="3600" baseline="3000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6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</a:rPr>
                        <a:t>30 cm</a:t>
                      </a:r>
                      <a:r>
                        <a:rPr lang="en-US" sz="3600" baseline="3000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6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7831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6691002-8174-7768-7A0A-4DD1ADC6941D}"/>
              </a:ext>
            </a:extLst>
          </p:cNvPr>
          <p:cNvSpPr/>
          <p:nvPr/>
        </p:nvSpPr>
        <p:spPr>
          <a:xfrm>
            <a:off x="6738940" y="3931905"/>
            <a:ext cx="1540537" cy="64541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DC1D3-B172-3B97-A559-863455DB2CAC}"/>
              </a:ext>
            </a:extLst>
          </p:cNvPr>
          <p:cNvSpPr/>
          <p:nvPr/>
        </p:nvSpPr>
        <p:spPr>
          <a:xfrm>
            <a:off x="6738940" y="4839140"/>
            <a:ext cx="1540537" cy="64541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4AA328-0CEB-99A5-F626-8A9C9B9DE52E}"/>
              </a:ext>
            </a:extLst>
          </p:cNvPr>
          <p:cNvSpPr/>
          <p:nvPr/>
        </p:nvSpPr>
        <p:spPr>
          <a:xfrm>
            <a:off x="6738940" y="5796250"/>
            <a:ext cx="1540537" cy="64541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73A4EF-6DB8-527C-B1E6-73BC2E9EB55E}"/>
              </a:ext>
            </a:extLst>
          </p:cNvPr>
          <p:cNvSpPr/>
          <p:nvPr/>
        </p:nvSpPr>
        <p:spPr>
          <a:xfrm>
            <a:off x="9644008" y="3931905"/>
            <a:ext cx="1540537" cy="64541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F953-CD48-B0BA-18FB-138A84D1681B}"/>
              </a:ext>
            </a:extLst>
          </p:cNvPr>
          <p:cNvSpPr/>
          <p:nvPr/>
        </p:nvSpPr>
        <p:spPr>
          <a:xfrm>
            <a:off x="9644008" y="4839140"/>
            <a:ext cx="1540537" cy="64541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AB0E25-FBEF-AB39-9DE8-BEB6BCC23357}"/>
              </a:ext>
            </a:extLst>
          </p:cNvPr>
          <p:cNvSpPr/>
          <p:nvPr/>
        </p:nvSpPr>
        <p:spPr>
          <a:xfrm>
            <a:off x="9644008" y="5796250"/>
            <a:ext cx="1540537" cy="64541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212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532791" y="247650"/>
            <a:ext cx="6744309" cy="2700591"/>
            <a:chOff x="906178" y="518160"/>
            <a:chExt cx="7231685" cy="271399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6445621" cy="2567227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Một tấm gỗ hình chữ nhật có chiều rộng 5 cm, chiều dài 15 cm. Tính diện tích tấm gỗ đó.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B7D7069-9666-B60E-35D7-BD6DAFE4AD06}"/>
              </a:ext>
            </a:extLst>
          </p:cNvPr>
          <p:cNvSpPr/>
          <p:nvPr/>
        </p:nvSpPr>
        <p:spPr>
          <a:xfrm>
            <a:off x="4600886" y="2779996"/>
            <a:ext cx="267621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</a:rPr>
              <a:t>Bài 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481DFE-5542-811E-5F50-8B08BAC1A9F4}"/>
              </a:ext>
            </a:extLst>
          </p:cNvPr>
          <p:cNvSpPr/>
          <p:nvPr/>
        </p:nvSpPr>
        <p:spPr>
          <a:xfrm>
            <a:off x="2702335" y="3707848"/>
            <a:ext cx="6867053" cy="124952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</a:rPr>
              <a:t>Diện tích tấm gỗ là: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4F4AFB-C057-E512-6C72-6159D1615265}"/>
              </a:ext>
            </a:extLst>
          </p:cNvPr>
          <p:cNvSpPr/>
          <p:nvPr/>
        </p:nvSpPr>
        <p:spPr>
          <a:xfrm>
            <a:off x="4266659" y="4781233"/>
            <a:ext cx="6467003" cy="927852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</a:rPr>
              <a:t>15 x 5 = 75 cm</a:t>
            </a:r>
            <a:r>
              <a:rPr lang="en-US" sz="4800" baseline="30000">
                <a:solidFill>
                  <a:schemeClr val="tx1"/>
                </a:solidFill>
              </a:rPr>
              <a:t>2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9C79A-E9A4-11E0-C31E-5F1245A4D9CC}"/>
              </a:ext>
            </a:extLst>
          </p:cNvPr>
          <p:cNvSpPr/>
          <p:nvPr/>
        </p:nvSpPr>
        <p:spPr>
          <a:xfrm>
            <a:off x="5369239" y="5709085"/>
            <a:ext cx="6467003" cy="927852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</a:rPr>
              <a:t>Đáp số: 75 cm</a:t>
            </a:r>
            <a:r>
              <a:rPr lang="en-US" sz="4800" baseline="30000">
                <a:solidFill>
                  <a:schemeClr val="tx1"/>
                </a:solidFill>
              </a:rPr>
              <a:t>2</a:t>
            </a:r>
            <a:r>
              <a:rPr lang="en-US" sz="480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9ED44B-C66B-549E-FB63-EA4BF1811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2535" y="499149"/>
            <a:ext cx="4533707" cy="228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133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166247" y="52866"/>
            <a:ext cx="11530452" cy="1900372"/>
            <a:chOff x="906178" y="518160"/>
            <a:chExt cx="12363698" cy="19098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1577634" cy="1763035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Bu-ra-ti-nô bẻ miếng sô-cô-la thành bốn miếng nhỏ rồi chia cho bốn bạn như hình vẽ. Hỏi mỗi bạn nhận được miếng sô-cô-la bao nhiêu xăng-ti-mét vuông?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1813D46-D380-502B-4F5D-7884C8EE8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062" y="1953238"/>
            <a:ext cx="6885714" cy="490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84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6CF066D-6CCC-30E7-7BF6-78938E411ABB}"/>
              </a:ext>
            </a:extLst>
          </p:cNvPr>
          <p:cNvGrpSpPr/>
          <p:nvPr/>
        </p:nvGrpSpPr>
        <p:grpSpPr>
          <a:xfrm>
            <a:off x="166247" y="52866"/>
            <a:ext cx="852774" cy="909883"/>
            <a:chOff x="715678" y="2423160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E9ABB5-E2EE-2504-0E80-E9D376E078B9}"/>
                </a:ext>
              </a:extLst>
            </p:cNvPr>
            <p:cNvSpPr/>
            <p:nvPr/>
          </p:nvSpPr>
          <p:spPr>
            <a:xfrm>
              <a:off x="742950" y="2514600"/>
              <a:ext cx="731520" cy="731520"/>
            </a:xfrm>
            <a:prstGeom prst="ellipse">
              <a:avLst/>
            </a:prstGeom>
            <a:solidFill>
              <a:srgbClr val="F44461"/>
            </a:solidFill>
            <a:ln>
              <a:solidFill>
                <a:srgbClr val="F444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790">
                <a:solidFill>
                  <a:srgbClr val="F4446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94399A-7175-0303-7B22-773C94427105}"/>
                </a:ext>
              </a:extLst>
            </p:cNvPr>
            <p:cNvSpPr/>
            <p:nvPr/>
          </p:nvSpPr>
          <p:spPr>
            <a:xfrm>
              <a:off x="715678" y="2423160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981">
                  <a:ln w="57150"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1813D46-D380-502B-4F5D-7884C8EE8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49" b="25729"/>
          <a:stretch/>
        </p:blipFill>
        <p:spPr>
          <a:xfrm>
            <a:off x="7306432" y="891065"/>
            <a:ext cx="4689159" cy="4333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7D3589-1D67-6C06-05FC-B9EE6F0EEBAC}"/>
              </a:ext>
            </a:extLst>
          </p:cNvPr>
          <p:cNvSpPr/>
          <p:nvPr/>
        </p:nvSpPr>
        <p:spPr>
          <a:xfrm>
            <a:off x="439379" y="1017421"/>
            <a:ext cx="6867053" cy="1249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Rô-bốt nhận được miếng sô-cô-la 6 cm</a:t>
            </a:r>
            <a:r>
              <a:rPr lang="en-US" sz="3600" baseline="30000">
                <a:solidFill>
                  <a:schemeClr val="tx1"/>
                </a:solidFill>
              </a:rPr>
              <a:t>2 </a:t>
            </a:r>
            <a:r>
              <a:rPr lang="en-US" sz="3600">
                <a:solidFill>
                  <a:schemeClr val="tx1"/>
                </a:solidFill>
              </a:rPr>
              <a:t>(6 x 1 = 6 cm</a:t>
            </a:r>
            <a:r>
              <a:rPr lang="en-US" sz="3600" baseline="30000">
                <a:solidFill>
                  <a:schemeClr val="tx1"/>
                </a:solidFill>
              </a:rPr>
              <a:t>2</a:t>
            </a:r>
            <a:r>
              <a:rPr lang="en-US" sz="360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5E4FE4-4C6D-33EC-FA99-7E8CB3180920}"/>
              </a:ext>
            </a:extLst>
          </p:cNvPr>
          <p:cNvSpPr/>
          <p:nvPr/>
        </p:nvSpPr>
        <p:spPr>
          <a:xfrm>
            <a:off x="439379" y="2537536"/>
            <a:ext cx="6867053" cy="124952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Dế mèn nhận được miếng sô-cô-la 12 cm</a:t>
            </a:r>
            <a:r>
              <a:rPr lang="en-US" sz="3600" baseline="30000">
                <a:solidFill>
                  <a:schemeClr val="tx1"/>
                </a:solidFill>
              </a:rPr>
              <a:t>2 </a:t>
            </a:r>
            <a:r>
              <a:rPr lang="en-US" sz="3600">
                <a:solidFill>
                  <a:schemeClr val="tx1"/>
                </a:solidFill>
              </a:rPr>
              <a:t>(4 x 3 = 12 cm</a:t>
            </a:r>
            <a:r>
              <a:rPr lang="en-US" sz="3600" baseline="30000">
                <a:solidFill>
                  <a:schemeClr val="tx1"/>
                </a:solidFill>
              </a:rPr>
              <a:t>2</a:t>
            </a:r>
            <a:r>
              <a:rPr lang="en-US" sz="360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DB25BC-EF7F-08AC-088A-F9B57B997F1A}"/>
              </a:ext>
            </a:extLst>
          </p:cNvPr>
          <p:cNvSpPr/>
          <p:nvPr/>
        </p:nvSpPr>
        <p:spPr>
          <a:xfrm>
            <a:off x="439378" y="4057651"/>
            <a:ext cx="6867053" cy="1249529"/>
          </a:xfrm>
          <a:prstGeom prst="rect">
            <a:avLst/>
          </a:prstGeom>
          <a:solidFill>
            <a:srgbClr val="99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Gà trống nhận được miếng     sô-cô-la 10 cm</a:t>
            </a:r>
            <a:r>
              <a:rPr lang="en-US" sz="3600" baseline="30000">
                <a:solidFill>
                  <a:schemeClr val="tx1"/>
                </a:solidFill>
              </a:rPr>
              <a:t>2 </a:t>
            </a:r>
            <a:r>
              <a:rPr lang="en-US" sz="3600">
                <a:solidFill>
                  <a:schemeClr val="tx1"/>
                </a:solidFill>
              </a:rPr>
              <a:t>(5 x 2 = 10 cm</a:t>
            </a:r>
            <a:r>
              <a:rPr lang="en-US" sz="3600" baseline="30000">
                <a:solidFill>
                  <a:schemeClr val="tx1"/>
                </a:solidFill>
              </a:rPr>
              <a:t>2</a:t>
            </a:r>
            <a:r>
              <a:rPr lang="en-US" sz="360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3772ED-3C58-CA83-CF48-D99C689C9791}"/>
              </a:ext>
            </a:extLst>
          </p:cNvPr>
          <p:cNvSpPr/>
          <p:nvPr/>
        </p:nvSpPr>
        <p:spPr>
          <a:xfrm>
            <a:off x="532790" y="5555605"/>
            <a:ext cx="9544660" cy="1249529"/>
          </a:xfrm>
          <a:prstGeom prst="rect">
            <a:avLst/>
          </a:prstGeom>
          <a:solidFill>
            <a:srgbClr val="F8C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Bu-ra-ti-nô nhận được miếng sô-cô-la 8 cm</a:t>
            </a:r>
            <a:r>
              <a:rPr lang="en-US" sz="3600" baseline="30000">
                <a:solidFill>
                  <a:schemeClr val="tx1"/>
                </a:solidFill>
              </a:rPr>
              <a:t>2 </a:t>
            </a:r>
            <a:r>
              <a:rPr lang="en-US" sz="3600">
                <a:solidFill>
                  <a:schemeClr val="tx1"/>
                </a:solidFill>
              </a:rPr>
              <a:t>(4 x 2 = 8 cm</a:t>
            </a:r>
            <a:r>
              <a:rPr lang="en-US" sz="3600" baseline="30000">
                <a:solidFill>
                  <a:schemeClr val="tx1"/>
                </a:solidFill>
              </a:rPr>
              <a:t>2</a:t>
            </a:r>
            <a:r>
              <a:rPr lang="en-US" sz="360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8360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intable Number Sense Activities for Pre-K by Slidesgo">
  <a:themeElements>
    <a:clrScheme name="Custom 11">
      <a:dk1>
        <a:sysClr val="windowText" lastClr="000000"/>
      </a:dk1>
      <a:lt1>
        <a:srgbClr val="F9EFA5"/>
      </a:lt1>
      <a:dk2>
        <a:srgbClr val="444D26"/>
      </a:dk2>
      <a:lt2>
        <a:srgbClr val="262626"/>
      </a:lt2>
      <a:accent1>
        <a:srgbClr val="FFFFFF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546</Words>
  <Application>Microsoft Office PowerPoint</Application>
  <PresentationFormat>Custom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SVN-Billo</vt:lpstr>
      <vt:lpstr>Love Ya Like A Sister</vt:lpstr>
      <vt:lpstr>Varela Round</vt:lpstr>
      <vt:lpstr>Chau Philomene One</vt:lpstr>
      <vt:lpstr>Arial</vt:lpstr>
      <vt:lpstr>Karla</vt:lpstr>
      <vt:lpstr>Annifont</vt:lpstr>
      <vt:lpstr>Printable Number Sense Activities for Pre-K by Slidesgo</vt:lpstr>
      <vt:lpstr>Trang 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151</cp:revision>
  <dcterms:modified xsi:type="dcterms:W3CDTF">2025-02-17T07:55:34Z</dcterms:modified>
</cp:coreProperties>
</file>