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685" r:id="rId2"/>
    <p:sldId id="256" r:id="rId3"/>
    <p:sldId id="742" r:id="rId4"/>
    <p:sldId id="352" r:id="rId5"/>
    <p:sldId id="262" r:id="rId6"/>
    <p:sldId id="726" r:id="rId7"/>
    <p:sldId id="745" r:id="rId8"/>
    <p:sldId id="736" r:id="rId9"/>
    <p:sldId id="746" r:id="rId10"/>
    <p:sldId id="330" r:id="rId11"/>
  </p:sldIdLst>
  <p:sldSz cx="12161838" cy="6858000"/>
  <p:notesSz cx="6858000" cy="9144000"/>
  <p:embeddedFontLst>
    <p:embeddedFont>
      <p:font typeface="Annifont" panose="020B0604020202020204"/>
      <p:italic r:id="rId14"/>
    </p:embeddedFont>
    <p:embeddedFont>
      <p:font typeface="Chau Philomene One" panose="020B0604020202020204" charset="0"/>
      <p:regular r:id="rId15"/>
      <p:italic r:id="rId16"/>
    </p:embeddedFont>
    <p:embeddedFont>
      <p:font typeface="Karla" pitchFamily="2" charset="0"/>
      <p:regular r:id="rId17"/>
      <p:bold r:id="rId18"/>
      <p:italic r:id="rId19"/>
      <p:boldItalic r:id="rId20"/>
    </p:embeddedFont>
    <p:embeddedFont>
      <p:font typeface="Love Ya Like A Sister" panose="020B0604020202020204" charset="0"/>
      <p:regular r:id="rId21"/>
    </p:embeddedFont>
    <p:embeddedFont>
      <p:font typeface="Varela Round" panose="020B0604020202020204" charset="-79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" userDrawn="1">
          <p15:clr>
            <a:srgbClr val="9AA0A6"/>
          </p15:clr>
        </p15:guide>
        <p15:guide id="2" orient="horz" pos="3480" userDrawn="1">
          <p15:clr>
            <a:srgbClr val="9AA0A6"/>
          </p15:clr>
        </p15:guide>
        <p15:guide id="3" orient="horz" pos="1233" userDrawn="1">
          <p15:clr>
            <a:srgbClr val="9AA0A6"/>
          </p15:clr>
        </p15:guide>
        <p15:guide id="4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3"/>
    <a:srgbClr val="FFD571"/>
    <a:srgbClr val="C3FFFF"/>
    <a:srgbClr val="F8C296"/>
    <a:srgbClr val="99EFBA"/>
    <a:srgbClr val="F6E9A1"/>
    <a:srgbClr val="F5E9A0"/>
    <a:srgbClr val="214B9D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24AEA-F520-4697-8DAD-13E62CF4688C}">
  <a:tblStyle styleId="{3C524AEA-F520-4697-8DAD-13E62CF46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3241" autoAdjust="0"/>
  </p:normalViewPr>
  <p:slideViewPr>
    <p:cSldViewPr snapToGrid="0">
      <p:cViewPr varScale="1">
        <p:scale>
          <a:sx n="60" d="100"/>
          <a:sy n="60" d="100"/>
        </p:scale>
        <p:origin x="186" y="42"/>
      </p:cViewPr>
      <p:guideLst>
        <p:guide orient="horz" pos="824"/>
        <p:guide orient="horz" pos="3480"/>
        <p:guide orient="horz" pos="1233"/>
        <p:guide pos="3831"/>
      </p:guideLst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16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B66804-FB93-45D3-D183-3DA621274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0707-4911-4F0F-F5E7-2DD4709B4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774B-32F3-4306-8AED-7FF9CCAA55C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349C-98C7-6D36-A6AA-1F2855B96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3F5AE-94A8-B594-7289-E4C1A0DEE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309E-DAD4-4A3B-A41E-39E2B7F2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linh động các tình huống vận dụng thực tế (nếu có)</a:t>
            </a:r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3460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0"/>
              <a:t>Xong bài 1 thì quay về slide 8</a:t>
            </a:r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66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88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00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690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16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87613" y="4876300"/>
            <a:ext cx="6074934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87779" y="3984217"/>
            <a:ext cx="6074934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87779" y="1384067"/>
            <a:ext cx="6074934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576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21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10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6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7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8" y="6229220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7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90" y="51802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7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4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5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11362" y="2349433"/>
            <a:ext cx="462493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8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1211362" y="3228967"/>
            <a:ext cx="5122895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3"/>
              </a:spcBef>
              <a:spcAft>
                <a:spcPts val="212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501831" y="5593687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19876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0838854" y="5420725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 flipH="1">
            <a:off x="2711643" y="234320"/>
            <a:ext cx="418263" cy="359033"/>
            <a:chOff x="1960475" y="3376925"/>
            <a:chExt cx="314475" cy="269275"/>
          </a:xfrm>
        </p:grpSpPr>
        <p:sp>
          <p:nvSpPr>
            <p:cNvPr id="205" name="Google Shape;205;p24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4"/>
          <p:cNvSpPr/>
          <p:nvPr/>
        </p:nvSpPr>
        <p:spPr>
          <a:xfrm>
            <a:off x="501807" y="1535486"/>
            <a:ext cx="696306" cy="37616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flipH="1">
            <a:off x="10190250" y="2547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1824" y="762060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1210732" y="1237380"/>
            <a:ext cx="452160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389917" y="4215402"/>
            <a:ext cx="391429" cy="361633"/>
            <a:chOff x="761425" y="453250"/>
            <a:chExt cx="294300" cy="271225"/>
          </a:xfrm>
        </p:grpSpPr>
        <p:sp>
          <p:nvSpPr>
            <p:cNvPr id="214" name="Google Shape;214;p24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403590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4"/>
          <p:cNvGrpSpPr/>
          <p:nvPr/>
        </p:nvGrpSpPr>
        <p:grpSpPr>
          <a:xfrm>
            <a:off x="11581444" y="3482987"/>
            <a:ext cx="279531" cy="262636"/>
            <a:chOff x="-282475" y="1572750"/>
            <a:chExt cx="182200" cy="170750"/>
          </a:xfrm>
        </p:grpSpPr>
        <p:sp>
          <p:nvSpPr>
            <p:cNvPr id="220" name="Google Shape;220;p24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25621" y="3344684"/>
            <a:ext cx="579921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4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29843" y="1460884"/>
            <a:ext cx="4190807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3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25621" y="4754717"/>
            <a:ext cx="5799218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57806" y="1742800"/>
            <a:ext cx="5934881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7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3418" y="886554"/>
            <a:ext cx="9155000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57625" y="1925200"/>
            <a:ext cx="5666347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3522" y="305800"/>
            <a:ext cx="11534594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8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2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5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6" y="2962636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1" name="Google Shape;21;p2"/>
          <p:cNvSpPr/>
          <p:nvPr/>
        </p:nvSpPr>
        <p:spPr>
          <a:xfrm>
            <a:off x="66" y="5437467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5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4" name="Google Shape;24;p2"/>
          <p:cNvSpPr/>
          <p:nvPr/>
        </p:nvSpPr>
        <p:spPr>
          <a:xfrm>
            <a:off x="10492212" y="55966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9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6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2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8" name="Google Shape;38;p2"/>
          <p:cNvSpPr/>
          <p:nvPr/>
        </p:nvSpPr>
        <p:spPr>
          <a:xfrm>
            <a:off x="2313664" y="254738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</p:spTree>
    <p:extLst>
      <p:ext uri="{BB962C8B-B14F-4D97-AF65-F5344CB8AC3E}">
        <p14:creationId xmlns:p14="http://schemas.microsoft.com/office/powerpoint/2010/main" val="25158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0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BD27A-6853-95AD-D16C-770EE1A397C7}"/>
              </a:ext>
            </a:extLst>
          </p:cNvPr>
          <p:cNvSpPr txBox="1"/>
          <p:nvPr userDrawn="1"/>
        </p:nvSpPr>
        <p:spPr>
          <a:xfrm>
            <a:off x="2832894" y="7277100"/>
            <a:ext cx="6496050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66" r:id="rId5"/>
    <p:sldLayoutId id="2147483668" r:id="rId6"/>
    <p:sldLayoutId id="2147483669" r:id="rId7"/>
    <p:sldLayoutId id="2147483670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Khám phá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81962-35DF-4A0B-3726-BDC606E48FD2}"/>
              </a:ext>
            </a:extLst>
          </p:cNvPr>
          <p:cNvGrpSpPr/>
          <p:nvPr/>
        </p:nvGrpSpPr>
        <p:grpSpPr>
          <a:xfrm>
            <a:off x="679088" y="829297"/>
            <a:ext cx="11482750" cy="4618093"/>
            <a:chOff x="956900" y="600697"/>
            <a:chExt cx="11482750" cy="46180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CADEDB-BDAA-A415-A04A-0418FF0AA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847"/>
            <a:stretch/>
          </p:blipFill>
          <p:spPr>
            <a:xfrm>
              <a:off x="956900" y="600697"/>
              <a:ext cx="4211794" cy="46180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2FC0DF-4662-B361-B3A7-E5BEBB58E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4387" y="2783485"/>
              <a:ext cx="10265263" cy="1897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27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B719CA-AA76-7209-6CF4-77FE58C2B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901" t="21686" r="17029" b="22128"/>
          <a:stretch/>
        </p:blipFill>
        <p:spPr>
          <a:xfrm>
            <a:off x="3032647" y="3169920"/>
            <a:ext cx="6096544" cy="323662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A068AA-9146-0951-179D-2278E0535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768" y="79429"/>
            <a:ext cx="8475178" cy="30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DF19B30C-FAA7-513D-2409-9681B431EC74}"/>
              </a:ext>
            </a:extLst>
          </p:cNvPr>
          <p:cNvSpPr txBox="1">
            <a:spLocks/>
          </p:cNvSpPr>
          <p:nvPr/>
        </p:nvSpPr>
        <p:spPr>
          <a:xfrm>
            <a:off x="1878734" y="96252"/>
            <a:ext cx="8404368" cy="893877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3200" b="1">
                <a:solidFill>
                  <a:schemeClr val="tx1"/>
                </a:solidFill>
                <a:latin typeface="+mj-lt"/>
              </a:rPr>
              <a:t>Diện tích hình vuông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0C17A0-64B7-0533-7FDF-09580C576A7D}"/>
              </a:ext>
            </a:extLst>
          </p:cNvPr>
          <p:cNvGrpSpPr/>
          <p:nvPr/>
        </p:nvGrpSpPr>
        <p:grpSpPr>
          <a:xfrm>
            <a:off x="1878734" y="1123458"/>
            <a:ext cx="9073034" cy="5453805"/>
            <a:chOff x="1878734" y="1123458"/>
            <a:chExt cx="9073034" cy="54538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509821-2047-FE4A-6EB8-4D53A2733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78734" y="1123458"/>
              <a:ext cx="9073034" cy="54538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95DF8B-2D94-294A-2647-BED2A26689EC}"/>
                </a:ext>
              </a:extLst>
            </p:cNvPr>
            <p:cNvSpPr/>
            <p:nvPr/>
          </p:nvSpPr>
          <p:spPr>
            <a:xfrm>
              <a:off x="2053390" y="5782668"/>
              <a:ext cx="3198592" cy="6657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DF19B30C-FAA7-513D-2409-9681B431EC74}"/>
              </a:ext>
            </a:extLst>
          </p:cNvPr>
          <p:cNvSpPr txBox="1">
            <a:spLocks/>
          </p:cNvSpPr>
          <p:nvPr/>
        </p:nvSpPr>
        <p:spPr>
          <a:xfrm>
            <a:off x="1878735" y="176463"/>
            <a:ext cx="8404368" cy="893877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3200" b="1">
                <a:solidFill>
                  <a:schemeClr val="tx1"/>
                </a:solidFill>
                <a:latin typeface="+mj-lt"/>
              </a:rPr>
              <a:t>Diện tích hình chữ nhật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7C688-45E8-9318-EB2D-93209CEBB63F}"/>
              </a:ext>
            </a:extLst>
          </p:cNvPr>
          <p:cNvSpPr txBox="1"/>
          <p:nvPr/>
        </p:nvSpPr>
        <p:spPr>
          <a:xfrm>
            <a:off x="377302" y="1606542"/>
            <a:ext cx="8789152" cy="3229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+mj-lt"/>
              </a:rPr>
              <a:t>Hình vuông ABCD có:</a:t>
            </a:r>
          </a:p>
          <a:p>
            <a:pPr algn="just"/>
            <a:r>
              <a:rPr lang="en-US" sz="4000">
                <a:latin typeface="+mj-lt"/>
              </a:rPr>
              <a:t>3 x 3 = 9 (ô vuông).</a:t>
            </a:r>
          </a:p>
          <a:p>
            <a:pPr algn="just"/>
            <a:r>
              <a:rPr lang="en-US" sz="4000">
                <a:latin typeface="+mj-lt"/>
              </a:rPr>
              <a:t>Diện tích mỗi ô vuông là 1 </a:t>
            </a:r>
            <a:r>
              <a:rPr lang="en-US" sz="4000"/>
              <a:t>cm</a:t>
            </a:r>
            <a:r>
              <a:rPr lang="en-US" sz="4000" baseline="30000"/>
              <a:t>2</a:t>
            </a:r>
            <a:r>
              <a:rPr lang="en-US" sz="4000"/>
              <a:t>.</a:t>
            </a:r>
            <a:endParaRPr lang="en-US" sz="4000">
              <a:latin typeface="+mj-lt"/>
            </a:endParaRPr>
          </a:p>
          <a:p>
            <a:pPr algn="just"/>
            <a:r>
              <a:rPr lang="en-US" sz="4000">
                <a:latin typeface="+mj-lt"/>
              </a:rPr>
              <a:t>Diện tích hình vuông ABCD là:</a:t>
            </a:r>
          </a:p>
          <a:p>
            <a:pPr algn="just"/>
            <a:r>
              <a:rPr lang="en-US" sz="4000">
                <a:latin typeface="+mj-lt"/>
              </a:rPr>
              <a:t>3 x 3 = 9 cm</a:t>
            </a:r>
            <a:r>
              <a:rPr lang="en-US" sz="4000" baseline="30000">
                <a:latin typeface="+mj-lt"/>
              </a:rPr>
              <a:t>2</a:t>
            </a:r>
            <a:r>
              <a:rPr lang="en-US" sz="4000">
                <a:latin typeface="+mj-lt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DAD87-07E1-F5D2-64A0-7A826287DE9E}"/>
              </a:ext>
            </a:extLst>
          </p:cNvPr>
          <p:cNvSpPr/>
          <p:nvPr/>
        </p:nvSpPr>
        <p:spPr>
          <a:xfrm>
            <a:off x="97213" y="5157855"/>
            <a:ext cx="11967411" cy="16844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4D71D0-EAEB-479D-F754-685881970020}"/>
              </a:ext>
            </a:extLst>
          </p:cNvPr>
          <p:cNvSpPr txBox="1"/>
          <p:nvPr/>
        </p:nvSpPr>
        <p:spPr>
          <a:xfrm>
            <a:off x="307259" y="5292179"/>
            <a:ext cx="11579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+mj-lt"/>
              </a:rPr>
              <a:t>Muốn tính diện tích hình vuông ta lấy </a:t>
            </a:r>
            <a:r>
              <a:rPr lang="en-US" sz="4400">
                <a:solidFill>
                  <a:srgbClr val="FF0000"/>
                </a:solidFill>
                <a:latin typeface="+mj-lt"/>
              </a:rPr>
              <a:t>độ dài một cạnh nhân với chính nó</a:t>
            </a:r>
            <a:r>
              <a:rPr lang="en-US" sz="4400">
                <a:latin typeface="+mj-lt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3E9C3-25BB-845D-F13C-5D762784F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9467" t="53231"/>
          <a:stretch/>
        </p:blipFill>
        <p:spPr>
          <a:xfrm>
            <a:off x="7925686" y="1502995"/>
            <a:ext cx="3351914" cy="308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609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3B1471-E898-A337-83CD-3F403BDCE78B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Hoạt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3E3E3-3C4D-E8BA-A0CC-39A572C1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32494" y="320842"/>
            <a:ext cx="11829344" cy="909883"/>
            <a:chOff x="906178" y="518160"/>
            <a:chExt cx="12684189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898125" cy="71140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Số?</a:t>
              </a:r>
            </a:p>
          </p:txBody>
        </p:sp>
      </p:grp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0EA2AD7B-43A3-508A-70A1-000F0AC9C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41517"/>
              </p:ext>
            </p:extLst>
          </p:nvPr>
        </p:nvGraphicFramePr>
        <p:xfrm>
          <a:off x="357928" y="1580857"/>
          <a:ext cx="11561768" cy="32004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2890442">
                  <a:extLst>
                    <a:ext uri="{9D8B030D-6E8A-4147-A177-3AD203B41FA5}">
                      <a16:colId xmlns:a16="http://schemas.microsoft.com/office/drawing/2014/main" val="426149555"/>
                    </a:ext>
                  </a:extLst>
                </a:gridCol>
                <a:gridCol w="2890442">
                  <a:extLst>
                    <a:ext uri="{9D8B030D-6E8A-4147-A177-3AD203B41FA5}">
                      <a16:colId xmlns:a16="http://schemas.microsoft.com/office/drawing/2014/main" val="495769600"/>
                    </a:ext>
                  </a:extLst>
                </a:gridCol>
                <a:gridCol w="2890442">
                  <a:extLst>
                    <a:ext uri="{9D8B030D-6E8A-4147-A177-3AD203B41FA5}">
                      <a16:colId xmlns:a16="http://schemas.microsoft.com/office/drawing/2014/main" val="403347019"/>
                    </a:ext>
                  </a:extLst>
                </a:gridCol>
                <a:gridCol w="2890442">
                  <a:extLst>
                    <a:ext uri="{9D8B030D-6E8A-4147-A177-3AD203B41FA5}">
                      <a16:colId xmlns:a16="http://schemas.microsoft.com/office/drawing/2014/main" val="1533569573"/>
                    </a:ext>
                  </a:extLst>
                </a:gridCol>
              </a:tblGrid>
              <a:tr h="914295">
                <a:tc>
                  <a:txBody>
                    <a:bodyPr/>
                    <a:lstStyle/>
                    <a:p>
                      <a:pPr algn="ctr"/>
                      <a:r>
                        <a:rPr lang="en-US" sz="3200" b="0"/>
                        <a:t>Độ dài cạnh hình vuông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/>
                        <a:t>3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/>
                        <a:t>5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/>
                        <a:t>9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9091"/>
                  </a:ext>
                </a:extLst>
              </a:tr>
              <a:tr h="914295">
                <a:tc>
                  <a:txBody>
                    <a:bodyPr/>
                    <a:lstStyle/>
                    <a:p>
                      <a:pPr algn="ctr"/>
                      <a:r>
                        <a:rPr lang="en-US" sz="3200" b="0"/>
                        <a:t>Chu vi </a:t>
                      </a:r>
                    </a:p>
                    <a:p>
                      <a:pPr algn="ctr"/>
                      <a:r>
                        <a:rPr lang="en-US" sz="3200" b="0"/>
                        <a:t>hình vuông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12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20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36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12561"/>
                  </a:ext>
                </a:extLst>
              </a:tr>
              <a:tr h="914295">
                <a:tc>
                  <a:txBody>
                    <a:bodyPr/>
                    <a:lstStyle/>
                    <a:p>
                      <a:pPr algn="ctr"/>
                      <a:r>
                        <a:rPr lang="en-US" sz="3200" b="0"/>
                        <a:t>Diện tích </a:t>
                      </a:r>
                    </a:p>
                    <a:p>
                      <a:pPr algn="ctr"/>
                      <a:r>
                        <a:rPr lang="en-US" sz="3200" b="0"/>
                        <a:t>hình vuông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9 cm</a:t>
                      </a:r>
                      <a:r>
                        <a:rPr lang="en-US" sz="3600" baseline="30000"/>
                        <a:t>2</a:t>
                      </a:r>
                      <a:endParaRPr lang="en-US" sz="3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25 cm</a:t>
                      </a:r>
                      <a:r>
                        <a:rPr lang="en-US" sz="3600" baseline="3000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6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FF0000"/>
                          </a:solidFill>
                        </a:rPr>
                        <a:t>81 cm</a:t>
                      </a:r>
                      <a:r>
                        <a:rPr lang="en-US" sz="3600" baseline="3000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6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9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68823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9BDC1D3-B172-3B97-A559-863455DB2CAC}"/>
              </a:ext>
            </a:extLst>
          </p:cNvPr>
          <p:cNvSpPr/>
          <p:nvPr/>
        </p:nvSpPr>
        <p:spPr>
          <a:xfrm>
            <a:off x="6635076" y="2872884"/>
            <a:ext cx="1864050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4AA328-0CEB-99A5-F626-8A9C9B9DE52E}"/>
              </a:ext>
            </a:extLst>
          </p:cNvPr>
          <p:cNvSpPr/>
          <p:nvPr/>
        </p:nvSpPr>
        <p:spPr>
          <a:xfrm>
            <a:off x="6635076" y="3953276"/>
            <a:ext cx="1864050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2BF953-CD48-B0BA-18FB-138A84D1681B}"/>
              </a:ext>
            </a:extLst>
          </p:cNvPr>
          <p:cNvSpPr/>
          <p:nvPr/>
        </p:nvSpPr>
        <p:spPr>
          <a:xfrm>
            <a:off x="9540144" y="2872884"/>
            <a:ext cx="1864050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AB0E25-FBEF-AB39-9DE8-BEB6BCC23357}"/>
              </a:ext>
            </a:extLst>
          </p:cNvPr>
          <p:cNvSpPr/>
          <p:nvPr/>
        </p:nvSpPr>
        <p:spPr>
          <a:xfrm>
            <a:off x="9540144" y="3953276"/>
            <a:ext cx="1864050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12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158931" y="45532"/>
            <a:ext cx="11843975" cy="3008368"/>
            <a:chOff x="906178" y="518160"/>
            <a:chExt cx="12699878" cy="302330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0" y="664931"/>
              <a:ext cx="11913816" cy="2876532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Có một miếng bánh hình vuông cạnh 8 cm.</a:t>
              </a:r>
            </a:p>
            <a:p>
              <a:pPr algn="just"/>
              <a:r>
                <a:rPr lang="en-US" sz="3600"/>
                <a:t>a) Tính diện tích miếng bánh hình vuông đó.</a:t>
              </a:r>
            </a:p>
            <a:p>
              <a:pPr algn="just"/>
              <a:r>
                <a:rPr lang="en-US" sz="3600"/>
                <a:t>b) Nếu cắt đi một phần miếng bánh có cạnh 3 cm ở góc của miếng bánh thì diện tích phần miếng bánh còn lại là bao nhiêu xăng-ti-mét vuông?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160C8B1-6506-D164-DDD9-7079D375F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1281" y="3053900"/>
            <a:ext cx="8239275" cy="3658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33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6CF066D-6CCC-30E7-7BF6-78938E411ABB}"/>
              </a:ext>
            </a:extLst>
          </p:cNvPr>
          <p:cNvGrpSpPr/>
          <p:nvPr/>
        </p:nvGrpSpPr>
        <p:grpSpPr>
          <a:xfrm>
            <a:off x="158931" y="45532"/>
            <a:ext cx="852774" cy="909883"/>
            <a:chOff x="715678" y="2423160"/>
            <a:chExt cx="9144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E9ABB5-E2EE-2504-0E80-E9D376E078B9}"/>
                </a:ext>
              </a:extLst>
            </p:cNvPr>
            <p:cNvSpPr/>
            <p:nvPr/>
          </p:nvSpPr>
          <p:spPr>
            <a:xfrm>
              <a:off x="742950" y="2514600"/>
              <a:ext cx="731520" cy="731520"/>
            </a:xfrm>
            <a:prstGeom prst="ellipse">
              <a:avLst/>
            </a:prstGeom>
            <a:solidFill>
              <a:srgbClr val="F44461"/>
            </a:solidFill>
            <a:ln>
              <a:solidFill>
                <a:srgbClr val="F44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1790">
                <a:solidFill>
                  <a:srgbClr val="F4446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94399A-7175-0303-7B22-773C94427105}"/>
                </a:ext>
              </a:extLst>
            </p:cNvPr>
            <p:cNvSpPr/>
            <p:nvPr/>
          </p:nvSpPr>
          <p:spPr>
            <a:xfrm>
              <a:off x="715678" y="2423160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981">
                  <a:ln w="57150">
                    <a:solidFill>
                      <a:schemeClr val="accent1"/>
                    </a:solidFill>
                  </a:ln>
                  <a:solidFill>
                    <a:schemeClr val="accent1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B7D7069-9666-B60E-35D7-BD6DAFE4AD06}"/>
              </a:ext>
            </a:extLst>
          </p:cNvPr>
          <p:cNvSpPr/>
          <p:nvPr/>
        </p:nvSpPr>
        <p:spPr>
          <a:xfrm>
            <a:off x="4031132" y="374495"/>
            <a:ext cx="267621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Bài 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481DFE-5542-811E-5F50-8B08BAC1A9F4}"/>
              </a:ext>
            </a:extLst>
          </p:cNvPr>
          <p:cNvSpPr/>
          <p:nvPr/>
        </p:nvSpPr>
        <p:spPr>
          <a:xfrm>
            <a:off x="2011680" y="1284993"/>
            <a:ext cx="9658637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Diện tích miếng bánh là: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4F4AFB-C057-E512-6C72-6159D1615265}"/>
              </a:ext>
            </a:extLst>
          </p:cNvPr>
          <p:cNvSpPr/>
          <p:nvPr/>
        </p:nvSpPr>
        <p:spPr>
          <a:xfrm>
            <a:off x="3351809" y="2045899"/>
            <a:ext cx="6467003" cy="92785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8 x 8 = 64 (cm</a:t>
            </a:r>
            <a:r>
              <a:rPr lang="en-US" sz="4400" baseline="30000">
                <a:solidFill>
                  <a:schemeClr val="tx1"/>
                </a:solidFill>
              </a:rPr>
              <a:t>2</a:t>
            </a:r>
            <a:r>
              <a:rPr lang="en-US" sz="4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9C79A-E9A4-11E0-C31E-5F1245A4D9CC}"/>
              </a:ext>
            </a:extLst>
          </p:cNvPr>
          <p:cNvSpPr/>
          <p:nvPr/>
        </p:nvSpPr>
        <p:spPr>
          <a:xfrm>
            <a:off x="4421589" y="4532256"/>
            <a:ext cx="7740249" cy="92785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Đáp số: a) 64 cm</a:t>
            </a:r>
            <a:r>
              <a:rPr lang="en-US" sz="4400" baseline="30000">
                <a:solidFill>
                  <a:schemeClr val="tx1"/>
                </a:solidFill>
              </a:rPr>
              <a:t>2</a:t>
            </a:r>
            <a:r>
              <a:rPr lang="en-US" sz="4400">
                <a:solidFill>
                  <a:schemeClr val="tx1"/>
                </a:solidFill>
              </a:rPr>
              <a:t>; b) 55 cm</a:t>
            </a:r>
            <a:r>
              <a:rPr lang="en-US" sz="4400" baseline="30000">
                <a:solidFill>
                  <a:schemeClr val="tx1"/>
                </a:solidFill>
              </a:rPr>
              <a:t>2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053B63-F228-E25D-6CD3-56E8C2CE6AE8}"/>
              </a:ext>
            </a:extLst>
          </p:cNvPr>
          <p:cNvSpPr/>
          <p:nvPr/>
        </p:nvSpPr>
        <p:spPr>
          <a:xfrm>
            <a:off x="491521" y="1284994"/>
            <a:ext cx="1040367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B00522-09EC-01E5-E512-0516817B97A4}"/>
              </a:ext>
            </a:extLst>
          </p:cNvPr>
          <p:cNvSpPr/>
          <p:nvPr/>
        </p:nvSpPr>
        <p:spPr>
          <a:xfrm>
            <a:off x="525474" y="2973751"/>
            <a:ext cx="1040367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70E28E-24D8-CB67-940A-BACD44D80BD3}"/>
              </a:ext>
            </a:extLst>
          </p:cNvPr>
          <p:cNvSpPr/>
          <p:nvPr/>
        </p:nvSpPr>
        <p:spPr>
          <a:xfrm>
            <a:off x="2011680" y="2973751"/>
            <a:ext cx="9658637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Diện tích phần miếng bánh còn lại là: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18DDE5-187F-C005-2136-40B282EEBF1F}"/>
              </a:ext>
            </a:extLst>
          </p:cNvPr>
          <p:cNvSpPr/>
          <p:nvPr/>
        </p:nvSpPr>
        <p:spPr>
          <a:xfrm>
            <a:off x="3351809" y="3734657"/>
            <a:ext cx="6467003" cy="92785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64 – (3 x 3) = 55 (cm</a:t>
            </a:r>
            <a:r>
              <a:rPr lang="en-US" sz="4400" baseline="30000">
                <a:solidFill>
                  <a:schemeClr val="tx1"/>
                </a:solidFill>
              </a:rPr>
              <a:t>2</a:t>
            </a:r>
            <a:r>
              <a:rPr lang="en-US" sz="440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763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166247" y="52866"/>
            <a:ext cx="11530452" cy="1346375"/>
            <a:chOff x="906178" y="518160"/>
            <a:chExt cx="12363698" cy="13530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577634" cy="1206288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Ghép bốn tấm bìa trong hình bên thành một hình vuông. Tính diện tích của hình vuông đó.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D5652A-6996-C1EA-615C-C895DE4B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8017" y="1778096"/>
            <a:ext cx="5306548" cy="379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F637F6-0D5E-0FF8-845E-00044F096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686523"/>
              </p:ext>
            </p:extLst>
          </p:nvPr>
        </p:nvGraphicFramePr>
        <p:xfrm>
          <a:off x="899335" y="1778096"/>
          <a:ext cx="3657600" cy="36576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1821615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4832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4942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969179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8301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4094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626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5699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B84801-B599-7622-A5E2-A4D85CD7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8570"/>
              </p:ext>
            </p:extLst>
          </p:nvPr>
        </p:nvGraphicFramePr>
        <p:xfrm>
          <a:off x="899335" y="1778096"/>
          <a:ext cx="3657600" cy="36576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1821615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4832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4942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969179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28301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94094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6626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6992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E0165FC7-F6FE-A581-AD66-F837ABF44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106458"/>
              </p:ext>
            </p:extLst>
          </p:nvPr>
        </p:nvGraphicFramePr>
        <p:xfrm>
          <a:off x="0" y="870932"/>
          <a:ext cx="3657600" cy="36576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1821615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4832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4942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969179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28301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4094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626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6992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D4F8257E-D7A1-8E20-85F2-472562771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459619"/>
              </p:ext>
            </p:extLst>
          </p:nvPr>
        </p:nvGraphicFramePr>
        <p:xfrm>
          <a:off x="901109" y="1790112"/>
          <a:ext cx="3657600" cy="36576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1821615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4832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4942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969179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8301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4094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626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6992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83A68BE3-FFC5-FD3A-7834-CA0C3A9C2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99184"/>
              </p:ext>
            </p:extLst>
          </p:nvPr>
        </p:nvGraphicFramePr>
        <p:xfrm>
          <a:off x="3657600" y="4533312"/>
          <a:ext cx="914400" cy="9144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9969179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56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84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166247" y="52866"/>
            <a:ext cx="11530452" cy="1346375"/>
            <a:chOff x="906178" y="518160"/>
            <a:chExt cx="12363698" cy="135305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577634" cy="1206288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Ghép bốn tấm bìa trong hình bên thành một hình vuông. Tính diện tích của hình vuông đó.</a:t>
              </a:r>
            </a:p>
          </p:txBody>
        </p: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F637F6-0D5E-0FF8-845E-00044F096C4E}"/>
              </a:ext>
            </a:extLst>
          </p:cNvPr>
          <p:cNvGraphicFramePr>
            <a:graphicFrameLocks noGrp="1"/>
          </p:cNvGraphicFramePr>
          <p:nvPr/>
        </p:nvGraphicFramePr>
        <p:xfrm>
          <a:off x="899335" y="1778096"/>
          <a:ext cx="3657600" cy="36576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1821615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4832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4942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969179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8301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4094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626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5699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0B84801-B599-7622-A5E2-A4D85CD7EC13}"/>
              </a:ext>
            </a:extLst>
          </p:cNvPr>
          <p:cNvGraphicFramePr>
            <a:graphicFrameLocks noGrp="1"/>
          </p:cNvGraphicFramePr>
          <p:nvPr/>
        </p:nvGraphicFramePr>
        <p:xfrm>
          <a:off x="899335" y="1778096"/>
          <a:ext cx="3657600" cy="36576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1821615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4832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4942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969179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28301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94094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6626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6992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E0165FC7-F6FE-A581-AD66-F837ABF44939}"/>
              </a:ext>
            </a:extLst>
          </p:cNvPr>
          <p:cNvGraphicFramePr>
            <a:graphicFrameLocks noGrp="1"/>
          </p:cNvGraphicFramePr>
          <p:nvPr/>
        </p:nvGraphicFramePr>
        <p:xfrm>
          <a:off x="0" y="870932"/>
          <a:ext cx="3657600" cy="36576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1821615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4832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4942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969179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28301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4094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626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6992"/>
                  </a:ext>
                </a:extLst>
              </a:tr>
            </a:tbl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D4F8257E-D7A1-8E20-85F2-472562771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723076"/>
              </p:ext>
            </p:extLst>
          </p:nvPr>
        </p:nvGraphicFramePr>
        <p:xfrm>
          <a:off x="901109" y="1790112"/>
          <a:ext cx="3657600" cy="36576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18216152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7483274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4942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9969179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8301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94094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626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456992"/>
                  </a:ext>
                </a:extLst>
              </a:tr>
            </a:tbl>
          </a:graphicData>
        </a:graphic>
      </p:graphicFrame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83A68BE3-FFC5-FD3A-7834-CA0C3A9C2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11477"/>
              </p:ext>
            </p:extLst>
          </p:nvPr>
        </p:nvGraphicFramePr>
        <p:xfrm>
          <a:off x="3638550" y="4533312"/>
          <a:ext cx="914400" cy="914400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99691792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5699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51F0ED6-CEFF-F4A2-5ACC-84A1ED4DD482}"/>
              </a:ext>
            </a:extLst>
          </p:cNvPr>
          <p:cNvSpPr/>
          <p:nvPr/>
        </p:nvSpPr>
        <p:spPr>
          <a:xfrm>
            <a:off x="5059681" y="2712447"/>
            <a:ext cx="7102158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Diện tích hình vuông là: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6BA96B-B133-2B8A-6975-DBC92D83740E}"/>
              </a:ext>
            </a:extLst>
          </p:cNvPr>
          <p:cNvSpPr/>
          <p:nvPr/>
        </p:nvSpPr>
        <p:spPr>
          <a:xfrm>
            <a:off x="6399809" y="3473353"/>
            <a:ext cx="5468341" cy="92785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4 x 4 = 16 (cm</a:t>
            </a:r>
            <a:r>
              <a:rPr lang="en-US" sz="4400" baseline="30000">
                <a:solidFill>
                  <a:schemeClr val="tx1"/>
                </a:solidFill>
              </a:rPr>
              <a:t>2</a:t>
            </a:r>
            <a:r>
              <a:rPr lang="en-US" sz="4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3BF649-B186-BAC1-3E3E-ED234ED412BD}"/>
              </a:ext>
            </a:extLst>
          </p:cNvPr>
          <p:cNvSpPr/>
          <p:nvPr/>
        </p:nvSpPr>
        <p:spPr>
          <a:xfrm>
            <a:off x="7603131" y="4343616"/>
            <a:ext cx="4265019" cy="92785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Đáp số: 16 cm</a:t>
            </a:r>
            <a:r>
              <a:rPr lang="en-US" sz="4400" baseline="30000">
                <a:solidFill>
                  <a:schemeClr val="tx1"/>
                </a:solidFill>
              </a:rPr>
              <a:t>2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9C4484-6443-EED3-C332-510900F7F6E0}"/>
              </a:ext>
            </a:extLst>
          </p:cNvPr>
          <p:cNvSpPr/>
          <p:nvPr/>
        </p:nvSpPr>
        <p:spPr>
          <a:xfrm>
            <a:off x="7166133" y="1871797"/>
            <a:ext cx="267621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>
                <a:solidFill>
                  <a:schemeClr val="tx1"/>
                </a:solidFill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42585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Custom 11">
      <a:dk1>
        <a:sysClr val="windowText" lastClr="000000"/>
      </a:dk1>
      <a:lt1>
        <a:srgbClr val="F9EFA5"/>
      </a:lt1>
      <a:dk2>
        <a:srgbClr val="444D26"/>
      </a:dk2>
      <a:lt2>
        <a:srgbClr val="262626"/>
      </a:lt2>
      <a:accent1>
        <a:srgbClr val="FFFFF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553</Words>
  <Application>Microsoft Office PowerPoint</Application>
  <PresentationFormat>Custom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Varela Round</vt:lpstr>
      <vt:lpstr>Karla</vt:lpstr>
      <vt:lpstr>SVN-Billo</vt:lpstr>
      <vt:lpstr>Annifont</vt:lpstr>
      <vt:lpstr>Love Ya Like A Sister</vt:lpstr>
      <vt:lpstr>Chau Philomene One</vt:lpstr>
      <vt:lpstr>Arial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158</cp:revision>
  <dcterms:modified xsi:type="dcterms:W3CDTF">2025-02-17T07:56:07Z</dcterms:modified>
</cp:coreProperties>
</file>