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722" r:id="rId2"/>
    <p:sldId id="262" r:id="rId3"/>
    <p:sldId id="748" r:id="rId4"/>
    <p:sldId id="726" r:id="rId5"/>
    <p:sldId id="750" r:id="rId6"/>
    <p:sldId id="751" r:id="rId7"/>
    <p:sldId id="736" r:id="rId8"/>
    <p:sldId id="752" r:id="rId9"/>
  </p:sldIdLst>
  <p:sldSz cx="12161838" cy="6858000"/>
  <p:notesSz cx="6858000" cy="9144000"/>
  <p:embeddedFontLst>
    <p:embeddedFont>
      <p:font typeface="Annifont" panose="020B0604020202020204"/>
      <p:italic r:id="rId12"/>
    </p:embeddedFont>
    <p:embeddedFont>
      <p:font typeface="Chau Philomene One" panose="020B0604020202020204" charset="0"/>
      <p:regular r:id="rId13"/>
      <p:italic r:id="rId14"/>
    </p:embeddedFont>
    <p:embeddedFont>
      <p:font typeface="HP001 4 hàng" panose="020B0604020202020204" charset="0"/>
      <p:regular r:id="rId15"/>
      <p:bold r:id="rId16"/>
    </p:embeddedFont>
    <p:embeddedFont>
      <p:font typeface="Karla" pitchFamily="2" charset="0"/>
      <p:regular r:id="rId17"/>
      <p:bold r:id="rId18"/>
      <p:italic r:id="rId19"/>
      <p:boldItalic r:id="rId20"/>
    </p:embeddedFont>
    <p:embeddedFont>
      <p:font typeface="Love Ya Like A Sist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AA1"/>
    <a:srgbClr val="FFFFB3"/>
    <a:srgbClr val="FFD571"/>
    <a:srgbClr val="C3FFFF"/>
    <a:srgbClr val="F8C296"/>
    <a:srgbClr val="99EFBA"/>
    <a:srgbClr val="F6E9A1"/>
    <a:srgbClr val="F5E9A0"/>
    <a:srgbClr val="214B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42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6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95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88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27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10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6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37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8BFAC-ECF1-0AA5-9544-FB52DE8F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39988" y="0"/>
            <a:ext cx="5940931" cy="6012364"/>
            <a:chOff x="906178" y="518160"/>
            <a:chExt cx="6370251" cy="60422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039620" y="1518709"/>
              <a:ext cx="6236809" cy="5041664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Hình </a:t>
              </a:r>
              <a:r>
                <a:rPr lang="en-US" sz="4000">
                  <a:latin typeface="HP001 4 hàng" panose="020B0603050302020204" pitchFamily="34" charset="0"/>
                </a:rPr>
                <a:t>H</a:t>
              </a:r>
              <a:r>
                <a:rPr lang="en-US" sz="4000"/>
                <a:t> gồm hình vuông ABCD và hình chữ nhật DMNP như hình bên.</a:t>
              </a:r>
            </a:p>
            <a:p>
              <a:pPr algn="just"/>
              <a:r>
                <a:rPr lang="en-US" sz="4000"/>
                <a:t>a) Tính diện tích hình vuông ABCD và diện tích hình chữ nhật DMNP.</a:t>
              </a:r>
            </a:p>
            <a:p>
              <a:pPr algn="just"/>
              <a:r>
                <a:rPr lang="en-US" sz="4000"/>
                <a:t>b) Tính diện tích hình </a:t>
              </a:r>
              <a:r>
                <a:rPr lang="en-US" sz="4000" b="1">
                  <a:latin typeface="HP001 4 hàng" panose="020B0603050302020204" pitchFamily="34" charset="0"/>
                </a:rPr>
                <a:t>H</a:t>
              </a:r>
              <a:r>
                <a:rPr lang="en-US" sz="4000"/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ED2DA4-0E20-47B1-4019-FF15B2816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681" y="1183749"/>
            <a:ext cx="6058157" cy="478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17099B-7A4F-CE85-F5CC-A20C8FD6D353}"/>
              </a:ext>
            </a:extLst>
          </p:cNvPr>
          <p:cNvSpPr txBox="1"/>
          <p:nvPr/>
        </p:nvSpPr>
        <p:spPr>
          <a:xfrm>
            <a:off x="7427495" y="6012364"/>
            <a:ext cx="2919663" cy="646331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Hình </a:t>
            </a:r>
            <a:r>
              <a:rPr lang="en-US" sz="3600">
                <a:latin typeface="HP001 4 hàng" panose="020B06030503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0821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CF066D-6CCC-30E7-7BF6-78938E411ABB}"/>
              </a:ext>
            </a:extLst>
          </p:cNvPr>
          <p:cNvGrpSpPr/>
          <p:nvPr/>
        </p:nvGrpSpPr>
        <p:grpSpPr>
          <a:xfrm>
            <a:off x="139988" y="0"/>
            <a:ext cx="852775" cy="909882"/>
            <a:chOff x="715678" y="242316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E9ABB5-E2EE-2504-0E80-E9D376E078B9}"/>
                </a:ext>
              </a:extLst>
            </p:cNvPr>
            <p:cNvSpPr/>
            <p:nvPr/>
          </p:nvSpPr>
          <p:spPr>
            <a:xfrm>
              <a:off x="742950" y="2514600"/>
              <a:ext cx="731520" cy="731520"/>
            </a:xfrm>
            <a:prstGeom prst="ellipse">
              <a:avLst/>
            </a:prstGeom>
            <a:solidFill>
              <a:srgbClr val="F44461"/>
            </a:solidFill>
            <a:ln>
              <a:solidFill>
                <a:srgbClr val="F44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>
                <a:solidFill>
                  <a:srgbClr val="F4446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94399A-7175-0303-7B22-773C94427105}"/>
                </a:ext>
              </a:extLst>
            </p:cNvPr>
            <p:cNvSpPr/>
            <p:nvPr/>
          </p:nvSpPr>
          <p:spPr>
            <a:xfrm>
              <a:off x="715678" y="242316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981">
                  <a:ln w="57150"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47277E-E700-EDD8-CC50-7B75E2FC818E}"/>
              </a:ext>
            </a:extLst>
          </p:cNvPr>
          <p:cNvGrpSpPr/>
          <p:nvPr/>
        </p:nvGrpSpPr>
        <p:grpSpPr>
          <a:xfrm>
            <a:off x="7782085" y="1631958"/>
            <a:ext cx="4332588" cy="3892866"/>
            <a:chOff x="6103681" y="1183749"/>
            <a:chExt cx="6058157" cy="54433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D2DA4-0E20-47B1-4019-FF15B281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3681" y="1183749"/>
              <a:ext cx="6058157" cy="4780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17099B-7A4F-CE85-F5CC-A20C8FD6D353}"/>
                </a:ext>
              </a:extLst>
            </p:cNvPr>
            <p:cNvSpPr txBox="1"/>
            <p:nvPr/>
          </p:nvSpPr>
          <p:spPr>
            <a:xfrm>
              <a:off x="7331576" y="5981518"/>
              <a:ext cx="3602365" cy="645535"/>
            </a:xfrm>
            <a:prstGeom prst="rect">
              <a:avLst/>
            </a:prstGeom>
            <a:solidFill>
              <a:schemeClr val="accent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Hình </a:t>
              </a:r>
              <a:r>
                <a:rPr lang="en-US" sz="2400">
                  <a:latin typeface="HP001 4 hàng" panose="020B0603050302020204" pitchFamily="34" charset="0"/>
                </a:rPr>
                <a:t>H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84E7AEC-7483-38BB-5E1F-C3EAADA46689}"/>
              </a:ext>
            </a:extLst>
          </p:cNvPr>
          <p:cNvSpPr/>
          <p:nvPr/>
        </p:nvSpPr>
        <p:spPr>
          <a:xfrm>
            <a:off x="2763803" y="386698"/>
            <a:ext cx="267621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/>
                </a:solidFill>
              </a:rPr>
              <a:t>Bài giải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56DBF-5136-E04F-97C4-84D7CD0DE602}"/>
              </a:ext>
            </a:extLst>
          </p:cNvPr>
          <p:cNvSpPr/>
          <p:nvPr/>
        </p:nvSpPr>
        <p:spPr>
          <a:xfrm>
            <a:off x="47165" y="1020349"/>
            <a:ext cx="7129250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a) Diện tích hình vuông ABCD là: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D04AE8-7710-C63C-5AFE-45D93CF2D5DD}"/>
              </a:ext>
            </a:extLst>
          </p:cNvPr>
          <p:cNvSpPr/>
          <p:nvPr/>
        </p:nvSpPr>
        <p:spPr>
          <a:xfrm>
            <a:off x="1956144" y="1667900"/>
            <a:ext cx="5020221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7 x 7 = 49 (cm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47EB7-FE65-053B-A152-2CF99615F5BC}"/>
              </a:ext>
            </a:extLst>
          </p:cNvPr>
          <p:cNvSpPr/>
          <p:nvPr/>
        </p:nvSpPr>
        <p:spPr>
          <a:xfrm>
            <a:off x="587002" y="2435332"/>
            <a:ext cx="7129250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Diện tích hình chữ nhật DMNP là: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FA8726-A7AE-4C07-8754-3AA8D284CD66}"/>
              </a:ext>
            </a:extLst>
          </p:cNvPr>
          <p:cNvSpPr/>
          <p:nvPr/>
        </p:nvSpPr>
        <p:spPr>
          <a:xfrm>
            <a:off x="1956144" y="3072672"/>
            <a:ext cx="5020221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20 x 9 = 180 (cm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CD5C30-4264-5158-D84F-54C1DF1B7163}"/>
              </a:ext>
            </a:extLst>
          </p:cNvPr>
          <p:cNvSpPr/>
          <p:nvPr/>
        </p:nvSpPr>
        <p:spPr>
          <a:xfrm>
            <a:off x="47165" y="3863445"/>
            <a:ext cx="7129250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b) Diện tích hình </a:t>
            </a:r>
            <a:r>
              <a:rPr lang="en-US" sz="3600">
                <a:solidFill>
                  <a:schemeClr val="tx1"/>
                </a:solidFill>
                <a:latin typeface="HP001 4 hàng" panose="020B0603050302020204" pitchFamily="34" charset="0"/>
              </a:rPr>
              <a:t>H</a:t>
            </a:r>
            <a:r>
              <a:rPr lang="en-US" sz="3600">
                <a:solidFill>
                  <a:schemeClr val="tx1"/>
                </a:solidFill>
              </a:rPr>
              <a:t> là: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4BE31-C901-22EE-2F77-18B52685E786}"/>
              </a:ext>
            </a:extLst>
          </p:cNvPr>
          <p:cNvSpPr/>
          <p:nvPr/>
        </p:nvSpPr>
        <p:spPr>
          <a:xfrm>
            <a:off x="1988228" y="4462870"/>
            <a:ext cx="5020221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49 + 180 = 229 (cm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0272FB-0B06-1664-F54A-C0368118321D}"/>
              </a:ext>
            </a:extLst>
          </p:cNvPr>
          <p:cNvSpPr/>
          <p:nvPr/>
        </p:nvSpPr>
        <p:spPr>
          <a:xfrm>
            <a:off x="2763803" y="5557584"/>
            <a:ext cx="7962683" cy="927852"/>
          </a:xfrm>
          <a:prstGeom prst="rect">
            <a:avLst/>
          </a:prstGeom>
          <a:solidFill>
            <a:srgbClr val="F9E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Đáp số:	a) 49 cm</a:t>
            </a:r>
            <a:r>
              <a:rPr lang="en-US" sz="3600" baseline="30000">
                <a:solidFill>
                  <a:schemeClr val="tx1"/>
                </a:solidFill>
              </a:rPr>
              <a:t>2 </a:t>
            </a:r>
            <a:r>
              <a:rPr lang="en-US" sz="3600">
                <a:solidFill>
                  <a:schemeClr val="tx1"/>
                </a:solidFill>
              </a:rPr>
              <a:t>và 180 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</a:p>
          <a:p>
            <a:pPr algn="just"/>
            <a:r>
              <a:rPr lang="en-US" sz="3600">
                <a:solidFill>
                  <a:schemeClr val="tx1"/>
                </a:solidFill>
              </a:rPr>
              <a:t> 		b) 229 cm</a:t>
            </a:r>
            <a:r>
              <a:rPr lang="en-US" sz="3600" baseline="30000">
                <a:solidFill>
                  <a:schemeClr val="tx1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8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58931" y="45532"/>
            <a:ext cx="11551807" cy="1715706"/>
            <a:chOff x="906178" y="518160"/>
            <a:chExt cx="12386596" cy="17242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11600533" cy="1577452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Ba bác kiến rào đất để trống nấm. Kiến lửa rào mảnh đất màu đỏ. Kiến gió rào mảnh đất màu xanh. Kiến bọ dọt rào mảnh đất màu nâu.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C1C510-4F60-721F-9A00-31F69EDEA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203" y="1843430"/>
            <a:ext cx="10229685" cy="455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33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CF066D-6CCC-30E7-7BF6-78938E411ABB}"/>
              </a:ext>
            </a:extLst>
          </p:cNvPr>
          <p:cNvGrpSpPr/>
          <p:nvPr/>
        </p:nvGrpSpPr>
        <p:grpSpPr>
          <a:xfrm>
            <a:off x="158931" y="45532"/>
            <a:ext cx="852774" cy="909883"/>
            <a:chOff x="715678" y="242316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E9ABB5-E2EE-2504-0E80-E9D376E078B9}"/>
                </a:ext>
              </a:extLst>
            </p:cNvPr>
            <p:cNvSpPr/>
            <p:nvPr/>
          </p:nvSpPr>
          <p:spPr>
            <a:xfrm>
              <a:off x="742950" y="2514600"/>
              <a:ext cx="731520" cy="731520"/>
            </a:xfrm>
            <a:prstGeom prst="ellipse">
              <a:avLst/>
            </a:prstGeom>
            <a:solidFill>
              <a:srgbClr val="F44461"/>
            </a:solidFill>
            <a:ln>
              <a:solidFill>
                <a:srgbClr val="F44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>
                <a:solidFill>
                  <a:srgbClr val="F4446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94399A-7175-0303-7B22-773C94427105}"/>
                </a:ext>
              </a:extLst>
            </p:cNvPr>
            <p:cNvSpPr/>
            <p:nvPr/>
          </p:nvSpPr>
          <p:spPr>
            <a:xfrm>
              <a:off x="715678" y="242316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981">
                  <a:ln w="57150"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j-lt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C1C510-4F60-721F-9A00-31F69EDEA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399" y="-59146"/>
            <a:ext cx="7841039" cy="348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3A5D3A-A47F-70EE-B2C6-4BCC4B04B49C}"/>
              </a:ext>
            </a:extLst>
          </p:cNvPr>
          <p:cNvSpPr/>
          <p:nvPr/>
        </p:nvSpPr>
        <p:spPr>
          <a:xfrm>
            <a:off x="1011705" y="3429000"/>
            <a:ext cx="2618779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a) Số?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B2DDD5-69A8-1680-15C2-D69DE1D88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76292"/>
              </p:ext>
            </p:extLst>
          </p:nvPr>
        </p:nvGraphicFramePr>
        <p:xfrm>
          <a:off x="866584" y="4203419"/>
          <a:ext cx="10844152" cy="232512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2711038">
                  <a:extLst>
                    <a:ext uri="{9D8B030D-6E8A-4147-A177-3AD203B41FA5}">
                      <a16:colId xmlns:a16="http://schemas.microsoft.com/office/drawing/2014/main" val="1424328501"/>
                    </a:ext>
                  </a:extLst>
                </a:gridCol>
                <a:gridCol w="2711038">
                  <a:extLst>
                    <a:ext uri="{9D8B030D-6E8A-4147-A177-3AD203B41FA5}">
                      <a16:colId xmlns:a16="http://schemas.microsoft.com/office/drawing/2014/main" val="1643375764"/>
                    </a:ext>
                  </a:extLst>
                </a:gridCol>
                <a:gridCol w="2711038">
                  <a:extLst>
                    <a:ext uri="{9D8B030D-6E8A-4147-A177-3AD203B41FA5}">
                      <a16:colId xmlns:a16="http://schemas.microsoft.com/office/drawing/2014/main" val="2528896838"/>
                    </a:ext>
                  </a:extLst>
                </a:gridCol>
                <a:gridCol w="2711038">
                  <a:extLst>
                    <a:ext uri="{9D8B030D-6E8A-4147-A177-3AD203B41FA5}">
                      <a16:colId xmlns:a16="http://schemas.microsoft.com/office/drawing/2014/main" val="2974747906"/>
                    </a:ext>
                  </a:extLst>
                </a:gridCol>
              </a:tblGrid>
              <a:tr h="7750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Mảnh đất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Đỏ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Xanh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Nâu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04941"/>
                  </a:ext>
                </a:extLst>
              </a:tr>
              <a:tr h="7750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Chu vi (cm)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15373"/>
                  </a:ext>
                </a:extLst>
              </a:tr>
              <a:tr h="7750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Diện tích (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28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80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833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1BF9A06-5782-6BC9-03A6-8731AFB5B6CD}"/>
              </a:ext>
            </a:extLst>
          </p:cNvPr>
          <p:cNvSpPr/>
          <p:nvPr/>
        </p:nvSpPr>
        <p:spPr>
          <a:xfrm>
            <a:off x="4267200" y="5072388"/>
            <a:ext cx="1155031" cy="58718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FAAE19-CBFF-95AF-EC85-749C93CCEDDB}"/>
              </a:ext>
            </a:extLst>
          </p:cNvPr>
          <p:cNvSpPr/>
          <p:nvPr/>
        </p:nvSpPr>
        <p:spPr>
          <a:xfrm>
            <a:off x="4267200" y="5861337"/>
            <a:ext cx="1155031" cy="58718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37107C-140E-477A-9679-C86E282DF9CC}"/>
              </a:ext>
            </a:extLst>
          </p:cNvPr>
          <p:cNvSpPr/>
          <p:nvPr/>
        </p:nvSpPr>
        <p:spPr>
          <a:xfrm>
            <a:off x="7082589" y="5072388"/>
            <a:ext cx="1155031" cy="58718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00FB1-978A-4784-1639-C3D05FCC7CC9}"/>
              </a:ext>
            </a:extLst>
          </p:cNvPr>
          <p:cNvSpPr/>
          <p:nvPr/>
        </p:nvSpPr>
        <p:spPr>
          <a:xfrm>
            <a:off x="7082589" y="5861337"/>
            <a:ext cx="1155031" cy="58718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461534-CB0A-F1DB-31C3-F944D844A6D5}"/>
              </a:ext>
            </a:extLst>
          </p:cNvPr>
          <p:cNvSpPr/>
          <p:nvPr/>
        </p:nvSpPr>
        <p:spPr>
          <a:xfrm>
            <a:off x="9833810" y="5072388"/>
            <a:ext cx="1155031" cy="58718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42AF9-F125-94C1-F6ED-29F125B4AC2C}"/>
              </a:ext>
            </a:extLst>
          </p:cNvPr>
          <p:cNvSpPr/>
          <p:nvPr/>
        </p:nvSpPr>
        <p:spPr>
          <a:xfrm>
            <a:off x="9833810" y="5861337"/>
            <a:ext cx="1155031" cy="58718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773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CF066D-6CCC-30E7-7BF6-78938E411ABB}"/>
              </a:ext>
            </a:extLst>
          </p:cNvPr>
          <p:cNvGrpSpPr/>
          <p:nvPr/>
        </p:nvGrpSpPr>
        <p:grpSpPr>
          <a:xfrm>
            <a:off x="158931" y="45532"/>
            <a:ext cx="852774" cy="909883"/>
            <a:chOff x="715678" y="242316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E9ABB5-E2EE-2504-0E80-E9D376E078B9}"/>
                </a:ext>
              </a:extLst>
            </p:cNvPr>
            <p:cNvSpPr/>
            <p:nvPr/>
          </p:nvSpPr>
          <p:spPr>
            <a:xfrm>
              <a:off x="742950" y="2514600"/>
              <a:ext cx="731520" cy="731520"/>
            </a:xfrm>
            <a:prstGeom prst="ellipse">
              <a:avLst/>
            </a:prstGeom>
            <a:solidFill>
              <a:srgbClr val="F44461"/>
            </a:solidFill>
            <a:ln>
              <a:solidFill>
                <a:srgbClr val="F44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>
                <a:solidFill>
                  <a:srgbClr val="F4446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94399A-7175-0303-7B22-773C94427105}"/>
                </a:ext>
              </a:extLst>
            </p:cNvPr>
            <p:cNvSpPr/>
            <p:nvPr/>
          </p:nvSpPr>
          <p:spPr>
            <a:xfrm>
              <a:off x="715678" y="242316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981">
                  <a:ln w="57150"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3A5D3A-A47F-70EE-B2C6-4BCC4B04B49C}"/>
              </a:ext>
            </a:extLst>
          </p:cNvPr>
          <p:cNvSpPr/>
          <p:nvPr/>
        </p:nvSpPr>
        <p:spPr>
          <a:xfrm>
            <a:off x="1011705" y="453047"/>
            <a:ext cx="2618779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a) Số?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B2DDD5-69A8-1680-15C2-D69DE1D88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37649"/>
              </p:ext>
            </p:extLst>
          </p:nvPr>
        </p:nvGraphicFramePr>
        <p:xfrm>
          <a:off x="866584" y="1227466"/>
          <a:ext cx="10844152" cy="232512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2711038">
                  <a:extLst>
                    <a:ext uri="{9D8B030D-6E8A-4147-A177-3AD203B41FA5}">
                      <a16:colId xmlns:a16="http://schemas.microsoft.com/office/drawing/2014/main" val="1424328501"/>
                    </a:ext>
                  </a:extLst>
                </a:gridCol>
                <a:gridCol w="2711038">
                  <a:extLst>
                    <a:ext uri="{9D8B030D-6E8A-4147-A177-3AD203B41FA5}">
                      <a16:colId xmlns:a16="http://schemas.microsoft.com/office/drawing/2014/main" val="1643375764"/>
                    </a:ext>
                  </a:extLst>
                </a:gridCol>
                <a:gridCol w="2711038">
                  <a:extLst>
                    <a:ext uri="{9D8B030D-6E8A-4147-A177-3AD203B41FA5}">
                      <a16:colId xmlns:a16="http://schemas.microsoft.com/office/drawing/2014/main" val="2528896838"/>
                    </a:ext>
                  </a:extLst>
                </a:gridCol>
                <a:gridCol w="2711038">
                  <a:extLst>
                    <a:ext uri="{9D8B030D-6E8A-4147-A177-3AD203B41FA5}">
                      <a16:colId xmlns:a16="http://schemas.microsoft.com/office/drawing/2014/main" val="2974747906"/>
                    </a:ext>
                  </a:extLst>
                </a:gridCol>
              </a:tblGrid>
              <a:tr h="7750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Mảnh đất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Đỏ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Xanh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Nâu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04941"/>
                  </a:ext>
                </a:extLst>
              </a:tr>
              <a:tr h="7750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Chu vi (cm)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15373"/>
                  </a:ext>
                </a:extLst>
              </a:tr>
              <a:tr h="7750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Diện tích (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28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80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833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6AE133-DFFA-1A4E-DD71-77AA518EEB80}"/>
              </a:ext>
            </a:extLst>
          </p:cNvPr>
          <p:cNvSpPr/>
          <p:nvPr/>
        </p:nvSpPr>
        <p:spPr>
          <a:xfrm>
            <a:off x="1011705" y="3726594"/>
            <a:ext cx="10699031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b) Mảnh đất nào có diện tích lớn nhất?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699D1-2D51-63C6-3D76-8ED84191E242}"/>
              </a:ext>
            </a:extLst>
          </p:cNvPr>
          <p:cNvSpPr/>
          <p:nvPr/>
        </p:nvSpPr>
        <p:spPr>
          <a:xfrm>
            <a:off x="1462807" y="4501013"/>
            <a:ext cx="10699031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Mảnh đất nâu có diện tích lớn nhất.</a:t>
            </a:r>
          </a:p>
        </p:txBody>
      </p:sp>
    </p:spTree>
    <p:extLst>
      <p:ext uri="{BB962C8B-B14F-4D97-AF65-F5344CB8AC3E}">
        <p14:creationId xmlns:p14="http://schemas.microsoft.com/office/powerpoint/2010/main" val="405746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66247" y="52866"/>
            <a:ext cx="11530452" cy="5119516"/>
            <a:chOff x="906178" y="518160"/>
            <a:chExt cx="12363698" cy="51449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577634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Số?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9AD4EE-7ADD-8603-A795-300B647A5B83}"/>
                </a:ext>
              </a:extLst>
            </p:cNvPr>
            <p:cNvSpPr txBox="1"/>
            <p:nvPr/>
          </p:nvSpPr>
          <p:spPr>
            <a:xfrm>
              <a:off x="1664969" y="1497855"/>
              <a:ext cx="6835472" cy="416523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/>
                <a:t>Diện tích tấm bìa hình vuông gấp đôi diện tích miếng bìa màu đỏ.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/>
                <a:t>Diện tích tấm bìa hình vuông là          </a:t>
              </a:r>
              <a:r>
                <a:rPr lang="en-US" sz="3600">
                  <a:solidFill>
                    <a:schemeClr val="tx1"/>
                  </a:solidFill>
                </a:rPr>
                <a:t>cm</a:t>
              </a:r>
              <a:r>
                <a:rPr lang="en-US" sz="3600" baseline="30000">
                  <a:solidFill>
                    <a:schemeClr val="tx1"/>
                  </a:solidFill>
                </a:rPr>
                <a:t>2</a:t>
              </a:r>
              <a:r>
                <a:rPr lang="en-US" sz="3600" baseline="-25000">
                  <a:solidFill>
                    <a:schemeClr val="tx1"/>
                  </a:solidFill>
                </a:rPr>
                <a:t>.</a:t>
              </a:r>
              <a:endParaRPr lang="en-US" sz="3600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089A7F-1A45-CB0D-CE92-3383F9AEE66A}"/>
              </a:ext>
            </a:extLst>
          </p:cNvPr>
          <p:cNvSpPr/>
          <p:nvPr/>
        </p:nvSpPr>
        <p:spPr>
          <a:xfrm>
            <a:off x="1446416" y="4324484"/>
            <a:ext cx="1033549" cy="84789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7B7FDD-1826-629C-FF05-565643100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9843" y="1222228"/>
            <a:ext cx="4065710" cy="359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0D8FA1-8A19-4179-8440-58F42FEC2AC3}"/>
              </a:ext>
            </a:extLst>
          </p:cNvPr>
          <p:cNvSpPr/>
          <p:nvPr/>
        </p:nvSpPr>
        <p:spPr>
          <a:xfrm>
            <a:off x="1451959" y="4324484"/>
            <a:ext cx="1033549" cy="84789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45884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861ACA-31F6-C0F9-0EB6-425E2B9FFCA0}"/>
              </a:ext>
            </a:extLst>
          </p:cNvPr>
          <p:cNvSpPr/>
          <p:nvPr/>
        </p:nvSpPr>
        <p:spPr>
          <a:xfrm rot="5400000">
            <a:off x="10720384" y="3331812"/>
            <a:ext cx="2140305" cy="847898"/>
          </a:xfrm>
          <a:prstGeom prst="roundRect">
            <a:avLst/>
          </a:prstGeom>
          <a:solidFill>
            <a:srgbClr val="F9E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80 cm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66247" y="52866"/>
            <a:ext cx="11530452" cy="6606222"/>
            <a:chOff x="906178" y="518160"/>
            <a:chExt cx="12363698" cy="66390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577634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Số?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9AD4EE-7ADD-8603-A795-300B647A5B83}"/>
                </a:ext>
              </a:extLst>
            </p:cNvPr>
            <p:cNvSpPr txBox="1"/>
            <p:nvPr/>
          </p:nvSpPr>
          <p:spPr>
            <a:xfrm>
              <a:off x="1664969" y="1321698"/>
              <a:ext cx="6835472" cy="583547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/>
                <a:t>Có một tấm kính lớn như hình vẽ bên. Người ta cắt ra 3 tấm kính hình chữ nhật để lắp vào cửa chớp, mỗi tấm có chiều dài 80 cm, chiều rộng 10 cm. Phần kính còn lại có diện tích là           cm</a:t>
              </a:r>
              <a:r>
                <a:rPr lang="en-US" sz="3600" baseline="30000"/>
                <a:t>2</a:t>
              </a:r>
              <a:r>
                <a:rPr lang="en-US" sz="3600"/>
                <a:t>.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089A7F-1A45-CB0D-CE92-3383F9AEE66A}"/>
              </a:ext>
            </a:extLst>
          </p:cNvPr>
          <p:cNvSpPr/>
          <p:nvPr/>
        </p:nvSpPr>
        <p:spPr>
          <a:xfrm>
            <a:off x="1515690" y="5818381"/>
            <a:ext cx="1033549" cy="84789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0770A-12E6-DE44-B526-1E70B506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057" y="377914"/>
            <a:ext cx="4039240" cy="628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AB67CF-AE00-8173-C3BB-7302B6EC9BFE}"/>
              </a:ext>
            </a:extLst>
          </p:cNvPr>
          <p:cNvCxnSpPr/>
          <p:nvPr/>
        </p:nvCxnSpPr>
        <p:spPr>
          <a:xfrm>
            <a:off x="9127377" y="1230284"/>
            <a:ext cx="177892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9E645-0264-A465-75EB-06A955E9A81F}"/>
              </a:ext>
            </a:extLst>
          </p:cNvPr>
          <p:cNvCxnSpPr>
            <a:cxnSpLocks/>
          </p:cNvCxnSpPr>
          <p:nvPr/>
        </p:nvCxnSpPr>
        <p:spPr>
          <a:xfrm>
            <a:off x="9728663" y="1230284"/>
            <a:ext cx="0" cy="46634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F92146-C3D9-CABC-AE37-76E720A77343}"/>
              </a:ext>
            </a:extLst>
          </p:cNvPr>
          <p:cNvCxnSpPr>
            <a:cxnSpLocks/>
          </p:cNvCxnSpPr>
          <p:nvPr/>
        </p:nvCxnSpPr>
        <p:spPr>
          <a:xfrm>
            <a:off x="10329952" y="1230284"/>
            <a:ext cx="0" cy="46634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2B56235-A554-2445-B5EB-BE535D81C86D}"/>
              </a:ext>
            </a:extLst>
          </p:cNvPr>
          <p:cNvSpPr/>
          <p:nvPr/>
        </p:nvSpPr>
        <p:spPr>
          <a:xfrm>
            <a:off x="9127376" y="681643"/>
            <a:ext cx="1778923" cy="54863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EE974D-8F82-E4BB-E34E-EC46DE7E2E64}"/>
              </a:ext>
            </a:extLst>
          </p:cNvPr>
          <p:cNvSpPr/>
          <p:nvPr/>
        </p:nvSpPr>
        <p:spPr>
          <a:xfrm>
            <a:off x="1515690" y="5818381"/>
            <a:ext cx="1033549" cy="84789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EAD89D2-F02B-8E6E-1887-31942CADC119}"/>
              </a:ext>
            </a:extLst>
          </p:cNvPr>
          <p:cNvSpPr/>
          <p:nvPr/>
        </p:nvSpPr>
        <p:spPr>
          <a:xfrm>
            <a:off x="8797266" y="681643"/>
            <a:ext cx="251457" cy="5486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E36E20-42C0-176B-6272-ACF3D3B4FC03}"/>
              </a:ext>
            </a:extLst>
          </p:cNvPr>
          <p:cNvSpPr/>
          <p:nvPr/>
        </p:nvSpPr>
        <p:spPr>
          <a:xfrm>
            <a:off x="7511292" y="447811"/>
            <a:ext cx="1379468" cy="8478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5 cm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B63B0F-7920-20C8-500E-3358181DA620}"/>
              </a:ext>
            </a:extLst>
          </p:cNvPr>
          <p:cNvSpPr/>
          <p:nvPr/>
        </p:nvSpPr>
        <p:spPr>
          <a:xfrm>
            <a:off x="8922994" y="-113645"/>
            <a:ext cx="2119292" cy="8478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30 cm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0BAC2F9-225E-8E65-5AA9-EE324E58D244}"/>
              </a:ext>
            </a:extLst>
          </p:cNvPr>
          <p:cNvSpPr/>
          <p:nvPr/>
        </p:nvSpPr>
        <p:spPr>
          <a:xfrm rot="10800000">
            <a:off x="11020148" y="1236967"/>
            <a:ext cx="498127" cy="45814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9" grpId="0" animBg="1"/>
      <p:bldP spid="20" grpId="0" animBg="1"/>
      <p:bldP spid="21" grpId="0"/>
      <p:bldP spid="22" grpId="0"/>
      <p:bldP spid="24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405</Words>
  <Application>Microsoft Office PowerPoint</Application>
  <PresentationFormat>Custom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Love Ya Like A Sister</vt:lpstr>
      <vt:lpstr>SVN-Billo</vt:lpstr>
      <vt:lpstr>Karla</vt:lpstr>
      <vt:lpstr>Arial</vt:lpstr>
      <vt:lpstr>Chau Philomene One</vt:lpstr>
      <vt:lpstr>HP001 4 hàng</vt:lpstr>
      <vt:lpstr>Annifont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177</cp:revision>
  <dcterms:modified xsi:type="dcterms:W3CDTF">2025-02-17T07:56:55Z</dcterms:modified>
</cp:coreProperties>
</file>