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65" r:id="rId2"/>
    <p:sldId id="259" r:id="rId3"/>
    <p:sldId id="364" r:id="rId4"/>
    <p:sldId id="2007577144" r:id="rId5"/>
    <p:sldId id="2007577145" r:id="rId6"/>
    <p:sldId id="2007577146" r:id="rId7"/>
    <p:sldId id="2007577147" r:id="rId8"/>
    <p:sldId id="2007577148" r:id="rId9"/>
    <p:sldId id="2007577153" r:id="rId10"/>
    <p:sldId id="2007577149" r:id="rId11"/>
    <p:sldId id="2007577150" r:id="rId12"/>
    <p:sldId id="2007577152" r:id="rId13"/>
    <p:sldId id="267"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887C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9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CBFE6-8052-4701-89ED-C63C9E58FB5A}"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902A0-3037-4B59-85F6-5CEC07F6463E}" type="slidenum">
              <a:rPr lang="en-US" smtClean="0"/>
              <a:t>‹#›</a:t>
            </a:fld>
            <a:endParaRPr lang="en-US"/>
          </a:p>
        </p:txBody>
      </p:sp>
    </p:spTree>
    <p:extLst>
      <p:ext uri="{BB962C8B-B14F-4D97-AF65-F5344CB8AC3E}">
        <p14:creationId xmlns:p14="http://schemas.microsoft.com/office/powerpoint/2010/main" val="2880026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406B27-945F-CDFA-F2A6-13FF20D22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ADC07FEF-D36A-2439-FD29-A678C1F41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3C1C40A5-C52E-9648-D9F3-3B15F7641767}"/>
              </a:ext>
            </a:extLst>
          </p:cNvPr>
          <p:cNvSpPr>
            <a:spLocks noGrp="1"/>
          </p:cNvSpPr>
          <p:nvPr>
            <p:ph type="dt" sz="half" idx="10"/>
          </p:nvPr>
        </p:nvSpPr>
        <p:spPr/>
        <p:txBody>
          <a:bodyPr/>
          <a:lstStyle/>
          <a:p>
            <a:fld id="{E7931150-1B2C-4011-A4C6-380C0C1857E8}" type="datetimeFigureOut">
              <a:rPr lang="vi-VN" smtClean="0"/>
              <a:t>18/02/2025</a:t>
            </a:fld>
            <a:endParaRPr lang="vi-VN"/>
          </a:p>
        </p:txBody>
      </p:sp>
      <p:sp>
        <p:nvSpPr>
          <p:cNvPr id="5" name="Footer Placeholder 4">
            <a:extLst>
              <a:ext uri="{FF2B5EF4-FFF2-40B4-BE49-F238E27FC236}">
                <a16:creationId xmlns:a16="http://schemas.microsoft.com/office/drawing/2014/main" xmlns="" id="{EE79CA76-1F3E-F6F0-86A6-3B7E5F9DE31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8576AB66-7CFD-59DB-858E-8871BBC27D66}"/>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10705586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43544E-9387-A287-5535-93E216B291E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AA03C434-3303-C359-1F2D-089F82C05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3B513D1-64FE-1206-5B5F-D31E7CD01776}"/>
              </a:ext>
            </a:extLst>
          </p:cNvPr>
          <p:cNvSpPr>
            <a:spLocks noGrp="1"/>
          </p:cNvSpPr>
          <p:nvPr>
            <p:ph type="dt" sz="half" idx="10"/>
          </p:nvPr>
        </p:nvSpPr>
        <p:spPr/>
        <p:txBody>
          <a:bodyPr/>
          <a:lstStyle/>
          <a:p>
            <a:fld id="{E7931150-1B2C-4011-A4C6-380C0C1857E8}" type="datetimeFigureOut">
              <a:rPr lang="vi-VN" smtClean="0"/>
              <a:t>18/02/2025</a:t>
            </a:fld>
            <a:endParaRPr lang="vi-VN"/>
          </a:p>
        </p:txBody>
      </p:sp>
      <p:sp>
        <p:nvSpPr>
          <p:cNvPr id="5" name="Footer Placeholder 4">
            <a:extLst>
              <a:ext uri="{FF2B5EF4-FFF2-40B4-BE49-F238E27FC236}">
                <a16:creationId xmlns:a16="http://schemas.microsoft.com/office/drawing/2014/main" xmlns="" id="{DCCA549B-6E39-0098-1A6A-BD13F2A5D60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52724C6-9051-565F-938A-1B3D6095BB83}"/>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84704059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F3207BC-BFDD-E267-F463-F12C645DF7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375A98A7-348F-53F9-4F5C-21947A5C58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5B22F2F-9629-747B-4059-06C9FBD96302}"/>
              </a:ext>
            </a:extLst>
          </p:cNvPr>
          <p:cNvSpPr>
            <a:spLocks noGrp="1"/>
          </p:cNvSpPr>
          <p:nvPr>
            <p:ph type="dt" sz="half" idx="10"/>
          </p:nvPr>
        </p:nvSpPr>
        <p:spPr/>
        <p:txBody>
          <a:bodyPr/>
          <a:lstStyle/>
          <a:p>
            <a:fld id="{E7931150-1B2C-4011-A4C6-380C0C1857E8}" type="datetimeFigureOut">
              <a:rPr lang="vi-VN" smtClean="0"/>
              <a:t>18/02/2025</a:t>
            </a:fld>
            <a:endParaRPr lang="vi-VN"/>
          </a:p>
        </p:txBody>
      </p:sp>
      <p:sp>
        <p:nvSpPr>
          <p:cNvPr id="5" name="Footer Placeholder 4">
            <a:extLst>
              <a:ext uri="{FF2B5EF4-FFF2-40B4-BE49-F238E27FC236}">
                <a16:creationId xmlns:a16="http://schemas.microsoft.com/office/drawing/2014/main" xmlns="" id="{F4987356-474B-498D-843C-CAD8630F9B7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328EA16A-1AE1-3C17-E9AC-64D0A3BB3DA1}"/>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6836976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C8A63D-EDFE-AFB5-0E20-BA0ECE1CC81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387017B0-F862-21A8-8BFA-4F6F5AEBDF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76D42F7-9096-E4E7-6CE3-15EB60A6C128}"/>
              </a:ext>
            </a:extLst>
          </p:cNvPr>
          <p:cNvSpPr>
            <a:spLocks noGrp="1"/>
          </p:cNvSpPr>
          <p:nvPr>
            <p:ph type="dt" sz="half" idx="10"/>
          </p:nvPr>
        </p:nvSpPr>
        <p:spPr/>
        <p:txBody>
          <a:bodyPr/>
          <a:lstStyle/>
          <a:p>
            <a:fld id="{E7931150-1B2C-4011-A4C6-380C0C1857E8}" type="datetimeFigureOut">
              <a:rPr lang="vi-VN" smtClean="0"/>
              <a:t>18/02/2025</a:t>
            </a:fld>
            <a:endParaRPr lang="vi-VN"/>
          </a:p>
        </p:txBody>
      </p:sp>
      <p:sp>
        <p:nvSpPr>
          <p:cNvPr id="5" name="Footer Placeholder 4">
            <a:extLst>
              <a:ext uri="{FF2B5EF4-FFF2-40B4-BE49-F238E27FC236}">
                <a16:creationId xmlns:a16="http://schemas.microsoft.com/office/drawing/2014/main" xmlns="" id="{9A75275C-6F2B-1D74-B46F-51C165B8DF0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A83CF3FB-3283-CCF4-B3E2-EE3A9DD9961C}"/>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68303526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782B23-1686-6933-6F5F-442E049BBA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5867B05-4AF9-902F-881A-0AB747F1D9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471749-4F9E-F83A-24D6-5296276A9E5C}"/>
              </a:ext>
            </a:extLst>
          </p:cNvPr>
          <p:cNvSpPr>
            <a:spLocks noGrp="1"/>
          </p:cNvSpPr>
          <p:nvPr>
            <p:ph type="dt" sz="half" idx="10"/>
          </p:nvPr>
        </p:nvSpPr>
        <p:spPr/>
        <p:txBody>
          <a:bodyPr/>
          <a:lstStyle/>
          <a:p>
            <a:fld id="{E7931150-1B2C-4011-A4C6-380C0C1857E8}" type="datetimeFigureOut">
              <a:rPr lang="vi-VN" smtClean="0"/>
              <a:t>18/02/2025</a:t>
            </a:fld>
            <a:endParaRPr lang="vi-VN"/>
          </a:p>
        </p:txBody>
      </p:sp>
      <p:sp>
        <p:nvSpPr>
          <p:cNvPr id="5" name="Footer Placeholder 4">
            <a:extLst>
              <a:ext uri="{FF2B5EF4-FFF2-40B4-BE49-F238E27FC236}">
                <a16:creationId xmlns:a16="http://schemas.microsoft.com/office/drawing/2014/main" xmlns="" id="{CD0878DA-E08D-33A0-0A66-E9462889CE3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A27D0BB-676B-E851-30CA-817B9EA39D96}"/>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28754416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31772A-F63A-3645-FCBA-DC3CFB516AF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B838791-71E9-3DA1-C390-84309A50B0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93B53F76-AD26-18EF-F065-27241D2BA4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E072895C-FAA0-0B21-AC80-0B0640F141B6}"/>
              </a:ext>
            </a:extLst>
          </p:cNvPr>
          <p:cNvSpPr>
            <a:spLocks noGrp="1"/>
          </p:cNvSpPr>
          <p:nvPr>
            <p:ph type="dt" sz="half" idx="10"/>
          </p:nvPr>
        </p:nvSpPr>
        <p:spPr/>
        <p:txBody>
          <a:bodyPr/>
          <a:lstStyle/>
          <a:p>
            <a:fld id="{E7931150-1B2C-4011-A4C6-380C0C1857E8}" type="datetimeFigureOut">
              <a:rPr lang="vi-VN" smtClean="0"/>
              <a:t>18/02/2025</a:t>
            </a:fld>
            <a:endParaRPr lang="vi-VN"/>
          </a:p>
        </p:txBody>
      </p:sp>
      <p:sp>
        <p:nvSpPr>
          <p:cNvPr id="6" name="Footer Placeholder 5">
            <a:extLst>
              <a:ext uri="{FF2B5EF4-FFF2-40B4-BE49-F238E27FC236}">
                <a16:creationId xmlns:a16="http://schemas.microsoft.com/office/drawing/2014/main" xmlns="" id="{544B98F6-7D24-CFC4-AC38-ADE11ABE522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4BE44CEC-9A2E-8FE1-BF01-4258E7E7D59F}"/>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21343037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C275A-6108-0D50-F303-BEC2810F51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83EA9C8-662A-8E15-2437-32E2137997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6A452A6-B716-BAC9-335F-BED2AEB79A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9D96BD5A-F107-8A60-2AAC-A83007A5E7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BA477DC-D1CB-11F5-0CF8-9FB50FF051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7C83B482-B5CE-B69B-ADE0-74443BD3AF4E}"/>
              </a:ext>
            </a:extLst>
          </p:cNvPr>
          <p:cNvSpPr>
            <a:spLocks noGrp="1"/>
          </p:cNvSpPr>
          <p:nvPr>
            <p:ph type="dt" sz="half" idx="10"/>
          </p:nvPr>
        </p:nvSpPr>
        <p:spPr/>
        <p:txBody>
          <a:bodyPr/>
          <a:lstStyle/>
          <a:p>
            <a:fld id="{E7931150-1B2C-4011-A4C6-380C0C1857E8}" type="datetimeFigureOut">
              <a:rPr lang="vi-VN" smtClean="0"/>
              <a:t>18/02/2025</a:t>
            </a:fld>
            <a:endParaRPr lang="vi-VN"/>
          </a:p>
        </p:txBody>
      </p:sp>
      <p:sp>
        <p:nvSpPr>
          <p:cNvPr id="8" name="Footer Placeholder 7">
            <a:extLst>
              <a:ext uri="{FF2B5EF4-FFF2-40B4-BE49-F238E27FC236}">
                <a16:creationId xmlns:a16="http://schemas.microsoft.com/office/drawing/2014/main" xmlns="" id="{D5575A7A-BB44-6999-C770-A27982CCAE6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8EDA7DB9-0673-5C31-FCBE-DD215D57B4AC}"/>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9073349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C6B27-7B08-8D4F-FE79-4704C70BDC2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36331311-6CDE-5BF6-F1BF-107104C6E383}"/>
              </a:ext>
            </a:extLst>
          </p:cNvPr>
          <p:cNvSpPr>
            <a:spLocks noGrp="1"/>
          </p:cNvSpPr>
          <p:nvPr>
            <p:ph type="dt" sz="half" idx="10"/>
          </p:nvPr>
        </p:nvSpPr>
        <p:spPr/>
        <p:txBody>
          <a:bodyPr/>
          <a:lstStyle/>
          <a:p>
            <a:fld id="{E7931150-1B2C-4011-A4C6-380C0C1857E8}" type="datetimeFigureOut">
              <a:rPr lang="vi-VN" smtClean="0"/>
              <a:t>18/02/2025</a:t>
            </a:fld>
            <a:endParaRPr lang="vi-VN"/>
          </a:p>
        </p:txBody>
      </p:sp>
      <p:sp>
        <p:nvSpPr>
          <p:cNvPr id="4" name="Footer Placeholder 3">
            <a:extLst>
              <a:ext uri="{FF2B5EF4-FFF2-40B4-BE49-F238E27FC236}">
                <a16:creationId xmlns:a16="http://schemas.microsoft.com/office/drawing/2014/main" xmlns="" id="{705C3E29-CAC0-4565-E7B3-5D96817B540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41DC4450-9205-4373-9BEC-361BCF6489DE}"/>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198085924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301D2ED-69CB-E220-2248-FEC58082D420}"/>
              </a:ext>
            </a:extLst>
          </p:cNvPr>
          <p:cNvSpPr>
            <a:spLocks noGrp="1"/>
          </p:cNvSpPr>
          <p:nvPr>
            <p:ph type="dt" sz="half" idx="10"/>
          </p:nvPr>
        </p:nvSpPr>
        <p:spPr/>
        <p:txBody>
          <a:bodyPr/>
          <a:lstStyle/>
          <a:p>
            <a:fld id="{E7931150-1B2C-4011-A4C6-380C0C1857E8}" type="datetimeFigureOut">
              <a:rPr lang="vi-VN" smtClean="0"/>
              <a:t>18/02/2025</a:t>
            </a:fld>
            <a:endParaRPr lang="vi-VN"/>
          </a:p>
        </p:txBody>
      </p:sp>
      <p:sp>
        <p:nvSpPr>
          <p:cNvPr id="3" name="Footer Placeholder 2">
            <a:extLst>
              <a:ext uri="{FF2B5EF4-FFF2-40B4-BE49-F238E27FC236}">
                <a16:creationId xmlns:a16="http://schemas.microsoft.com/office/drawing/2014/main" xmlns="" id="{BE0E34BE-986C-BD14-7FB9-2F760E3F0CB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483B3A35-EEFB-3121-C03A-5F9C37652549}"/>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51016398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6737C7-B145-D112-5861-34B78E1446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5460426-3D0D-60B6-6344-E50DF5F23E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3F5B6E12-221F-5177-289F-32E414885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050633A-DD08-8EE7-1A38-ADA83DF5804A}"/>
              </a:ext>
            </a:extLst>
          </p:cNvPr>
          <p:cNvSpPr>
            <a:spLocks noGrp="1"/>
          </p:cNvSpPr>
          <p:nvPr>
            <p:ph type="dt" sz="half" idx="10"/>
          </p:nvPr>
        </p:nvSpPr>
        <p:spPr/>
        <p:txBody>
          <a:bodyPr/>
          <a:lstStyle/>
          <a:p>
            <a:fld id="{E7931150-1B2C-4011-A4C6-380C0C1857E8}" type="datetimeFigureOut">
              <a:rPr lang="vi-VN" smtClean="0"/>
              <a:t>18/02/2025</a:t>
            </a:fld>
            <a:endParaRPr lang="vi-VN"/>
          </a:p>
        </p:txBody>
      </p:sp>
      <p:sp>
        <p:nvSpPr>
          <p:cNvPr id="6" name="Footer Placeholder 5">
            <a:extLst>
              <a:ext uri="{FF2B5EF4-FFF2-40B4-BE49-F238E27FC236}">
                <a16:creationId xmlns:a16="http://schemas.microsoft.com/office/drawing/2014/main" xmlns="" id="{9FB7EB88-B925-9377-A362-7F7F87B5D7E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35618B33-A6E9-117A-D6F4-AFC6D27FBB03}"/>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0027651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C68C14-E5CF-C56A-2657-57312EC53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ECD48FC8-41E6-F0AA-30E6-1EFB9690B0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32FF4195-466D-4572-0C59-CB725CC1A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779AB4-A548-270F-269A-B0C11BD9D7F5}"/>
              </a:ext>
            </a:extLst>
          </p:cNvPr>
          <p:cNvSpPr>
            <a:spLocks noGrp="1"/>
          </p:cNvSpPr>
          <p:nvPr>
            <p:ph type="dt" sz="half" idx="10"/>
          </p:nvPr>
        </p:nvSpPr>
        <p:spPr/>
        <p:txBody>
          <a:bodyPr/>
          <a:lstStyle/>
          <a:p>
            <a:fld id="{E7931150-1B2C-4011-A4C6-380C0C1857E8}" type="datetimeFigureOut">
              <a:rPr lang="vi-VN" smtClean="0"/>
              <a:t>18/02/2025</a:t>
            </a:fld>
            <a:endParaRPr lang="vi-VN"/>
          </a:p>
        </p:txBody>
      </p:sp>
      <p:sp>
        <p:nvSpPr>
          <p:cNvPr id="6" name="Footer Placeholder 5">
            <a:extLst>
              <a:ext uri="{FF2B5EF4-FFF2-40B4-BE49-F238E27FC236}">
                <a16:creationId xmlns:a16="http://schemas.microsoft.com/office/drawing/2014/main" xmlns="" id="{982B45C9-73E1-D485-A890-395BAE4A06F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408960E9-3A0A-9119-9B30-B9B64EA24F17}"/>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65786905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F1AF646-AB52-0300-C3CD-288A16A8F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FAB8E905-0CCE-8850-C3FA-0B886A2857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DDC7DB8-7C7A-CE5F-18F4-796C3EC92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931150-1B2C-4011-A4C6-380C0C1857E8}" type="datetimeFigureOut">
              <a:rPr lang="vi-VN" smtClean="0"/>
              <a:t>18/02/2025</a:t>
            </a:fld>
            <a:endParaRPr lang="vi-VN"/>
          </a:p>
        </p:txBody>
      </p:sp>
      <p:sp>
        <p:nvSpPr>
          <p:cNvPr id="5" name="Footer Placeholder 4">
            <a:extLst>
              <a:ext uri="{FF2B5EF4-FFF2-40B4-BE49-F238E27FC236}">
                <a16:creationId xmlns:a16="http://schemas.microsoft.com/office/drawing/2014/main" xmlns="" id="{21A5603D-CEF7-9B82-1FA3-13ECE1B92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xmlns="" id="{DA923542-F6D6-283A-7E97-3F6A0DEEE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8B06FC-982F-4F02-8664-663C5725BF79}"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620C9A25-D31B-49C2-2015-CCC7C4194DB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85732" y="93892"/>
            <a:ext cx="1595762" cy="1595762"/>
          </a:xfrm>
          <a:prstGeom prst="rect">
            <a:avLst/>
          </a:prstGeom>
        </p:spPr>
      </p:pic>
    </p:spTree>
    <p:extLst>
      <p:ext uri="{BB962C8B-B14F-4D97-AF65-F5344CB8AC3E}">
        <p14:creationId xmlns:p14="http://schemas.microsoft.com/office/powerpoint/2010/main" val="98778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6.sv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28.sv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28.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child at a desk&#10;&#10;Description automatically generated">
            <a:extLst>
              <a:ext uri="{FF2B5EF4-FFF2-40B4-BE49-F238E27FC236}">
                <a16:creationId xmlns:a16="http://schemas.microsoft.com/office/drawing/2014/main" xmlns="" id="{01A6299A-B9CE-63E6-6BFF-FF063479BF57}"/>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reeform 10">
            <a:extLst>
              <a:ext uri="{FF2B5EF4-FFF2-40B4-BE49-F238E27FC236}">
                <a16:creationId xmlns:a16="http://schemas.microsoft.com/office/drawing/2014/main" xmlns="" id="{93A9A21B-0E7E-E7B9-AD03-C6ECA2E6DFE0}"/>
              </a:ext>
            </a:extLst>
          </p:cNvPr>
          <p:cNvSpPr/>
          <p:nvPr/>
        </p:nvSpPr>
        <p:spPr>
          <a:xfrm rot="627994">
            <a:off x="948034" y="-134142"/>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6" name="TextBox 5"/>
          <p:cNvSpPr txBox="1"/>
          <p:nvPr/>
        </p:nvSpPr>
        <p:spPr>
          <a:xfrm>
            <a:off x="4083690" y="294640"/>
            <a:ext cx="5009510" cy="646331"/>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ỦY BAN NHÂN DÂN HUYỆN AN LÃO</a:t>
            </a:r>
          </a:p>
          <a:p>
            <a:r>
              <a:rPr lang="en-US" b="1" u="sng" dirty="0" smtClean="0">
                <a:latin typeface="Times New Roman" panose="02020603050405020304" pitchFamily="18" charset="0"/>
                <a:cs typeface="Times New Roman" panose="02020603050405020304" pitchFamily="18" charset="0"/>
              </a:rPr>
              <a:t>TRƯỜNG TIỂU HỌC QUANG TRUNG</a:t>
            </a:r>
            <a:endParaRPr lang="en-US" b="1" u="sng" dirty="0">
              <a:latin typeface="Times New Roman" panose="02020603050405020304" pitchFamily="18" charset="0"/>
              <a:cs typeface="Times New Roman" panose="02020603050405020304" pitchFamily="18" charset="0"/>
            </a:endParaRPr>
          </a:p>
        </p:txBody>
      </p:sp>
      <p:sp>
        <p:nvSpPr>
          <p:cNvPr id="8" name="Rectangle 7"/>
          <p:cNvSpPr/>
          <p:nvPr/>
        </p:nvSpPr>
        <p:spPr>
          <a:xfrm>
            <a:off x="1436711" y="3101899"/>
            <a:ext cx="9318577" cy="2585323"/>
          </a:xfrm>
          <a:prstGeom prst="rect">
            <a:avLst/>
          </a:prstGeom>
          <a:noFill/>
        </p:spPr>
        <p:txBody>
          <a:bodyPr wrap="none" lIns="91440" tIns="45720" rIns="91440" bIns="45720">
            <a:prstTxWarp prst="textArchUp">
              <a:avLst/>
            </a:prstTxWarp>
            <a:spAutoFit/>
          </a:bodyPr>
          <a:lstStyle/>
          <a:p>
            <a:pPr algn="ctr"/>
            <a:endPar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5400" b="1" dirty="0" smtClean="0">
                <a:ln w="22225">
                  <a:solidFill>
                    <a:schemeClr val="accent2"/>
                  </a:solidFill>
                  <a:prstDash val="solid"/>
                </a:ln>
                <a:solidFill>
                  <a:schemeClr val="accent2">
                    <a:lumMod val="40000"/>
                    <a:lumOff val="60000"/>
                  </a:schemeClr>
                </a:solidFill>
              </a:rPr>
              <a:t>ÔN TẬP CHỦ ĐỀ VI KHUẨN</a:t>
            </a:r>
            <a:endParaRPr lang="en-US" sz="5400" b="1" dirty="0">
              <a:ln w="22225">
                <a:solidFill>
                  <a:schemeClr val="accent2"/>
                </a:solidFill>
                <a:prstDash val="solid"/>
              </a:ln>
              <a:solidFill>
                <a:schemeClr val="accent2">
                  <a:lumMod val="40000"/>
                  <a:lumOff val="60000"/>
                </a:schemeClr>
              </a:solidFill>
            </a:endParaRPr>
          </a:p>
        </p:txBody>
      </p:sp>
      <p:sp>
        <p:nvSpPr>
          <p:cNvPr id="9" name="TextBox 8"/>
          <p:cNvSpPr txBox="1"/>
          <p:nvPr/>
        </p:nvSpPr>
        <p:spPr>
          <a:xfrm>
            <a:off x="5222240" y="1668326"/>
            <a:ext cx="3474720" cy="584775"/>
          </a:xfrm>
          <a:prstGeom prst="rect">
            <a:avLst/>
          </a:prstGeom>
          <a:noFill/>
        </p:spPr>
        <p:txBody>
          <a:bodyPr wrap="square" rtlCol="0">
            <a:spAutoFit/>
          </a:bodyPr>
          <a:lstStyle/>
          <a:p>
            <a:r>
              <a:rPr lang="en-U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KHOA HỌC</a:t>
            </a:r>
            <a:endPar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4871405" y="5587097"/>
            <a:ext cx="3434080" cy="830997"/>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Năm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20 24 – 2025</a:t>
            </a:r>
          </a:p>
          <a:p>
            <a:r>
              <a:rPr lang="en-US" sz="2400" b="1" dirty="0" smtClean="0">
                <a:latin typeface="Times New Roman" panose="02020603050405020304" pitchFamily="18" charset="0"/>
                <a:cs typeface="Times New Roman" panose="02020603050405020304" pitchFamily="18" charset="0"/>
              </a:rPr>
              <a:t>GV: </a:t>
            </a:r>
            <a:r>
              <a:rPr lang="en-US" sz="2400" b="1" dirty="0" err="1" smtClean="0">
                <a:latin typeface="Times New Roman" panose="02020603050405020304" pitchFamily="18" charset="0"/>
                <a:cs typeface="Times New Roman" panose="02020603050405020304" pitchFamily="18" charset="0"/>
              </a:rPr>
              <a:t>Nguyễn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Phương</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37175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xmlns="" id="{8287B3F8-CAAF-A7DA-5100-13B242A3AB03}"/>
              </a:ext>
            </a:extLst>
          </p:cNvPr>
          <p:cNvSpPr txBox="1"/>
          <p:nvPr/>
        </p:nvSpPr>
        <p:spPr>
          <a:xfrm>
            <a:off x="2324099" y="125214"/>
            <a:ext cx="9693730" cy="1569660"/>
          </a:xfrm>
          <a:prstGeom prst="rect">
            <a:avLst/>
          </a:prstGeom>
          <a:noFill/>
        </p:spPr>
        <p:txBody>
          <a:bodyPr wrap="square">
            <a:spAutoFit/>
          </a:bodyPr>
          <a:lstStyle/>
          <a:p>
            <a:pPr lvl="0" algn="just"/>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3. </a:t>
            </a:r>
            <a:r>
              <a:rPr lang="vi-VN" sz="3200" b="1" dirty="0">
                <a:solidFill>
                  <a:srgbClr val="C00000"/>
                </a:solidFill>
                <a:latin typeface="Calibri" panose="020F0502020204030204" pitchFamily="34" charset="0"/>
                <a:ea typeface="Calibri" panose="020F0502020204030204" pitchFamily="34" charset="0"/>
                <a:cs typeface="Calibri" panose="020F0502020204030204" pitchFamily="34" charset="0"/>
              </a:rPr>
              <a:t>Một số bạn học sinh bị mắc bệnh tả (hình 3). Theo em, bạn đó và gia đình cần làm những việc gì để hạn chế nguy cơ lây lan bệnh tả sang người khác?</a:t>
            </a:r>
            <a:endParaRPr kumimoji="0" lang="en-GB" sz="32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788A62F5-CB0B-DF3B-70C5-A39420D675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427" y="1877165"/>
            <a:ext cx="7424273" cy="4871978"/>
          </a:xfrm>
          <a:prstGeom prst="rect">
            <a:avLst/>
          </a:prstGeom>
        </p:spPr>
      </p:pic>
    </p:spTree>
    <p:extLst>
      <p:ext uri="{BB962C8B-B14F-4D97-AF65-F5344CB8AC3E}">
        <p14:creationId xmlns:p14="http://schemas.microsoft.com/office/powerpoint/2010/main" val="40097816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D2B1E1-7A01-3CE0-F28E-49E5E8803B5D}"/>
            </a:ext>
          </a:extLst>
        </p:cNvPr>
        <p:cNvGrpSpPr/>
        <p:nvPr/>
      </p:nvGrpSpPr>
      <p:grpSpPr>
        <a:xfrm>
          <a:off x="0" y="0"/>
          <a:ext cx="0" cy="0"/>
          <a:chOff x="0" y="0"/>
          <a:chExt cx="0" cy="0"/>
        </a:xfrm>
      </p:grpSpPr>
      <p:grpSp>
        <p:nvGrpSpPr>
          <p:cNvPr id="4" name="Group 2">
            <a:extLst>
              <a:ext uri="{FF2B5EF4-FFF2-40B4-BE49-F238E27FC236}">
                <a16:creationId xmlns:a16="http://schemas.microsoft.com/office/drawing/2014/main" xmlns="" id="{B8AB5885-06B4-B36C-CCDB-1E814B7F5492}"/>
              </a:ext>
            </a:extLst>
          </p:cNvPr>
          <p:cNvGrpSpPr/>
          <p:nvPr/>
        </p:nvGrpSpPr>
        <p:grpSpPr>
          <a:xfrm>
            <a:off x="5627915" y="674914"/>
            <a:ext cx="6204856" cy="5758543"/>
            <a:chOff x="0" y="0"/>
            <a:chExt cx="1098500" cy="406400"/>
          </a:xfrm>
        </p:grpSpPr>
        <p:sp>
          <p:nvSpPr>
            <p:cNvPr id="6" name="Freeform 3">
              <a:extLst>
                <a:ext uri="{FF2B5EF4-FFF2-40B4-BE49-F238E27FC236}">
                  <a16:creationId xmlns:a16="http://schemas.microsoft.com/office/drawing/2014/main" xmlns="" id="{EB8AB2B4-C324-4314-D328-89CCF71E5FFD}"/>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4">
              <a:extLst>
                <a:ext uri="{FF2B5EF4-FFF2-40B4-BE49-F238E27FC236}">
                  <a16:creationId xmlns:a16="http://schemas.microsoft.com/office/drawing/2014/main" xmlns="" id="{6C279943-7060-5594-C10B-F40D57624AFE}"/>
                </a:ext>
              </a:extLst>
            </p:cNvPr>
            <p:cNvSpPr txBox="1"/>
            <p:nvPr/>
          </p:nvSpPr>
          <p:spPr>
            <a:xfrm>
              <a:off x="92505" y="0"/>
              <a:ext cx="973233"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Khi có người bị mắc bệnh tả trong gia đình hoặc công đồng cần thực hiện những việc sau để giảm nguy cơ lây nhiễm cho người khác</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Đồ chất thải vào bồn cầu, sau khi đó chất thải cần ngay lập tức khử trùng bồn cầu bằng chất diệt khuẩn.</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Cần rửa tay và sử dụng chất sát khuẩn sau khi tiếp xúc với người bệnh.</a:t>
              </a:r>
            </a:p>
          </p:txBody>
        </p:sp>
      </p:grpSp>
      <p:pic>
        <p:nvPicPr>
          <p:cNvPr id="2" name="Picture 1">
            <a:extLst>
              <a:ext uri="{FF2B5EF4-FFF2-40B4-BE49-F238E27FC236}">
                <a16:creationId xmlns:a16="http://schemas.microsoft.com/office/drawing/2014/main" xmlns="" id="{C5BE44FC-E177-6F7E-B5E2-86C3404B0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257" y="2029566"/>
            <a:ext cx="4819888" cy="3162921"/>
          </a:xfrm>
          <a:prstGeom prst="rect">
            <a:avLst/>
          </a:prstGeom>
        </p:spPr>
      </p:pic>
    </p:spTree>
    <p:extLst>
      <p:ext uri="{BB962C8B-B14F-4D97-AF65-F5344CB8AC3E}">
        <p14:creationId xmlns:p14="http://schemas.microsoft.com/office/powerpoint/2010/main" val="10049904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D2B1E1-7A01-3CE0-F28E-49E5E8803B5D}"/>
            </a:ext>
          </a:extLst>
        </p:cNvPr>
        <p:cNvGrpSpPr/>
        <p:nvPr/>
      </p:nvGrpSpPr>
      <p:grpSpPr>
        <a:xfrm>
          <a:off x="0" y="0"/>
          <a:ext cx="0" cy="0"/>
          <a:chOff x="0" y="0"/>
          <a:chExt cx="0" cy="0"/>
        </a:xfrm>
      </p:grpSpPr>
      <p:sp>
        <p:nvSpPr>
          <p:cNvPr id="12" name="Freeform 2">
            <a:extLst>
              <a:ext uri="{FF2B5EF4-FFF2-40B4-BE49-F238E27FC236}">
                <a16:creationId xmlns:a16="http://schemas.microsoft.com/office/drawing/2014/main" xmlns="" id="{5DE8CDB9-78CD-76D6-3B81-6DA3FFC7D1B2}"/>
              </a:ext>
            </a:extLst>
          </p:cNvPr>
          <p:cNvSpPr/>
          <p:nvPr/>
        </p:nvSpPr>
        <p:spPr>
          <a:xfrm>
            <a:off x="6971380" y="6109397"/>
            <a:ext cx="5042389" cy="2163643"/>
          </a:xfrm>
          <a:custGeom>
            <a:avLst/>
            <a:gdLst/>
            <a:ahLst/>
            <a:cxnLst/>
            <a:rect l="l" t="t" r="r" b="b"/>
            <a:pathLst>
              <a:path w="7563583" h="3245465">
                <a:moveTo>
                  <a:pt x="0" y="0"/>
                </a:moveTo>
                <a:lnTo>
                  <a:pt x="7563582" y="0"/>
                </a:lnTo>
                <a:lnTo>
                  <a:pt x="7563582" y="3245465"/>
                </a:lnTo>
                <a:lnTo>
                  <a:pt x="0" y="3245465"/>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defTabSz="609630">
              <a:defRPr/>
            </a:pPr>
            <a:endParaRPr lang="en-US" sz="1200">
              <a:solidFill>
                <a:prstClr val="black"/>
              </a:solidFill>
              <a:latin typeface="Calibri"/>
            </a:endParaRPr>
          </a:p>
        </p:txBody>
      </p:sp>
      <p:sp>
        <p:nvSpPr>
          <p:cNvPr id="13" name="Freeform 3">
            <a:extLst>
              <a:ext uri="{FF2B5EF4-FFF2-40B4-BE49-F238E27FC236}">
                <a16:creationId xmlns:a16="http://schemas.microsoft.com/office/drawing/2014/main" xmlns="" id="{D253ACC0-F48E-EF33-42A5-566024B7AF41}"/>
              </a:ext>
            </a:extLst>
          </p:cNvPr>
          <p:cNvSpPr/>
          <p:nvPr/>
        </p:nvSpPr>
        <p:spPr>
          <a:xfrm>
            <a:off x="7402286" y="3048000"/>
            <a:ext cx="4974977" cy="3594006"/>
          </a:xfrm>
          <a:custGeom>
            <a:avLst/>
            <a:gdLst/>
            <a:ahLst/>
            <a:cxnLst/>
            <a:rect l="l" t="t" r="r" b="b"/>
            <a:pathLst>
              <a:path w="8769637" h="6601145">
                <a:moveTo>
                  <a:pt x="0" y="0"/>
                </a:moveTo>
                <a:lnTo>
                  <a:pt x="8769636" y="0"/>
                </a:lnTo>
                <a:lnTo>
                  <a:pt x="8769636" y="6601145"/>
                </a:lnTo>
                <a:lnTo>
                  <a:pt x="0" y="660114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defRPr/>
            </a:pPr>
            <a:endParaRPr lang="en-US" sz="1200">
              <a:solidFill>
                <a:prstClr val="black"/>
              </a:solidFill>
              <a:latin typeface="Calibri"/>
            </a:endParaRPr>
          </a:p>
        </p:txBody>
      </p:sp>
      <p:sp>
        <p:nvSpPr>
          <p:cNvPr id="16" name="Freeform 6">
            <a:extLst>
              <a:ext uri="{FF2B5EF4-FFF2-40B4-BE49-F238E27FC236}">
                <a16:creationId xmlns:a16="http://schemas.microsoft.com/office/drawing/2014/main" xmlns="" id="{43400609-16AE-8EE0-B0FE-2676530F33E3}"/>
              </a:ext>
            </a:extLst>
          </p:cNvPr>
          <p:cNvSpPr/>
          <p:nvPr/>
        </p:nvSpPr>
        <p:spPr>
          <a:xfrm>
            <a:off x="554052" y="5741012"/>
            <a:ext cx="2402166" cy="1253494"/>
          </a:xfrm>
          <a:custGeom>
            <a:avLst/>
            <a:gdLst/>
            <a:ahLst/>
            <a:cxnLst/>
            <a:rect l="l" t="t" r="r" b="b"/>
            <a:pathLst>
              <a:path w="3603249" h="1880241">
                <a:moveTo>
                  <a:pt x="0" y="0"/>
                </a:moveTo>
                <a:lnTo>
                  <a:pt x="3603250" y="0"/>
                </a:lnTo>
                <a:lnTo>
                  <a:pt x="3603250" y="1880241"/>
                </a:lnTo>
                <a:lnTo>
                  <a:pt x="0" y="188024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30">
              <a:defRPr/>
            </a:pPr>
            <a:endParaRPr lang="en-US" sz="1200">
              <a:solidFill>
                <a:prstClr val="black"/>
              </a:solidFill>
              <a:latin typeface="Calibri"/>
            </a:endParaRPr>
          </a:p>
        </p:txBody>
      </p:sp>
      <p:grpSp>
        <p:nvGrpSpPr>
          <p:cNvPr id="17" name="Group 7">
            <a:extLst>
              <a:ext uri="{FF2B5EF4-FFF2-40B4-BE49-F238E27FC236}">
                <a16:creationId xmlns:a16="http://schemas.microsoft.com/office/drawing/2014/main" xmlns="" id="{0E1D5E8F-93A7-1ED9-FCF3-0F8883F3B760}"/>
              </a:ext>
            </a:extLst>
          </p:cNvPr>
          <p:cNvGrpSpPr/>
          <p:nvPr/>
        </p:nvGrpSpPr>
        <p:grpSpPr>
          <a:xfrm rot="-10800000">
            <a:off x="304799" y="1361119"/>
            <a:ext cx="8033657" cy="4038193"/>
            <a:chOff x="0" y="0"/>
            <a:chExt cx="3572462" cy="1638691"/>
          </a:xfrm>
        </p:grpSpPr>
        <p:sp>
          <p:nvSpPr>
            <p:cNvPr id="18" name="Freeform 8">
              <a:extLst>
                <a:ext uri="{FF2B5EF4-FFF2-40B4-BE49-F238E27FC236}">
                  <a16:creationId xmlns:a16="http://schemas.microsoft.com/office/drawing/2014/main" xmlns="" id="{FA85786F-19EF-EC1C-BE23-53ED9C6E06FB}"/>
                </a:ext>
              </a:extLst>
            </p:cNvPr>
            <p:cNvSpPr/>
            <p:nvPr/>
          </p:nvSpPr>
          <p:spPr>
            <a:xfrm>
              <a:off x="0" y="0"/>
              <a:ext cx="3573351" cy="1641739"/>
            </a:xfrm>
            <a:custGeom>
              <a:avLst/>
              <a:gdLst/>
              <a:ahLst/>
              <a:cxnLst/>
              <a:rect l="l" t="t" r="r" b="b"/>
              <a:pathLst>
                <a:path w="3573351" h="1641739">
                  <a:moveTo>
                    <a:pt x="3511121" y="1636913"/>
                  </a:moveTo>
                  <a:cubicBezTo>
                    <a:pt x="3518360" y="1634881"/>
                    <a:pt x="3525853" y="1631833"/>
                    <a:pt x="3532457" y="1627642"/>
                  </a:cubicBezTo>
                  <a:cubicBezTo>
                    <a:pt x="3525472" y="1631960"/>
                    <a:pt x="3517979" y="1635135"/>
                    <a:pt x="3511121" y="1636913"/>
                  </a:cubicBezTo>
                  <a:close/>
                  <a:moveTo>
                    <a:pt x="3572462" y="1542933"/>
                  </a:moveTo>
                  <a:cubicBezTo>
                    <a:pt x="3572208" y="1554363"/>
                    <a:pt x="3571827" y="1554744"/>
                    <a:pt x="3571446" y="1554744"/>
                  </a:cubicBezTo>
                  <a:cubicBezTo>
                    <a:pt x="3571192" y="1554744"/>
                    <a:pt x="3571065" y="1554617"/>
                    <a:pt x="3570811" y="1555633"/>
                  </a:cubicBezTo>
                  <a:cubicBezTo>
                    <a:pt x="3570557" y="1556903"/>
                    <a:pt x="3570684" y="1558046"/>
                    <a:pt x="3570049" y="1565920"/>
                  </a:cubicBezTo>
                  <a:cubicBezTo>
                    <a:pt x="3570176" y="1572270"/>
                    <a:pt x="3568652" y="1583573"/>
                    <a:pt x="3562556" y="1595511"/>
                  </a:cubicBezTo>
                  <a:cubicBezTo>
                    <a:pt x="3556587" y="1607449"/>
                    <a:pt x="3545919" y="1619641"/>
                    <a:pt x="3532457" y="1627642"/>
                  </a:cubicBezTo>
                  <a:cubicBezTo>
                    <a:pt x="3547443" y="1618752"/>
                    <a:pt x="3559000" y="1603258"/>
                    <a:pt x="3563953" y="1590304"/>
                  </a:cubicBezTo>
                  <a:cubicBezTo>
                    <a:pt x="3569033" y="1577223"/>
                    <a:pt x="3568906" y="1567825"/>
                    <a:pt x="3568271" y="1568968"/>
                  </a:cubicBezTo>
                  <a:cubicBezTo>
                    <a:pt x="3567001" y="1579382"/>
                    <a:pt x="3564461" y="1584843"/>
                    <a:pt x="3563318" y="1588018"/>
                  </a:cubicBezTo>
                  <a:cubicBezTo>
                    <a:pt x="3562048" y="1591193"/>
                    <a:pt x="3561159" y="1592082"/>
                    <a:pt x="3560524" y="1593225"/>
                  </a:cubicBezTo>
                  <a:cubicBezTo>
                    <a:pt x="3559762" y="1594495"/>
                    <a:pt x="3559127" y="1595511"/>
                    <a:pt x="3557476" y="1598305"/>
                  </a:cubicBezTo>
                  <a:cubicBezTo>
                    <a:pt x="3557222" y="1598813"/>
                    <a:pt x="3556841" y="1599448"/>
                    <a:pt x="3556460" y="1599956"/>
                  </a:cubicBezTo>
                  <a:cubicBezTo>
                    <a:pt x="3556460" y="1599956"/>
                    <a:pt x="3555190" y="1604782"/>
                    <a:pt x="3545284" y="1614434"/>
                  </a:cubicBezTo>
                  <a:lnTo>
                    <a:pt x="3544141" y="1617609"/>
                  </a:lnTo>
                  <a:cubicBezTo>
                    <a:pt x="3539696" y="1622054"/>
                    <a:pt x="3532711" y="1626880"/>
                    <a:pt x="3525218" y="1630563"/>
                  </a:cubicBezTo>
                  <a:cubicBezTo>
                    <a:pt x="3506422" y="1641739"/>
                    <a:pt x="3490420" y="1637929"/>
                    <a:pt x="3490420" y="1637929"/>
                  </a:cubicBezTo>
                  <a:lnTo>
                    <a:pt x="3464639" y="1634500"/>
                  </a:lnTo>
                  <a:lnTo>
                    <a:pt x="3457781" y="1634881"/>
                  </a:lnTo>
                  <a:lnTo>
                    <a:pt x="3410918" y="1631706"/>
                  </a:lnTo>
                  <a:cubicBezTo>
                    <a:pt x="3113764" y="1633230"/>
                    <a:pt x="2666131" y="1631198"/>
                    <a:pt x="2375646" y="1630817"/>
                  </a:cubicBezTo>
                  <a:cubicBezTo>
                    <a:pt x="2248432" y="1630944"/>
                    <a:pt x="1916449" y="1630436"/>
                    <a:pt x="1739573" y="1631706"/>
                  </a:cubicBezTo>
                  <a:lnTo>
                    <a:pt x="1747736" y="1630563"/>
                  </a:lnTo>
                  <a:cubicBezTo>
                    <a:pt x="1536165" y="1630817"/>
                    <a:pt x="1245000" y="1632595"/>
                    <a:pt x="1117105" y="1632976"/>
                  </a:cubicBezTo>
                  <a:lnTo>
                    <a:pt x="1120506" y="1632468"/>
                  </a:lnTo>
                  <a:cubicBezTo>
                    <a:pt x="1035470" y="1632595"/>
                    <a:pt x="812334" y="1633738"/>
                    <a:pt x="839545" y="1635897"/>
                  </a:cubicBezTo>
                  <a:cubicBezTo>
                    <a:pt x="634097" y="1635262"/>
                    <a:pt x="670153" y="1633230"/>
                    <a:pt x="409600" y="1634373"/>
                  </a:cubicBezTo>
                  <a:lnTo>
                    <a:pt x="449738" y="1634627"/>
                  </a:lnTo>
                  <a:cubicBezTo>
                    <a:pt x="374906" y="1634627"/>
                    <a:pt x="227962" y="1634754"/>
                    <a:pt x="170688" y="1634754"/>
                  </a:cubicBezTo>
                  <a:cubicBezTo>
                    <a:pt x="153670" y="1634754"/>
                    <a:pt x="135001" y="1634627"/>
                    <a:pt x="115570" y="1634627"/>
                  </a:cubicBezTo>
                  <a:cubicBezTo>
                    <a:pt x="105791" y="1634627"/>
                    <a:pt x="95885" y="1634627"/>
                    <a:pt x="85852" y="1634500"/>
                  </a:cubicBezTo>
                  <a:cubicBezTo>
                    <a:pt x="80645" y="1634373"/>
                    <a:pt x="76708" y="1634627"/>
                    <a:pt x="68453" y="1634119"/>
                  </a:cubicBezTo>
                  <a:cubicBezTo>
                    <a:pt x="61087" y="1633230"/>
                    <a:pt x="53975" y="1631452"/>
                    <a:pt x="47117" y="1628658"/>
                  </a:cubicBezTo>
                  <a:cubicBezTo>
                    <a:pt x="19558" y="1617482"/>
                    <a:pt x="1143" y="1588907"/>
                    <a:pt x="1270" y="1560840"/>
                  </a:cubicBezTo>
                  <a:cubicBezTo>
                    <a:pt x="1270" y="1541409"/>
                    <a:pt x="1270" y="1522994"/>
                    <a:pt x="1397" y="1506357"/>
                  </a:cubicBezTo>
                  <a:cubicBezTo>
                    <a:pt x="1270" y="1473337"/>
                    <a:pt x="1270" y="1447429"/>
                    <a:pt x="1270" y="1423587"/>
                  </a:cubicBezTo>
                  <a:lnTo>
                    <a:pt x="1651" y="1432825"/>
                  </a:lnTo>
                  <a:cubicBezTo>
                    <a:pt x="508" y="1339918"/>
                    <a:pt x="1778" y="1221672"/>
                    <a:pt x="0" y="1126917"/>
                  </a:cubicBezTo>
                  <a:cubicBezTo>
                    <a:pt x="1016" y="950605"/>
                    <a:pt x="2413" y="190454"/>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921861" y="508"/>
                    <a:pt x="2698105" y="635"/>
                    <a:pt x="3422221" y="0"/>
                  </a:cubicBezTo>
                  <a:lnTo>
                    <a:pt x="3418030" y="254"/>
                  </a:lnTo>
                  <a:cubicBezTo>
                    <a:pt x="3431238" y="254"/>
                    <a:pt x="3449399" y="127"/>
                    <a:pt x="3471116" y="127"/>
                  </a:cubicBezTo>
                  <a:cubicBezTo>
                    <a:pt x="3476577" y="127"/>
                    <a:pt x="3482165" y="127"/>
                    <a:pt x="3488134" y="127"/>
                  </a:cubicBezTo>
                  <a:lnTo>
                    <a:pt x="3490420" y="127"/>
                  </a:lnTo>
                  <a:lnTo>
                    <a:pt x="3493849" y="254"/>
                  </a:lnTo>
                  <a:cubicBezTo>
                    <a:pt x="3496135" y="381"/>
                    <a:pt x="3498421" y="381"/>
                    <a:pt x="3500707" y="762"/>
                  </a:cubicBezTo>
                  <a:cubicBezTo>
                    <a:pt x="3505279" y="1270"/>
                    <a:pt x="3509978" y="2413"/>
                    <a:pt x="3514550" y="3810"/>
                  </a:cubicBezTo>
                  <a:cubicBezTo>
                    <a:pt x="3532838" y="9525"/>
                    <a:pt x="3549983" y="22860"/>
                    <a:pt x="3560016" y="41656"/>
                  </a:cubicBezTo>
                  <a:cubicBezTo>
                    <a:pt x="3564969" y="51054"/>
                    <a:pt x="3568271" y="61722"/>
                    <a:pt x="3569033" y="72771"/>
                  </a:cubicBezTo>
                  <a:cubicBezTo>
                    <a:pt x="3569414" y="79121"/>
                    <a:pt x="3569287" y="81915"/>
                    <a:pt x="3569287" y="85725"/>
                  </a:cubicBezTo>
                  <a:cubicBezTo>
                    <a:pt x="3569287" y="89408"/>
                    <a:pt x="3569287" y="93091"/>
                    <a:pt x="3569287" y="96901"/>
                  </a:cubicBezTo>
                  <a:cubicBezTo>
                    <a:pt x="3569287" y="111887"/>
                    <a:pt x="3569414" y="127254"/>
                    <a:pt x="3569414" y="143002"/>
                  </a:cubicBezTo>
                  <a:cubicBezTo>
                    <a:pt x="3569541" y="177785"/>
                    <a:pt x="3569668" y="245617"/>
                    <a:pt x="3569795" y="313450"/>
                  </a:cubicBezTo>
                  <a:cubicBezTo>
                    <a:pt x="3570049" y="585046"/>
                    <a:pt x="3570430" y="856378"/>
                    <a:pt x="3570557" y="965913"/>
                  </a:cubicBezTo>
                  <a:lnTo>
                    <a:pt x="3571827" y="1009991"/>
                  </a:lnTo>
                  <a:cubicBezTo>
                    <a:pt x="3570811" y="1055917"/>
                    <a:pt x="3571573" y="1098940"/>
                    <a:pt x="3570811" y="1162021"/>
                  </a:cubicBezTo>
                  <a:cubicBezTo>
                    <a:pt x="3570938" y="1195014"/>
                    <a:pt x="3571954" y="1181289"/>
                    <a:pt x="3572208" y="1165717"/>
                  </a:cubicBezTo>
                  <a:cubicBezTo>
                    <a:pt x="3571446" y="1220616"/>
                    <a:pt x="3572462" y="1280267"/>
                    <a:pt x="3571700" y="1310620"/>
                  </a:cubicBezTo>
                  <a:lnTo>
                    <a:pt x="3571319" y="1301382"/>
                  </a:lnTo>
                  <a:cubicBezTo>
                    <a:pt x="3570049" y="1387163"/>
                    <a:pt x="3573351" y="1437048"/>
                    <a:pt x="3571954" y="1487180"/>
                  </a:cubicBezTo>
                  <a:lnTo>
                    <a:pt x="3571700" y="1486799"/>
                  </a:lnTo>
                  <a:cubicBezTo>
                    <a:pt x="3570811" y="1505468"/>
                    <a:pt x="3572081" y="1526677"/>
                    <a:pt x="3572462" y="1542933"/>
                  </a:cubicBezTo>
                  <a:close/>
                  <a:moveTo>
                    <a:pt x="3530044" y="1627261"/>
                  </a:moveTo>
                  <a:cubicBezTo>
                    <a:pt x="3529409" y="1627642"/>
                    <a:pt x="3528901" y="1628023"/>
                    <a:pt x="3528393" y="1628404"/>
                  </a:cubicBezTo>
                  <a:cubicBezTo>
                    <a:pt x="3528901" y="1628150"/>
                    <a:pt x="3529409" y="1628023"/>
                    <a:pt x="3529917" y="1627642"/>
                  </a:cubicBezTo>
                  <a:cubicBezTo>
                    <a:pt x="3529917" y="1627642"/>
                    <a:pt x="3530044" y="1627388"/>
                    <a:pt x="3530044" y="1627261"/>
                  </a:cubicBezTo>
                  <a:close/>
                </a:path>
              </a:pathLst>
            </a:custGeom>
            <a:solidFill>
              <a:srgbClr val="FFFBE9"/>
            </a:solidFill>
          </p:spPr>
          <p:txBody>
            <a:bodyPr/>
            <a:lstStyle/>
            <a:p>
              <a:pPr defTabSz="609630">
                <a:defRPr/>
              </a:pPr>
              <a:endParaRPr lang="en-US" sz="1200">
                <a:solidFill>
                  <a:prstClr val="black"/>
                </a:solidFill>
                <a:latin typeface="Calibri"/>
              </a:endParaRPr>
            </a:p>
          </p:txBody>
        </p:sp>
      </p:grpSp>
      <p:sp>
        <p:nvSpPr>
          <p:cNvPr id="19" name="TextBox 9">
            <a:extLst>
              <a:ext uri="{FF2B5EF4-FFF2-40B4-BE49-F238E27FC236}">
                <a16:creationId xmlns:a16="http://schemas.microsoft.com/office/drawing/2014/main" xmlns="" id="{BB3A2191-59C4-997D-D55E-7B440C85DB1B}"/>
              </a:ext>
            </a:extLst>
          </p:cNvPr>
          <p:cNvSpPr txBox="1"/>
          <p:nvPr/>
        </p:nvSpPr>
        <p:spPr>
          <a:xfrm>
            <a:off x="558800" y="1701800"/>
            <a:ext cx="7670800" cy="3323987"/>
          </a:xfrm>
          <a:prstGeom prst="rect">
            <a:avLst/>
          </a:prstGeom>
        </p:spPr>
        <p:txBody>
          <a:bodyPr wrap="square" lIns="0" tIns="0" rIns="0" bIns="0" rtlCol="0" anchor="t">
            <a:spAutoFit/>
          </a:bodyPr>
          <a:lstStyle/>
          <a:p>
            <a:pPr algn="just" defTabSz="609630"/>
            <a:r>
              <a:rPr lang="vi-VN" sz="3600" dirty="0">
                <a:solidFill>
                  <a:srgbClr val="FF0000"/>
                </a:solidFill>
                <a:latin typeface="Cambria" panose="02040503050406030204" pitchFamily="18" charset="0"/>
                <a:ea typeface="Cambria" panose="02040503050406030204" pitchFamily="18" charset="0"/>
              </a:rPr>
              <a:t>Bệnh do vi khuẩn có thể xảy ra với bất cứ ai, ở bất cứ đâu. Thực hiện thường xuyên, có ý thức các việc giúp giảm nguy cơ lây nhiễm bệnh từ vi khuẩn sẽ giúp chúng ta có chất lượng cuộc sống tốt hơn.</a:t>
            </a:r>
            <a:endParaRPr lang="en-US" sz="3600" dirty="0">
              <a:solidFill>
                <a:srgbClr val="FF0000"/>
              </a:solidFill>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xmlns="" id="{E2A2EE17-7DB6-CB56-8000-C7BB0A1B6ED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68800" y="127000"/>
            <a:ext cx="4237051" cy="1221289"/>
          </a:xfrm>
          <a:prstGeom prst="rect">
            <a:avLst/>
          </a:prstGeom>
        </p:spPr>
      </p:pic>
      <p:pic>
        <p:nvPicPr>
          <p:cNvPr id="21" name="Picture 20" descr="A round pink label with white text and a black background&#10;&#10;Description automatically generated">
            <a:extLst>
              <a:ext uri="{FF2B5EF4-FFF2-40B4-BE49-F238E27FC236}">
                <a16:creationId xmlns:a16="http://schemas.microsoft.com/office/drawing/2014/main" xmlns="" id="{3B8649FE-41BC-299C-621D-321A9AD1D8E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6800" y="5105400"/>
            <a:ext cx="1320800" cy="1320800"/>
          </a:xfrm>
          <a:prstGeom prst="rect">
            <a:avLst/>
          </a:prstGeom>
        </p:spPr>
      </p:pic>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2427647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child at a desk&#10;&#10;Description automatically generated">
            <a:extLst>
              <a:ext uri="{FF2B5EF4-FFF2-40B4-BE49-F238E27FC236}">
                <a16:creationId xmlns:a16="http://schemas.microsoft.com/office/drawing/2014/main" xmlns="" id="{01A6299A-B9CE-63E6-6BFF-FF063479BF57}"/>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01E21B22-A39A-8821-2867-66E80C8819D8}"/>
              </a:ext>
            </a:extLst>
          </p:cNvPr>
          <p:cNvPicPr>
            <a:picLocks noChangeAspect="1"/>
          </p:cNvPicPr>
          <p:nvPr/>
        </p:nvPicPr>
        <p:blipFill>
          <a:blip r:embed="rId3"/>
          <a:stretch>
            <a:fillRect/>
          </a:stretch>
        </p:blipFill>
        <p:spPr>
          <a:xfrm>
            <a:off x="1798207" y="375120"/>
            <a:ext cx="8427829" cy="4053901"/>
          </a:xfrm>
          <a:prstGeom prst="rect">
            <a:avLst/>
          </a:prstGeom>
        </p:spPr>
      </p:pic>
    </p:spTree>
    <p:extLst>
      <p:ext uri="{BB962C8B-B14F-4D97-AF65-F5344CB8AC3E}">
        <p14:creationId xmlns:p14="http://schemas.microsoft.com/office/powerpoint/2010/main" val="36650122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xmlns="" id="{8287B3F8-CAAF-A7DA-5100-13B242A3AB03}"/>
              </a:ext>
            </a:extLst>
          </p:cNvPr>
          <p:cNvSpPr txBox="1"/>
          <p:nvPr/>
        </p:nvSpPr>
        <p:spPr>
          <a:xfrm>
            <a:off x="2324099" y="196334"/>
            <a:ext cx="8311244" cy="1569660"/>
          </a:xfrm>
          <a:prstGeom prst="rect">
            <a:avLst/>
          </a:prstGeom>
          <a:noFill/>
        </p:spPr>
        <p:txBody>
          <a:bodyPr wrap="square">
            <a:spAutoFit/>
          </a:bodyPr>
          <a:lstStyle/>
          <a:p>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1. Chia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sẻ</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với</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các</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bạn</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một</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số</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nội</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dung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về</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vi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khuẩn</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theo</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gợi</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ý ở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hình</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1.</a:t>
            </a:r>
          </a:p>
          <a:p>
            <a:endPar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E6CA3828-C6A4-E9E5-4C26-6637F01915EB}"/>
              </a:ext>
            </a:extLst>
          </p:cNvPr>
          <p:cNvPicPr>
            <a:picLocks noChangeAspect="1"/>
          </p:cNvPicPr>
          <p:nvPr/>
        </p:nvPicPr>
        <p:blipFill>
          <a:blip r:embed="rId2"/>
          <a:stretch>
            <a:fillRect/>
          </a:stretch>
        </p:blipFill>
        <p:spPr>
          <a:xfrm>
            <a:off x="2547257" y="1294719"/>
            <a:ext cx="7141027" cy="5400675"/>
          </a:xfrm>
          <a:prstGeom prst="rect">
            <a:avLst/>
          </a:prstGeom>
        </p:spPr>
      </p:pic>
    </p:spTree>
    <p:extLst>
      <p:ext uri="{BB962C8B-B14F-4D97-AF65-F5344CB8AC3E}">
        <p14:creationId xmlns:p14="http://schemas.microsoft.com/office/powerpoint/2010/main" val="3330863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D2B1E1-7A01-3CE0-F28E-49E5E8803B5D}"/>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2234CEB6-7340-DB28-26BB-8FB7B9E7EA71}"/>
              </a:ext>
            </a:extLst>
          </p:cNvPr>
          <p:cNvSpPr/>
          <p:nvPr/>
        </p:nvSpPr>
        <p:spPr>
          <a:xfrm>
            <a:off x="370114" y="315686"/>
            <a:ext cx="11604172" cy="63028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xmlns="" id="{B19D1603-D94C-413F-6B13-82109F3B9A7C}"/>
              </a:ext>
            </a:extLst>
          </p:cNvPr>
          <p:cNvSpPr/>
          <p:nvPr/>
        </p:nvSpPr>
        <p:spPr>
          <a:xfrm>
            <a:off x="4985659" y="2509158"/>
            <a:ext cx="2209799" cy="13335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Vi </a:t>
            </a:r>
            <a:r>
              <a:rPr lang="en-US" sz="3600" dirty="0" err="1">
                <a:solidFill>
                  <a:srgbClr val="FF0000"/>
                </a:solidFill>
                <a:latin typeface="Cambria" panose="02040503050406030204" pitchFamily="18" charset="0"/>
                <a:ea typeface="Cambria" panose="02040503050406030204" pitchFamily="18" charset="0"/>
              </a:rPr>
              <a:t>khuẩn</a:t>
            </a:r>
            <a:endParaRPr lang="en-US" sz="3600" dirty="0">
              <a:solidFill>
                <a:srgbClr val="FF0000"/>
              </a:solidFill>
              <a:latin typeface="Cambria" panose="02040503050406030204" pitchFamily="18" charset="0"/>
              <a:ea typeface="Cambria" panose="02040503050406030204" pitchFamily="18" charset="0"/>
            </a:endParaRPr>
          </a:p>
        </p:txBody>
      </p:sp>
      <p:sp>
        <p:nvSpPr>
          <p:cNvPr id="11" name="Arrow: Up 10">
            <a:extLst>
              <a:ext uri="{FF2B5EF4-FFF2-40B4-BE49-F238E27FC236}">
                <a16:creationId xmlns:a16="http://schemas.microsoft.com/office/drawing/2014/main" xmlns="" id="{98D71710-DFE6-6239-F388-C91524A888EB}"/>
              </a:ext>
            </a:extLst>
          </p:cNvPr>
          <p:cNvSpPr/>
          <p:nvPr/>
        </p:nvSpPr>
        <p:spPr>
          <a:xfrm>
            <a:off x="5595257" y="1660071"/>
            <a:ext cx="1143000" cy="7620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23BC23A0-8389-BBD0-6E04-1EBF0AF17FA0}"/>
              </a:ext>
            </a:extLst>
          </p:cNvPr>
          <p:cNvSpPr/>
          <p:nvPr/>
        </p:nvSpPr>
        <p:spPr>
          <a:xfrm>
            <a:off x="4180113" y="-92529"/>
            <a:ext cx="3929743" cy="168184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0000"/>
                </a:solidFill>
                <a:latin typeface="Cambria" panose="02040503050406030204" pitchFamily="18" charset="0"/>
                <a:ea typeface="Cambria" panose="02040503050406030204" pitchFamily="18" charset="0"/>
              </a:rPr>
              <a:t>Nơi sống: đất, nước, không khí, thực phẩm, các bề mặt, trên cơ thể các sinh vật khác,...</a:t>
            </a:r>
            <a:endParaRPr lang="en-US" sz="2800" dirty="0">
              <a:solidFill>
                <a:srgbClr val="FF0000"/>
              </a:solidFill>
              <a:latin typeface="Cambria" panose="02040503050406030204" pitchFamily="18" charset="0"/>
              <a:ea typeface="Cambria" panose="02040503050406030204" pitchFamily="18" charset="0"/>
            </a:endParaRPr>
          </a:p>
        </p:txBody>
      </p:sp>
      <p:sp>
        <p:nvSpPr>
          <p:cNvPr id="14" name="Arrow: Up 13">
            <a:extLst>
              <a:ext uri="{FF2B5EF4-FFF2-40B4-BE49-F238E27FC236}">
                <a16:creationId xmlns:a16="http://schemas.microsoft.com/office/drawing/2014/main" xmlns="" id="{A4ADC701-7EDA-B093-5289-20BE74CD8628}"/>
              </a:ext>
            </a:extLst>
          </p:cNvPr>
          <p:cNvSpPr/>
          <p:nvPr/>
        </p:nvSpPr>
        <p:spPr>
          <a:xfrm rot="5400000">
            <a:off x="7108372" y="2879271"/>
            <a:ext cx="1143000" cy="7620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xmlns="" id="{59478474-33D5-C11D-DF8E-3F9BA5A14C07}"/>
              </a:ext>
            </a:extLst>
          </p:cNvPr>
          <p:cNvSpPr/>
          <p:nvPr/>
        </p:nvSpPr>
        <p:spPr>
          <a:xfrm>
            <a:off x="8120742" y="2411186"/>
            <a:ext cx="3929743" cy="168184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Cambria" panose="02040503050406030204" pitchFamily="18" charset="0"/>
                <a:ea typeface="Cambria" panose="02040503050406030204" pitchFamily="18" charset="0"/>
              </a:rPr>
              <a:t>Kích thước rất nhỏ, không thể nhìn được bằng mắt thường, có nhiều hình dạng khác nhau.</a:t>
            </a:r>
            <a:endParaRPr lang="en-US" sz="2400" dirty="0">
              <a:solidFill>
                <a:srgbClr val="FF0000"/>
              </a:solidFill>
              <a:latin typeface="Cambria" panose="02040503050406030204" pitchFamily="18" charset="0"/>
              <a:ea typeface="Cambria" panose="02040503050406030204" pitchFamily="18" charset="0"/>
            </a:endParaRPr>
          </a:p>
        </p:txBody>
      </p:sp>
      <p:sp>
        <p:nvSpPr>
          <p:cNvPr id="17" name="Arrow: Up 16">
            <a:extLst>
              <a:ext uri="{FF2B5EF4-FFF2-40B4-BE49-F238E27FC236}">
                <a16:creationId xmlns:a16="http://schemas.microsoft.com/office/drawing/2014/main" xmlns="" id="{15789E07-68EF-2556-60E4-60133BC5C63E}"/>
              </a:ext>
            </a:extLst>
          </p:cNvPr>
          <p:cNvSpPr/>
          <p:nvPr/>
        </p:nvSpPr>
        <p:spPr>
          <a:xfrm rot="10800000">
            <a:off x="5649685" y="3967842"/>
            <a:ext cx="1143000" cy="7620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81A13C9C-FA18-A964-AB07-E76E8CE93544}"/>
              </a:ext>
            </a:extLst>
          </p:cNvPr>
          <p:cNvSpPr/>
          <p:nvPr/>
        </p:nvSpPr>
        <p:spPr>
          <a:xfrm>
            <a:off x="4386941" y="4740728"/>
            <a:ext cx="3929743" cy="168184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0000"/>
                </a:solidFill>
                <a:latin typeface="Cambria" panose="02040503050406030204" pitchFamily="18" charset="0"/>
                <a:ea typeface="Cambria" panose="02040503050406030204" pitchFamily="18" charset="0"/>
              </a:rPr>
              <a:t>Có ích: muối chua rau, củ, quả, làm sữa chua,...</a:t>
            </a:r>
            <a:endParaRPr lang="en-US" sz="2800" dirty="0">
              <a:solidFill>
                <a:srgbClr val="FF0000"/>
              </a:solidFill>
              <a:latin typeface="Cambria" panose="02040503050406030204" pitchFamily="18" charset="0"/>
              <a:ea typeface="Cambria" panose="02040503050406030204" pitchFamily="18" charset="0"/>
            </a:endParaRPr>
          </a:p>
        </p:txBody>
      </p:sp>
      <p:sp>
        <p:nvSpPr>
          <p:cNvPr id="20" name="Arrow: Up 19">
            <a:extLst>
              <a:ext uri="{FF2B5EF4-FFF2-40B4-BE49-F238E27FC236}">
                <a16:creationId xmlns:a16="http://schemas.microsoft.com/office/drawing/2014/main" xmlns="" id="{91C1411E-8319-BFC4-BA89-8C3D59CB1F83}"/>
              </a:ext>
            </a:extLst>
          </p:cNvPr>
          <p:cNvSpPr/>
          <p:nvPr/>
        </p:nvSpPr>
        <p:spPr>
          <a:xfrm rot="5400000" flipV="1">
            <a:off x="3872594" y="2745921"/>
            <a:ext cx="1066800" cy="908958"/>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xmlns="" id="{F3293794-CE47-8078-C78F-7DA25CF9C3F1}"/>
              </a:ext>
            </a:extLst>
          </p:cNvPr>
          <p:cNvSpPr/>
          <p:nvPr/>
        </p:nvSpPr>
        <p:spPr>
          <a:xfrm>
            <a:off x="500743" y="2209800"/>
            <a:ext cx="3429000" cy="18832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latin typeface="Cambria" panose="02040503050406030204" pitchFamily="18" charset="0"/>
                <a:ea typeface="Cambria" panose="02040503050406030204" pitchFamily="18" charset="0"/>
              </a:rPr>
              <a:t>Gây bệnh: sâu răng, tiêu chảy, viêm họng.....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710916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6" grpId="0" animBg="1"/>
      <p:bldP spid="17" grpId="0" animBg="1"/>
      <p:bldP spid="18" grpId="0" animBg="1"/>
      <p:bldP spid="20"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xmlns="" id="{8287B3F8-CAAF-A7DA-5100-13B242A3AB03}"/>
              </a:ext>
            </a:extLst>
          </p:cNvPr>
          <p:cNvSpPr txBox="1"/>
          <p:nvPr/>
        </p:nvSpPr>
        <p:spPr>
          <a:xfrm>
            <a:off x="396240" y="196334"/>
            <a:ext cx="11795759" cy="1077218"/>
          </a:xfrm>
          <a:prstGeom prst="rect">
            <a:avLst/>
          </a:prstGeom>
          <a:noFill/>
        </p:spPr>
        <p:txBody>
          <a:bodyPr wrap="square">
            <a:spAutoFit/>
          </a:bodyPr>
          <a:lstStyle/>
          <a:p>
            <a:pPr lvl="0" algn="just"/>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2. </a:t>
            </a:r>
            <a:r>
              <a:rPr lang="vi-VN" sz="3200" b="1" dirty="0">
                <a:solidFill>
                  <a:srgbClr val="C00000"/>
                </a:solidFill>
                <a:latin typeface="Calibri" panose="020F0502020204030204" pitchFamily="34" charset="0"/>
                <a:ea typeface="Calibri" panose="020F0502020204030204" pitchFamily="34" charset="0"/>
                <a:cs typeface="Calibri" panose="020F0502020204030204" pitchFamily="34" charset="0"/>
              </a:rPr>
              <a:t>Những việc làm nào trong hình 2 có thể làm giảm nguy cơ nhiễm vi khuẩn gây bệnh cho con người? Vì sao?</a:t>
            </a:r>
            <a:endParaRPr kumimoji="0" lang="en-GB" sz="32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C73BF39D-3BC2-2D2C-75DB-482618AE8DC8}"/>
              </a:ext>
            </a:extLst>
          </p:cNvPr>
          <p:cNvPicPr>
            <a:picLocks noChangeAspect="1"/>
          </p:cNvPicPr>
          <p:nvPr/>
        </p:nvPicPr>
        <p:blipFill>
          <a:blip r:embed="rId2"/>
          <a:stretch>
            <a:fillRect/>
          </a:stretch>
        </p:blipFill>
        <p:spPr>
          <a:xfrm>
            <a:off x="4271282" y="1360034"/>
            <a:ext cx="5086350" cy="5400675"/>
          </a:xfrm>
          <a:prstGeom prst="rect">
            <a:avLst/>
          </a:prstGeom>
        </p:spPr>
      </p:pic>
    </p:spTree>
    <p:extLst>
      <p:ext uri="{BB962C8B-B14F-4D97-AF65-F5344CB8AC3E}">
        <p14:creationId xmlns:p14="http://schemas.microsoft.com/office/powerpoint/2010/main" val="22373341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D2B1E1-7A01-3CE0-F28E-49E5E8803B5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A29E9FD6-3D8D-8FD8-7D99-74A75137E521}"/>
              </a:ext>
            </a:extLst>
          </p:cNvPr>
          <p:cNvPicPr>
            <a:picLocks noChangeAspect="1"/>
          </p:cNvPicPr>
          <p:nvPr/>
        </p:nvPicPr>
        <p:blipFill>
          <a:blip r:embed="rId2"/>
          <a:stretch>
            <a:fillRect/>
          </a:stretch>
        </p:blipFill>
        <p:spPr>
          <a:xfrm>
            <a:off x="707571" y="2013857"/>
            <a:ext cx="3810000" cy="2590800"/>
          </a:xfrm>
          <a:prstGeom prst="rect">
            <a:avLst/>
          </a:prstGeom>
        </p:spPr>
      </p:pic>
      <p:grpSp>
        <p:nvGrpSpPr>
          <p:cNvPr id="4" name="Group 2">
            <a:extLst>
              <a:ext uri="{FF2B5EF4-FFF2-40B4-BE49-F238E27FC236}">
                <a16:creationId xmlns:a16="http://schemas.microsoft.com/office/drawing/2014/main" xmlns="" id="{B8AB5885-06B4-B36C-CCDB-1E814B7F5492}"/>
              </a:ext>
            </a:extLst>
          </p:cNvPr>
          <p:cNvGrpSpPr/>
          <p:nvPr/>
        </p:nvGrpSpPr>
        <p:grpSpPr>
          <a:xfrm>
            <a:off x="5072744" y="1823357"/>
            <a:ext cx="6204856" cy="3009900"/>
            <a:chOff x="0" y="0"/>
            <a:chExt cx="1098500" cy="406400"/>
          </a:xfrm>
        </p:grpSpPr>
        <p:sp>
          <p:nvSpPr>
            <p:cNvPr id="6" name="Freeform 3">
              <a:extLst>
                <a:ext uri="{FF2B5EF4-FFF2-40B4-BE49-F238E27FC236}">
                  <a16:creationId xmlns:a16="http://schemas.microsoft.com/office/drawing/2014/main" xmlns="" id="{EB8AB2B4-C324-4314-D328-89CCF71E5FFD}"/>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4">
              <a:extLst>
                <a:ext uri="{FF2B5EF4-FFF2-40B4-BE49-F238E27FC236}">
                  <a16:creationId xmlns:a16="http://schemas.microsoft.com/office/drawing/2014/main" xmlns="" id="{6C279943-7060-5594-C10B-F40D57624AFE}"/>
                </a:ext>
              </a:extLst>
            </p:cNvPr>
            <p:cNvSpPr txBox="1"/>
            <p:nvPr/>
          </p:nvSpPr>
          <p:spPr>
            <a:xfrm>
              <a:off x="46415" y="0"/>
              <a:ext cx="1019323"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Vi khuẩn gây bệnh xâm nhập cơ thể qua vết thương hở</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17653066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D2B1E1-7A01-3CE0-F28E-49E5E8803B5D}"/>
            </a:ext>
          </a:extLst>
        </p:cNvPr>
        <p:cNvGrpSpPr/>
        <p:nvPr/>
      </p:nvGrpSpPr>
      <p:grpSpPr>
        <a:xfrm>
          <a:off x="0" y="0"/>
          <a:ext cx="0" cy="0"/>
          <a:chOff x="0" y="0"/>
          <a:chExt cx="0" cy="0"/>
        </a:xfrm>
      </p:grpSpPr>
      <p:grpSp>
        <p:nvGrpSpPr>
          <p:cNvPr id="4" name="Group 2">
            <a:extLst>
              <a:ext uri="{FF2B5EF4-FFF2-40B4-BE49-F238E27FC236}">
                <a16:creationId xmlns:a16="http://schemas.microsoft.com/office/drawing/2014/main" xmlns="" id="{B8AB5885-06B4-B36C-CCDB-1E814B7F5492}"/>
              </a:ext>
            </a:extLst>
          </p:cNvPr>
          <p:cNvGrpSpPr/>
          <p:nvPr/>
        </p:nvGrpSpPr>
        <p:grpSpPr>
          <a:xfrm>
            <a:off x="5072744" y="1823357"/>
            <a:ext cx="6204856" cy="3009900"/>
            <a:chOff x="0" y="0"/>
            <a:chExt cx="1098500" cy="406400"/>
          </a:xfrm>
        </p:grpSpPr>
        <p:sp>
          <p:nvSpPr>
            <p:cNvPr id="6" name="Freeform 3">
              <a:extLst>
                <a:ext uri="{FF2B5EF4-FFF2-40B4-BE49-F238E27FC236}">
                  <a16:creationId xmlns:a16="http://schemas.microsoft.com/office/drawing/2014/main" xmlns="" id="{EB8AB2B4-C324-4314-D328-89CCF71E5FFD}"/>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4">
              <a:extLst>
                <a:ext uri="{FF2B5EF4-FFF2-40B4-BE49-F238E27FC236}">
                  <a16:creationId xmlns:a16="http://schemas.microsoft.com/office/drawing/2014/main" xmlns="" id="{6C279943-7060-5594-C10B-F40D57624AFE}"/>
                </a:ext>
              </a:extLst>
            </p:cNvPr>
            <p:cNvSpPr txBox="1"/>
            <p:nvPr/>
          </p:nvSpPr>
          <p:spPr>
            <a:xfrm>
              <a:off x="46415" y="0"/>
              <a:ext cx="1019323"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Ngăn cách cơ thể tiếp xúc trực tiếp với vi khuẩn trong đất</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7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9" name="Picture 8">
            <a:extLst>
              <a:ext uri="{FF2B5EF4-FFF2-40B4-BE49-F238E27FC236}">
                <a16:creationId xmlns:a16="http://schemas.microsoft.com/office/drawing/2014/main" xmlns="" id="{70538DE4-0B9D-E0A3-DFAA-250082514A51}"/>
              </a:ext>
            </a:extLst>
          </p:cNvPr>
          <p:cNvPicPr>
            <a:picLocks noChangeAspect="1"/>
          </p:cNvPicPr>
          <p:nvPr/>
        </p:nvPicPr>
        <p:blipFill>
          <a:blip r:embed="rId2"/>
          <a:stretch>
            <a:fillRect/>
          </a:stretch>
        </p:blipFill>
        <p:spPr>
          <a:xfrm>
            <a:off x="540883" y="1794781"/>
            <a:ext cx="4002088" cy="3430361"/>
          </a:xfrm>
          <a:prstGeom prst="rect">
            <a:avLst/>
          </a:prstGeom>
        </p:spPr>
      </p:pic>
    </p:spTree>
    <p:extLst>
      <p:ext uri="{BB962C8B-B14F-4D97-AF65-F5344CB8AC3E}">
        <p14:creationId xmlns:p14="http://schemas.microsoft.com/office/powerpoint/2010/main" val="1724487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D2B1E1-7A01-3CE0-F28E-49E5E8803B5D}"/>
            </a:ext>
          </a:extLst>
        </p:cNvPr>
        <p:cNvGrpSpPr/>
        <p:nvPr/>
      </p:nvGrpSpPr>
      <p:grpSpPr>
        <a:xfrm>
          <a:off x="0" y="0"/>
          <a:ext cx="0" cy="0"/>
          <a:chOff x="0" y="0"/>
          <a:chExt cx="0" cy="0"/>
        </a:xfrm>
      </p:grpSpPr>
      <p:grpSp>
        <p:nvGrpSpPr>
          <p:cNvPr id="4" name="Group 2">
            <a:extLst>
              <a:ext uri="{FF2B5EF4-FFF2-40B4-BE49-F238E27FC236}">
                <a16:creationId xmlns:a16="http://schemas.microsoft.com/office/drawing/2014/main" xmlns="" id="{B8AB5885-06B4-B36C-CCDB-1E814B7F5492}"/>
              </a:ext>
            </a:extLst>
          </p:cNvPr>
          <p:cNvGrpSpPr/>
          <p:nvPr/>
        </p:nvGrpSpPr>
        <p:grpSpPr>
          <a:xfrm>
            <a:off x="5072744" y="1823357"/>
            <a:ext cx="6204856" cy="3009900"/>
            <a:chOff x="0" y="0"/>
            <a:chExt cx="1098500" cy="406400"/>
          </a:xfrm>
        </p:grpSpPr>
        <p:sp>
          <p:nvSpPr>
            <p:cNvPr id="6" name="Freeform 3">
              <a:extLst>
                <a:ext uri="{FF2B5EF4-FFF2-40B4-BE49-F238E27FC236}">
                  <a16:creationId xmlns:a16="http://schemas.microsoft.com/office/drawing/2014/main" xmlns="" id="{EB8AB2B4-C324-4314-D328-89CCF71E5FFD}"/>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4">
              <a:extLst>
                <a:ext uri="{FF2B5EF4-FFF2-40B4-BE49-F238E27FC236}">
                  <a16:creationId xmlns:a16="http://schemas.microsoft.com/office/drawing/2014/main" xmlns="" id="{6C279943-7060-5594-C10B-F40D57624AFE}"/>
                </a:ext>
              </a:extLst>
            </p:cNvPr>
            <p:cNvSpPr txBox="1"/>
            <p:nvPr/>
          </p:nvSpPr>
          <p:spPr>
            <a:xfrm>
              <a:off x="46415" y="0"/>
              <a:ext cx="1019323"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Giảm nơi ở, giảm cung cấp chất dinh dưỡng cho vi khuẩn sinh sống</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7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3" name="Picture 2">
            <a:extLst>
              <a:ext uri="{FF2B5EF4-FFF2-40B4-BE49-F238E27FC236}">
                <a16:creationId xmlns:a16="http://schemas.microsoft.com/office/drawing/2014/main" xmlns="" id="{E1EF99C6-1333-5400-7BB2-07EF571C3CBB}"/>
              </a:ext>
            </a:extLst>
          </p:cNvPr>
          <p:cNvPicPr>
            <a:picLocks noChangeAspect="1"/>
          </p:cNvPicPr>
          <p:nvPr/>
        </p:nvPicPr>
        <p:blipFill>
          <a:blip r:embed="rId2"/>
          <a:stretch>
            <a:fillRect/>
          </a:stretch>
        </p:blipFill>
        <p:spPr>
          <a:xfrm>
            <a:off x="1062037" y="1260022"/>
            <a:ext cx="3667125" cy="4533900"/>
          </a:xfrm>
          <a:prstGeom prst="rect">
            <a:avLst/>
          </a:prstGeom>
        </p:spPr>
      </p:pic>
    </p:spTree>
    <p:extLst>
      <p:ext uri="{BB962C8B-B14F-4D97-AF65-F5344CB8AC3E}">
        <p14:creationId xmlns:p14="http://schemas.microsoft.com/office/powerpoint/2010/main" val="13410003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D2B1E1-7A01-3CE0-F28E-49E5E8803B5D}"/>
            </a:ext>
          </a:extLst>
        </p:cNvPr>
        <p:cNvGrpSpPr/>
        <p:nvPr/>
      </p:nvGrpSpPr>
      <p:grpSpPr>
        <a:xfrm>
          <a:off x="0" y="0"/>
          <a:ext cx="0" cy="0"/>
          <a:chOff x="0" y="0"/>
          <a:chExt cx="0" cy="0"/>
        </a:xfrm>
      </p:grpSpPr>
      <p:grpSp>
        <p:nvGrpSpPr>
          <p:cNvPr id="4" name="Group 2">
            <a:extLst>
              <a:ext uri="{FF2B5EF4-FFF2-40B4-BE49-F238E27FC236}">
                <a16:creationId xmlns:a16="http://schemas.microsoft.com/office/drawing/2014/main" xmlns="" id="{B8AB5885-06B4-B36C-CCDB-1E814B7F5492}"/>
              </a:ext>
            </a:extLst>
          </p:cNvPr>
          <p:cNvGrpSpPr/>
          <p:nvPr/>
        </p:nvGrpSpPr>
        <p:grpSpPr>
          <a:xfrm>
            <a:off x="5072744" y="1823357"/>
            <a:ext cx="6204856" cy="3009900"/>
            <a:chOff x="0" y="0"/>
            <a:chExt cx="1098500" cy="406400"/>
          </a:xfrm>
        </p:grpSpPr>
        <p:sp>
          <p:nvSpPr>
            <p:cNvPr id="6" name="Freeform 3">
              <a:extLst>
                <a:ext uri="{FF2B5EF4-FFF2-40B4-BE49-F238E27FC236}">
                  <a16:creationId xmlns:a16="http://schemas.microsoft.com/office/drawing/2014/main" xmlns="" id="{EB8AB2B4-C324-4314-D328-89CCF71E5FFD}"/>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4">
              <a:extLst>
                <a:ext uri="{FF2B5EF4-FFF2-40B4-BE49-F238E27FC236}">
                  <a16:creationId xmlns:a16="http://schemas.microsoft.com/office/drawing/2014/main" xmlns="" id="{6C279943-7060-5594-C10B-F40D57624AFE}"/>
                </a:ext>
              </a:extLst>
            </p:cNvPr>
            <p:cNvSpPr txBox="1"/>
            <p:nvPr/>
          </p:nvSpPr>
          <p:spPr>
            <a:xfrm>
              <a:off x="46415" y="0"/>
              <a:ext cx="1019323"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Ánh sáng mặt trời có khả năng diệt vi khuẩn, lưu thông không khí</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7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9" name="Picture 8">
            <a:extLst>
              <a:ext uri="{FF2B5EF4-FFF2-40B4-BE49-F238E27FC236}">
                <a16:creationId xmlns:a16="http://schemas.microsoft.com/office/drawing/2014/main" xmlns="" id="{26F3C891-55C9-3D77-A335-02C1BD2FBC18}"/>
              </a:ext>
            </a:extLst>
          </p:cNvPr>
          <p:cNvPicPr>
            <a:picLocks noChangeAspect="1"/>
          </p:cNvPicPr>
          <p:nvPr/>
        </p:nvPicPr>
        <p:blipFill>
          <a:blip r:embed="rId2"/>
          <a:stretch>
            <a:fillRect/>
          </a:stretch>
        </p:blipFill>
        <p:spPr>
          <a:xfrm>
            <a:off x="1013052" y="999444"/>
            <a:ext cx="3438525" cy="4619625"/>
          </a:xfrm>
          <a:prstGeom prst="rect">
            <a:avLst/>
          </a:prstGeom>
        </p:spPr>
      </p:pic>
    </p:spTree>
    <p:extLst>
      <p:ext uri="{BB962C8B-B14F-4D97-AF65-F5344CB8AC3E}">
        <p14:creationId xmlns:p14="http://schemas.microsoft.com/office/powerpoint/2010/main" val="40064179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D2B1E1-7A01-3CE0-F28E-49E5E8803B5D}"/>
            </a:ext>
          </a:extLst>
        </p:cNvPr>
        <p:cNvGrpSpPr/>
        <p:nvPr/>
      </p:nvGrpSpPr>
      <p:grpSpPr>
        <a:xfrm>
          <a:off x="0" y="0"/>
          <a:ext cx="0" cy="0"/>
          <a:chOff x="0" y="0"/>
          <a:chExt cx="0" cy="0"/>
        </a:xfrm>
      </p:grpSpPr>
      <p:sp>
        <p:nvSpPr>
          <p:cNvPr id="12" name="Freeform 2">
            <a:extLst>
              <a:ext uri="{FF2B5EF4-FFF2-40B4-BE49-F238E27FC236}">
                <a16:creationId xmlns:a16="http://schemas.microsoft.com/office/drawing/2014/main" xmlns="" id="{5DE8CDB9-78CD-76D6-3B81-6DA3FFC7D1B2}"/>
              </a:ext>
            </a:extLst>
          </p:cNvPr>
          <p:cNvSpPr/>
          <p:nvPr/>
        </p:nvSpPr>
        <p:spPr>
          <a:xfrm>
            <a:off x="6971380" y="6109397"/>
            <a:ext cx="5042389" cy="2163643"/>
          </a:xfrm>
          <a:custGeom>
            <a:avLst/>
            <a:gdLst/>
            <a:ahLst/>
            <a:cxnLst/>
            <a:rect l="l" t="t" r="r" b="b"/>
            <a:pathLst>
              <a:path w="7563583" h="3245465">
                <a:moveTo>
                  <a:pt x="0" y="0"/>
                </a:moveTo>
                <a:lnTo>
                  <a:pt x="7563582" y="0"/>
                </a:lnTo>
                <a:lnTo>
                  <a:pt x="7563582" y="3245465"/>
                </a:lnTo>
                <a:lnTo>
                  <a:pt x="0" y="3245465"/>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3">
            <a:extLst>
              <a:ext uri="{FF2B5EF4-FFF2-40B4-BE49-F238E27FC236}">
                <a16:creationId xmlns:a16="http://schemas.microsoft.com/office/drawing/2014/main" xmlns="" id="{D253ACC0-F48E-EF33-42A5-566024B7AF41}"/>
              </a:ext>
            </a:extLst>
          </p:cNvPr>
          <p:cNvSpPr/>
          <p:nvPr/>
        </p:nvSpPr>
        <p:spPr>
          <a:xfrm>
            <a:off x="7402286" y="3048000"/>
            <a:ext cx="4974977" cy="3594006"/>
          </a:xfrm>
          <a:custGeom>
            <a:avLst/>
            <a:gdLst/>
            <a:ahLst/>
            <a:cxnLst/>
            <a:rect l="l" t="t" r="r" b="b"/>
            <a:pathLst>
              <a:path w="8769637" h="6601145">
                <a:moveTo>
                  <a:pt x="0" y="0"/>
                </a:moveTo>
                <a:lnTo>
                  <a:pt x="8769636" y="0"/>
                </a:lnTo>
                <a:lnTo>
                  <a:pt x="8769636" y="6601145"/>
                </a:lnTo>
                <a:lnTo>
                  <a:pt x="0" y="660114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6">
            <a:extLst>
              <a:ext uri="{FF2B5EF4-FFF2-40B4-BE49-F238E27FC236}">
                <a16:creationId xmlns:a16="http://schemas.microsoft.com/office/drawing/2014/main" xmlns="" id="{43400609-16AE-8EE0-B0FE-2676530F33E3}"/>
              </a:ext>
            </a:extLst>
          </p:cNvPr>
          <p:cNvSpPr/>
          <p:nvPr/>
        </p:nvSpPr>
        <p:spPr>
          <a:xfrm>
            <a:off x="554052" y="5741012"/>
            <a:ext cx="2402166" cy="1253494"/>
          </a:xfrm>
          <a:custGeom>
            <a:avLst/>
            <a:gdLst/>
            <a:ahLst/>
            <a:cxnLst/>
            <a:rect l="l" t="t" r="r" b="b"/>
            <a:pathLst>
              <a:path w="3603249" h="1880241">
                <a:moveTo>
                  <a:pt x="0" y="0"/>
                </a:moveTo>
                <a:lnTo>
                  <a:pt x="3603250" y="0"/>
                </a:lnTo>
                <a:lnTo>
                  <a:pt x="3603250" y="1880241"/>
                </a:lnTo>
                <a:lnTo>
                  <a:pt x="0" y="188024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7">
            <a:extLst>
              <a:ext uri="{FF2B5EF4-FFF2-40B4-BE49-F238E27FC236}">
                <a16:creationId xmlns:a16="http://schemas.microsoft.com/office/drawing/2014/main" xmlns="" id="{0E1D5E8F-93A7-1ED9-FCF3-0F8883F3B760}"/>
              </a:ext>
            </a:extLst>
          </p:cNvPr>
          <p:cNvGrpSpPr/>
          <p:nvPr/>
        </p:nvGrpSpPr>
        <p:grpSpPr>
          <a:xfrm rot="-10800000">
            <a:off x="304799" y="1361119"/>
            <a:ext cx="8033657" cy="4038193"/>
            <a:chOff x="0" y="0"/>
            <a:chExt cx="3572462" cy="1638691"/>
          </a:xfrm>
        </p:grpSpPr>
        <p:sp>
          <p:nvSpPr>
            <p:cNvPr id="18" name="Freeform 8">
              <a:extLst>
                <a:ext uri="{FF2B5EF4-FFF2-40B4-BE49-F238E27FC236}">
                  <a16:creationId xmlns:a16="http://schemas.microsoft.com/office/drawing/2014/main" xmlns="" id="{FA85786F-19EF-EC1C-BE23-53ED9C6E06FB}"/>
                </a:ext>
              </a:extLst>
            </p:cNvPr>
            <p:cNvSpPr/>
            <p:nvPr/>
          </p:nvSpPr>
          <p:spPr>
            <a:xfrm>
              <a:off x="0" y="0"/>
              <a:ext cx="3573351" cy="1641739"/>
            </a:xfrm>
            <a:custGeom>
              <a:avLst/>
              <a:gdLst/>
              <a:ahLst/>
              <a:cxnLst/>
              <a:rect l="l" t="t" r="r" b="b"/>
              <a:pathLst>
                <a:path w="3573351" h="1641739">
                  <a:moveTo>
                    <a:pt x="3511121" y="1636913"/>
                  </a:moveTo>
                  <a:cubicBezTo>
                    <a:pt x="3518360" y="1634881"/>
                    <a:pt x="3525853" y="1631833"/>
                    <a:pt x="3532457" y="1627642"/>
                  </a:cubicBezTo>
                  <a:cubicBezTo>
                    <a:pt x="3525472" y="1631960"/>
                    <a:pt x="3517979" y="1635135"/>
                    <a:pt x="3511121" y="1636913"/>
                  </a:cubicBezTo>
                  <a:close/>
                  <a:moveTo>
                    <a:pt x="3572462" y="1542933"/>
                  </a:moveTo>
                  <a:cubicBezTo>
                    <a:pt x="3572208" y="1554363"/>
                    <a:pt x="3571827" y="1554744"/>
                    <a:pt x="3571446" y="1554744"/>
                  </a:cubicBezTo>
                  <a:cubicBezTo>
                    <a:pt x="3571192" y="1554744"/>
                    <a:pt x="3571065" y="1554617"/>
                    <a:pt x="3570811" y="1555633"/>
                  </a:cubicBezTo>
                  <a:cubicBezTo>
                    <a:pt x="3570557" y="1556903"/>
                    <a:pt x="3570684" y="1558046"/>
                    <a:pt x="3570049" y="1565920"/>
                  </a:cubicBezTo>
                  <a:cubicBezTo>
                    <a:pt x="3570176" y="1572270"/>
                    <a:pt x="3568652" y="1583573"/>
                    <a:pt x="3562556" y="1595511"/>
                  </a:cubicBezTo>
                  <a:cubicBezTo>
                    <a:pt x="3556587" y="1607449"/>
                    <a:pt x="3545919" y="1619641"/>
                    <a:pt x="3532457" y="1627642"/>
                  </a:cubicBezTo>
                  <a:cubicBezTo>
                    <a:pt x="3547443" y="1618752"/>
                    <a:pt x="3559000" y="1603258"/>
                    <a:pt x="3563953" y="1590304"/>
                  </a:cubicBezTo>
                  <a:cubicBezTo>
                    <a:pt x="3569033" y="1577223"/>
                    <a:pt x="3568906" y="1567825"/>
                    <a:pt x="3568271" y="1568968"/>
                  </a:cubicBezTo>
                  <a:cubicBezTo>
                    <a:pt x="3567001" y="1579382"/>
                    <a:pt x="3564461" y="1584843"/>
                    <a:pt x="3563318" y="1588018"/>
                  </a:cubicBezTo>
                  <a:cubicBezTo>
                    <a:pt x="3562048" y="1591193"/>
                    <a:pt x="3561159" y="1592082"/>
                    <a:pt x="3560524" y="1593225"/>
                  </a:cubicBezTo>
                  <a:cubicBezTo>
                    <a:pt x="3559762" y="1594495"/>
                    <a:pt x="3559127" y="1595511"/>
                    <a:pt x="3557476" y="1598305"/>
                  </a:cubicBezTo>
                  <a:cubicBezTo>
                    <a:pt x="3557222" y="1598813"/>
                    <a:pt x="3556841" y="1599448"/>
                    <a:pt x="3556460" y="1599956"/>
                  </a:cubicBezTo>
                  <a:cubicBezTo>
                    <a:pt x="3556460" y="1599956"/>
                    <a:pt x="3555190" y="1604782"/>
                    <a:pt x="3545284" y="1614434"/>
                  </a:cubicBezTo>
                  <a:lnTo>
                    <a:pt x="3544141" y="1617609"/>
                  </a:lnTo>
                  <a:cubicBezTo>
                    <a:pt x="3539696" y="1622054"/>
                    <a:pt x="3532711" y="1626880"/>
                    <a:pt x="3525218" y="1630563"/>
                  </a:cubicBezTo>
                  <a:cubicBezTo>
                    <a:pt x="3506422" y="1641739"/>
                    <a:pt x="3490420" y="1637929"/>
                    <a:pt x="3490420" y="1637929"/>
                  </a:cubicBezTo>
                  <a:lnTo>
                    <a:pt x="3464639" y="1634500"/>
                  </a:lnTo>
                  <a:lnTo>
                    <a:pt x="3457781" y="1634881"/>
                  </a:lnTo>
                  <a:lnTo>
                    <a:pt x="3410918" y="1631706"/>
                  </a:lnTo>
                  <a:cubicBezTo>
                    <a:pt x="3113764" y="1633230"/>
                    <a:pt x="2666131" y="1631198"/>
                    <a:pt x="2375646" y="1630817"/>
                  </a:cubicBezTo>
                  <a:cubicBezTo>
                    <a:pt x="2248432" y="1630944"/>
                    <a:pt x="1916449" y="1630436"/>
                    <a:pt x="1739573" y="1631706"/>
                  </a:cubicBezTo>
                  <a:lnTo>
                    <a:pt x="1747736" y="1630563"/>
                  </a:lnTo>
                  <a:cubicBezTo>
                    <a:pt x="1536165" y="1630817"/>
                    <a:pt x="1245000" y="1632595"/>
                    <a:pt x="1117105" y="1632976"/>
                  </a:cubicBezTo>
                  <a:lnTo>
                    <a:pt x="1120506" y="1632468"/>
                  </a:lnTo>
                  <a:cubicBezTo>
                    <a:pt x="1035470" y="1632595"/>
                    <a:pt x="812334" y="1633738"/>
                    <a:pt x="839545" y="1635897"/>
                  </a:cubicBezTo>
                  <a:cubicBezTo>
                    <a:pt x="634097" y="1635262"/>
                    <a:pt x="670153" y="1633230"/>
                    <a:pt x="409600" y="1634373"/>
                  </a:cubicBezTo>
                  <a:lnTo>
                    <a:pt x="449738" y="1634627"/>
                  </a:lnTo>
                  <a:cubicBezTo>
                    <a:pt x="374906" y="1634627"/>
                    <a:pt x="227962" y="1634754"/>
                    <a:pt x="170688" y="1634754"/>
                  </a:cubicBezTo>
                  <a:cubicBezTo>
                    <a:pt x="153670" y="1634754"/>
                    <a:pt x="135001" y="1634627"/>
                    <a:pt x="115570" y="1634627"/>
                  </a:cubicBezTo>
                  <a:cubicBezTo>
                    <a:pt x="105791" y="1634627"/>
                    <a:pt x="95885" y="1634627"/>
                    <a:pt x="85852" y="1634500"/>
                  </a:cubicBezTo>
                  <a:cubicBezTo>
                    <a:pt x="80645" y="1634373"/>
                    <a:pt x="76708" y="1634627"/>
                    <a:pt x="68453" y="1634119"/>
                  </a:cubicBezTo>
                  <a:cubicBezTo>
                    <a:pt x="61087" y="1633230"/>
                    <a:pt x="53975" y="1631452"/>
                    <a:pt x="47117" y="1628658"/>
                  </a:cubicBezTo>
                  <a:cubicBezTo>
                    <a:pt x="19558" y="1617482"/>
                    <a:pt x="1143" y="1588907"/>
                    <a:pt x="1270" y="1560840"/>
                  </a:cubicBezTo>
                  <a:cubicBezTo>
                    <a:pt x="1270" y="1541409"/>
                    <a:pt x="1270" y="1522994"/>
                    <a:pt x="1397" y="1506357"/>
                  </a:cubicBezTo>
                  <a:cubicBezTo>
                    <a:pt x="1270" y="1473337"/>
                    <a:pt x="1270" y="1447429"/>
                    <a:pt x="1270" y="1423587"/>
                  </a:cubicBezTo>
                  <a:lnTo>
                    <a:pt x="1651" y="1432825"/>
                  </a:lnTo>
                  <a:cubicBezTo>
                    <a:pt x="508" y="1339918"/>
                    <a:pt x="1778" y="1221672"/>
                    <a:pt x="0" y="1126917"/>
                  </a:cubicBezTo>
                  <a:cubicBezTo>
                    <a:pt x="1016" y="950605"/>
                    <a:pt x="2413" y="190454"/>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921861" y="508"/>
                    <a:pt x="2698105" y="635"/>
                    <a:pt x="3422221" y="0"/>
                  </a:cubicBezTo>
                  <a:lnTo>
                    <a:pt x="3418030" y="254"/>
                  </a:lnTo>
                  <a:cubicBezTo>
                    <a:pt x="3431238" y="254"/>
                    <a:pt x="3449399" y="127"/>
                    <a:pt x="3471116" y="127"/>
                  </a:cubicBezTo>
                  <a:cubicBezTo>
                    <a:pt x="3476577" y="127"/>
                    <a:pt x="3482165" y="127"/>
                    <a:pt x="3488134" y="127"/>
                  </a:cubicBezTo>
                  <a:lnTo>
                    <a:pt x="3490420" y="127"/>
                  </a:lnTo>
                  <a:lnTo>
                    <a:pt x="3493849" y="254"/>
                  </a:lnTo>
                  <a:cubicBezTo>
                    <a:pt x="3496135" y="381"/>
                    <a:pt x="3498421" y="381"/>
                    <a:pt x="3500707" y="762"/>
                  </a:cubicBezTo>
                  <a:cubicBezTo>
                    <a:pt x="3505279" y="1270"/>
                    <a:pt x="3509978" y="2413"/>
                    <a:pt x="3514550" y="3810"/>
                  </a:cubicBezTo>
                  <a:cubicBezTo>
                    <a:pt x="3532838" y="9525"/>
                    <a:pt x="3549983" y="22860"/>
                    <a:pt x="3560016" y="41656"/>
                  </a:cubicBezTo>
                  <a:cubicBezTo>
                    <a:pt x="3564969" y="51054"/>
                    <a:pt x="3568271" y="61722"/>
                    <a:pt x="3569033" y="72771"/>
                  </a:cubicBezTo>
                  <a:cubicBezTo>
                    <a:pt x="3569414" y="79121"/>
                    <a:pt x="3569287" y="81915"/>
                    <a:pt x="3569287" y="85725"/>
                  </a:cubicBezTo>
                  <a:cubicBezTo>
                    <a:pt x="3569287" y="89408"/>
                    <a:pt x="3569287" y="93091"/>
                    <a:pt x="3569287" y="96901"/>
                  </a:cubicBezTo>
                  <a:cubicBezTo>
                    <a:pt x="3569287" y="111887"/>
                    <a:pt x="3569414" y="127254"/>
                    <a:pt x="3569414" y="143002"/>
                  </a:cubicBezTo>
                  <a:cubicBezTo>
                    <a:pt x="3569541" y="177785"/>
                    <a:pt x="3569668" y="245617"/>
                    <a:pt x="3569795" y="313450"/>
                  </a:cubicBezTo>
                  <a:cubicBezTo>
                    <a:pt x="3570049" y="585046"/>
                    <a:pt x="3570430" y="856378"/>
                    <a:pt x="3570557" y="965913"/>
                  </a:cubicBezTo>
                  <a:lnTo>
                    <a:pt x="3571827" y="1009991"/>
                  </a:lnTo>
                  <a:cubicBezTo>
                    <a:pt x="3570811" y="1055917"/>
                    <a:pt x="3571573" y="1098940"/>
                    <a:pt x="3570811" y="1162021"/>
                  </a:cubicBezTo>
                  <a:cubicBezTo>
                    <a:pt x="3570938" y="1195014"/>
                    <a:pt x="3571954" y="1181289"/>
                    <a:pt x="3572208" y="1165717"/>
                  </a:cubicBezTo>
                  <a:cubicBezTo>
                    <a:pt x="3571446" y="1220616"/>
                    <a:pt x="3572462" y="1280267"/>
                    <a:pt x="3571700" y="1310620"/>
                  </a:cubicBezTo>
                  <a:lnTo>
                    <a:pt x="3571319" y="1301382"/>
                  </a:lnTo>
                  <a:cubicBezTo>
                    <a:pt x="3570049" y="1387163"/>
                    <a:pt x="3573351" y="1437048"/>
                    <a:pt x="3571954" y="1487180"/>
                  </a:cubicBezTo>
                  <a:lnTo>
                    <a:pt x="3571700" y="1486799"/>
                  </a:lnTo>
                  <a:cubicBezTo>
                    <a:pt x="3570811" y="1505468"/>
                    <a:pt x="3572081" y="1526677"/>
                    <a:pt x="3572462" y="1542933"/>
                  </a:cubicBezTo>
                  <a:close/>
                  <a:moveTo>
                    <a:pt x="3530044" y="1627261"/>
                  </a:moveTo>
                  <a:cubicBezTo>
                    <a:pt x="3529409" y="1627642"/>
                    <a:pt x="3528901" y="1628023"/>
                    <a:pt x="3528393" y="1628404"/>
                  </a:cubicBezTo>
                  <a:cubicBezTo>
                    <a:pt x="3528901" y="1628150"/>
                    <a:pt x="3529409" y="1628023"/>
                    <a:pt x="3529917" y="1627642"/>
                  </a:cubicBezTo>
                  <a:cubicBezTo>
                    <a:pt x="3529917" y="1627642"/>
                    <a:pt x="3530044" y="1627388"/>
                    <a:pt x="3530044" y="1627261"/>
                  </a:cubicBezTo>
                  <a:close/>
                </a:path>
              </a:pathLst>
            </a:custGeom>
            <a:solidFill>
              <a:srgbClr val="FFFBE9"/>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TextBox 9">
            <a:extLst>
              <a:ext uri="{FF2B5EF4-FFF2-40B4-BE49-F238E27FC236}">
                <a16:creationId xmlns:a16="http://schemas.microsoft.com/office/drawing/2014/main" xmlns="" id="{BB3A2191-59C4-997D-D55E-7B440C85DB1B}"/>
              </a:ext>
            </a:extLst>
          </p:cNvPr>
          <p:cNvSpPr txBox="1"/>
          <p:nvPr/>
        </p:nvSpPr>
        <p:spPr>
          <a:xfrm>
            <a:off x="558800" y="1701800"/>
            <a:ext cx="7670800" cy="3385542"/>
          </a:xfrm>
          <a:prstGeom prst="rect">
            <a:avLst/>
          </a:prstGeom>
        </p:spPr>
        <p:txBody>
          <a:bodyPr wrap="square" lIns="0" tIns="0" rIns="0" bIns="0" rtlCol="0" anchor="t">
            <a:spAutoFit/>
          </a:bodyPr>
          <a:lstStyle/>
          <a:p>
            <a:pPr lvl="0" algn="just" defTabSz="609630"/>
            <a:r>
              <a:rPr lang="vi-VN" sz="4400" dirty="0">
                <a:solidFill>
                  <a:srgbClr val="FF0000"/>
                </a:solidFill>
                <a:latin typeface="Cambria" panose="02040503050406030204" pitchFamily="18" charset="0"/>
                <a:ea typeface="Cambria" panose="02040503050406030204" pitchFamily="18" charset="0"/>
              </a:rPr>
              <a:t>Loại bỏ môi trường sống của vi khuẩn, ngăn ngừa vi khuẩn tiếp xúc, xâm nhập vào cơ thể là cách làm hiệu quả để phòng tránh bệnh do vi khuẩn.</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xmlns="" id="{E2A2EE17-7DB6-CB56-8000-C7BB0A1B6ED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68800" y="127000"/>
            <a:ext cx="4237051" cy="1221289"/>
          </a:xfrm>
          <a:prstGeom prst="rect">
            <a:avLst/>
          </a:prstGeom>
        </p:spPr>
      </p:pic>
      <p:pic>
        <p:nvPicPr>
          <p:cNvPr id="21" name="Picture 20" descr="A round pink label with white text and a black background&#10;&#10;Description automatically generated">
            <a:extLst>
              <a:ext uri="{FF2B5EF4-FFF2-40B4-BE49-F238E27FC236}">
                <a16:creationId xmlns:a16="http://schemas.microsoft.com/office/drawing/2014/main" xmlns="" id="{3B8649FE-41BC-299C-621D-321A9AD1D8E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6800" y="5105400"/>
            <a:ext cx="1320800" cy="1320800"/>
          </a:xfrm>
          <a:prstGeom prst="rect">
            <a:avLst/>
          </a:prstGeom>
        </p:spPr>
      </p:pic>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1001728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409</Words>
  <Application>Microsoft Office PowerPoint</Application>
  <PresentationFormat>Widescreen</PresentationFormat>
  <Paragraphs>27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Aptos Display</vt:lpstr>
      <vt:lpstr>Arial</vt:lpstr>
      <vt:lpstr>Cabin Bold</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STD_NHA</cp:lastModifiedBy>
  <cp:revision>23</cp:revision>
  <dcterms:created xsi:type="dcterms:W3CDTF">2024-09-03T18:15:03Z</dcterms:created>
  <dcterms:modified xsi:type="dcterms:W3CDTF">2025-02-18T00:58:12Z</dcterms:modified>
</cp:coreProperties>
</file>