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9"/>
  </p:notesMasterIdLst>
  <p:sldIdLst>
    <p:sldId id="322" r:id="rId3"/>
    <p:sldId id="320" r:id="rId4"/>
    <p:sldId id="340" r:id="rId5"/>
    <p:sldId id="364" r:id="rId6"/>
    <p:sldId id="375" r:id="rId7"/>
    <p:sldId id="325" r:id="rId8"/>
    <p:sldId id="371" r:id="rId9"/>
    <p:sldId id="372" r:id="rId10"/>
    <p:sldId id="373" r:id="rId11"/>
    <p:sldId id="374" r:id="rId12"/>
    <p:sldId id="323" r:id="rId13"/>
    <p:sldId id="376" r:id="rId14"/>
    <p:sldId id="327" r:id="rId15"/>
    <p:sldId id="328" r:id="rId16"/>
    <p:sldId id="377" r:id="rId17"/>
    <p:sldId id="330" r:id="rId18"/>
  </p:sldIdLst>
  <p:sldSz cx="6858000" cy="51435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Kalam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E6F7F9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846"/>
  </p:normalViewPr>
  <p:slideViewPr>
    <p:cSldViewPr snapToGrid="0">
      <p:cViewPr varScale="1">
        <p:scale>
          <a:sx n="113" d="100"/>
          <a:sy n="113" d="100"/>
        </p:scale>
        <p:origin x="105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133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9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73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6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68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56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microsoft.com/office/2007/relationships/hdphoto" Target="../media/hdphoto9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microsoft.com/office/2007/relationships/hdphoto" Target="../media/hdphoto1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9AFCD-D8FD-A2D3-4947-92E3E3ADA671}"/>
              </a:ext>
            </a:extLst>
          </p:cNvPr>
          <p:cNvSpPr txBox="1"/>
          <p:nvPr/>
        </p:nvSpPr>
        <p:spPr>
          <a:xfrm>
            <a:off x="2138082" y="302558"/>
            <a:ext cx="3785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6">
                    <a:lumMod val="75000"/>
                  </a:schemeClr>
                </a:solidFill>
              </a:rPr>
              <a:t>Trường Tiểu học Quang Trung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B5DFEF-8482-7013-22F5-DF0E15D86713}"/>
              </a:ext>
            </a:extLst>
          </p:cNvPr>
          <p:cNvSpPr txBox="1"/>
          <p:nvPr/>
        </p:nvSpPr>
        <p:spPr>
          <a:xfrm>
            <a:off x="1656022" y="1786920"/>
            <a:ext cx="3469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Hạt thóc (Tiết 1,2)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2A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óng thần và những dấu hiệu nhận biết">
            <a:extLst>
              <a:ext uri="{FF2B5EF4-FFF2-40B4-BE49-F238E27FC236}">
                <a16:creationId xmlns:a16="http://schemas.microsoft.com/office/drawing/2014/main" xmlns="" id="{A399970A-75B2-2D49-B913-1C65536F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8638"/>
            <a:ext cx="5152516" cy="3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32D130-BC9E-5E47-8C5F-5369342887C9}"/>
              </a:ext>
            </a:extLst>
          </p:cNvPr>
          <p:cNvSpPr txBox="1"/>
          <p:nvPr/>
        </p:nvSpPr>
        <p:spPr>
          <a:xfrm>
            <a:off x="2533687" y="4070695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Sóng thần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5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6979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1763347" y="1634955"/>
            <a:ext cx="4014090" cy="187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Một cuộc đời bão dông.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2279026" y="1665000"/>
            <a:ext cx="112620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87EC95D-EAA1-8345-856B-572EAE6BA639}"/>
              </a:ext>
            </a:extLst>
          </p:cNvPr>
          <p:cNvGrpSpPr/>
          <p:nvPr/>
        </p:nvGrpSpPr>
        <p:grpSpPr>
          <a:xfrm>
            <a:off x="4968771" y="3037732"/>
            <a:ext cx="230207" cy="470813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793B5F5-9E89-3347-9FAE-DEE49D9EE6AC}"/>
              </a:ext>
            </a:extLst>
          </p:cNvPr>
          <p:cNvCxnSpPr/>
          <p:nvPr/>
        </p:nvCxnSpPr>
        <p:spPr>
          <a:xfrm flipH="1">
            <a:off x="2706638" y="213581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45D41CF-2817-BA4E-BDAA-68B4327EFCCF}"/>
              </a:ext>
            </a:extLst>
          </p:cNvPr>
          <p:cNvCxnSpPr/>
          <p:nvPr/>
        </p:nvCxnSpPr>
        <p:spPr>
          <a:xfrm flipH="1">
            <a:off x="3909058" y="2571750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6A7336-A502-494B-BCFD-A3B2FC63367D}"/>
              </a:ext>
            </a:extLst>
          </p:cNvPr>
          <p:cNvCxnSpPr/>
          <p:nvPr/>
        </p:nvCxnSpPr>
        <p:spPr>
          <a:xfrm flipH="1">
            <a:off x="3557369" y="3042563"/>
            <a:ext cx="93075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75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264869" y="1601303"/>
            <a:ext cx="635795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Hạt thóc được sinh ra từ đâu?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012C5D-02DC-B244-89AC-6B146FC301A3}"/>
              </a:ext>
            </a:extLst>
          </p:cNvPr>
          <p:cNvSpPr txBox="1"/>
          <p:nvPr/>
        </p:nvSpPr>
        <p:spPr>
          <a:xfrm>
            <a:off x="264869" y="206279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được sinh ra trên cánh đồng.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B4C0C9-1370-FE4F-9E4A-E58F0FEA7D50}"/>
              </a:ext>
            </a:extLst>
          </p:cNvPr>
          <p:cNvSpPr txBox="1"/>
          <p:nvPr/>
        </p:nvSpPr>
        <p:spPr>
          <a:xfrm>
            <a:off x="285155" y="2610765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Những câu thơ nào cho thấy hạt thóc trải qua nhiều khó khăn?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F907D3-87C8-D347-8A7E-D712942273EE}"/>
              </a:ext>
            </a:extLst>
          </p:cNvPr>
          <p:cNvSpPr txBox="1"/>
          <p:nvPr/>
        </p:nvSpPr>
        <p:spPr>
          <a:xfrm>
            <a:off x="264869" y="3427057"/>
            <a:ext cx="6291047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 sống qua bão lũ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Tôi chịu nhiều thiên tai.</a:t>
            </a:r>
          </a:p>
        </p:txBody>
      </p:sp>
      <p:pic>
        <p:nvPicPr>
          <p:cNvPr id="13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:a16="http://schemas.microsoft.com/office/drawing/2014/main" xmlns="" id="{881AB39D-E97A-614C-AB72-B8B1E42E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2932C-C682-1944-A126-1AAC4927D4E7}"/>
              </a:ext>
            </a:extLst>
          </p:cNvPr>
          <p:cNvSpPr txBox="1"/>
          <p:nvPr/>
        </p:nvSpPr>
        <p:spPr>
          <a:xfrm>
            <a:off x="548690" y="1389862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Hạt thóc quý giá như thế nào với con người?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E6DC67-9AFD-9F44-AE16-92B28C235C95}"/>
              </a:ext>
            </a:extLst>
          </p:cNvPr>
          <p:cNvSpPr txBox="1"/>
          <p:nvPr/>
        </p:nvSpPr>
        <p:spPr>
          <a:xfrm>
            <a:off x="548689" y="1840691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Hạt thóc là thực phẩm nuôi sống con người.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0725AA-0FFC-FB42-8EAC-E521DF0083DF}"/>
              </a:ext>
            </a:extLst>
          </p:cNvPr>
          <p:cNvSpPr txBox="1"/>
          <p:nvPr/>
        </p:nvSpPr>
        <p:spPr>
          <a:xfrm>
            <a:off x="548689" y="2529274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câu thơ nào? Vì sao?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31BFB4-6F71-6E48-B2D8-BD28FA690A02}"/>
              </a:ext>
            </a:extLst>
          </p:cNvPr>
          <p:cNvSpPr txBox="1"/>
          <p:nvPr/>
        </p:nvSpPr>
        <p:spPr>
          <a:xfrm>
            <a:off x="548689" y="3100936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Em thích nhất câu thơ…… Vì……</a:t>
            </a:r>
          </a:p>
        </p:txBody>
      </p:sp>
      <p:pic>
        <p:nvPicPr>
          <p:cNvPr id="2050" name="Picture 2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xmlns="" id="{E9A8E86C-207F-B54F-8087-FD797FCA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89848" l="74070" r="98256">
                        <a14:foregroundMark x1="80397" y1="75635" x2="84186" y2="69797"/>
                        <a14:foregroundMark x1="74302" y1="85025" x2="80397" y2="75635"/>
                        <a14:foregroundMark x1="84535" y1="68020" x2="84535" y2="68020"/>
                        <a14:foregroundMark x1="85698" y1="68020" x2="85698" y2="68020"/>
                        <a14:foregroundMark x1="86628" y1="68020" x2="86628" y2="68020"/>
                        <a14:foregroundMark x1="91266" y1="73149" x2="95581" y2="78173"/>
                        <a14:foregroundMark x1="86860" y1="68020" x2="87725" y2="69026"/>
                        <a14:foregroundMark x1="97674" y1="81472" x2="97674" y2="81472"/>
                        <a14:foregroundMark x1="97674" y1="81472" x2="97674" y2="63959"/>
                        <a14:foregroundMark x1="97674" y1="69289" x2="98140" y2="84772"/>
                        <a14:foregroundMark x1="98140" y1="84772" x2="98256" y2="85025"/>
                        <a14:foregroundMark x1="98256" y1="84518" x2="98256" y2="84518"/>
                        <a14:foregroundMark x1="89070" y1="48985" x2="85349" y2="47208"/>
                        <a14:foregroundMark x1="83140" y1="46701" x2="85814" y2="46954"/>
                        <a14:foregroundMark x1="90698" y1="28173" x2="96047" y2="40609"/>
                        <a14:foregroundMark x1="96047" y1="40609" x2="98023" y2="53046"/>
                        <a14:foregroundMark x1="89419" y1="25635" x2="89419" y2="25635"/>
                        <a14:foregroundMark x1="89419" y1="24873" x2="89419" y2="24873"/>
                        <a14:backgroundMark x1="80116" y1="75635" x2="80116" y2="75635"/>
                        <a14:backgroundMark x1="89651" y1="70305" x2="89651" y2="70305"/>
                        <a14:backgroundMark x1="89651" y1="70305" x2="90698" y2="73858"/>
                        <a14:backgroundMark x1="89070" y1="71574" x2="89651" y2="70812"/>
                        <a14:backgroundMark x1="89651" y1="70305" x2="87791" y2="69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 bwMode="auto">
          <a:xfrm>
            <a:off x="5560811" y="-602812"/>
            <a:ext cx="1360449" cy="21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úa Vàng Hình ảnh | Định dạng hình ảnh PNG 400280211| vn.lovepik.com">
            <a:extLst>
              <a:ext uri="{FF2B5EF4-FFF2-40B4-BE49-F238E27FC236}">
                <a16:creationId xmlns:a16="http://schemas.microsoft.com/office/drawing/2014/main" xmlns="" id="{52AD9DBB-433B-8648-9A3D-3D9A45959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5" b="97716" l="1628" r="28256">
                        <a14:foregroundMark x1="3140" y1="41624" x2="3140" y2="41624"/>
                        <a14:foregroundMark x1="2907" y1="41624" x2="6395" y2="22843"/>
                        <a14:foregroundMark x1="1744" y1="46954" x2="2093" y2="84518"/>
                        <a14:foregroundMark x1="2093" y1="84518" x2="1744" y2="97716"/>
                        <a14:foregroundMark x1="28256" y1="68020" x2="28256" y2="68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593"/>
          <a:stretch/>
        </p:blipFill>
        <p:spPr bwMode="auto">
          <a:xfrm>
            <a:off x="-54652" y="3253307"/>
            <a:ext cx="1294794" cy="19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 ra trên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Giấu trong mình câu chuyện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ngậm ánh nắng sớm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uống giọt sương mai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sống qua bão lũ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hình hài bé nhỏ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trải cả bốn mùa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Dẫu bây giờ bình dị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Tôi chỉ là hạt thóc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Không biết hát biết cười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Nhưng tôi luôn có ích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(Ngô Hoài Chung)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86AE91-D57C-5140-9A81-590FA2B00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CF6D90-CBE5-3E43-A6DD-5B7BF2767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F4FE204-3FED-6243-BC63-E947021920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B896C8-48C6-2E45-BBDE-BBF75118B4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8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418293" y="1057693"/>
            <a:ext cx="6038263" cy="87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Từ ngữ nào trong bài thơ cho thấy hạt thóc tự kể chuyện về mình?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6E49F9-EAE3-794C-8128-1DE14F6EC774}"/>
              </a:ext>
            </a:extLst>
          </p:cNvPr>
          <p:cNvSpPr txBox="1"/>
          <p:nvPr/>
        </p:nvSpPr>
        <p:spPr>
          <a:xfrm>
            <a:off x="463915" y="1919391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Hạt thóc tự xưng “tôi”.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F0F0C83-681E-6945-AF0D-41FE2F63B564}"/>
              </a:ext>
            </a:extLst>
          </p:cNvPr>
          <p:cNvSpPr txBox="1"/>
          <p:nvPr/>
        </p:nvSpPr>
        <p:spPr>
          <a:xfrm>
            <a:off x="463915" y="2560158"/>
            <a:ext cx="6038263" cy="2453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Đóng vai hạt thóc, tự giới thiệu về mình.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G: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ra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marL="269875"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vì</a:t>
            </a:r>
            <a:r>
              <a:rPr lang="en-US" sz="1800" dirty="0">
                <a:latin typeface="UTM Avo" panose="02040603050506020204" pitchFamily="18" charset="0"/>
              </a:rPr>
              <a:t> (…)</a:t>
            </a:r>
          </a:p>
          <a:p>
            <a:pPr algn="just">
              <a:lnSpc>
                <a:spcPct val="150000"/>
              </a:lnSpc>
            </a:pPr>
            <a:endParaRPr 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2" grpId="0"/>
      <p:bldP spid="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D3229D-B8A8-1B45-ABCD-A8DD88F52D58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8E45CD-0985-5947-ADFD-12760D42073D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6E3102-0A59-D941-8EFB-F68A7CC0ACCD}"/>
              </a:ext>
            </a:extLst>
          </p:cNvPr>
          <p:cNvSpPr txBox="1"/>
          <p:nvPr/>
        </p:nvSpPr>
        <p:spPr>
          <a:xfrm>
            <a:off x="713208" y="2161033"/>
            <a:ext cx="3519220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Hạt gì nho nhỏ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Trong trắng, ngoài vàng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Xay, giã, giần, sàng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Nấy thành cơm dẻo?</a:t>
            </a:r>
          </a:p>
          <a:p>
            <a:pPr algn="r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(Là hạt gì?)</a:t>
            </a: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E86D3390-30B6-9041-A381-D4DCBD774216}"/>
              </a:ext>
            </a:extLst>
          </p:cNvPr>
          <p:cNvSpPr/>
          <p:nvPr/>
        </p:nvSpPr>
        <p:spPr>
          <a:xfrm>
            <a:off x="4876386" y="3897974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Hạt thóc</a:t>
            </a:r>
          </a:p>
        </p:txBody>
      </p:sp>
      <p:pic>
        <p:nvPicPr>
          <p:cNvPr id="8194" name="Picture 2" descr="金米厚壁香食-米宝宝PNG图片素材免费下载_图片编号225682-PNG素材网">
            <a:extLst>
              <a:ext uri="{FF2B5EF4-FFF2-40B4-BE49-F238E27FC236}">
                <a16:creationId xmlns:a16="http://schemas.microsoft.com/office/drawing/2014/main" xmlns="" id="{7A11EF86-6CBC-954A-A249-98199473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49" b="90629" l="10000" r="90000">
                        <a14:foregroundMark x1="79467" y1="9618" x2="79467" y2="9618"/>
                        <a14:foregroundMark x1="79467" y1="9618" x2="81600" y2="5549"/>
                        <a14:foregroundMark x1="61333" y1="16523" x2="44667" y2="24538"/>
                        <a14:foregroundMark x1="44667" y1="24291" x2="59733" y2="16523"/>
                        <a14:foregroundMark x1="22267" y1="48952" x2="15867" y2="67324"/>
                        <a14:foregroundMark x1="20800" y1="90629" x2="20800" y2="90629"/>
                        <a14:foregroundMark x1="50933" y1="47842" x2="54800" y2="33662"/>
                        <a14:foregroundMark x1="54800" y1="33662" x2="60133" y2="25647"/>
                        <a14:foregroundMark x1="60133" y1="25647" x2="60267" y2="25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5" y="2047028"/>
            <a:ext cx="1774535" cy="19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7D2987-B0C9-2A4B-BE75-BA076446B20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HẠT THÓC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FC1DA52-009B-6949-8133-5D3AC2863330}"/>
              </a:ext>
            </a:extLst>
          </p:cNvPr>
          <p:cNvGrpSpPr/>
          <p:nvPr/>
        </p:nvGrpSpPr>
        <p:grpSpPr>
          <a:xfrm>
            <a:off x="380655" y="578414"/>
            <a:ext cx="1637490" cy="733156"/>
            <a:chOff x="354927" y="617893"/>
            <a:chExt cx="1637490" cy="7331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A77C11B-D935-184C-9130-55F7481215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534587F-BD4A-2D4A-893F-FE98B9E7009F}"/>
                </a:ext>
              </a:extLst>
            </p:cNvPr>
            <p:cNvSpPr txBox="1"/>
            <p:nvPr/>
          </p:nvSpPr>
          <p:spPr>
            <a:xfrm>
              <a:off x="354927" y="64316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9102CC8-1748-5F4A-86C1-6C1EC6819398}"/>
              </a:ext>
            </a:extLst>
          </p:cNvPr>
          <p:cNvGrpSpPr/>
          <p:nvPr/>
        </p:nvGrpSpPr>
        <p:grpSpPr>
          <a:xfrm>
            <a:off x="44835" y="0"/>
            <a:ext cx="6768329" cy="5143500"/>
            <a:chOff x="44835" y="0"/>
            <a:chExt cx="6768329" cy="51435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E6D10E4-A1EB-8845-BED7-5C9A90954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835" y="0"/>
              <a:ext cx="6768329" cy="514350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38D6B4B-C661-324F-A968-D5FF7D503E33}"/>
                </a:ext>
              </a:extLst>
            </p:cNvPr>
            <p:cNvSpPr/>
            <p:nvPr/>
          </p:nvSpPr>
          <p:spPr>
            <a:xfrm>
              <a:off x="72376" y="0"/>
              <a:ext cx="2621397" cy="2755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C32B9AD-1F42-EF47-8763-B7E0C0783D54}"/>
                </a:ext>
              </a:extLst>
            </p:cNvPr>
            <p:cNvSpPr/>
            <p:nvPr/>
          </p:nvSpPr>
          <p:spPr>
            <a:xfrm>
              <a:off x="2203237" y="0"/>
              <a:ext cx="813585" cy="2125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2" y="107374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" y="3110407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63079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7000"/>
                    </a14:imgEffect>
                  </a14:imgLayer>
                </a14:imgProps>
              </a:ext>
            </a:extLst>
          </a:blip>
          <a:srcRect l="26090" t="28446" r="16812" b="22809"/>
          <a:stretch/>
        </p:blipFill>
        <p:spPr>
          <a:xfrm>
            <a:off x="3554206" y="3102942"/>
            <a:ext cx="342793" cy="377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Sinh ra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Giấu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giọt sương 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trải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nuôi sống 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334839" y="33794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Hạt thóc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784B52-B08E-154C-B0E8-ABB1B8263276}"/>
              </a:ext>
            </a:extLst>
          </p:cNvPr>
          <p:cNvSpPr txBox="1"/>
          <p:nvPr/>
        </p:nvSpPr>
        <p:spPr>
          <a:xfrm>
            <a:off x="434682" y="987621"/>
            <a:ext cx="317431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Sinh ra</a:t>
            </a:r>
            <a:r>
              <a:rPr lang="vi-VN" sz="1600" dirty="0">
                <a:latin typeface="UTM Avo" panose="02040603050506020204" pitchFamily="18" charset="0"/>
              </a:rPr>
              <a:t> trên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Giấu</a:t>
            </a:r>
            <a:r>
              <a:rPr lang="vi-VN" sz="1600" dirty="0">
                <a:latin typeface="UTM Avo" panose="02040603050506020204" pitchFamily="18" charset="0"/>
              </a:rPr>
              <a:t> trong mình câu chuyện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Một cuộc đời bão dông.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932699-440D-1444-BA9B-4232C915B279}"/>
              </a:ext>
            </a:extLst>
          </p:cNvPr>
          <p:cNvSpPr txBox="1"/>
          <p:nvPr/>
        </p:nvSpPr>
        <p:spPr>
          <a:xfrm>
            <a:off x="434681" y="3019994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ngậm ánh nắng sớm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uống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giọt sương </a:t>
            </a:r>
            <a:r>
              <a:rPr lang="vi-VN" sz="1600" dirty="0">
                <a:latin typeface="UTM Avo" panose="02040603050506020204" pitchFamily="18" charset="0"/>
              </a:rPr>
              <a:t>mai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sống qua bão lũ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chịu nhiều thiên tai.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662A89-EF2E-2C4B-951A-48BF6440C521}"/>
              </a:ext>
            </a:extLst>
          </p:cNvPr>
          <p:cNvSpPr txBox="1"/>
          <p:nvPr/>
        </p:nvSpPr>
        <p:spPr>
          <a:xfrm>
            <a:off x="3866210" y="987621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Dẫu</a:t>
            </a:r>
            <a:r>
              <a:rPr lang="vi-VN" sz="1600" dirty="0">
                <a:latin typeface="UTM Avo" panose="02040603050506020204" pitchFamily="18" charset="0"/>
              </a:rPr>
              <a:t> hình hài bé nhỏ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trải</a:t>
            </a:r>
            <a:r>
              <a:rPr lang="vi-VN" sz="1600" dirty="0">
                <a:latin typeface="UTM Avo" panose="02040603050506020204" pitchFamily="18" charset="0"/>
              </a:rPr>
              <a:t> cả bốn mùa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Dẫu bây giờ bình dị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có từ ngàn xưa.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397D01-8D1B-7746-B307-A0B9F75C59B7}"/>
              </a:ext>
            </a:extLst>
          </p:cNvPr>
          <p:cNvSpPr txBox="1"/>
          <p:nvPr/>
        </p:nvSpPr>
        <p:spPr>
          <a:xfrm>
            <a:off x="3866210" y="3036756"/>
            <a:ext cx="2934537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Tôi chỉ là hạt thóc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Không biết hát biết cười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Nhưng tôi luôn có ích</a:t>
            </a:r>
          </a:p>
          <a:p>
            <a:pPr marL="44450" algn="just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</a:rPr>
              <a:t>Vì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nuôi sống </a:t>
            </a:r>
            <a:r>
              <a:rPr lang="vi-VN" sz="1600" dirty="0">
                <a:latin typeface="UTM Avo" panose="02040603050506020204" pitchFamily="18" charset="0"/>
              </a:rPr>
              <a:t>con người.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205D13-508F-A340-9877-40E0CFE7B518}"/>
              </a:ext>
            </a:extLst>
          </p:cNvPr>
          <p:cNvSpPr txBox="1"/>
          <p:nvPr/>
        </p:nvSpPr>
        <p:spPr>
          <a:xfrm>
            <a:off x="4793466" y="4603522"/>
            <a:ext cx="200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UTM Avo" panose="02040603050506020204" pitchFamily="18" charset="0"/>
              </a:rPr>
              <a:t>(Ngô Hoài Chung)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thiên tai</a:t>
            </a:r>
            <a:endParaRPr lang="vi-VN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760636" y="1148562"/>
            <a:ext cx="4995047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những hiện tượng thiên nhiên gây tác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FDB7CE-ADBA-0641-AC4E-BCA076726925}"/>
              </a:ext>
            </a:extLst>
          </p:cNvPr>
          <p:cNvSpPr/>
          <p:nvPr/>
        </p:nvSpPr>
        <p:spPr>
          <a:xfrm>
            <a:off x="774601" y="1649670"/>
            <a:ext cx="554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động xấu như bão, lũ lụt, hạn hán, động đất,… </a:t>
            </a:r>
            <a:endParaRPr lang="x-none" dirty="0"/>
          </a:p>
        </p:txBody>
      </p:sp>
      <p:pic>
        <p:nvPicPr>
          <p:cNvPr id="12290" name="Picture 2" descr="Scary Typhoon Flooding The House Is Submerged, Trees Rise Up, Figure, Scary  Tornado PNG Transparent Clipart Image and PSD File for Free Download |  Cartoon background, Cartoon butterfly, Clipart images">
            <a:extLst>
              <a:ext uri="{FF2B5EF4-FFF2-40B4-BE49-F238E27FC236}">
                <a16:creationId xmlns:a16="http://schemas.microsoft.com/office/drawing/2014/main" xmlns="" id="{0114B76C-F248-C349-913A-4983EBDF0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73" y="2168478"/>
            <a:ext cx="4285622" cy="30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ạn hán lịch sử ở miền Trung - Báo Quảng Ngãi điện tử">
            <a:extLst>
              <a:ext uri="{FF2B5EF4-FFF2-40B4-BE49-F238E27FC236}">
                <a16:creationId xmlns:a16="http://schemas.microsoft.com/office/drawing/2014/main" xmlns="" id="{A22B7D94-0060-5D41-A201-0DA9C00B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1" y="768898"/>
            <a:ext cx="4931051" cy="328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DB4398-919D-FA49-B500-18BEE99AC1AB}"/>
              </a:ext>
            </a:extLst>
          </p:cNvPr>
          <p:cNvSpPr txBox="1"/>
          <p:nvPr/>
        </p:nvSpPr>
        <p:spPr>
          <a:xfrm>
            <a:off x="2666563" y="4183683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</a:rPr>
              <a:t>H</a:t>
            </a:r>
            <a:r>
              <a:rPr lang="x-none" sz="2800" dirty="0">
                <a:latin typeface="UTM Avo" panose="02040603050506020204" pitchFamily="18" charset="0"/>
              </a:rPr>
              <a:t>ạn hán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978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ũ lụt nghiêm trọng ở Indonesia, hơn 60 người thương vong">
            <a:extLst>
              <a:ext uri="{FF2B5EF4-FFF2-40B4-BE49-F238E27FC236}">
                <a16:creationId xmlns:a16="http://schemas.microsoft.com/office/drawing/2014/main" xmlns="" id="{C79B5652-F0EA-354A-9DE2-FEEE2FD9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1" y="821243"/>
            <a:ext cx="5624037" cy="30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D9AE8C-2DD8-1142-AFE4-6EF09EF9BE78}"/>
              </a:ext>
            </a:extLst>
          </p:cNvPr>
          <p:cNvSpPr txBox="1"/>
          <p:nvPr/>
        </p:nvSpPr>
        <p:spPr>
          <a:xfrm>
            <a:off x="2976915" y="4070695"/>
            <a:ext cx="107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Lũ lụt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35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àm gì khi động đất?">
            <a:extLst>
              <a:ext uri="{FF2B5EF4-FFF2-40B4-BE49-F238E27FC236}">
                <a16:creationId xmlns:a16="http://schemas.microsoft.com/office/drawing/2014/main" xmlns="" id="{15F54ED2-BB36-044F-AE47-12A42E65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2" y="636266"/>
            <a:ext cx="5152516" cy="32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60A47E-B18E-4F44-959F-D5EEB537D28E}"/>
              </a:ext>
            </a:extLst>
          </p:cNvPr>
          <p:cNvSpPr txBox="1"/>
          <p:nvPr/>
        </p:nvSpPr>
        <p:spPr>
          <a:xfrm>
            <a:off x="2585784" y="4070695"/>
            <a:ext cx="1861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>
                <a:latin typeface="UTM Avo" panose="02040603050506020204" pitchFamily="18" charset="0"/>
              </a:rPr>
              <a:t>Động đất</a:t>
            </a:r>
            <a:endParaRPr lang="x-none" sz="2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439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D2FCE25-5744-4E8F-826F-24431534412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.Hatthoc (Tiết 1,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22EFC7-C2B1-4B1A-B8CA-5315771B7BA6}:3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56E153-7122-4F41-9512-B1C5F8122CDF}:3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81AD57-E595-4E70-8E08-C8F715526D89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1C728A-DBEE-4489-9013-9ED0C525550E}:3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4F50E4-81E6-404B-8823-678D034B7782}:3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B9D859-8479-4FA2-830F-FD5AD08D27AE}:3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3F0B62-90DC-431E-8E9C-BF9104E0A78E}:3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6F9F9-8FD8-406E-BB20-733AB8B52883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GENSWF_SLIDE_UID" val="{9A78A65C-17FF-478E-BB0C-173AC09BCEC8}:3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A6D006-52E3-493D-9353-939EB5220775}:3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67F57E-057D-41AF-9B6F-862DC227F92D}:3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D127C6-1D2F-4AB5-888C-94674383392F}: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0E18C-3C33-49EC-A5CE-7D52F678646D}:3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0E9C47-9076-41C5-9385-3CEA4BD79DA2}: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BFCEDA-361F-44A0-967E-2BE1DB30E866}:3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7D0FE0-C97E-4474-B16F-EBA89484D001}:372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663</Words>
  <Application>Microsoft Office PowerPoint</Application>
  <PresentationFormat>Custom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 New Roman</vt:lpstr>
      <vt:lpstr>Wingdings</vt:lpstr>
      <vt:lpstr>Arial</vt:lpstr>
      <vt:lpstr>UTM Cookies</vt:lpstr>
      <vt:lpstr>Montserrat</vt:lpstr>
      <vt:lpstr>UTM Avo</vt:lpstr>
      <vt:lpstr>Kalam</vt:lpstr>
      <vt:lpstr>Calibri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Bai7.Hatthoc (Tiết 1,2)</dc:title>
  <dc:creator>L.U</dc:creator>
  <cp:lastModifiedBy>STD_NHA</cp:lastModifiedBy>
  <cp:revision>231</cp:revision>
  <dcterms:modified xsi:type="dcterms:W3CDTF">2025-02-18T07:57:15Z</dcterms:modified>
</cp:coreProperties>
</file>