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99" r:id="rId3"/>
    <p:sldId id="291" r:id="rId4"/>
    <p:sldId id="300" r:id="rId5"/>
    <p:sldId id="301" r:id="rId6"/>
    <p:sldId id="302" r:id="rId7"/>
    <p:sldId id="303" r:id="rId8"/>
    <p:sldId id="264" r:id="rId9"/>
    <p:sldId id="286" r:id="rId10"/>
    <p:sldId id="287" r:id="rId11"/>
    <p:sldId id="293" r:id="rId12"/>
    <p:sldId id="304" r:id="rId13"/>
    <p:sldId id="295" r:id="rId14"/>
    <p:sldId id="296" r:id="rId15"/>
    <p:sldId id="297" r:id="rId16"/>
    <p:sldId id="265"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93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4.png"/><Relationship Id="rId18" Type="http://schemas.openxmlformats.org/officeDocument/2006/relationships/image" Target="../media/image31.svg"/><Relationship Id="rId3" Type="http://schemas.openxmlformats.org/officeDocument/2006/relationships/image" Target="../media/image9.pn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25.svg"/><Relationship Id="rId17" Type="http://schemas.openxmlformats.org/officeDocument/2006/relationships/image" Target="../media/image16.png"/><Relationship Id="rId2" Type="http://schemas.openxmlformats.org/officeDocument/2006/relationships/image" Target="../media/image7.jpeg"/><Relationship Id="rId16" Type="http://schemas.openxmlformats.org/officeDocument/2006/relationships/image" Target="../media/image29.sv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10" Type="http://schemas.openxmlformats.org/officeDocument/2006/relationships/image" Target="../media/image7.svg"/><Relationship Id="rId19" Type="http://schemas.openxmlformats.org/officeDocument/2006/relationships/image" Target="../media/image17.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27.svg"/><Relationship Id="rId22" Type="http://schemas.openxmlformats.org/officeDocument/2006/relationships/image" Target="../media/image3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2"/>
          <p:cNvSpPr txBox="1"/>
          <p:nvPr/>
        </p:nvSpPr>
        <p:spPr>
          <a:xfrm>
            <a:off x="5410200" y="419100"/>
            <a:ext cx="92202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ỦY BAN NHÂN DÂN HUYỆN AN LÃO</a:t>
            </a:r>
          </a:p>
          <a:p>
            <a:r>
              <a:rPr lang="en-US" sz="3200" b="1" u="sng" dirty="0" smtClean="0">
                <a:latin typeface="Times New Roman" panose="02020603050405020304" pitchFamily="18" charset="0"/>
                <a:cs typeface="Times New Roman" panose="02020603050405020304" pitchFamily="18" charset="0"/>
              </a:rPr>
              <a:t>TRƯỜNG TIỂU HỌC QUANG TRUNG</a:t>
            </a:r>
            <a:endParaRPr lang="en-US" sz="3200" b="1" u="sng" dirty="0">
              <a:latin typeface="Times New Roman" panose="02020603050405020304" pitchFamily="18" charset="0"/>
              <a:cs typeface="Times New Roman" panose="02020603050405020304" pitchFamily="18" charset="0"/>
            </a:endParaRPr>
          </a:p>
        </p:txBody>
      </p:sp>
      <p:sp>
        <p:nvSpPr>
          <p:cNvPr id="5" name="Rectangle 4"/>
          <p:cNvSpPr/>
          <p:nvPr/>
        </p:nvSpPr>
        <p:spPr>
          <a:xfrm>
            <a:off x="3200400" y="2895600"/>
            <a:ext cx="12344400" cy="2585323"/>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KHOA HỌC</a:t>
            </a: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 KHUẨN GÂY BỆNH Ở NGƯỜI VÀ CÁCH PHÒNG TRÁNH ( TIẾT 2)</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5943600" y="8267700"/>
            <a:ext cx="7391400" cy="1200329"/>
          </a:xfrm>
          <a:prstGeom prst="rect">
            <a:avLst/>
          </a:prstGeom>
          <a:noFill/>
        </p:spPr>
        <p:txBody>
          <a:bodyPr wrap="square" rtlCol="0">
            <a:spAutoFit/>
          </a:bodyPr>
          <a:lstStyle/>
          <a:p>
            <a:pPr algn="ctr"/>
            <a:r>
              <a:rPr lang="en-US" sz="3600" b="1" dirty="0" err="1" smtClean="0">
                <a:solidFill>
                  <a:schemeClr val="accent2"/>
                </a:solidFill>
                <a:latin typeface="Times New Roman" panose="02020603050405020304" pitchFamily="18" charset="0"/>
                <a:cs typeface="Times New Roman" panose="02020603050405020304" pitchFamily="18" charset="0"/>
              </a:rPr>
              <a:t>Năm</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smtClean="0">
                <a:solidFill>
                  <a:schemeClr val="accent2"/>
                </a:solidFill>
                <a:latin typeface="Times New Roman" panose="02020603050405020304" pitchFamily="18" charset="0"/>
                <a:cs typeface="Times New Roman" panose="02020603050405020304" pitchFamily="18" charset="0"/>
              </a:rPr>
              <a:t>học</a:t>
            </a:r>
            <a:r>
              <a:rPr lang="en-US" sz="3600" b="1" dirty="0" smtClean="0">
                <a:solidFill>
                  <a:schemeClr val="accent2"/>
                </a:solidFill>
                <a:latin typeface="Times New Roman" panose="02020603050405020304" pitchFamily="18" charset="0"/>
                <a:cs typeface="Times New Roman" panose="02020603050405020304" pitchFamily="18" charset="0"/>
              </a:rPr>
              <a:t> : 2024 – 2025</a:t>
            </a:r>
          </a:p>
          <a:p>
            <a:pPr algn="ctr"/>
            <a:r>
              <a:rPr lang="en-US" sz="3600" b="1" dirty="0" smtClean="0">
                <a:solidFill>
                  <a:schemeClr val="accent2"/>
                </a:solidFill>
                <a:latin typeface="Times New Roman" panose="02020603050405020304" pitchFamily="18" charset="0"/>
                <a:cs typeface="Times New Roman" panose="02020603050405020304" pitchFamily="18" charset="0"/>
              </a:rPr>
              <a:t>GV: </a:t>
            </a:r>
            <a:r>
              <a:rPr lang="en-US" sz="3600" b="1" dirty="0" err="1" smtClean="0">
                <a:solidFill>
                  <a:schemeClr val="accent2"/>
                </a:solidFill>
                <a:latin typeface="Times New Roman" panose="02020603050405020304" pitchFamily="18" charset="0"/>
                <a:cs typeface="Times New Roman" panose="02020603050405020304" pitchFamily="18" charset="0"/>
              </a:rPr>
              <a:t>Nguyễn</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smtClean="0">
                <a:solidFill>
                  <a:schemeClr val="accent2"/>
                </a:solidFill>
                <a:latin typeface="Times New Roman" panose="02020603050405020304" pitchFamily="18" charset="0"/>
                <a:cs typeface="Times New Roman" panose="02020603050405020304" pitchFamily="18" charset="0"/>
              </a:rPr>
              <a:t>Thị</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smtClean="0">
                <a:solidFill>
                  <a:schemeClr val="accent2"/>
                </a:solidFill>
                <a:latin typeface="Times New Roman" panose="02020603050405020304" pitchFamily="18" charset="0"/>
                <a:cs typeface="Times New Roman" panose="02020603050405020304" pitchFamily="18" charset="0"/>
              </a:rPr>
              <a:t>Phương</a:t>
            </a:r>
            <a:endParaRPr lang="en-US" sz="36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06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4FE700B-F905-3326-C936-3B2A17E1D87F}"/>
              </a:ext>
            </a:extLst>
          </p:cNvPr>
          <p:cNvGraphicFramePr>
            <a:graphicFrameLocks noGrp="1"/>
          </p:cNvGraphicFramePr>
          <p:nvPr>
            <p:extLst>
              <p:ext uri="{D42A27DB-BD31-4B8C-83A1-F6EECF244321}">
                <p14:modId xmlns:p14="http://schemas.microsoft.com/office/powerpoint/2010/main" val="957810255"/>
              </p:ext>
            </p:extLst>
          </p:nvPr>
        </p:nvGraphicFramePr>
        <p:xfrm>
          <a:off x="838201" y="800100"/>
          <a:ext cx="16611600" cy="8962308"/>
        </p:xfrm>
        <a:graphic>
          <a:graphicData uri="http://schemas.openxmlformats.org/drawingml/2006/table">
            <a:tbl>
              <a:tblPr firstRow="1" firstCol="1" bandRow="1">
                <a:tableStyleId>{5C22544A-7EE6-4342-B048-85BDC9FD1C3A}</a:tableStyleId>
              </a:tblPr>
              <a:tblGrid>
                <a:gridCol w="7315199">
                  <a:extLst>
                    <a:ext uri="{9D8B030D-6E8A-4147-A177-3AD203B41FA5}">
                      <a16:colId xmlns:a16="http://schemas.microsoft.com/office/drawing/2014/main" xmlns="" val="4076712690"/>
                    </a:ext>
                  </a:extLst>
                </a:gridCol>
                <a:gridCol w="9296401">
                  <a:extLst>
                    <a:ext uri="{9D8B030D-6E8A-4147-A177-3AD203B41FA5}">
                      <a16:colId xmlns:a16="http://schemas.microsoft.com/office/drawing/2014/main" xmlns="" val="2279787748"/>
                    </a:ext>
                  </a:extLst>
                </a:gridCol>
              </a:tblGrid>
              <a:tr h="848883">
                <a:tc>
                  <a:txBody>
                    <a:bodyPr/>
                    <a:lstStyle/>
                    <a:p>
                      <a:pPr marL="0" marR="24130" algn="ctr">
                        <a:lnSpc>
                          <a:spcPct val="120000"/>
                        </a:lnSpc>
                        <a:spcBef>
                          <a:spcPts val="0"/>
                        </a:spcBef>
                        <a:spcAft>
                          <a:spcPts val="0"/>
                        </a:spcAft>
                      </a:pPr>
                      <a:r>
                        <a:rPr lang="vi-VN" sz="3600" dirty="0">
                          <a:solidFill>
                            <a:schemeClr val="bg1"/>
                          </a:solidFill>
                          <a:effectLst/>
                          <a:latin typeface="Cambria" panose="02040503050406030204" pitchFamily="18" charset="0"/>
                          <a:ea typeface="Cambria" panose="02040503050406030204" pitchFamily="18" charset="0"/>
                        </a:rPr>
                        <a:t>Nguyên nhân gây bệnh</a:t>
                      </a:r>
                      <a:endParaRPr lang="en-US" sz="36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24130" algn="ctr">
                        <a:lnSpc>
                          <a:spcPct val="120000"/>
                        </a:lnSpc>
                        <a:spcBef>
                          <a:spcPts val="0"/>
                        </a:spcBef>
                        <a:spcAft>
                          <a:spcPts val="0"/>
                        </a:spcAft>
                      </a:pPr>
                      <a:r>
                        <a:rPr lang="vi-VN" sz="3600" dirty="0">
                          <a:solidFill>
                            <a:schemeClr val="bg1"/>
                          </a:solidFill>
                          <a:effectLst/>
                          <a:latin typeface="Cambria" panose="02040503050406030204" pitchFamily="18" charset="0"/>
                          <a:ea typeface="Cambria" panose="02040503050406030204" pitchFamily="18" charset="0"/>
                        </a:rPr>
                        <a:t>Việc cần làm</a:t>
                      </a:r>
                      <a:endParaRPr lang="en-US" sz="36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950201196"/>
                  </a:ext>
                </a:extLst>
              </a:tr>
              <a:tr h="1413453">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Sử dụng thức ăn, nước uống có chứa vi khuẩn tả.</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vi-VN" sz="3600" dirty="0">
                          <a:solidFill>
                            <a:srgbClr val="002060"/>
                          </a:solidFill>
                          <a:effectLst/>
                          <a:latin typeface="Cambria" panose="02040503050406030204" pitchFamily="18" charset="0"/>
                          <a:ea typeface="Cambria" panose="02040503050406030204" pitchFamily="18" charset="0"/>
                        </a:rPr>
                        <a:t>dụng thức ăn ngay sau khi được nấu chín.</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1930920"/>
                  </a:ext>
                </a:extLst>
              </a:tr>
              <a:tr h="1978021">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Đổ chất thải của người bệnh ra ngoài môi trường.</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Đổ chất thải của người bệnh đúng nơi quy định, sử dụng chất sát khuẩn.</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61464143"/>
                  </a:ext>
                </a:extLst>
              </a:tr>
              <a:tr h="1695737">
                <a:tc>
                  <a:txBody>
                    <a:bodyPr/>
                    <a:lstStyle/>
                    <a:p>
                      <a:pPr marL="0" marR="2413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Không đeo găng tay, khẩu trang khi chăm sóc người bệnh tả.</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Đeo găng tay, khẩu trang khi chăm sóc người bệnh tả.</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4115504"/>
                  </a:ext>
                </a:extLst>
              </a:tr>
              <a:tr h="1695737">
                <a:tc>
                  <a:txBody>
                    <a:bodyPr/>
                    <a:lstStyle/>
                    <a:p>
                      <a:pPr marL="0" marR="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Tay nhiễm vi khuẩn tả tiếp xúc trực tiếp với thức ăn.</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Rửa tay bằng xà phòng trước khi ăn và sau khi đi đại tiện.</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1013432"/>
                  </a:ext>
                </a:extLst>
              </a:tr>
              <a:tr h="1131168">
                <a:tc>
                  <a:txBody>
                    <a:bodyPr/>
                    <a:lstStyle/>
                    <a:p>
                      <a:pPr marL="0" marR="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Ruồi mang vi khuẩn tả tiếp xúc với thức ăn</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Giữ vệ sinh môi trường. Diệt ruồi.</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1944516"/>
                  </a:ext>
                </a:extLst>
              </a:tr>
            </a:tbl>
          </a:graphicData>
        </a:graphic>
      </p:graphicFrame>
    </p:spTree>
    <p:extLst>
      <p:ext uri="{BB962C8B-B14F-4D97-AF65-F5344CB8AC3E}">
        <p14:creationId xmlns:p14="http://schemas.microsoft.com/office/powerpoint/2010/main" val="33790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biện pháp phòng tránh dịch tả là gì</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3848100"/>
            <a:ext cx="10515600" cy="50292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55721" y="0"/>
              <a:ext cx="1034819"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Giữ vệ sinh ăn uống.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Giữ vệ sinh cá nhân.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Giữ vệ sinh môi trường.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Diệt ruồi.</a:t>
              </a:r>
            </a:p>
          </p:txBody>
        </p:sp>
      </p:grpSp>
    </p:spTree>
    <p:extLst>
      <p:ext uri="{BB962C8B-B14F-4D97-AF65-F5344CB8AC3E}">
        <p14:creationId xmlns:p14="http://schemas.microsoft.com/office/powerpoint/2010/main" val="20408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rot="-10800000">
            <a:off x="457200" y="2041681"/>
            <a:ext cx="12344399" cy="5128137"/>
            <a:chOff x="0" y="0"/>
            <a:chExt cx="3572462" cy="1638691"/>
          </a:xfrm>
        </p:grpSpPr>
        <p:sp>
          <p:nvSpPr>
            <p:cNvPr id="3"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9"/>
          <p:cNvSpPr txBox="1"/>
          <p:nvPr/>
        </p:nvSpPr>
        <p:spPr>
          <a:xfrm>
            <a:off x="685800" y="2569655"/>
            <a:ext cx="11506200" cy="4062651"/>
          </a:xfrm>
          <a:prstGeom prst="rect">
            <a:avLst/>
          </a:prstGeom>
        </p:spPr>
        <p:txBody>
          <a:bodyPr wrap="square" lIns="0" tIns="0" rIns="0" bIns="0" rtlCol="0" anchor="t">
            <a:spAutoFit/>
          </a:bodyPr>
          <a:lstStyle/>
          <a:p>
            <a:pPr lvl="0" algn="just"/>
            <a:r>
              <a:rPr lang="en-US" sz="6600" dirty="0">
                <a:solidFill>
                  <a:srgbClr val="FF0000"/>
                </a:solidFill>
                <a:latin typeface="Cambria" panose="02040503050406030204" pitchFamily="18" charset="0"/>
                <a:ea typeface="Cambria" panose="02040503050406030204" pitchFamily="18" charset="0"/>
              </a:rPr>
              <a:t>   </a:t>
            </a:r>
            <a:r>
              <a:rPr lang="vi-VN" sz="6600" dirty="0">
                <a:solidFill>
                  <a:srgbClr val="FF0000"/>
                </a:solidFill>
                <a:latin typeface="Cambria" panose="02040503050406030204" pitchFamily="18" charset="0"/>
                <a:ea typeface="Cambria" panose="02040503050406030204" pitchFamily="18" charset="0"/>
              </a:rPr>
              <a:t>Việc chăm sóc sức khoẻ cần được thực hiện đầy đủ và thường xuyên thì chúng ta mới có  chất lượng cuộc sống cao. </a:t>
            </a:r>
            <a:endPar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30D1D04B-B6E4-03E0-93B5-8634D8553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263" y="296871"/>
            <a:ext cx="6355576" cy="1831934"/>
          </a:xfrm>
          <a:prstGeom prst="rect">
            <a:avLst/>
          </a:prstGeom>
        </p:spPr>
      </p:pic>
    </p:spTree>
    <p:extLst>
      <p:ext uri="{BB962C8B-B14F-4D97-AF65-F5344CB8AC3E}">
        <p14:creationId xmlns:p14="http://schemas.microsoft.com/office/powerpoint/2010/main" val="262420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538438" y="102409"/>
              <a:ext cx="13191734" cy="102984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bệnh tả, còn có những bệnh nào do vi khuẩn gây ra qua đường ăn uống?</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3848100"/>
            <a:ext cx="10515600" cy="41148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55721" y="0"/>
              <a:ext cx="1026859"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chảy</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viêm</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gan</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dạ</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dày</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kiết</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lị</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65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1600200" y="342900"/>
            <a:ext cx="11749656" cy="3276600"/>
            <a:chOff x="0" y="0"/>
            <a:chExt cx="13837408" cy="1672026"/>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538438" y="102409"/>
              <a:ext cx="13191734" cy="1569617"/>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sẽ khuyên mọi người xung quanh như thế nào để phòng tránh các bệnh do vi khuẩn gây ra?</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3848100"/>
            <a:ext cx="10515600" cy="59436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55721" y="0"/>
              <a:ext cx="979098"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vi-VN" sz="4800" b="0" i="0" dirty="0">
                  <a:solidFill>
                    <a:srgbClr val="FF0000"/>
                  </a:solidFill>
                  <a:effectLst/>
                  <a:latin typeface="Cambria" panose="02040503050406030204" pitchFamily="18" charset="0"/>
                  <a:ea typeface="Cambria" panose="02040503050406030204" pitchFamily="18" charset="0"/>
                </a:rPr>
                <a:t>Em và người t</a:t>
              </a:r>
              <a:r>
                <a:rPr lang="en-US" sz="4800" b="0" i="0" dirty="0">
                  <a:solidFill>
                    <a:srgbClr val="FF0000"/>
                  </a:solidFill>
                  <a:effectLst/>
                  <a:latin typeface="Cambria" panose="02040503050406030204" pitchFamily="18" charset="0"/>
                  <a:ea typeface="Cambria" panose="02040503050406030204" pitchFamily="18" charset="0"/>
                </a:rPr>
                <a:t>h</a:t>
              </a:r>
              <a:r>
                <a:rPr lang="vi-VN" sz="4800" b="0" i="0" dirty="0">
                  <a:solidFill>
                    <a:srgbClr val="FF0000"/>
                  </a:solidFill>
                  <a:effectLst/>
                  <a:latin typeface="Cambria" panose="02040503050406030204" pitchFamily="18" charset="0"/>
                  <a:ea typeface="Cambria" panose="02040503050406030204" pitchFamily="18" charset="0"/>
                </a:rPr>
                <a:t>ân cần thay đổi thói quen để phòng tránh bệnh tả là thường xuyên rửa tay trước khi ăn, sau khi đi vệ sinh, thực hiện ăn chín, uống sôi, sử dụng lồng bàn che đậy mâm cơm,….</a:t>
              </a:r>
              <a:endPar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3071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806CB457-B586-22AD-7AFF-0411AD4A7E45}"/>
              </a:ext>
            </a:extLst>
          </p:cNvPr>
          <p:cNvPicPr>
            <a:picLocks noChangeAspect="1"/>
          </p:cNvPicPr>
          <p:nvPr/>
        </p:nvPicPr>
        <p:blipFill>
          <a:blip r:embed="rId3"/>
          <a:stretch>
            <a:fillRect/>
          </a:stretch>
        </p:blipFill>
        <p:spPr>
          <a:xfrm>
            <a:off x="1600200" y="2247900"/>
            <a:ext cx="15186928"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80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2052912" y="2951608"/>
            <a:ext cx="14182176" cy="4383784"/>
            <a:chOff x="0" y="0"/>
            <a:chExt cx="3735223" cy="1154577"/>
          </a:xfrm>
        </p:grpSpPr>
        <p:sp>
          <p:nvSpPr>
            <p:cNvPr id="4" name="Freeform 4"/>
            <p:cNvSpPr/>
            <p:nvPr/>
          </p:nvSpPr>
          <p:spPr>
            <a:xfrm>
              <a:off x="0" y="0"/>
              <a:ext cx="3735223" cy="1154577"/>
            </a:xfrm>
            <a:custGeom>
              <a:avLst/>
              <a:gdLst/>
              <a:ahLst/>
              <a:cxnLst/>
              <a:rect l="l" t="t" r="r" b="b"/>
              <a:pathLst>
                <a:path w="3735223" h="1154577">
                  <a:moveTo>
                    <a:pt x="27840" y="0"/>
                  </a:moveTo>
                  <a:lnTo>
                    <a:pt x="3707383" y="0"/>
                  </a:lnTo>
                  <a:cubicBezTo>
                    <a:pt x="3714767" y="0"/>
                    <a:pt x="3721848" y="2933"/>
                    <a:pt x="3727069" y="8154"/>
                  </a:cubicBezTo>
                  <a:cubicBezTo>
                    <a:pt x="3732290" y="13375"/>
                    <a:pt x="3735223" y="20457"/>
                    <a:pt x="3735223" y="27840"/>
                  </a:cubicBezTo>
                  <a:lnTo>
                    <a:pt x="3735223" y="1126736"/>
                  </a:lnTo>
                  <a:cubicBezTo>
                    <a:pt x="3735223" y="1134120"/>
                    <a:pt x="3732290" y="1141201"/>
                    <a:pt x="3727069" y="1146422"/>
                  </a:cubicBezTo>
                  <a:cubicBezTo>
                    <a:pt x="3721848" y="1151644"/>
                    <a:pt x="3714767" y="1154577"/>
                    <a:pt x="3707383" y="1154577"/>
                  </a:cubicBezTo>
                  <a:lnTo>
                    <a:pt x="27840" y="1154577"/>
                  </a:lnTo>
                  <a:cubicBezTo>
                    <a:pt x="20457" y="1154577"/>
                    <a:pt x="13375" y="1151644"/>
                    <a:pt x="8154" y="1146422"/>
                  </a:cubicBezTo>
                  <a:cubicBezTo>
                    <a:pt x="2933" y="1141201"/>
                    <a:pt x="0" y="1134120"/>
                    <a:pt x="0" y="1126736"/>
                  </a:cubicBezTo>
                  <a:lnTo>
                    <a:pt x="0" y="27840"/>
                  </a:lnTo>
                  <a:cubicBezTo>
                    <a:pt x="0" y="20457"/>
                    <a:pt x="2933" y="13375"/>
                    <a:pt x="8154" y="8154"/>
                  </a:cubicBezTo>
                  <a:cubicBezTo>
                    <a:pt x="13375" y="2933"/>
                    <a:pt x="20457" y="0"/>
                    <a:pt x="27840"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3735223"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19838" y="3086100"/>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rot="2508841">
            <a:off x="-1460191" y="199417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rot="-1053958">
            <a:off x="15244093" y="-237972"/>
            <a:ext cx="3221499" cy="3092639"/>
          </a:xfrm>
          <a:custGeom>
            <a:avLst/>
            <a:gdLst/>
            <a:ahLst/>
            <a:cxnLst/>
            <a:rect l="l" t="t" r="r" b="b"/>
            <a:pathLst>
              <a:path w="3221499" h="3092639">
                <a:moveTo>
                  <a:pt x="0" y="0"/>
                </a:moveTo>
                <a:lnTo>
                  <a:pt x="3221500" y="0"/>
                </a:lnTo>
                <a:lnTo>
                  <a:pt x="3221500" y="3092640"/>
                </a:lnTo>
                <a:lnTo>
                  <a:pt x="0" y="30926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Freeform 10"/>
          <p:cNvSpPr/>
          <p:nvPr/>
        </p:nvSpPr>
        <p:spPr>
          <a:xfrm rot="1339956" flipH="1">
            <a:off x="-369756" y="6168263"/>
            <a:ext cx="2796913" cy="4585103"/>
          </a:xfrm>
          <a:custGeom>
            <a:avLst/>
            <a:gdLst/>
            <a:ahLst/>
            <a:cxnLst/>
            <a:rect l="l" t="t" r="r" b="b"/>
            <a:pathLst>
              <a:path w="2796913" h="4585103">
                <a:moveTo>
                  <a:pt x="2796912" y="0"/>
                </a:moveTo>
                <a:lnTo>
                  <a:pt x="0" y="0"/>
                </a:lnTo>
                <a:lnTo>
                  <a:pt x="0" y="4585103"/>
                </a:lnTo>
                <a:lnTo>
                  <a:pt x="2796912" y="4585103"/>
                </a:lnTo>
                <a:lnTo>
                  <a:pt x="2796912"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1" name="Freeform 11"/>
          <p:cNvSpPr/>
          <p:nvPr/>
        </p:nvSpPr>
        <p:spPr>
          <a:xfrm rot="-10540091">
            <a:off x="5867093" y="-1015747"/>
            <a:ext cx="4242787" cy="4374007"/>
          </a:xfrm>
          <a:custGeom>
            <a:avLst/>
            <a:gdLst/>
            <a:ahLst/>
            <a:cxnLst/>
            <a:rect l="l" t="t" r="r" b="b"/>
            <a:pathLst>
              <a:path w="4242787" h="4374007">
                <a:moveTo>
                  <a:pt x="0" y="0"/>
                </a:moveTo>
                <a:lnTo>
                  <a:pt x="4242787" y="0"/>
                </a:lnTo>
                <a:lnTo>
                  <a:pt x="4242787" y="4374006"/>
                </a:lnTo>
                <a:lnTo>
                  <a:pt x="0" y="437400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13" name="Freeform 13"/>
          <p:cNvSpPr/>
          <p:nvPr/>
        </p:nvSpPr>
        <p:spPr>
          <a:xfrm>
            <a:off x="2001045" y="-334038"/>
            <a:ext cx="3421124" cy="3010589"/>
          </a:xfrm>
          <a:custGeom>
            <a:avLst/>
            <a:gdLst/>
            <a:ahLst/>
            <a:cxnLst/>
            <a:rect l="l" t="t" r="r" b="b"/>
            <a:pathLst>
              <a:path w="3421124" h="3010589">
                <a:moveTo>
                  <a:pt x="0" y="0"/>
                </a:moveTo>
                <a:lnTo>
                  <a:pt x="3421123" y="0"/>
                </a:lnTo>
                <a:lnTo>
                  <a:pt x="3421123" y="3010589"/>
                </a:lnTo>
                <a:lnTo>
                  <a:pt x="0" y="301058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0554805"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5" name="Freeform 15"/>
          <p:cNvSpPr/>
          <p:nvPr/>
        </p:nvSpPr>
        <p:spPr>
          <a:xfrm>
            <a:off x="2207269" y="6997999"/>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xmlns="" id="{65ABA0FA-C771-8141-18C9-49F62521915F}"/>
              </a:ext>
            </a:extLst>
          </p:cNvPr>
          <p:cNvPicPr>
            <a:picLocks noChangeAspect="1"/>
          </p:cNvPicPr>
          <p:nvPr/>
        </p:nvPicPr>
        <p:blipFill>
          <a:blip r:embed="rId23"/>
          <a:stretch>
            <a:fillRect/>
          </a:stretch>
        </p:blipFill>
        <p:spPr>
          <a:xfrm>
            <a:off x="3200400" y="3009900"/>
            <a:ext cx="12436918" cy="465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p:cNvSpPr txBox="1"/>
          <p:nvPr/>
        </p:nvSpPr>
        <p:spPr>
          <a:xfrm>
            <a:off x="533400" y="1181100"/>
            <a:ext cx="7772400" cy="1769715"/>
          </a:xfrm>
          <a:prstGeom prst="rect">
            <a:avLst/>
          </a:prstGeom>
        </p:spPr>
        <p:txBody>
          <a:bodyPr wrap="square" lIns="0" tIns="0" rIns="0" bIns="0" rtlCol="0" anchor="t">
            <a:spAutoFit/>
          </a:bodyPr>
          <a:lstStyle/>
          <a:p>
            <a:pPr algn="ctr"/>
            <a:r>
              <a:rPr lang="en-US" sz="11500" b="1" spc="234" dirty="0">
                <a:solidFill>
                  <a:srgbClr val="000000"/>
                </a:solidFill>
                <a:latin typeface="Cambria" panose="02040503050406030204" pitchFamily="18" charset="0"/>
                <a:ea typeface="Cambria" panose="02040503050406030204" pitchFamily="18" charset="0"/>
                <a:cs typeface="Playwrite US Modern"/>
                <a:sym typeface="Playwrite US Modern"/>
              </a:rPr>
              <a:t>2. </a:t>
            </a:r>
            <a:r>
              <a:rPr lang="en-US" sz="115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115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115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tả</a:t>
            </a:r>
            <a:endParaRPr lang="en-US" sz="11500" spc="234" dirty="0">
              <a:solidFill>
                <a:srgbClr val="000000"/>
              </a:solidFill>
              <a:latin typeface="Cambria" panose="02040503050406030204" pitchFamily="18" charset="0"/>
              <a:ea typeface="Cambria" panose="02040503050406030204" pitchFamily="18" charset="0"/>
              <a:cs typeface="Playwrite US Modern"/>
              <a:sym typeface="Playwrite US Modern"/>
            </a:endParaRPr>
          </a:p>
        </p:txBody>
      </p:sp>
    </p:spTree>
    <p:extLst>
      <p:ext uri="{BB962C8B-B14F-4D97-AF65-F5344CB8AC3E}">
        <p14:creationId xmlns:p14="http://schemas.microsoft.com/office/powerpoint/2010/main" val="37105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066800" y="800100"/>
            <a:ext cx="15392400" cy="85344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1688991"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xmlns="" id="{580358D6-5332-1EB1-405A-C689853A938D}"/>
              </a:ext>
            </a:extLst>
          </p:cNvPr>
          <p:cNvSpPr txBox="1"/>
          <p:nvPr/>
        </p:nvSpPr>
        <p:spPr>
          <a:xfrm>
            <a:off x="2057400" y="1333500"/>
            <a:ext cx="13487400" cy="7478970"/>
          </a:xfrm>
          <a:prstGeom prst="rect">
            <a:avLst/>
          </a:prstGeom>
          <a:noFill/>
        </p:spPr>
        <p:txBody>
          <a:bodyPr wrap="square" rtlCol="0">
            <a:spAutoFit/>
          </a:bodyPr>
          <a:lstStyle/>
          <a:p>
            <a:pPr lvl="0" algn="just"/>
            <a:r>
              <a:rPr lang="vi-VN" sz="8000" dirty="0">
                <a:solidFill>
                  <a:prstClr val="white"/>
                </a:solidFill>
                <a:latin typeface="Cambria" panose="02040503050406030204" pitchFamily="18" charset="0"/>
                <a:ea typeface="Cambria" panose="02040503050406030204" pitchFamily="18" charset="0"/>
              </a:rPr>
              <a:t>Bệnh tả do vi khuẩn tả gây ra. Bệnh lây qua đường tiêu hoá. Ban đầu, người bệnh có biểu hiện đầy bụng, sôi bụng, sau đó là đi ngoài, nôn nhiều gây mất nước, mệt lả.</a:t>
            </a:r>
          </a:p>
        </p:txBody>
      </p:sp>
    </p:spTree>
    <p:extLst>
      <p:ext uri="{BB962C8B-B14F-4D97-AF65-F5344CB8AC3E}">
        <p14:creationId xmlns:p14="http://schemas.microsoft.com/office/powerpoint/2010/main" val="5577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BF985-5A60-5E4E-EDFC-F621FB5CE1B5}"/>
              </a:ext>
            </a:extLst>
          </p:cNvPr>
          <p:cNvSpPr txBox="1"/>
          <p:nvPr/>
        </p:nvSpPr>
        <p:spPr>
          <a:xfrm>
            <a:off x="1066800" y="495300"/>
            <a:ext cx="16002000" cy="1754326"/>
          </a:xfrm>
          <a:prstGeom prst="rect">
            <a:avLst/>
          </a:prstGeom>
          <a:noFill/>
        </p:spPr>
        <p:txBody>
          <a:bodyPr wrap="square" rtlCol="0">
            <a:spAutoFit/>
          </a:bodyPr>
          <a:lstStyle/>
          <a:p>
            <a:r>
              <a:rPr lang="vi-VN" sz="5400" b="1" dirty="0">
                <a:latin typeface="Cambria" panose="02040503050406030204" pitchFamily="18" charset="0"/>
                <a:ea typeface="Cambria" panose="02040503050406030204" pitchFamily="18" charset="0"/>
              </a:rPr>
              <a:t>Quan sát hình 5 và cho biết người mắc bệnh tả có những dấu hiệu gì?</a:t>
            </a:r>
            <a:endParaRPr lang="en-US" sz="5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EE2D8015-4321-8318-35F1-2EA1DDECCA62}"/>
              </a:ext>
            </a:extLst>
          </p:cNvPr>
          <p:cNvPicPr>
            <a:picLocks noChangeAspect="1"/>
          </p:cNvPicPr>
          <p:nvPr/>
        </p:nvPicPr>
        <p:blipFill>
          <a:blip r:embed="rId2"/>
          <a:stretch>
            <a:fillRect/>
          </a:stretch>
        </p:blipFill>
        <p:spPr>
          <a:xfrm>
            <a:off x="3962401" y="2249626"/>
            <a:ext cx="10509304" cy="7618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89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BF985-5A60-5E4E-EDFC-F621FB5CE1B5}"/>
              </a:ext>
            </a:extLst>
          </p:cNvPr>
          <p:cNvSpPr txBox="1"/>
          <p:nvPr/>
        </p:nvSpPr>
        <p:spPr>
          <a:xfrm>
            <a:off x="1066800" y="495300"/>
            <a:ext cx="16002000" cy="1754326"/>
          </a:xfrm>
          <a:prstGeom prst="rect">
            <a:avLst/>
          </a:prstGeom>
          <a:noFill/>
        </p:spPr>
        <p:txBody>
          <a:bodyPr wrap="square" rtlCol="0">
            <a:spAutoFit/>
          </a:bodyPr>
          <a:lstStyle/>
          <a:p>
            <a:pPr lvl="0"/>
            <a:r>
              <a:rPr lang="vi-VN" sz="5400" b="1" dirty="0">
                <a:solidFill>
                  <a:prstClr val="black"/>
                </a:solidFill>
                <a:latin typeface="Cambria" panose="02040503050406030204" pitchFamily="18" charset="0"/>
                <a:ea typeface="Cambria" panose="02040503050406030204" pitchFamily="18" charset="0"/>
              </a:rPr>
              <a:t>Quan sát hình 6 và cho biết nguyên nhân gây bệnh tả.</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C09C8EDA-7F4A-BAD2-CE0C-79EB4D6812C1}"/>
              </a:ext>
            </a:extLst>
          </p:cNvPr>
          <p:cNvPicPr>
            <a:picLocks noChangeAspect="1"/>
          </p:cNvPicPr>
          <p:nvPr/>
        </p:nvPicPr>
        <p:blipFill>
          <a:blip r:embed="rId2"/>
          <a:stretch>
            <a:fillRect/>
          </a:stretch>
        </p:blipFill>
        <p:spPr>
          <a:xfrm>
            <a:off x="1066800" y="3314700"/>
            <a:ext cx="15748434"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7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54B7A6D7-1CD9-28A1-6E80-7B5C0C991C61}"/>
              </a:ext>
            </a:extLst>
          </p:cNvPr>
          <p:cNvGrpSpPr/>
          <p:nvPr/>
        </p:nvGrpSpPr>
        <p:grpSpPr>
          <a:xfrm>
            <a:off x="1371600" y="342900"/>
            <a:ext cx="11978256" cy="2590800"/>
            <a:chOff x="0" y="0"/>
            <a:chExt cx="13837408" cy="1577677"/>
          </a:xfrm>
        </p:grpSpPr>
        <p:grpSp>
          <p:nvGrpSpPr>
            <p:cNvPr id="3"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xmlns="" id="{59ED1DA1-3DB5-7AA7-5261-9AB196B76385}"/>
                </a:ext>
              </a:extLst>
            </p:cNvPr>
            <p:cNvSpPr txBox="1"/>
            <p:nvPr/>
          </p:nvSpPr>
          <p:spPr>
            <a:xfrm>
              <a:off x="440135" y="102409"/>
              <a:ext cx="12807073" cy="115857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bị nôn và đi ngoài liên tục như vậy gây nguy hiểm gì cho cơ thể?</a:t>
              </a:r>
            </a:p>
          </p:txBody>
        </p:sp>
      </p:grpSp>
      <p:grpSp>
        <p:nvGrpSpPr>
          <p:cNvPr id="6"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7"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Cơ thể bị mất nước, mệt lả, suy kiệt, trụy tim...</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
        <p:nvSpPr>
          <p:cNvPr id="9" name="Freeform 16">
            <a:extLst>
              <a:ext uri="{FF2B5EF4-FFF2-40B4-BE49-F238E27FC236}">
                <a16:creationId xmlns:a16="http://schemas.microsoft.com/office/drawing/2014/main" xmlns="" id="{0D5AD311-422B-7B5D-D28C-0142A711FA8F}"/>
              </a:ext>
            </a:extLst>
          </p:cNvPr>
          <p:cNvSpPr/>
          <p:nvPr/>
        </p:nvSpPr>
        <p:spPr>
          <a:xfrm>
            <a:off x="12954000" y="941558"/>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0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54B7A6D7-1CD9-28A1-6E80-7B5C0C991C61}"/>
              </a:ext>
            </a:extLst>
          </p:cNvPr>
          <p:cNvGrpSpPr/>
          <p:nvPr/>
        </p:nvGrpSpPr>
        <p:grpSpPr>
          <a:xfrm>
            <a:off x="1600200" y="342900"/>
            <a:ext cx="11749656" cy="2590800"/>
            <a:chOff x="0" y="0"/>
            <a:chExt cx="13837408" cy="1577677"/>
          </a:xfrm>
        </p:grpSpPr>
        <p:grpSp>
          <p:nvGrpSpPr>
            <p:cNvPr id="3"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Hậu quả mà bệnh tả có thể gây ra là gì?</a:t>
              </a:r>
            </a:p>
          </p:txBody>
        </p:sp>
      </p:grpSp>
      <p:grpSp>
        <p:nvGrpSpPr>
          <p:cNvPr id="6" name="Group 2">
            <a:extLst>
              <a:ext uri="{FF2B5EF4-FFF2-40B4-BE49-F238E27FC236}">
                <a16:creationId xmlns:a16="http://schemas.microsoft.com/office/drawing/2014/main" xmlns="" id="{2708FA95-A566-D1BE-9FA5-156561B972CD}"/>
              </a:ext>
            </a:extLst>
          </p:cNvPr>
          <p:cNvGrpSpPr/>
          <p:nvPr/>
        </p:nvGrpSpPr>
        <p:grpSpPr>
          <a:xfrm>
            <a:off x="3505200" y="4914900"/>
            <a:ext cx="10515600" cy="4488183"/>
            <a:chOff x="-7960" y="713"/>
            <a:chExt cx="1098500" cy="419947"/>
          </a:xfrm>
        </p:grpSpPr>
        <p:sp>
          <p:nvSpPr>
            <p:cNvPr id="7" name="Freeform 3">
              <a:extLst>
                <a:ext uri="{FF2B5EF4-FFF2-40B4-BE49-F238E27FC236}">
                  <a16:creationId xmlns:a16="http://schemas.microsoft.com/office/drawing/2014/main" xmlns="" id="{A88B24DB-72ED-7651-825C-6525B7C0936F}"/>
                </a:ext>
              </a:extLst>
            </p:cNvPr>
            <p:cNvSpPr/>
            <p:nvPr/>
          </p:nvSpPr>
          <p:spPr>
            <a:xfrm>
              <a:off x="-7960" y="713"/>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4">
              <a:extLst>
                <a:ext uri="{FF2B5EF4-FFF2-40B4-BE49-F238E27FC236}">
                  <a16:creationId xmlns:a16="http://schemas.microsoft.com/office/drawing/2014/main" xmlns="" id="{230D8337-13F7-9333-E21E-AEAC6E5C8BF8}"/>
                </a:ext>
              </a:extLst>
            </p:cNvPr>
            <p:cNvSpPr txBox="1"/>
            <p:nvPr/>
          </p:nvSpPr>
          <p:spPr>
            <a:xfrm>
              <a:off x="7960" y="1426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 nhân có thể tử vong nếu không được chữa trị kịp thời. </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0618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E0AFA778-FE63-C3CD-813B-DF51F191D0BB}"/>
              </a:ext>
            </a:extLst>
          </p:cNvPr>
          <p:cNvSpPr/>
          <p:nvPr/>
        </p:nvSpPr>
        <p:spPr>
          <a:xfrm>
            <a:off x="6934200" y="3695700"/>
            <a:ext cx="4114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0000"/>
                </a:solidFill>
              </a:rPr>
              <a:t>Bệnh</a:t>
            </a:r>
            <a:r>
              <a:rPr lang="en-US" sz="5400" dirty="0">
                <a:solidFill>
                  <a:srgbClr val="FF0000"/>
                </a:solidFill>
              </a:rPr>
              <a:t> </a:t>
            </a:r>
            <a:r>
              <a:rPr lang="en-US" sz="5400" dirty="0" err="1">
                <a:solidFill>
                  <a:srgbClr val="FF0000"/>
                </a:solidFill>
              </a:rPr>
              <a:t>tả</a:t>
            </a:r>
            <a:endParaRPr lang="en-US" sz="5400" dirty="0">
              <a:solidFill>
                <a:srgbClr val="FF0000"/>
              </a:solidFill>
            </a:endParaRPr>
          </a:p>
        </p:txBody>
      </p:sp>
      <p:sp>
        <p:nvSpPr>
          <p:cNvPr id="4" name="Arrow: Up 3">
            <a:extLst>
              <a:ext uri="{FF2B5EF4-FFF2-40B4-BE49-F238E27FC236}">
                <a16:creationId xmlns:a16="http://schemas.microsoft.com/office/drawing/2014/main" xmlns="" id="{D49E0454-58B4-3DC5-9DBF-9E514711715A}"/>
              </a:ext>
            </a:extLst>
          </p:cNvPr>
          <p:cNvSpPr/>
          <p:nvPr/>
        </p:nvSpPr>
        <p:spPr>
          <a:xfrm>
            <a:off x="8534400" y="28575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C84BF673-8620-4F4A-0FDF-D5A895F5471A}"/>
              </a:ext>
            </a:extLst>
          </p:cNvPr>
          <p:cNvSpPr/>
          <p:nvPr/>
        </p:nvSpPr>
        <p:spPr>
          <a:xfrm>
            <a:off x="6934200" y="647700"/>
            <a:ext cx="4114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Nguyên</a:t>
            </a:r>
            <a:r>
              <a:rPr lang="en-US" sz="3600" dirty="0">
                <a:solidFill>
                  <a:srgbClr val="FF0000"/>
                </a:solidFill>
              </a:rPr>
              <a:t> </a:t>
            </a:r>
            <a:r>
              <a:rPr lang="en-US" sz="3600" dirty="0" err="1">
                <a:solidFill>
                  <a:srgbClr val="FF0000"/>
                </a:solidFill>
              </a:rPr>
              <a:t>nhân</a:t>
            </a:r>
            <a:r>
              <a:rPr lang="en-US" sz="3600" dirty="0">
                <a:solidFill>
                  <a:srgbClr val="FF0000"/>
                </a:solidFill>
              </a:rPr>
              <a:t>: do vi </a:t>
            </a:r>
            <a:r>
              <a:rPr lang="en-US" sz="3600" dirty="0" err="1">
                <a:solidFill>
                  <a:srgbClr val="FF0000"/>
                </a:solidFill>
              </a:rPr>
              <a:t>khuẩn</a:t>
            </a:r>
            <a:r>
              <a:rPr lang="en-US" sz="3600" dirty="0">
                <a:solidFill>
                  <a:srgbClr val="FF0000"/>
                </a:solidFill>
              </a:rPr>
              <a:t> </a:t>
            </a:r>
            <a:r>
              <a:rPr lang="en-US" sz="3600" dirty="0" err="1">
                <a:solidFill>
                  <a:srgbClr val="FF0000"/>
                </a:solidFill>
              </a:rPr>
              <a:t>tả</a:t>
            </a:r>
            <a:r>
              <a:rPr lang="en-US" sz="3600" dirty="0">
                <a:solidFill>
                  <a:srgbClr val="FF0000"/>
                </a:solidFill>
              </a:rPr>
              <a:t> </a:t>
            </a:r>
            <a:r>
              <a:rPr lang="en-US" sz="3600" dirty="0" err="1">
                <a:solidFill>
                  <a:srgbClr val="FF0000"/>
                </a:solidFill>
              </a:rPr>
              <a:t>gây</a:t>
            </a:r>
            <a:r>
              <a:rPr lang="en-US" sz="3600" dirty="0">
                <a:solidFill>
                  <a:srgbClr val="FF0000"/>
                </a:solidFill>
              </a:rPr>
              <a:t> </a:t>
            </a:r>
            <a:r>
              <a:rPr lang="en-US" sz="3600" dirty="0" err="1">
                <a:solidFill>
                  <a:srgbClr val="FF0000"/>
                </a:solidFill>
              </a:rPr>
              <a:t>ra</a:t>
            </a:r>
            <a:endParaRPr lang="en-US" sz="3600" dirty="0">
              <a:solidFill>
                <a:srgbClr val="FF0000"/>
              </a:solidFill>
            </a:endParaRPr>
          </a:p>
        </p:txBody>
      </p:sp>
      <p:sp>
        <p:nvSpPr>
          <p:cNvPr id="9" name="Arrow: Up 8">
            <a:extLst>
              <a:ext uri="{FF2B5EF4-FFF2-40B4-BE49-F238E27FC236}">
                <a16:creationId xmlns:a16="http://schemas.microsoft.com/office/drawing/2014/main" xmlns="" id="{BAE1171B-77F1-D138-4B3E-502D80AE3853}"/>
              </a:ext>
            </a:extLst>
          </p:cNvPr>
          <p:cNvSpPr/>
          <p:nvPr/>
        </p:nvSpPr>
        <p:spPr>
          <a:xfrm rot="5400000">
            <a:off x="11163300" y="43434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1F493F62-5DB9-8026-CDBA-1781897618AE}"/>
              </a:ext>
            </a:extLst>
          </p:cNvPr>
          <p:cNvSpPr/>
          <p:nvPr/>
        </p:nvSpPr>
        <p:spPr>
          <a:xfrm>
            <a:off x="12268200" y="3314700"/>
            <a:ext cx="4495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Đường</a:t>
            </a:r>
            <a:r>
              <a:rPr lang="en-US" sz="3600" dirty="0">
                <a:solidFill>
                  <a:srgbClr val="FF0000"/>
                </a:solidFill>
              </a:rPr>
              <a:t> </a:t>
            </a:r>
            <a:r>
              <a:rPr lang="en-US" sz="3600" dirty="0" err="1">
                <a:solidFill>
                  <a:srgbClr val="FF0000"/>
                </a:solidFill>
              </a:rPr>
              <a:t>lây</a:t>
            </a:r>
            <a:r>
              <a:rPr lang="en-US" sz="3600" dirty="0">
                <a:solidFill>
                  <a:srgbClr val="FF0000"/>
                </a:solidFill>
              </a:rPr>
              <a:t> </a:t>
            </a:r>
            <a:r>
              <a:rPr lang="en-US" sz="3600" dirty="0" err="1">
                <a:solidFill>
                  <a:srgbClr val="FF0000"/>
                </a:solidFill>
              </a:rPr>
              <a:t>truyền</a:t>
            </a:r>
            <a:r>
              <a:rPr lang="en-US" sz="3600" dirty="0">
                <a:solidFill>
                  <a:srgbClr val="FF0000"/>
                </a:solidFill>
              </a:rPr>
              <a:t>: </a:t>
            </a:r>
            <a:r>
              <a:rPr lang="en-US" sz="3600" dirty="0" err="1">
                <a:solidFill>
                  <a:srgbClr val="FF0000"/>
                </a:solidFill>
              </a:rPr>
              <a:t>đường</a:t>
            </a:r>
            <a:r>
              <a:rPr lang="en-US" sz="3600" dirty="0">
                <a:solidFill>
                  <a:srgbClr val="FF0000"/>
                </a:solidFill>
              </a:rPr>
              <a:t> </a:t>
            </a:r>
            <a:r>
              <a:rPr lang="en-US" sz="3600" dirty="0" err="1">
                <a:solidFill>
                  <a:srgbClr val="FF0000"/>
                </a:solidFill>
              </a:rPr>
              <a:t>tiêu</a:t>
            </a:r>
            <a:r>
              <a:rPr lang="en-US" sz="3600" dirty="0">
                <a:solidFill>
                  <a:srgbClr val="FF0000"/>
                </a:solidFill>
              </a:rPr>
              <a:t> </a:t>
            </a:r>
            <a:r>
              <a:rPr lang="en-US" sz="3600" dirty="0" err="1">
                <a:solidFill>
                  <a:srgbClr val="FF0000"/>
                </a:solidFill>
              </a:rPr>
              <a:t>hoá</a:t>
            </a:r>
            <a:endParaRPr lang="en-US" sz="3600" dirty="0">
              <a:solidFill>
                <a:srgbClr val="FF0000"/>
              </a:solidFill>
            </a:endParaRPr>
          </a:p>
        </p:txBody>
      </p:sp>
      <p:sp>
        <p:nvSpPr>
          <p:cNvPr id="11" name="Arrow: Up 10">
            <a:extLst>
              <a:ext uri="{FF2B5EF4-FFF2-40B4-BE49-F238E27FC236}">
                <a16:creationId xmlns:a16="http://schemas.microsoft.com/office/drawing/2014/main" xmlns="" id="{2A43805E-419B-4805-24C6-1351734A9AD9}"/>
              </a:ext>
            </a:extLst>
          </p:cNvPr>
          <p:cNvSpPr/>
          <p:nvPr/>
        </p:nvSpPr>
        <p:spPr>
          <a:xfrm rot="10800000">
            <a:off x="8458200" y="62103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22554542-3749-7460-E1F0-61C4E735F977}"/>
              </a:ext>
            </a:extLst>
          </p:cNvPr>
          <p:cNvSpPr/>
          <p:nvPr/>
        </p:nvSpPr>
        <p:spPr>
          <a:xfrm>
            <a:off x="6400800" y="7124700"/>
            <a:ext cx="5181600" cy="26670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3600" dirty="0">
                <a:solidFill>
                  <a:srgbClr val="FF0000"/>
                </a:solidFill>
              </a:rPr>
              <a:t>:</a:t>
            </a:r>
          </a:p>
          <a:p>
            <a:pPr algn="ctr"/>
            <a:r>
              <a:rPr lang="en-US" sz="3600" dirty="0">
                <a:solidFill>
                  <a:srgbClr val="FF0000"/>
                </a:solidFill>
              </a:rPr>
              <a:t> </a:t>
            </a:r>
            <a:r>
              <a:rPr lang="vi-VN" sz="3600" dirty="0">
                <a:solidFill>
                  <a:srgbClr val="FF0000"/>
                </a:solidFill>
                <a:latin typeface="Cambria" panose="02040503050406030204" pitchFamily="18" charset="0"/>
                <a:ea typeface="Cambria" panose="02040503050406030204" pitchFamily="18" charset="0"/>
                <a:cs typeface="Times New Roman" panose="02020603050405020304" pitchFamily="18" charset="0"/>
              </a:rPr>
              <a:t>có thể tử vong nếu không được chữa trị kịp thời.</a:t>
            </a:r>
            <a:endParaRPr lang="en-US" sz="3600" dirty="0">
              <a:solidFill>
                <a:srgbClr val="FF0000"/>
              </a:solidFill>
            </a:endParaRPr>
          </a:p>
        </p:txBody>
      </p:sp>
      <p:sp>
        <p:nvSpPr>
          <p:cNvPr id="13" name="Arrow: Up 12">
            <a:extLst>
              <a:ext uri="{FF2B5EF4-FFF2-40B4-BE49-F238E27FC236}">
                <a16:creationId xmlns:a16="http://schemas.microsoft.com/office/drawing/2014/main" xmlns="" id="{159696DD-02D9-DECD-5ED1-AF1C2D34E576}"/>
              </a:ext>
            </a:extLst>
          </p:cNvPr>
          <p:cNvSpPr/>
          <p:nvPr/>
        </p:nvSpPr>
        <p:spPr>
          <a:xfrm rot="5400000" flipV="1">
            <a:off x="5638800" y="4229100"/>
            <a:ext cx="1143000" cy="1143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7733500A-B59E-5B76-5979-CC3F69CED238}"/>
              </a:ext>
            </a:extLst>
          </p:cNvPr>
          <p:cNvSpPr/>
          <p:nvPr/>
        </p:nvSpPr>
        <p:spPr>
          <a:xfrm>
            <a:off x="990600" y="3162300"/>
            <a:ext cx="4495800" cy="3276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phòng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tránh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rửa</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tay</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thường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xuyên</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giữ</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vệ</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sinh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an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toàn</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5715000" y="419100"/>
            <a:ext cx="7102363" cy="1295400"/>
            <a:chOff x="-575" y="0"/>
            <a:chExt cx="13838558" cy="1716883"/>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3" name="Table 2">
            <a:extLst>
              <a:ext uri="{FF2B5EF4-FFF2-40B4-BE49-F238E27FC236}">
                <a16:creationId xmlns:a16="http://schemas.microsoft.com/office/drawing/2014/main" xmlns="" id="{08C6EC0B-C95A-5614-FBAB-FFCC0E148C8B}"/>
              </a:ext>
            </a:extLst>
          </p:cNvPr>
          <p:cNvGraphicFramePr>
            <a:graphicFrameLocks noGrp="1"/>
          </p:cNvGraphicFramePr>
          <p:nvPr>
            <p:extLst>
              <p:ext uri="{D42A27DB-BD31-4B8C-83A1-F6EECF244321}">
                <p14:modId xmlns:p14="http://schemas.microsoft.com/office/powerpoint/2010/main" val="3820815728"/>
              </p:ext>
            </p:extLst>
          </p:nvPr>
        </p:nvGraphicFramePr>
        <p:xfrm>
          <a:off x="2819400" y="2476500"/>
          <a:ext cx="13792200" cy="7417937"/>
        </p:xfrm>
        <a:graphic>
          <a:graphicData uri="http://schemas.openxmlformats.org/drawingml/2006/table">
            <a:tbl>
              <a:tblPr firstRow="1" firstCol="1" bandRow="1">
                <a:tableStyleId>{5C22544A-7EE6-4342-B048-85BDC9FD1C3A}</a:tableStyleId>
              </a:tblPr>
              <a:tblGrid>
                <a:gridCol w="6897536">
                  <a:extLst>
                    <a:ext uri="{9D8B030D-6E8A-4147-A177-3AD203B41FA5}">
                      <a16:colId xmlns:a16="http://schemas.microsoft.com/office/drawing/2014/main" xmlns="" val="1954940316"/>
                    </a:ext>
                  </a:extLst>
                </a:gridCol>
                <a:gridCol w="6894664">
                  <a:extLst>
                    <a:ext uri="{9D8B030D-6E8A-4147-A177-3AD203B41FA5}">
                      <a16:colId xmlns:a16="http://schemas.microsoft.com/office/drawing/2014/main" xmlns="" val="367276633"/>
                    </a:ext>
                  </a:extLst>
                </a:gridCol>
              </a:tblGrid>
              <a:tr h="760048">
                <a:tc>
                  <a:txBody>
                    <a:bodyPr/>
                    <a:lstStyle/>
                    <a:p>
                      <a:pPr marL="0" marR="24130" algn="ctr">
                        <a:lnSpc>
                          <a:spcPct val="120000"/>
                        </a:lnSpc>
                        <a:spcBef>
                          <a:spcPts val="0"/>
                        </a:spcBef>
                        <a:spcAft>
                          <a:spcPts val="0"/>
                        </a:spcAft>
                      </a:pPr>
                      <a:r>
                        <a:rPr lang="vi-VN" sz="4400" dirty="0">
                          <a:solidFill>
                            <a:schemeClr val="bg1"/>
                          </a:solidFill>
                          <a:effectLst/>
                          <a:latin typeface="Cambria" panose="02040503050406030204" pitchFamily="18" charset="0"/>
                          <a:ea typeface="Cambria" panose="02040503050406030204" pitchFamily="18" charset="0"/>
                        </a:rPr>
                        <a:t>Nguyên nhân gây bệnh</a:t>
                      </a:r>
                      <a:endParaRPr lang="en-US" sz="44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24130" algn="ctr">
                        <a:lnSpc>
                          <a:spcPct val="120000"/>
                        </a:lnSpc>
                        <a:spcBef>
                          <a:spcPts val="0"/>
                        </a:spcBef>
                        <a:spcAft>
                          <a:spcPts val="0"/>
                        </a:spcAft>
                      </a:pPr>
                      <a:r>
                        <a:rPr lang="vi-VN" sz="4400" dirty="0">
                          <a:solidFill>
                            <a:schemeClr val="bg1"/>
                          </a:solidFill>
                          <a:effectLst/>
                          <a:latin typeface="Cambria" panose="02040503050406030204" pitchFamily="18" charset="0"/>
                          <a:ea typeface="Cambria" panose="02040503050406030204" pitchFamily="18" charset="0"/>
                        </a:rPr>
                        <a:t>Việc cần làm</a:t>
                      </a:r>
                      <a:endParaRPr lang="en-US" sz="44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3595313397"/>
                  </a:ext>
                </a:extLst>
              </a:tr>
              <a:tr h="1154226">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8650537"/>
                  </a:ext>
                </a:extLst>
              </a:tr>
              <a:tr h="1580750">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5594765"/>
                  </a:ext>
                </a:extLst>
              </a:tr>
              <a:tr h="1355161">
                <a:tc>
                  <a:txBody>
                    <a:bodyPr/>
                    <a:lstStyle/>
                    <a:p>
                      <a:pPr marL="0" marR="2413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02713472"/>
                  </a:ext>
                </a:extLst>
              </a:tr>
              <a:tr h="1355161">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5056508"/>
                  </a:ext>
                </a:extLst>
              </a:tr>
              <a:tr h="1154226">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80506370"/>
                  </a:ext>
                </a:extLst>
              </a:tr>
            </a:tbl>
          </a:graphicData>
        </a:graphic>
      </p:graphicFrame>
    </p:spTree>
    <p:extLst>
      <p:ext uri="{BB962C8B-B14F-4D97-AF65-F5344CB8AC3E}">
        <p14:creationId xmlns:p14="http://schemas.microsoft.com/office/powerpoint/2010/main" val="40274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537</Words>
  <Application>Microsoft Office PowerPoint</Application>
  <PresentationFormat>Custom</PresentationFormat>
  <Paragraphs>45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Cabin Bold</vt:lpstr>
      <vt:lpstr>Calibri</vt:lpstr>
      <vt:lpstr>Cambria</vt:lpstr>
      <vt:lpstr>Playwrite US Modern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STD_NHA</cp:lastModifiedBy>
  <cp:revision>33</cp:revision>
  <dcterms:created xsi:type="dcterms:W3CDTF">2006-08-16T00:00:00Z</dcterms:created>
  <dcterms:modified xsi:type="dcterms:W3CDTF">2025-02-18T01:08:29Z</dcterms:modified>
  <dc:identifier>DAGU8QCx2sU</dc:identifier>
</cp:coreProperties>
</file>