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FA6DB-903B-47B8-B744-4B82BAFB243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DBAD-013C-4415-824F-487F6EFF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7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2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7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22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4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92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13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applause.wav"/>
          </p:stSnd>
        </p:sndAc>
      </p:transition>
    </mc:Choice>
    <mc:Fallback>
      <p:transition>
        <p:cut/>
        <p:sndAc>
          <p:stSnd>
            <p:snd r:embed="rId1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1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applause.wav"/>
          </p:stSnd>
        </p:sndAc>
      </p:transition>
    </mc:Choice>
    <mc:Fallback>
      <p:transition>
        <p:cut/>
        <p:sndAc>
          <p:stSnd>
            <p:snd r:embed="rId1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6115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applause.wav"/>
          </p:stSnd>
        </p:sndAc>
      </p:transition>
    </mc:Choice>
    <mc:Fallback>
      <p:transition>
        <p:cut/>
        <p:sndAc>
          <p:stSnd>
            <p:snd r:embed="rId1" name="applaus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46864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3A62-96D7-496B-81FC-99F93C451FE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8915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867" y="3137683"/>
            <a:ext cx="6671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NGHIỆM: </a:t>
            </a:r>
            <a:endParaRPr lang="en-US" sz="32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Gọn gàng, ngăn nắp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546" y="506198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8500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2436737" y="1650113"/>
            <a:ext cx="76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Nếu nhà cửa luôn gọn gàng và không phải tìm đồ dùng cá nhân khi cần, chúng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ta tiết kiệm được thời gian. Nếu không cất đồ dùng ngăn nắp sau khi sử dụng, chúng ta sẽ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luôn nhầm lẫn, mất thời gian đi tìm đồ đạc, hay bị đi muộn.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8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applause.wav"/>
          </p:stSnd>
        </p:sndAc>
      </p:transition>
    </mc:Choice>
    <mc:Fallback>
      <p:transition>
        <p:cut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applause.wav"/>
          </p:stSnd>
        </p:sndAc>
      </p:transition>
    </mc:Choice>
    <mc:Fallback>
      <p:transition>
        <p:cut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97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applause.wav"/>
          </p:stSnd>
        </p:sndAc>
      </p:transition>
    </mc:Choice>
    <mc:Fallback>
      <p:transition>
        <p:cut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2301792" y="2829010"/>
            <a:ext cx="749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S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ắp xếp tủ quần áo của em và của gia đình cho gọn gàng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applause.wav"/>
          </p:stSnd>
        </p:sndAc>
      </p:transition>
    </mc:Choice>
    <mc:Fallback>
      <p:transition>
        <p:cut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9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2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applause.wav"/>
          </p:stSnd>
        </p:sndAc>
      </p:transition>
    </mc:Choice>
    <mc:Fallback>
      <p:transition>
        <p:cut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2226644" y="2098283"/>
            <a:ext cx="76290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Xếp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đồ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dùng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vào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hộp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2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applause.wav"/>
          </p:stSnd>
        </p:sndAc>
      </p:transition>
    </mc:Choice>
    <mc:Fallback>
      <p:transition>
        <p:cut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5DF641-2B27-486F-B543-50111B52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6" y="295182"/>
            <a:ext cx="2133600" cy="1843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DD641-20DB-4A5D-A097-3A408B1D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379" y="295182"/>
            <a:ext cx="1905000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22FF07-CB4C-4671-9D86-D835BA031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870" y="2683766"/>
            <a:ext cx="2264361" cy="221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6C6478-AB81-4B2C-825E-76B276517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333" y="476758"/>
            <a:ext cx="2571333" cy="1479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02210E-59D1-4F42-91B8-8714D8324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88" y="2750841"/>
            <a:ext cx="2452456" cy="2096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A65EEC-E4F0-4B00-9265-EC7B468180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879" y="2549157"/>
            <a:ext cx="1905000" cy="2499554"/>
          </a:xfrm>
          <a:prstGeom prst="rect">
            <a:avLst/>
          </a:prstGeom>
        </p:spPr>
      </p:pic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xmlns="" id="{14937CDB-5162-4787-A23C-1ABAF9FE6464}"/>
              </a:ext>
            </a:extLst>
          </p:cNvPr>
          <p:cNvSpPr/>
          <p:nvPr/>
        </p:nvSpPr>
        <p:spPr>
          <a:xfrm>
            <a:off x="106532" y="5628380"/>
            <a:ext cx="3444536" cy="122962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</a:rPr>
              <a:t>Trang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phục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xmlns="" id="{A850213C-72C1-4126-BC46-87347DAD5943}"/>
              </a:ext>
            </a:extLst>
          </p:cNvPr>
          <p:cNvSpPr/>
          <p:nvPr/>
        </p:nvSpPr>
        <p:spPr>
          <a:xfrm>
            <a:off x="4296792" y="5628380"/>
            <a:ext cx="3764131" cy="129176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Đồ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nhân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xmlns="" id="{04F3563C-DACB-46F3-9D2C-4FF687D61909}"/>
              </a:ext>
            </a:extLst>
          </p:cNvPr>
          <p:cNvSpPr/>
          <p:nvPr/>
        </p:nvSpPr>
        <p:spPr>
          <a:xfrm>
            <a:off x="8427869" y="5726096"/>
            <a:ext cx="3764131" cy="1194047"/>
          </a:xfrm>
          <a:prstGeom prst="flowChartMagneticDis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Đồ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1081 -4.81481E-6 C -0.01575 -4.81481E-6 -0.02161 0.19028 -0.02161 0.34561 L -0.02161 0.69121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2031 -4.81481E-6 C -0.02943 -4.81481E-6 -0.04049 0.18496 -0.04049 0.33519 L -0.04049 0.67061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7878 1.11111E-6 C -0.40365 1.11111E-6 -0.55742 0.15741 -0.55742 0.28565 L -0.55742 0.5713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32786 4.81481E-6 C 0.47461 4.81481E-6 0.65573 0.07939 0.65573 0.14398 L 0.65573 0.28819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86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51 0.0287 L -0.01106 0.0287 C 0.05417 0.0287 0.13451 0.08866 0.13451 0.13773 L 0.13451 0.2467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700" dirty="0">
                <a:solidFill>
                  <a:srgbClr val="FF0000"/>
                </a:solidFill>
                <a:cs typeface="Arial" panose="020B0604020202020204" pitchFamily="34" charset="0"/>
              </a:rPr>
              <a:t>Đồ dùng cá nhân cần được phân loại và sắp xếp gọn gàng. Mỗi món đồ đều có</a:t>
            </a:r>
            <a:r>
              <a:rPr lang="en-US" sz="37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cs typeface="Arial" panose="020B0604020202020204" pitchFamily="34" charset="0"/>
              </a:rPr>
              <a:t>“nơi ở” riêng của chúng.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6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1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applause.wav"/>
          </p:stSnd>
        </p:sndAc>
      </p:transition>
    </mc:Choice>
    <mc:Fallback>
      <p:transition>
        <p:cut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98DFD5A-F26A-4657-A87B-CFA2E142C91F}"/>
              </a:ext>
            </a:extLst>
          </p:cNvPr>
          <p:cNvSpPr/>
          <p:nvPr/>
        </p:nvSpPr>
        <p:spPr>
          <a:xfrm>
            <a:off x="1209675" y="152399"/>
            <a:ext cx="930592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bg1"/>
                </a:solidFill>
                <a:effectLst/>
                <a:latin typeface="MinionPro-Regular"/>
              </a:rPr>
              <a:t>Buổi sáng, khi thức dậy, em có gấp chăn, sắp xếp giường gọn lại không?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6F526D-4542-4A9F-BA6F-6065751D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49" y="1681162"/>
            <a:ext cx="52863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applause.wav"/>
          </p:stSnd>
        </p:sndAc>
      </p:transition>
    </mc:Choice>
    <mc:Fallback>
      <p:transition>
        <p:cut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98DFD5A-F26A-4657-A87B-CFA2E142C91F}"/>
              </a:ext>
            </a:extLst>
          </p:cNvPr>
          <p:cNvSpPr/>
          <p:nvPr/>
        </p:nvSpPr>
        <p:spPr>
          <a:xfrm>
            <a:off x="485775" y="152399"/>
            <a:ext cx="1002982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white"/>
                </a:solidFill>
                <a:latin typeface="MinionPro-Regular"/>
              </a:rPr>
              <a:t>Em có thể tự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MinionPro-Regular"/>
              </a:rPr>
              <a:t>treo và gấp quần áo của mình chưa?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5BBC0D-72A5-4AF2-8586-B57EAC909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41" y="1452301"/>
            <a:ext cx="6182117" cy="43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applause.wav"/>
          </p:stSnd>
        </p:sndAc>
      </p:transition>
    </mc:Choice>
    <mc:Fallback>
      <p:transition>
        <p:cut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E6A5A9-3CF8-4390-9F56-0FAF91614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119312"/>
            <a:ext cx="5353050" cy="37576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B605F74-C04D-44BD-A886-70E5A466EF17}"/>
              </a:ext>
            </a:extLst>
          </p:cNvPr>
          <p:cNvSpPr/>
          <p:nvPr/>
        </p:nvSpPr>
        <p:spPr>
          <a:xfrm>
            <a:off x="3352800" y="190500"/>
            <a:ext cx="6800850" cy="11144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Xử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lý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tình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huống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sau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nói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lời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khuyên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06820A84-5C1E-4622-A819-2DA5C3A975BD}"/>
              </a:ext>
            </a:extLst>
          </p:cNvPr>
          <p:cNvSpPr/>
          <p:nvPr/>
        </p:nvSpPr>
        <p:spPr>
          <a:xfrm>
            <a:off x="-95250" y="190501"/>
            <a:ext cx="3581400" cy="2876550"/>
          </a:xfrm>
          <a:prstGeom prst="cloudCallout">
            <a:avLst>
              <a:gd name="adj1" fmla="val 43004"/>
              <a:gd name="adj2" fmla="val 518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</a:rPr>
              <a:t>“Ôi! Tại sao lại phải gấp chăn cơ chứ! Tối đằng nào mình cũng phải 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</a:rPr>
              <a:t>ngủ nữa!”.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89F2BC-C3F5-4E48-8501-4CC0F1733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100" y="3998118"/>
            <a:ext cx="1114425" cy="235673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BACF68BC-283E-4176-B4B7-47AA2878A817}"/>
              </a:ext>
            </a:extLst>
          </p:cNvPr>
          <p:cNvSpPr/>
          <p:nvPr/>
        </p:nvSpPr>
        <p:spPr>
          <a:xfrm>
            <a:off x="8562974" y="1485900"/>
            <a:ext cx="3219451" cy="2356735"/>
          </a:xfrm>
          <a:prstGeom prst="cloudCallout">
            <a:avLst>
              <a:gd name="adj1" fmla="val 25454"/>
              <a:gd name="adj2" fmla="val 53044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Sáng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dậy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cửa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luôn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gọn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gàng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6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applause.wav"/>
          </p:stSnd>
        </p:sndAc>
      </p:transition>
    </mc:Choice>
    <mc:Fallback>
      <p:transition>
        <p:cut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FFC93-7AA8-40D1-8409-0A50BE748E09}:5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35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SimSun</vt:lpstr>
      <vt:lpstr>SimSun</vt:lpstr>
      <vt:lpstr>Arial</vt:lpstr>
      <vt:lpstr>Arial-Rounded</vt:lpstr>
      <vt:lpstr>Calibri</vt:lpstr>
      <vt:lpstr>Calibri Light</vt:lpstr>
      <vt:lpstr>iCiel Cucho</vt:lpstr>
      <vt:lpstr>MinionPro-Regular</vt:lpstr>
      <vt:lpstr>Quicksand Medium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1</cp:revision>
  <dcterms:created xsi:type="dcterms:W3CDTF">2025-02-19T09:46:32Z</dcterms:created>
  <dcterms:modified xsi:type="dcterms:W3CDTF">2025-02-19T09:47:06Z</dcterms:modified>
</cp:coreProperties>
</file>