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32" r:id="rId2"/>
    <p:sldId id="257" r:id="rId3"/>
    <p:sldId id="258" r:id="rId4"/>
    <p:sldId id="321" r:id="rId5"/>
    <p:sldId id="319" r:id="rId6"/>
    <p:sldId id="324" r:id="rId7"/>
    <p:sldId id="329" r:id="rId8"/>
    <p:sldId id="325" r:id="rId9"/>
    <p:sldId id="330" r:id="rId10"/>
    <p:sldId id="331" r:id="rId11"/>
    <p:sldId id="328" r:id="rId12"/>
    <p:sldId id="32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C7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39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58417-98BD-43FD-A6FA-A3D07F13DC21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65609-33CA-4EA0-A97D-100FEA688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54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BD4E7-7B34-46A3-8632-218B51A52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1570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607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781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15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34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84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26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489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050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239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016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92129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37105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73690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2114">
              <a:defRPr/>
            </a:pPr>
            <a:endParaRPr lang="en-US" sz="1197">
              <a:solidFill>
                <a:prstClr val="black">
                  <a:tint val="75000"/>
                </a:prstClr>
              </a:solidFill>
              <a:latin typeface="华康少女文字W5(P)"/>
              <a:cs typeface="Arial"/>
              <a:sym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defTabSz="912114">
              <a:defRPr/>
            </a:pPr>
            <a:endParaRPr lang="en-US" sz="1197">
              <a:solidFill>
                <a:prstClr val="black">
                  <a:tint val="75000"/>
                </a:prstClr>
              </a:solidFill>
              <a:latin typeface="华康少女文字W5(P)"/>
              <a:cs typeface="Arial"/>
              <a:sym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defTabSz="912114">
              <a:defRPr/>
            </a:pPr>
            <a:fld id="{4F3CD71A-8AFA-457E-9CDB-42ECCDB38F41}" type="slidenum">
              <a:rPr lang="en-US" sz="1197" smtClean="0">
                <a:solidFill>
                  <a:prstClr val="black">
                    <a:tint val="75000"/>
                  </a:prstClr>
                </a:solidFill>
                <a:latin typeface="华康少女文字W5(P)"/>
                <a:cs typeface="Arial"/>
                <a:sym typeface="Arial"/>
              </a:rPr>
              <a:pPr algn="r" defTabSz="912114">
                <a:defRPr/>
              </a:pPr>
              <a:t>‹#›</a:t>
            </a:fld>
            <a:endParaRPr lang="en-US" sz="1197">
              <a:solidFill>
                <a:prstClr val="black">
                  <a:tint val="75000"/>
                </a:prstClr>
              </a:solidFill>
              <a:latin typeface="华康少女文字W5(P)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3403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4CA24C8-0F33-BA33-31AE-37C4CC6EEE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414" y="247650"/>
            <a:ext cx="1408813" cy="140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24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" y="8483"/>
            <a:ext cx="12161838" cy="6841034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33838" y="3877471"/>
            <a:ext cx="5472827" cy="58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2114">
              <a:spcBef>
                <a:spcPct val="50000"/>
              </a:spcBef>
              <a:defRPr/>
            </a:pPr>
            <a:r>
              <a:rPr lang="en-US" sz="3192" b="1" i="1" dirty="0">
                <a:solidFill>
                  <a:srgbClr val="3333CC"/>
                </a:solidFill>
                <a:latin typeface="Times New Roman" pitchFamily="18" charset="0"/>
                <a:cs typeface="Arial"/>
                <a:sym typeface="Arial"/>
              </a:rPr>
              <a:t>Giáo viên: </a:t>
            </a:r>
            <a:r>
              <a:rPr lang="en-US" sz="3192" b="1" i="1" dirty="0" err="1">
                <a:solidFill>
                  <a:srgbClr val="3333CC"/>
                </a:solidFill>
                <a:latin typeface="Times New Roman" pitchFamily="18" charset="0"/>
              </a:rPr>
              <a:t>Lê</a:t>
            </a:r>
            <a:r>
              <a:rPr lang="en-US" sz="3192" b="1" i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3192" b="1" i="1" dirty="0" err="1">
                <a:solidFill>
                  <a:srgbClr val="3333CC"/>
                </a:solidFill>
                <a:latin typeface="Times New Roman" pitchFamily="18" charset="0"/>
              </a:rPr>
              <a:t>Thị</a:t>
            </a:r>
            <a:r>
              <a:rPr lang="en-US" sz="3192" b="1" i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3192" b="1" i="1" dirty="0" err="1">
                <a:solidFill>
                  <a:srgbClr val="3333CC"/>
                </a:solidFill>
                <a:latin typeface="Times New Roman" pitchFamily="18" charset="0"/>
              </a:rPr>
              <a:t>Hường</a:t>
            </a:r>
            <a:endParaRPr lang="en-US" sz="3192" b="1" i="1" dirty="0">
              <a:solidFill>
                <a:srgbClr val="3333CC"/>
              </a:solidFill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26266" y="2210440"/>
            <a:ext cx="10688714" cy="175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2114">
              <a:defRPr/>
            </a:pPr>
            <a:r>
              <a:rPr lang="en-US" sz="359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MÔN</a:t>
            </a:r>
            <a:r>
              <a:rPr lang="en-US" sz="359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359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TIẾNG</a:t>
            </a:r>
            <a:r>
              <a:rPr lang="en-US" sz="359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591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2114">
              <a:defRPr/>
            </a:pPr>
            <a:r>
              <a:rPr lang="en-US" sz="359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59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59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9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59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59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59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59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9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endParaRPr lang="en-US" sz="3591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2114">
              <a:defRPr/>
            </a:pPr>
            <a:r>
              <a:rPr lang="en-US" sz="359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59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59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59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9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394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endParaRPr lang="en-US" sz="2394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209848" y="48335"/>
            <a:ext cx="9802268" cy="162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2114">
              <a:defRPr/>
            </a:pPr>
            <a:r>
              <a:rPr lang="en-US" sz="279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TRƯỜNG</a:t>
            </a:r>
            <a:r>
              <a:rPr lang="en-US" sz="279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79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TIỂU</a:t>
            </a:r>
            <a:r>
              <a:rPr lang="en-US" sz="279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79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HỌC</a:t>
            </a:r>
            <a:r>
              <a:rPr lang="en-US" sz="279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79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QUANG</a:t>
            </a:r>
            <a:r>
              <a:rPr lang="en-US" sz="279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79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TRUNG</a:t>
            </a:r>
            <a:endParaRPr lang="en-US" sz="2793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 defTabSz="912114">
              <a:defRPr/>
            </a:pPr>
            <a:r>
              <a:rPr lang="en-US" sz="2394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Sách</a:t>
            </a:r>
            <a:r>
              <a:rPr lang="en-US" sz="239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394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kết</a:t>
            </a:r>
            <a:r>
              <a:rPr lang="en-US" sz="239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394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nối</a:t>
            </a:r>
            <a:r>
              <a:rPr lang="en-US" sz="239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tri </a:t>
            </a:r>
            <a:r>
              <a:rPr lang="en-US" sz="2394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thức</a:t>
            </a:r>
            <a:r>
              <a:rPr lang="en-US" sz="239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394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với</a:t>
            </a:r>
            <a:r>
              <a:rPr lang="en-US" sz="239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394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cuộc</a:t>
            </a:r>
            <a:r>
              <a:rPr lang="en-US" sz="239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394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sống</a:t>
            </a:r>
            <a:r>
              <a:rPr lang="en-US" sz="239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– </a:t>
            </a:r>
            <a:r>
              <a:rPr lang="en-US" sz="2394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Lớp</a:t>
            </a:r>
            <a:r>
              <a:rPr lang="en-US" sz="239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4</a:t>
            </a:r>
          </a:p>
          <a:p>
            <a:pPr algn="ctr" defTabSz="912114">
              <a:defRPr/>
            </a:pPr>
            <a:r>
              <a:rPr lang="en-US" sz="239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394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Năm</a:t>
            </a:r>
            <a:r>
              <a:rPr lang="en-US" sz="239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394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học</a:t>
            </a:r>
            <a:r>
              <a:rPr lang="en-US" sz="239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2024-2025</a:t>
            </a:r>
          </a:p>
          <a:p>
            <a:pPr algn="ctr" defTabSz="912114">
              <a:defRPr/>
            </a:pPr>
            <a:r>
              <a:rPr lang="en-US" sz="239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</a:t>
            </a:r>
            <a:endParaRPr lang="en-US" sz="2394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0" name="Picture 8" descr="xmasligh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214985" y="3232238"/>
            <a:ext cx="6765022" cy="31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xmasligh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48656" y="3309321"/>
            <a:ext cx="6765022" cy="31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645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7E84A-1EBE-C2B2-95C2-DC2E7918B72B}"/>
              </a:ext>
            </a:extLst>
          </p:cNvPr>
          <p:cNvSpPr txBox="1"/>
          <p:nvPr/>
        </p:nvSpPr>
        <p:spPr>
          <a:xfrm>
            <a:off x="1991832" y="856807"/>
            <a:ext cx="70008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Bài giải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hai số là:</a:t>
            </a:r>
          </a:p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= 30</a:t>
            </a:r>
          </a:p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Rô-bốt đã viết là: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– 18 = 12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12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48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图片 11">
            <a:extLst>
              <a:ext uri="{FF2B5EF4-FFF2-40B4-BE49-F238E27FC236}">
                <a16:creationId xmlns:a16="http://schemas.microsoft.com/office/drawing/2014/main" id="{8DEDFAB0-E809-AD7F-ACAF-7FB0721650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48CCA26-4331-73D0-66DD-6C988B6070B0}"/>
              </a:ext>
            </a:extLst>
          </p:cNvPr>
          <p:cNvGrpSpPr/>
          <p:nvPr/>
        </p:nvGrpSpPr>
        <p:grpSpPr>
          <a:xfrm>
            <a:off x="5080000" y="744289"/>
            <a:ext cx="6111165" cy="4918641"/>
            <a:chOff x="5080000" y="744289"/>
            <a:chExt cx="6111165" cy="49186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2BCECD-7AC1-ABF8-25B6-C9BE50E94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80000" y="744289"/>
              <a:ext cx="6111165" cy="49186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B6D9F9-4950-BAD5-2B45-5FE480751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961"/>
            <a:stretch/>
          </p:blipFill>
          <p:spPr>
            <a:xfrm>
              <a:off x="6358237" y="942430"/>
              <a:ext cx="3468152" cy="11402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D81F6C-E685-2FE3-1694-B2FD69B5D951}"/>
                </a:ext>
              </a:extLst>
            </p:cNvPr>
            <p:cNvSpPr txBox="1"/>
            <p:nvPr/>
          </p:nvSpPr>
          <p:spPr>
            <a:xfrm>
              <a:off x="5377219" y="2280850"/>
              <a:ext cx="530897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nhớ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VBT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Toán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259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-313593"/>
            <a:ext cx="6858000" cy="6858000"/>
          </a:xfrm>
          <a:prstGeom prst="rect">
            <a:avLst/>
          </a:prstGeom>
        </p:spPr>
      </p:pic>
      <p:sp>
        <p:nvSpPr>
          <p:cNvPr id="35" name="文本框 3">
            <a:extLst>
              <a:ext uri="{FF2B5EF4-FFF2-40B4-BE49-F238E27FC236}">
                <a16:creationId xmlns:a16="http://schemas.microsoft.com/office/drawing/2014/main" id="{854A2BB1-BD6B-4687-9270-C336152ABB8D}"/>
              </a:ext>
            </a:extLst>
          </p:cNvPr>
          <p:cNvSpPr txBox="1"/>
          <p:nvPr/>
        </p:nvSpPr>
        <p:spPr>
          <a:xfrm>
            <a:off x="4069465" y="2434104"/>
            <a:ext cx="5739301" cy="212365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CHÚC CÁC EM HỌC TỐT</a:t>
            </a:r>
            <a:endParaRPr kumimoji="1" lang="zh-CN" altLang="en-US" sz="66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Cadena" panose="02000503000000020004" pitchFamily="2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8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531147" y="4905375"/>
            <a:ext cx="4898478" cy="2105972"/>
          </a:xfrm>
          <a:prstGeom prst="rect">
            <a:avLst/>
          </a:prstGeom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234341" y="236114"/>
            <a:ext cx="9802268" cy="162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2114">
              <a:defRPr/>
            </a:pPr>
            <a:r>
              <a:rPr lang="en-US" sz="279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TRƯỜNG</a:t>
            </a:r>
            <a:r>
              <a:rPr lang="en-US" sz="279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79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TIỂU</a:t>
            </a:r>
            <a:r>
              <a:rPr lang="en-US" sz="279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79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HỌC</a:t>
            </a:r>
            <a:r>
              <a:rPr lang="en-US" sz="279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79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QUANG</a:t>
            </a:r>
            <a:r>
              <a:rPr lang="en-US" sz="279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79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TRUNG</a:t>
            </a:r>
            <a:endParaRPr lang="en-US" sz="2793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 defTabSz="912114">
              <a:defRPr/>
            </a:pPr>
            <a:r>
              <a:rPr lang="en-US" sz="2394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Sách</a:t>
            </a:r>
            <a:r>
              <a:rPr lang="en-US" sz="239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394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kết</a:t>
            </a:r>
            <a:r>
              <a:rPr lang="en-US" sz="239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394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nối</a:t>
            </a:r>
            <a:r>
              <a:rPr lang="en-US" sz="239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tri </a:t>
            </a:r>
            <a:r>
              <a:rPr lang="en-US" sz="2394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thức</a:t>
            </a:r>
            <a:r>
              <a:rPr lang="en-US" sz="239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394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với</a:t>
            </a:r>
            <a:r>
              <a:rPr lang="en-US" sz="239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394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cuộc</a:t>
            </a:r>
            <a:r>
              <a:rPr lang="en-US" sz="239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394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sống</a:t>
            </a:r>
            <a:r>
              <a:rPr lang="en-US" sz="239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– </a:t>
            </a:r>
            <a:r>
              <a:rPr lang="en-US" sz="2394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Lớp</a:t>
            </a:r>
            <a:r>
              <a:rPr lang="en-US" sz="239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4</a:t>
            </a:r>
          </a:p>
          <a:p>
            <a:pPr algn="ctr" defTabSz="912114">
              <a:defRPr/>
            </a:pPr>
            <a:r>
              <a:rPr lang="en-US" sz="239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394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Năm</a:t>
            </a:r>
            <a:r>
              <a:rPr lang="en-US" sz="239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394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học</a:t>
            </a:r>
            <a:r>
              <a:rPr lang="en-US" sz="239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2024-2025</a:t>
            </a:r>
          </a:p>
          <a:p>
            <a:pPr algn="ctr" defTabSz="912114">
              <a:defRPr/>
            </a:pPr>
            <a:r>
              <a:rPr lang="en-US" sz="239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</a:t>
            </a:r>
            <a:endParaRPr lang="en-US" sz="2394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726266" y="2210440"/>
            <a:ext cx="10688714" cy="119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2114">
              <a:defRPr/>
            </a:pPr>
            <a:r>
              <a:rPr lang="en-US" sz="3591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MÔN</a:t>
            </a:r>
            <a:r>
              <a:rPr lang="en-US" sz="359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3591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TOÁN</a:t>
            </a:r>
            <a:endParaRPr lang="en-US" sz="3591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2114">
              <a:defRPr/>
            </a:pPr>
            <a:r>
              <a:rPr lang="en-US" sz="3591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591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1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591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1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591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1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591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1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591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591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591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591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3218756" y="3877471"/>
            <a:ext cx="5472827" cy="58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92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Giáo viên: </a:t>
            </a:r>
            <a:r>
              <a:rPr lang="en-US" sz="3192" b="1" i="1" kern="1200" dirty="0" err="1" smtClean="0">
                <a:solidFill>
                  <a:srgbClr val="3333CC"/>
                </a:solidFill>
                <a:latin typeface="Times New Roman" pitchFamily="18" charset="0"/>
              </a:rPr>
              <a:t>Lê</a:t>
            </a:r>
            <a:r>
              <a:rPr lang="en-US" sz="3192" b="1" i="1" kern="1200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3192" b="1" i="1" kern="1200" dirty="0" err="1" smtClean="0">
                <a:solidFill>
                  <a:srgbClr val="3333CC"/>
                </a:solidFill>
                <a:latin typeface="Times New Roman" pitchFamily="18" charset="0"/>
              </a:rPr>
              <a:t>Thị</a:t>
            </a:r>
            <a:r>
              <a:rPr lang="en-US" sz="3192" b="1" i="1" kern="1200" dirty="0" smtClean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en-US" sz="3192" b="1" i="1" kern="1200" dirty="0" err="1" smtClean="0">
                <a:solidFill>
                  <a:srgbClr val="3333CC"/>
                </a:solidFill>
                <a:latin typeface="Times New Roman" pitchFamily="18" charset="0"/>
              </a:rPr>
              <a:t>Hường</a:t>
            </a:r>
            <a:endParaRPr kumimoji="0" lang="en-US" sz="3192" b="1" i="1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BCE742-1FEA-E10C-5520-8E1F4FDB8F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8806" y="1944522"/>
            <a:ext cx="9327688" cy="23593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B22100B-33B9-312D-7773-ECA4D02E4AA5}"/>
              </a:ext>
            </a:extLst>
          </p:cNvPr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D1E31C4E-07A1-68C1-FD9D-0FAD3A4A1C9C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8" name="椭圆 11">
              <a:extLst>
                <a:ext uri="{FF2B5EF4-FFF2-40B4-BE49-F238E27FC236}">
                  <a16:creationId xmlns:a16="http://schemas.microsoft.com/office/drawing/2014/main" id="{D6404649-31FC-7D35-FD51-BE32CE537A25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960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9C9CE1-C794-D181-15B1-B637CA40A7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8831" y="2215037"/>
            <a:ext cx="9327688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6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21613" y="227588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384382"/>
            <a:ext cx="9991000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số ghi ở mỗi nhụy hoa, biết số ghi ở nhụy hoa bằng trung bình cộng của các số ghi ở cánh hoa.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2A6CA35-47F8-6ADA-2483-ECAD0FC12D9F}"/>
              </a:ext>
            </a:extLst>
          </p:cNvPr>
          <p:cNvGrpSpPr/>
          <p:nvPr/>
        </p:nvGrpSpPr>
        <p:grpSpPr>
          <a:xfrm>
            <a:off x="1517907" y="1780935"/>
            <a:ext cx="3832559" cy="3317156"/>
            <a:chOff x="1241682" y="1942860"/>
            <a:chExt cx="3832559" cy="3317156"/>
          </a:xfrm>
        </p:grpSpPr>
        <p:sp>
          <p:nvSpPr>
            <p:cNvPr id="5" name="Teardrop 4">
              <a:extLst>
                <a:ext uri="{FF2B5EF4-FFF2-40B4-BE49-F238E27FC236}">
                  <a16:creationId xmlns:a16="http://schemas.microsoft.com/office/drawing/2014/main" id="{009799DB-025B-4AED-4039-B8E81D741936}"/>
                </a:ext>
              </a:extLst>
            </p:cNvPr>
            <p:cNvSpPr/>
            <p:nvPr/>
          </p:nvSpPr>
          <p:spPr>
            <a:xfrm rot="11050060">
              <a:off x="3244220" y="1942860"/>
              <a:ext cx="1830021" cy="1564840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1BE543C6-76C8-BA79-02DC-F2CE6AFF5075}"/>
                </a:ext>
              </a:extLst>
            </p:cNvPr>
            <p:cNvSpPr/>
            <p:nvPr/>
          </p:nvSpPr>
          <p:spPr>
            <a:xfrm rot="17405110">
              <a:off x="2465486" y="3494641"/>
              <a:ext cx="1830021" cy="1700730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03F8DC61-3D41-83F0-B8E1-EBF7B1294A5A}"/>
                </a:ext>
              </a:extLst>
            </p:cNvPr>
            <p:cNvSpPr/>
            <p:nvPr/>
          </p:nvSpPr>
          <p:spPr>
            <a:xfrm rot="3521393">
              <a:off x="1160181" y="2214343"/>
              <a:ext cx="1830021" cy="1667019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D2DE4C0-0CA4-AC25-54DF-369E832483CC}"/>
                </a:ext>
              </a:extLst>
            </p:cNvPr>
            <p:cNvSpPr/>
            <p:nvPr/>
          </p:nvSpPr>
          <p:spPr>
            <a:xfrm>
              <a:off x="2543175" y="2867025"/>
              <a:ext cx="1238250" cy="97155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9F2505F-D29A-934D-8139-7C2F2C750F5A}"/>
                </a:ext>
              </a:extLst>
            </p:cNvPr>
            <p:cNvSpPr/>
            <p:nvPr/>
          </p:nvSpPr>
          <p:spPr>
            <a:xfrm>
              <a:off x="2800350" y="3057525"/>
              <a:ext cx="762000" cy="58102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BBC606E-8DAA-1FCD-EEE6-5440E9CED5F3}"/>
                </a:ext>
              </a:extLst>
            </p:cNvPr>
            <p:cNvSpPr txBox="1"/>
            <p:nvPr/>
          </p:nvSpPr>
          <p:spPr>
            <a:xfrm>
              <a:off x="1619250" y="263842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28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4DB6B3A-7E77-5D08-47B6-D26E26ECBC4B}"/>
                </a:ext>
              </a:extLst>
            </p:cNvPr>
            <p:cNvSpPr txBox="1"/>
            <p:nvPr/>
          </p:nvSpPr>
          <p:spPr>
            <a:xfrm>
              <a:off x="3848100" y="226695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AABBC99-2FC5-F4A7-2610-298A5E3847E5}"/>
                </a:ext>
              </a:extLst>
            </p:cNvPr>
            <p:cNvSpPr txBox="1"/>
            <p:nvPr/>
          </p:nvSpPr>
          <p:spPr>
            <a:xfrm>
              <a:off x="2962275" y="393382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8B8B62B-4538-2EB9-75F0-C20C4BF73842}"/>
              </a:ext>
            </a:extLst>
          </p:cNvPr>
          <p:cNvGrpSpPr/>
          <p:nvPr/>
        </p:nvGrpSpPr>
        <p:grpSpPr>
          <a:xfrm>
            <a:off x="6276975" y="1625728"/>
            <a:ext cx="3757962" cy="3527297"/>
            <a:chOff x="6516629" y="1625728"/>
            <a:chExt cx="3518308" cy="3401625"/>
          </a:xfrm>
        </p:grpSpPr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B641B2EA-C4E3-26F4-4437-B5B7FD06FFD9}"/>
                </a:ext>
              </a:extLst>
            </p:cNvPr>
            <p:cNvSpPr/>
            <p:nvPr/>
          </p:nvSpPr>
          <p:spPr>
            <a:xfrm rot="7783610">
              <a:off x="7335968" y="1629458"/>
              <a:ext cx="1282437" cy="1274977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ardrop 10">
              <a:extLst>
                <a:ext uri="{FF2B5EF4-FFF2-40B4-BE49-F238E27FC236}">
                  <a16:creationId xmlns:a16="http://schemas.microsoft.com/office/drawing/2014/main" id="{BA8CC0C0-0CAA-FA06-758E-6692FB7C3E1C}"/>
                </a:ext>
              </a:extLst>
            </p:cNvPr>
            <p:cNvSpPr/>
            <p:nvPr/>
          </p:nvSpPr>
          <p:spPr>
            <a:xfrm rot="12087250">
              <a:off x="8654137" y="1949516"/>
              <a:ext cx="1380800" cy="1246204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2DD7EB58-4817-BEEB-3C3D-BD40E449C1EA}"/>
                </a:ext>
              </a:extLst>
            </p:cNvPr>
            <p:cNvSpPr/>
            <p:nvPr/>
          </p:nvSpPr>
          <p:spPr>
            <a:xfrm rot="16580813">
              <a:off x="8638673" y="3290805"/>
              <a:ext cx="1369440" cy="1328040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F2B72E20-FDD4-6527-9D3A-C3659A64D998}"/>
                </a:ext>
              </a:extLst>
            </p:cNvPr>
            <p:cNvSpPr/>
            <p:nvPr/>
          </p:nvSpPr>
          <p:spPr>
            <a:xfrm rot="19773600">
              <a:off x="7384858" y="3683210"/>
              <a:ext cx="1319055" cy="1344143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ardrop 21">
              <a:extLst>
                <a:ext uri="{FF2B5EF4-FFF2-40B4-BE49-F238E27FC236}">
                  <a16:creationId xmlns:a16="http://schemas.microsoft.com/office/drawing/2014/main" id="{6B5A5272-E217-0685-6D58-3B34FC18A19E}"/>
                </a:ext>
              </a:extLst>
            </p:cNvPr>
            <p:cNvSpPr/>
            <p:nvPr/>
          </p:nvSpPr>
          <p:spPr>
            <a:xfrm rot="1363652">
              <a:off x="6516629" y="2686612"/>
              <a:ext cx="1256578" cy="1246204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1DCBF47-D9A4-F041-8D67-F070E4E1721E}"/>
                </a:ext>
              </a:extLst>
            </p:cNvPr>
            <p:cNvSpPr/>
            <p:nvPr/>
          </p:nvSpPr>
          <p:spPr>
            <a:xfrm>
              <a:off x="7610475" y="2695574"/>
              <a:ext cx="1504950" cy="11525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AE9FE08-B5F7-4A7E-530B-E6F88D09805A}"/>
                </a:ext>
              </a:extLst>
            </p:cNvPr>
            <p:cNvSpPr/>
            <p:nvPr/>
          </p:nvSpPr>
          <p:spPr>
            <a:xfrm>
              <a:off x="7972425" y="2971800"/>
              <a:ext cx="762000" cy="58102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29453DD-3155-4097-762D-260ED60DADE6}"/>
                </a:ext>
              </a:extLst>
            </p:cNvPr>
            <p:cNvSpPr txBox="1"/>
            <p:nvPr/>
          </p:nvSpPr>
          <p:spPr>
            <a:xfrm>
              <a:off x="7581900" y="187642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17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5142507-E064-8514-E44A-CC5C86E49FB1}"/>
                </a:ext>
              </a:extLst>
            </p:cNvPr>
            <p:cNvSpPr txBox="1"/>
            <p:nvPr/>
          </p:nvSpPr>
          <p:spPr>
            <a:xfrm>
              <a:off x="8943975" y="222885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19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4E556AF-7722-6535-6B97-B843C248D2BF}"/>
                </a:ext>
              </a:extLst>
            </p:cNvPr>
            <p:cNvSpPr txBox="1"/>
            <p:nvPr/>
          </p:nvSpPr>
          <p:spPr>
            <a:xfrm>
              <a:off x="8877300" y="358140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CB09003-13EC-F5F5-0D7C-976BB4F99855}"/>
                </a:ext>
              </a:extLst>
            </p:cNvPr>
            <p:cNvSpPr txBox="1"/>
            <p:nvPr/>
          </p:nvSpPr>
          <p:spPr>
            <a:xfrm>
              <a:off x="7648575" y="390525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13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E6E3E6B-C6E3-7BE2-F31B-BF3AB349AE2D}"/>
                </a:ext>
              </a:extLst>
            </p:cNvPr>
            <p:cNvSpPr txBox="1"/>
            <p:nvPr/>
          </p:nvSpPr>
          <p:spPr>
            <a:xfrm>
              <a:off x="6753225" y="296227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25AFBE2-544A-A95E-534A-75237AE44A57}"/>
              </a:ext>
            </a:extLst>
          </p:cNvPr>
          <p:cNvSpPr txBox="1"/>
          <p:nvPr/>
        </p:nvSpPr>
        <p:spPr>
          <a:xfrm>
            <a:off x="447675" y="527685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(28 + 24 + 26) : 3 = 26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09B5744-C4D9-C674-A8CF-764A5393DF55}"/>
              </a:ext>
            </a:extLst>
          </p:cNvPr>
          <p:cNvSpPr/>
          <p:nvPr/>
        </p:nvSpPr>
        <p:spPr>
          <a:xfrm>
            <a:off x="3067050" y="2895600"/>
            <a:ext cx="762000" cy="5810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182C33-E4CC-29C7-8ADC-CD623AD32941}"/>
              </a:ext>
            </a:extLst>
          </p:cNvPr>
          <p:cNvSpPr txBox="1"/>
          <p:nvPr/>
        </p:nvSpPr>
        <p:spPr>
          <a:xfrm>
            <a:off x="5419725" y="5295900"/>
            <a:ext cx="6572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(13+ 15 + 17 + 19 + 21) : 5 = 17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1830060-6BAB-3D48-D765-C3420B17C196}"/>
              </a:ext>
            </a:extLst>
          </p:cNvPr>
          <p:cNvSpPr/>
          <p:nvPr/>
        </p:nvSpPr>
        <p:spPr>
          <a:xfrm>
            <a:off x="7800974" y="3019425"/>
            <a:ext cx="904875" cy="638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604542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  <p:bldP spid="39" grpId="0" animBg="1"/>
      <p:bldP spid="40" grpId="0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5486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21613" y="560728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39024" y="323851"/>
            <a:ext cx="10133875" cy="141055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bác Vân có 8 bao thóc tẻ cân nặng 400 kg và 4 bao thóc nếp cân nặng 224 kg. Hỏi trung bình mỗi bao thóc nhà bác Vân cân nặng bao nhiêu ki-lô-gam?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PNG hạt Lúa, Bông Lúa 4 - Hình Tách Nền Trong Suốt - KhoThietKe.Net">
            <a:extLst>
              <a:ext uri="{FF2B5EF4-FFF2-40B4-BE49-F238E27FC236}">
                <a16:creationId xmlns:a16="http://schemas.microsoft.com/office/drawing/2014/main" id="{2346226D-67D5-8D24-840D-CBD8B07F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2703154"/>
            <a:ext cx="4591050" cy="348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D67724-4E65-3451-7313-1AE75A42D868}"/>
              </a:ext>
            </a:extLst>
          </p:cNvPr>
          <p:cNvSpPr txBox="1"/>
          <p:nvPr/>
        </p:nvSpPr>
        <p:spPr>
          <a:xfrm>
            <a:off x="514350" y="1657350"/>
            <a:ext cx="4676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bao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tẻ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400 kg</a:t>
            </a:r>
          </a:p>
          <a:p>
            <a:pPr algn="just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bao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nếp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224 kg</a:t>
            </a:r>
          </a:p>
          <a:p>
            <a:pPr algn="just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bao: ? kg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1B784-95C8-7D0D-37AA-1352895DFA9B}"/>
              </a:ext>
            </a:extLst>
          </p:cNvPr>
          <p:cNvSpPr txBox="1"/>
          <p:nvPr/>
        </p:nvSpPr>
        <p:spPr>
          <a:xfrm>
            <a:off x="318977" y="3441680"/>
            <a:ext cx="7315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8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tẻ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400 + 224 = 642 (kg)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Vân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8 + 4 = 12  bao)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624 : 12 = 52 (kg)</a:t>
            </a:r>
          </a:p>
          <a:p>
            <a:pPr algn="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52 kg</a:t>
            </a:r>
            <a:endParaRPr lang="en-US" sz="240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140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5486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1B784-95C8-7D0D-37AA-1352895DFA9B}"/>
              </a:ext>
            </a:extLst>
          </p:cNvPr>
          <p:cNvSpPr txBox="1"/>
          <p:nvPr/>
        </p:nvSpPr>
        <p:spPr>
          <a:xfrm>
            <a:off x="1009651" y="476250"/>
            <a:ext cx="10344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gộp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BA92F3-724A-7FB0-019E-2A42D4A5B24B}"/>
              </a:ext>
            </a:extLst>
          </p:cNvPr>
          <p:cNvSpPr txBox="1"/>
          <p:nvPr/>
        </p:nvSpPr>
        <p:spPr>
          <a:xfrm>
            <a:off x="1028701" y="1295400"/>
            <a:ext cx="103441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( 400 + 224): (8 + 4) = 52 (kg)</a:t>
            </a: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52 kg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Google Shape;2109;p67">
            <a:extLst>
              <a:ext uri="{FF2B5EF4-FFF2-40B4-BE49-F238E27FC236}">
                <a16:creationId xmlns:a16="http://schemas.microsoft.com/office/drawing/2014/main" id="{9AD00C12-12A5-1FCC-45FA-271194E2843B}"/>
              </a:ext>
            </a:extLst>
          </p:cNvPr>
          <p:cNvSpPr/>
          <p:nvPr/>
        </p:nvSpPr>
        <p:spPr>
          <a:xfrm>
            <a:off x="2371691" y="3362325"/>
            <a:ext cx="8953534" cy="2276475"/>
          </a:xfrm>
          <a:prstGeom prst="roundRect">
            <a:avLst>
              <a:gd name="adj" fmla="val 17821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 ý: Với phép tính này ta phải đặt số kg thóc của 8 bao thóc tẻ và 4 bao thóc nếp trước sau đó chia cho tổng số bao thóc tẻ và thóc nếp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DA1B479E-1F86-C5BD-CA86-1A7764E70B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489" y="2401815"/>
            <a:ext cx="5027428" cy="502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0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53035" y="549677"/>
            <a:ext cx="1263800" cy="1195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F348FB1E-D88A-B694-3F6E-7687A1516B67}"/>
              </a:ext>
            </a:extLst>
          </p:cNvPr>
          <p:cNvSpPr/>
          <p:nvPr/>
        </p:nvSpPr>
        <p:spPr>
          <a:xfrm>
            <a:off x="1390650" y="209551"/>
            <a:ext cx="10534649" cy="184785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thứ nhất, Rô-bốt làm được 20 cái bánh giầy. Ngày thứ hai, Rô-bốt làm được nhiều hơn ngày thứ nhất 4 cái bánh. Hỏi trung bình mỗi ngày Rô-bốt làm được bao nhiêu cái bánh giầy?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7E84A-1EBE-C2B2-95C2-DC2E7918B72B}"/>
              </a:ext>
            </a:extLst>
          </p:cNvPr>
          <p:cNvSpPr txBox="1"/>
          <p:nvPr/>
        </p:nvSpPr>
        <p:spPr>
          <a:xfrm>
            <a:off x="2438399" y="1866900"/>
            <a:ext cx="70008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 tắt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thứ nhất: 20 cái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thứ hai hơn ngày thứ nhất: 4 cái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bình mỗi ngày: ? cái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B93724-D89C-2BB1-38EF-DAC1A8ABCD76}"/>
              </a:ext>
            </a:extLst>
          </p:cNvPr>
          <p:cNvSpPr txBox="1"/>
          <p:nvPr/>
        </p:nvSpPr>
        <p:spPr>
          <a:xfrm>
            <a:off x="1143000" y="3781425"/>
            <a:ext cx="95916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thứ hai, Rô- bốt làm được số cái bánh giày là: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20 + 4 = 24 (cái)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Trung bình mỗi ngày Rô- bốt làm được số cái bánh là: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(20 + 24)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= 22 (cái)</a:t>
            </a:r>
          </a:p>
          <a:p>
            <a:pPr algn="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Đáp số: 22 cái bánh giầy</a:t>
            </a:r>
          </a:p>
        </p:txBody>
      </p:sp>
    </p:spTree>
    <p:extLst>
      <p:ext uri="{BB962C8B-B14F-4D97-AF65-F5344CB8AC3E}">
        <p14:creationId xmlns:p14="http://schemas.microsoft.com/office/powerpoint/2010/main" val="2241224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381100" y="408342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4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384382"/>
            <a:ext cx="9991000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tranh rồi trả lời câu hỏi.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F19CC6-1419-4FC0-5BDB-F6A9F7CE7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377" y="1519016"/>
            <a:ext cx="7600502" cy="35420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4CE6D9-6788-7873-D74E-63FF0F243EF6}"/>
              </a:ext>
            </a:extLst>
          </p:cNvPr>
          <p:cNvSpPr txBox="1"/>
          <p:nvPr/>
        </p:nvSpPr>
        <p:spPr>
          <a:xfrm>
            <a:off x="3104707" y="5284381"/>
            <a:ext cx="7527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Rô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451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9C6AB1-1A01-4C7E-8C04-7452D0E87EE5}:441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579</Words>
  <Application>Microsoft Office PowerPoint</Application>
  <PresentationFormat>Widescreen</PresentationFormat>
  <Paragraphs>90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#9Slide07 Cadena</vt:lpstr>
      <vt:lpstr>Arial</vt:lpstr>
      <vt:lpstr>Calibri</vt:lpstr>
      <vt:lpstr>Cambria</vt:lpstr>
      <vt:lpstr>等线</vt:lpstr>
      <vt:lpstr>等线 Light</vt:lpstr>
      <vt:lpstr>Times New Roman</vt:lpstr>
      <vt:lpstr>Wingdings</vt:lpstr>
      <vt:lpstr>华康少女文字W5(P)</vt:lpstr>
      <vt:lpstr>雷盖体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27</cp:revision>
  <dcterms:created xsi:type="dcterms:W3CDTF">2023-12-05T06:34:36Z</dcterms:created>
  <dcterms:modified xsi:type="dcterms:W3CDTF">2025-02-17T02:13:00Z</dcterms:modified>
</cp:coreProperties>
</file>