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9" r:id="rId2"/>
    <p:sldMasterId id="2147483691" r:id="rId3"/>
  </p:sldMasterIdLst>
  <p:notesMasterIdLst>
    <p:notesMasterId r:id="rId18"/>
  </p:notesMasterIdLst>
  <p:sldIdLst>
    <p:sldId id="847" r:id="rId4"/>
    <p:sldId id="287" r:id="rId5"/>
    <p:sldId id="319" r:id="rId6"/>
    <p:sldId id="746" r:id="rId7"/>
    <p:sldId id="851" r:id="rId8"/>
    <p:sldId id="890" r:id="rId9"/>
    <p:sldId id="885" r:id="rId10"/>
    <p:sldId id="891" r:id="rId11"/>
    <p:sldId id="853" r:id="rId12"/>
    <p:sldId id="855" r:id="rId13"/>
    <p:sldId id="887" r:id="rId14"/>
    <p:sldId id="873" r:id="rId15"/>
    <p:sldId id="881" r:id="rId16"/>
    <p:sldId id="854" r:id="rId17"/>
  </p:sldIdLst>
  <p:sldSz cx="12161838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DF0"/>
    <a:srgbClr val="CCF8F1"/>
    <a:srgbClr val="FFFF99"/>
    <a:srgbClr val="F8E4AA"/>
    <a:srgbClr val="B5F5EA"/>
    <a:srgbClr val="F9F5A1"/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2927" autoAdjust="0"/>
  </p:normalViewPr>
  <p:slideViewPr>
    <p:cSldViewPr snapToGrid="0">
      <p:cViewPr varScale="1">
        <p:scale>
          <a:sx n="69" d="100"/>
          <a:sy n="69" d="100"/>
        </p:scale>
        <p:origin x="1618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9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có thể có hoặc không</a:t>
            </a:r>
          </a:p>
        </p:txBody>
      </p:sp>
    </p:spTree>
    <p:extLst>
      <p:ext uri="{BB962C8B-B14F-4D97-AF65-F5344CB8AC3E}">
        <p14:creationId xmlns:p14="http://schemas.microsoft.com/office/powerpoint/2010/main" val="417685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5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5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Kiến thức này HS cũng có học cơ bản ở lớp dưới rồi ạ (từ lớp 1 HS đã hiểu được vấn đề này)</a:t>
            </a:r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Kiến thức này HS cũng có học cơ bản ở lớp dưới rồi ạ (từ lớp 1 HS đã hiểu được vấn đề này)</a:t>
            </a:r>
          </a:p>
        </p:txBody>
      </p:sp>
    </p:spTree>
    <p:extLst>
      <p:ext uri="{BB962C8B-B14F-4D97-AF65-F5344CB8AC3E}">
        <p14:creationId xmlns:p14="http://schemas.microsoft.com/office/powerpoint/2010/main" val="353054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0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1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 rot="-7338898">
            <a:off x="-3206933" y="436832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282023" y="5237588"/>
            <a:ext cx="1373709" cy="2161424"/>
            <a:chOff x="3624975" y="3615525"/>
            <a:chExt cx="448650" cy="704200"/>
          </a:xfrm>
        </p:grpSpPr>
        <p:sp>
          <p:nvSpPr>
            <p:cNvPr id="160" name="Google Shape;160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8472323">
            <a:off x="725202" y="6182319"/>
            <a:ext cx="996346" cy="897107"/>
            <a:chOff x="3297850" y="4229575"/>
            <a:chExt cx="663850" cy="596250"/>
          </a:xfrm>
        </p:grpSpPr>
        <p:sp>
          <p:nvSpPr>
            <p:cNvPr id="166" name="Google Shape;166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11179869" y="5064055"/>
            <a:ext cx="1373709" cy="2161424"/>
            <a:chOff x="3624975" y="3615525"/>
            <a:chExt cx="448650" cy="704200"/>
          </a:xfrm>
        </p:grpSpPr>
        <p:sp>
          <p:nvSpPr>
            <p:cNvPr id="175" name="Google Shape;175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8472323" flipH="1">
            <a:off x="10623991" y="6016185"/>
            <a:ext cx="996346" cy="897107"/>
            <a:chOff x="3297850" y="4229575"/>
            <a:chExt cx="663850" cy="596250"/>
          </a:xfrm>
        </p:grpSpPr>
        <p:sp>
          <p:nvSpPr>
            <p:cNvPr id="181" name="Google Shape;181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7489260" y="3099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6"/>
          <p:cNvSpPr/>
          <p:nvPr/>
        </p:nvSpPr>
        <p:spPr>
          <a:xfrm>
            <a:off x="181999" y="164295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11448973" y="19173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125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 rot="5789196">
            <a:off x="9934592" y="-676544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14"/>
          <p:cNvSpPr/>
          <p:nvPr/>
        </p:nvSpPr>
        <p:spPr>
          <a:xfrm rot="5015009">
            <a:off x="-3915233" y="3070292"/>
            <a:ext cx="5678009" cy="5599993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52" name="Google Shape;352;p14"/>
          <p:cNvGrpSpPr/>
          <p:nvPr/>
        </p:nvGrpSpPr>
        <p:grpSpPr>
          <a:xfrm rot="10800000" flipH="1">
            <a:off x="-6" y="-492479"/>
            <a:ext cx="1373709" cy="2161424"/>
            <a:chOff x="3624975" y="3615525"/>
            <a:chExt cx="448650" cy="704200"/>
          </a:xfrm>
        </p:grpSpPr>
        <p:sp>
          <p:nvSpPr>
            <p:cNvPr id="353" name="Google Shape;353;p14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8" name="Google Shape;358;p14"/>
          <p:cNvGrpSpPr/>
          <p:nvPr/>
        </p:nvGrpSpPr>
        <p:grpSpPr>
          <a:xfrm rot="6784061">
            <a:off x="905273" y="283281"/>
            <a:ext cx="1499764" cy="887291"/>
            <a:chOff x="5787975" y="2528550"/>
            <a:chExt cx="1124875" cy="667150"/>
          </a:xfrm>
        </p:grpSpPr>
        <p:sp>
          <p:nvSpPr>
            <p:cNvPr id="359" name="Google Shape;359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rot="-4015939">
            <a:off x="-203145" y="5856281"/>
            <a:ext cx="1499764" cy="887291"/>
            <a:chOff x="5787975" y="2528550"/>
            <a:chExt cx="1124875" cy="667150"/>
          </a:xfrm>
        </p:grpSpPr>
        <p:sp>
          <p:nvSpPr>
            <p:cNvPr id="365" name="Google Shape;365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0" name="Google Shape;370;p14"/>
          <p:cNvSpPr/>
          <p:nvPr/>
        </p:nvSpPr>
        <p:spPr>
          <a:xfrm>
            <a:off x="5949163" y="3724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2" name="Google Shape;372;p14"/>
          <p:cNvSpPr/>
          <p:nvPr/>
        </p:nvSpPr>
        <p:spPr>
          <a:xfrm>
            <a:off x="4264874" y="61447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3" name="Google Shape;373;p14"/>
          <p:cNvGrpSpPr/>
          <p:nvPr/>
        </p:nvGrpSpPr>
        <p:grpSpPr>
          <a:xfrm rot="4505709">
            <a:off x="11359759" y="6117315"/>
            <a:ext cx="792823" cy="629104"/>
            <a:chOff x="2814675" y="2284550"/>
            <a:chExt cx="594650" cy="473025"/>
          </a:xfrm>
        </p:grpSpPr>
        <p:sp>
          <p:nvSpPr>
            <p:cNvPr id="374" name="Google Shape;374;p14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3017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/>
          <p:nvPr/>
        </p:nvSpPr>
        <p:spPr>
          <a:xfrm rot="-6065224">
            <a:off x="-4781816" y="927761"/>
            <a:ext cx="5678281" cy="5600219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7" name="Google Shape;607;p23"/>
          <p:cNvGrpSpPr/>
          <p:nvPr/>
        </p:nvGrpSpPr>
        <p:grpSpPr>
          <a:xfrm>
            <a:off x="-6" y="5238355"/>
            <a:ext cx="1373709" cy="2161424"/>
            <a:chOff x="3624975" y="3615525"/>
            <a:chExt cx="448650" cy="704200"/>
          </a:xfrm>
        </p:grpSpPr>
        <p:sp>
          <p:nvSpPr>
            <p:cNvPr id="608" name="Google Shape;608;p23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23"/>
          <p:cNvGrpSpPr/>
          <p:nvPr/>
        </p:nvGrpSpPr>
        <p:grpSpPr>
          <a:xfrm rot="4505709">
            <a:off x="1359062" y="6352981"/>
            <a:ext cx="792823" cy="629104"/>
            <a:chOff x="2814675" y="2284550"/>
            <a:chExt cx="594650" cy="473025"/>
          </a:xfrm>
        </p:grpSpPr>
        <p:sp>
          <p:nvSpPr>
            <p:cNvPr id="614" name="Google Shape;614;p23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2" name="Google Shape;622;p23"/>
          <p:cNvSpPr/>
          <p:nvPr/>
        </p:nvSpPr>
        <p:spPr>
          <a:xfrm>
            <a:off x="571084" y="4054967"/>
            <a:ext cx="548440" cy="628300"/>
          </a:xfrm>
          <a:custGeom>
            <a:avLst/>
            <a:gdLst/>
            <a:ahLst/>
            <a:cxnLst/>
            <a:rect l="l" t="t" r="r" b="b"/>
            <a:pathLst>
              <a:path w="16494" h="18849" extrusionOk="0">
                <a:moveTo>
                  <a:pt x="14114" y="1"/>
                </a:moveTo>
                <a:lnTo>
                  <a:pt x="3610" y="1574"/>
                </a:lnTo>
                <a:lnTo>
                  <a:pt x="5182" y="13389"/>
                </a:lnTo>
                <a:cubicBezTo>
                  <a:pt x="4785" y="13233"/>
                  <a:pt x="4345" y="13148"/>
                  <a:pt x="3888" y="13148"/>
                </a:cubicBezTo>
                <a:cubicBezTo>
                  <a:pt x="3579" y="13148"/>
                  <a:pt x="3262" y="13187"/>
                  <a:pt x="2944" y="13268"/>
                </a:cubicBezTo>
                <a:cubicBezTo>
                  <a:pt x="1150" y="13712"/>
                  <a:pt x="1" y="15304"/>
                  <a:pt x="364" y="16796"/>
                </a:cubicBezTo>
                <a:cubicBezTo>
                  <a:pt x="679" y="18041"/>
                  <a:pt x="1922" y="18848"/>
                  <a:pt x="3352" y="18848"/>
                </a:cubicBezTo>
                <a:cubicBezTo>
                  <a:pt x="3661" y="18848"/>
                  <a:pt x="3977" y="18811"/>
                  <a:pt x="4295" y="18732"/>
                </a:cubicBezTo>
                <a:cubicBezTo>
                  <a:pt x="6090" y="18268"/>
                  <a:pt x="7239" y="16696"/>
                  <a:pt x="6856" y="15183"/>
                </a:cubicBezTo>
                <a:lnTo>
                  <a:pt x="5767" y="4638"/>
                </a:lnTo>
                <a:lnTo>
                  <a:pt x="13086" y="3429"/>
                </a:lnTo>
                <a:lnTo>
                  <a:pt x="14356" y="11050"/>
                </a:lnTo>
                <a:cubicBezTo>
                  <a:pt x="13981" y="10921"/>
                  <a:pt x="13572" y="10847"/>
                  <a:pt x="13144" y="10847"/>
                </a:cubicBezTo>
                <a:cubicBezTo>
                  <a:pt x="12836" y="10847"/>
                  <a:pt x="12519" y="10885"/>
                  <a:pt x="12199" y="10969"/>
                </a:cubicBezTo>
                <a:cubicBezTo>
                  <a:pt x="10425" y="11413"/>
                  <a:pt x="9275" y="12986"/>
                  <a:pt x="9638" y="14498"/>
                </a:cubicBezTo>
                <a:cubicBezTo>
                  <a:pt x="9953" y="15738"/>
                  <a:pt x="11189" y="16531"/>
                  <a:pt x="12614" y="16531"/>
                </a:cubicBezTo>
                <a:cubicBezTo>
                  <a:pt x="12926" y="16531"/>
                  <a:pt x="13248" y="16493"/>
                  <a:pt x="13570" y="16413"/>
                </a:cubicBezTo>
                <a:cubicBezTo>
                  <a:pt x="15344" y="15970"/>
                  <a:pt x="16494" y="14397"/>
                  <a:pt x="16131" y="12885"/>
                </a:cubicBezTo>
                <a:cubicBezTo>
                  <a:pt x="16090" y="12744"/>
                  <a:pt x="16050" y="12603"/>
                  <a:pt x="15989" y="12482"/>
                </a:cubicBezTo>
                <a:lnTo>
                  <a:pt x="14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3" name="Google Shape;623;p23"/>
          <p:cNvSpPr/>
          <p:nvPr/>
        </p:nvSpPr>
        <p:spPr>
          <a:xfrm>
            <a:off x="5267188" y="61032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3"/>
          <p:cNvSpPr/>
          <p:nvPr/>
        </p:nvSpPr>
        <p:spPr>
          <a:xfrm>
            <a:off x="296815" y="14992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3"/>
          <p:cNvSpPr/>
          <p:nvPr/>
        </p:nvSpPr>
        <p:spPr>
          <a:xfrm>
            <a:off x="11225145" y="45870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3"/>
          <p:cNvSpPr/>
          <p:nvPr/>
        </p:nvSpPr>
        <p:spPr>
          <a:xfrm rot="5789196">
            <a:off x="9018065" y="-3086111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4815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1"/>
          <p:cNvSpPr/>
          <p:nvPr/>
        </p:nvSpPr>
        <p:spPr>
          <a:xfrm rot="-7267023">
            <a:off x="-493484" y="511533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9" name="Google Shape;1169;p41"/>
          <p:cNvSpPr/>
          <p:nvPr/>
        </p:nvSpPr>
        <p:spPr>
          <a:xfrm rot="-7267023">
            <a:off x="9353195" y="-312697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0" name="Google Shape;1170;p41"/>
          <p:cNvSpPr/>
          <p:nvPr/>
        </p:nvSpPr>
        <p:spPr>
          <a:xfrm>
            <a:off x="725800" y="5035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171" name="Google Shape;1171;p41"/>
          <p:cNvGrpSpPr/>
          <p:nvPr/>
        </p:nvGrpSpPr>
        <p:grpSpPr>
          <a:xfrm rot="5675998" flipH="1">
            <a:off x="-47188" y="5482524"/>
            <a:ext cx="1551900" cy="1206600"/>
            <a:chOff x="5869825" y="3260950"/>
            <a:chExt cx="1163900" cy="907175"/>
          </a:xfrm>
        </p:grpSpPr>
        <p:sp>
          <p:nvSpPr>
            <p:cNvPr id="1172" name="Google Shape;1172;p41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 rot="-6721266" flipH="1">
            <a:off x="1107494" y="5947052"/>
            <a:ext cx="998805" cy="894877"/>
            <a:chOff x="3297850" y="4229575"/>
            <a:chExt cx="663850" cy="596250"/>
          </a:xfrm>
        </p:grpSpPr>
        <p:sp>
          <p:nvSpPr>
            <p:cNvPr id="1179" name="Google Shape;1179;p41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 rot="-5225802" flipH="1">
            <a:off x="10591769" y="-335630"/>
            <a:ext cx="1377089" cy="2156036"/>
            <a:chOff x="3624975" y="3615525"/>
            <a:chExt cx="448650" cy="704200"/>
          </a:xfrm>
        </p:grpSpPr>
        <p:sp>
          <p:nvSpPr>
            <p:cNvPr id="1188" name="Google Shape;1188;p41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 rot="-9731521" flipH="1">
            <a:off x="11178151" y="1514807"/>
            <a:ext cx="790833" cy="630643"/>
            <a:chOff x="2814675" y="2284550"/>
            <a:chExt cx="594650" cy="473025"/>
          </a:xfrm>
        </p:grpSpPr>
        <p:sp>
          <p:nvSpPr>
            <p:cNvPr id="1194" name="Google Shape;1194;p41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 rot="-5400000" flipH="1">
            <a:off x="9396920" y="5861482"/>
            <a:ext cx="588352" cy="566582"/>
            <a:chOff x="2963650" y="2018625"/>
            <a:chExt cx="305500" cy="294925"/>
          </a:xfrm>
        </p:grpSpPr>
        <p:sp>
          <p:nvSpPr>
            <p:cNvPr id="1203" name="Google Shape;1203;p41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6" name="Google Shape;1206;p41"/>
          <p:cNvSpPr/>
          <p:nvPr/>
        </p:nvSpPr>
        <p:spPr>
          <a:xfrm>
            <a:off x="7279513" y="5265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7" name="Google Shape;1207;p41"/>
          <p:cNvSpPr/>
          <p:nvPr/>
        </p:nvSpPr>
        <p:spPr>
          <a:xfrm>
            <a:off x="11100887" y="55776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60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338898" flipH="1">
            <a:off x="5742189" y="3561857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 rot="-3461102" flipH="1">
            <a:off x="-2581151" y="-3747210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rot="5998766">
            <a:off x="449014" y="-217605"/>
            <a:ext cx="1551913" cy="1206612"/>
            <a:chOff x="5869825" y="3260950"/>
            <a:chExt cx="1163900" cy="907175"/>
          </a:xfrm>
        </p:grpSpPr>
        <p:sp>
          <p:nvSpPr>
            <p:cNvPr id="15" name="Google Shape;1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4238671" flipH="1">
            <a:off x="-331716" y="-372841"/>
            <a:ext cx="1499705" cy="887257"/>
            <a:chOff x="5787975" y="2528550"/>
            <a:chExt cx="1124875" cy="667150"/>
          </a:xfrm>
        </p:grpSpPr>
        <p:sp>
          <p:nvSpPr>
            <p:cNvPr id="22" name="Google Shape;2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86855" y="287701"/>
            <a:ext cx="5104757" cy="5899300"/>
            <a:chOff x="140488" y="215775"/>
            <a:chExt cx="3838063" cy="4424475"/>
          </a:xfrm>
        </p:grpSpPr>
        <p:sp>
          <p:nvSpPr>
            <p:cNvPr id="28" name="Google Shape;28;p2"/>
            <p:cNvSpPr/>
            <p:nvPr/>
          </p:nvSpPr>
          <p:spPr>
            <a:xfrm>
              <a:off x="3050775" y="21577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43500" y="431652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488" y="3256263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7332531" flipH="1">
            <a:off x="-366263" y="5758604"/>
            <a:ext cx="1551847" cy="1206558"/>
            <a:chOff x="5869825" y="3260950"/>
            <a:chExt cx="1163900" cy="907175"/>
          </a:xfrm>
        </p:grpSpPr>
        <p:sp>
          <p:nvSpPr>
            <p:cNvPr id="35" name="Google Shape;3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7448769" flipH="1">
            <a:off x="309630" y="6263524"/>
            <a:ext cx="1499817" cy="887323"/>
            <a:chOff x="5787975" y="2528550"/>
            <a:chExt cx="1124875" cy="667150"/>
          </a:xfrm>
        </p:grpSpPr>
        <p:sp>
          <p:nvSpPr>
            <p:cNvPr id="42" name="Google Shape;4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1670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40513" y="2798619"/>
            <a:ext cx="442248" cy="429491"/>
          </a:xfrm>
          <a:prstGeom prst="rect">
            <a:avLst/>
          </a:prstGeom>
          <a:solidFill>
            <a:srgbClr val="61C9FF"/>
          </a:solidFill>
          <a:ln>
            <a:solidFill>
              <a:srgbClr val="5F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8" name="Rectangle 7"/>
          <p:cNvSpPr/>
          <p:nvPr userDrawn="1"/>
        </p:nvSpPr>
        <p:spPr>
          <a:xfrm>
            <a:off x="1994326" y="4419601"/>
            <a:ext cx="522499" cy="429491"/>
          </a:xfrm>
          <a:prstGeom prst="rect">
            <a:avLst/>
          </a:prstGeom>
          <a:solidFill>
            <a:srgbClr val="78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9" name="Rectangle 8"/>
          <p:cNvSpPr/>
          <p:nvPr userDrawn="1"/>
        </p:nvSpPr>
        <p:spPr>
          <a:xfrm>
            <a:off x="4056281" y="4419601"/>
            <a:ext cx="420341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1" name="Rectangle 10"/>
          <p:cNvSpPr/>
          <p:nvPr userDrawn="1"/>
        </p:nvSpPr>
        <p:spPr>
          <a:xfrm>
            <a:off x="4865551" y="4419600"/>
            <a:ext cx="413920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1278"/>
          <a:stretch/>
        </p:blipFill>
        <p:spPr>
          <a:xfrm>
            <a:off x="3252512" y="4423611"/>
            <a:ext cx="406204" cy="4294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94324" y="4648200"/>
            <a:ext cx="522500" cy="200891"/>
          </a:xfrm>
          <a:prstGeom prst="rect">
            <a:avLst/>
          </a:prstGeom>
          <a:solidFill>
            <a:srgbClr val="81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4" name="Rectangle 13"/>
          <p:cNvSpPr/>
          <p:nvPr userDrawn="1"/>
        </p:nvSpPr>
        <p:spPr>
          <a:xfrm>
            <a:off x="1994324" y="4576012"/>
            <a:ext cx="522500" cy="72187"/>
          </a:xfrm>
          <a:prstGeom prst="rect">
            <a:avLst/>
          </a:prstGeom>
          <a:solidFill>
            <a:srgbClr val="7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</p:spTree>
    <p:extLst>
      <p:ext uri="{BB962C8B-B14F-4D97-AF65-F5344CB8AC3E}">
        <p14:creationId xmlns:p14="http://schemas.microsoft.com/office/powerpoint/2010/main" val="38819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6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356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2A05-5791-DDF4-B60C-D3BCFFC84174}"/>
              </a:ext>
            </a:extLst>
          </p:cNvPr>
          <p:cNvSpPr txBox="1"/>
          <p:nvPr userDrawn="1"/>
        </p:nvSpPr>
        <p:spPr>
          <a:xfrm>
            <a:off x="3048000" y="7772400"/>
            <a:ext cx="94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9170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6" r:id="rId4"/>
    <p:sldLayoutId id="2147483687" r:id="rId5"/>
    <p:sldLayoutId id="214748370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mario background Google Search Super Sibs in 2019 Super  [3840x2400] for your Desktop, Mobile &amp;amp; Tablet | Explore 41+ Background  Mario | Mario Backgrounds, Mario Wallpapers, Mario Wallpap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434"/>
            <a:ext cx="1217824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7223" y="5190565"/>
            <a:ext cx="957041" cy="9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per Mario Bros background | Mario bros, Mario games, Super mario br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1"/>
            <a:ext cx="12184930" cy="68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628723" y="4055166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6" name="Rectangle 15"/>
          <p:cNvSpPr/>
          <p:nvPr userDrawn="1"/>
        </p:nvSpPr>
        <p:spPr>
          <a:xfrm>
            <a:off x="6874083" y="2080592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7" name="Rectangle 16"/>
          <p:cNvSpPr/>
          <p:nvPr userDrawn="1"/>
        </p:nvSpPr>
        <p:spPr>
          <a:xfrm>
            <a:off x="6391673" y="4128249"/>
            <a:ext cx="543258" cy="576470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8" name="Rectangle 17"/>
          <p:cNvSpPr/>
          <p:nvPr userDrawn="1"/>
        </p:nvSpPr>
        <p:spPr>
          <a:xfrm>
            <a:off x="7508614" y="4114802"/>
            <a:ext cx="543258" cy="576469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9" name="Rectangle 18"/>
          <p:cNvSpPr/>
          <p:nvPr userDrawn="1"/>
        </p:nvSpPr>
        <p:spPr>
          <a:xfrm>
            <a:off x="902843" y="5470359"/>
            <a:ext cx="2725880" cy="681708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5280629" y="4163704"/>
            <a:ext cx="551905" cy="4965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184286" y="3281925"/>
            <a:ext cx="551905" cy="503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1749887" y="4704719"/>
            <a:ext cx="551905" cy="503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2301793" y="4704719"/>
            <a:ext cx="551905" cy="5034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736191" y="3281925"/>
            <a:ext cx="551905" cy="503418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074795" y="4951563"/>
            <a:ext cx="2725880" cy="12005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77767" y="5375445"/>
            <a:ext cx="984071" cy="9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1. Đặt tính rồi tính.</a:t>
            </a:r>
            <a:endParaRPr lang="en-US" sz="4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D6640-B8FC-D349-4795-F27D9BCE044D}"/>
              </a:ext>
            </a:extLst>
          </p:cNvPr>
          <p:cNvSpPr txBox="1"/>
          <p:nvPr/>
        </p:nvSpPr>
        <p:spPr>
          <a:xfrm>
            <a:off x="737711" y="1652175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87 x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ED167-76F8-98B6-A14E-C133FC3BF890}"/>
              </a:ext>
            </a:extLst>
          </p:cNvPr>
          <p:cNvSpPr txBox="1"/>
          <p:nvPr/>
        </p:nvSpPr>
        <p:spPr>
          <a:xfrm>
            <a:off x="8511142" y="1652174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2 021 x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FDA7C-0078-AA9E-2EC6-06AA78536185}"/>
              </a:ext>
            </a:extLst>
          </p:cNvPr>
          <p:cNvSpPr txBox="1"/>
          <p:nvPr/>
        </p:nvSpPr>
        <p:spPr>
          <a:xfrm>
            <a:off x="4624426" y="1652174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134 x 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60F1E-D435-F6DD-D696-8FEF3ADE560B}"/>
              </a:ext>
            </a:extLst>
          </p:cNvPr>
          <p:cNvSpPr txBox="1"/>
          <p:nvPr/>
        </p:nvSpPr>
        <p:spPr>
          <a:xfrm>
            <a:off x="2013605" y="2536233"/>
            <a:ext cx="86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87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A6709-F7AB-A032-C1AD-596601426938}"/>
              </a:ext>
            </a:extLst>
          </p:cNvPr>
          <p:cNvSpPr txBox="1"/>
          <p:nvPr/>
        </p:nvSpPr>
        <p:spPr>
          <a:xfrm>
            <a:off x="2013605" y="3259416"/>
            <a:ext cx="86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9C55-053D-6C47-73D8-3CC4EF871248}"/>
              </a:ext>
            </a:extLst>
          </p:cNvPr>
          <p:cNvSpPr txBox="1"/>
          <p:nvPr/>
        </p:nvSpPr>
        <p:spPr>
          <a:xfrm>
            <a:off x="1678513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C3F2F-D0E6-E4C5-3A5A-B95BD20A75A6}"/>
              </a:ext>
            </a:extLst>
          </p:cNvPr>
          <p:cNvCxnSpPr/>
          <p:nvPr/>
        </p:nvCxnSpPr>
        <p:spPr>
          <a:xfrm>
            <a:off x="1511660" y="3982599"/>
            <a:ext cx="1371165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BA917D-7D9D-9147-A86F-AC9C6CEF702A}"/>
              </a:ext>
            </a:extLst>
          </p:cNvPr>
          <p:cNvSpPr txBox="1"/>
          <p:nvPr/>
        </p:nvSpPr>
        <p:spPr>
          <a:xfrm>
            <a:off x="1678513" y="4058683"/>
            <a:ext cx="1204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261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09F6D-E6D1-A5B6-8DC1-F14EED009438}"/>
              </a:ext>
            </a:extLst>
          </p:cNvPr>
          <p:cNvSpPr txBox="1"/>
          <p:nvPr/>
        </p:nvSpPr>
        <p:spPr>
          <a:xfrm>
            <a:off x="1346861" y="5539592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2001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CA9B7E-C895-FDB6-B7D6-0CD1622A5E3F}"/>
              </a:ext>
            </a:extLst>
          </p:cNvPr>
          <p:cNvCxnSpPr/>
          <p:nvPr/>
        </p:nvCxnSpPr>
        <p:spPr>
          <a:xfrm>
            <a:off x="1496453" y="5479690"/>
            <a:ext cx="1371165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A0206B-9797-667F-5D1E-550D6B6B2371}"/>
              </a:ext>
            </a:extLst>
          </p:cNvPr>
          <p:cNvSpPr txBox="1"/>
          <p:nvPr/>
        </p:nvSpPr>
        <p:spPr>
          <a:xfrm>
            <a:off x="1348438" y="4769187"/>
            <a:ext cx="120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174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CDA2C5-8E90-93CB-007E-4B845F1D8337}"/>
              </a:ext>
            </a:extLst>
          </p:cNvPr>
          <p:cNvSpPr/>
          <p:nvPr/>
        </p:nvSpPr>
        <p:spPr>
          <a:xfrm>
            <a:off x="2448036" y="4181451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53756E-D42B-CF8C-D074-6FB01119A387}"/>
              </a:ext>
            </a:extLst>
          </p:cNvPr>
          <p:cNvSpPr/>
          <p:nvPr/>
        </p:nvSpPr>
        <p:spPr>
          <a:xfrm>
            <a:off x="2082815" y="4181451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11609E-6D2C-B7F1-5FC3-61A94F60B11D}"/>
              </a:ext>
            </a:extLst>
          </p:cNvPr>
          <p:cNvSpPr/>
          <p:nvPr/>
        </p:nvSpPr>
        <p:spPr>
          <a:xfrm>
            <a:off x="2068761" y="4854804"/>
            <a:ext cx="364406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43BD75-3836-C19C-EC91-F2A822BDCF39}"/>
              </a:ext>
            </a:extLst>
          </p:cNvPr>
          <p:cNvSpPr/>
          <p:nvPr/>
        </p:nvSpPr>
        <p:spPr>
          <a:xfrm>
            <a:off x="1767059" y="4848765"/>
            <a:ext cx="273784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B53CA5-B7B9-FC05-7550-98D87CEB08F6}"/>
              </a:ext>
            </a:extLst>
          </p:cNvPr>
          <p:cNvSpPr txBox="1"/>
          <p:nvPr/>
        </p:nvSpPr>
        <p:spPr>
          <a:xfrm>
            <a:off x="5754590" y="2536233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134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7F086-FFFA-5378-BAB3-F398D8B96214}"/>
              </a:ext>
            </a:extLst>
          </p:cNvPr>
          <p:cNvSpPr txBox="1"/>
          <p:nvPr/>
        </p:nvSpPr>
        <p:spPr>
          <a:xfrm>
            <a:off x="6082188" y="3259416"/>
            <a:ext cx="104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D16C8-A483-C85C-F894-1EF766F88325}"/>
              </a:ext>
            </a:extLst>
          </p:cNvPr>
          <p:cNvSpPr txBox="1"/>
          <p:nvPr/>
        </p:nvSpPr>
        <p:spPr>
          <a:xfrm>
            <a:off x="5419498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28BEDB-FACA-16B3-B856-B23CFBFC09D3}"/>
              </a:ext>
            </a:extLst>
          </p:cNvPr>
          <p:cNvCxnSpPr>
            <a:cxnSpLocks/>
          </p:cNvCxnSpPr>
          <p:nvPr/>
        </p:nvCxnSpPr>
        <p:spPr>
          <a:xfrm>
            <a:off x="5252645" y="3982599"/>
            <a:ext cx="176024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2AC9AFB-2A83-38A1-471E-3B94456078B5}"/>
              </a:ext>
            </a:extLst>
          </p:cNvPr>
          <p:cNvSpPr txBox="1"/>
          <p:nvPr/>
        </p:nvSpPr>
        <p:spPr>
          <a:xfrm>
            <a:off x="5808579" y="4058683"/>
            <a:ext cx="1204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268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90F639-6372-3799-0D20-78B3A40BFBFF}"/>
              </a:ext>
            </a:extLst>
          </p:cNvPr>
          <p:cNvSpPr txBox="1"/>
          <p:nvPr/>
        </p:nvSpPr>
        <p:spPr>
          <a:xfrm>
            <a:off x="5509610" y="5539592"/>
            <a:ext cx="194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4288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2CDA7E-32BC-0AA6-5A25-4EB2D6289999}"/>
              </a:ext>
            </a:extLst>
          </p:cNvPr>
          <p:cNvCxnSpPr>
            <a:cxnSpLocks/>
          </p:cNvCxnSpPr>
          <p:nvPr/>
        </p:nvCxnSpPr>
        <p:spPr>
          <a:xfrm>
            <a:off x="5237438" y="5479690"/>
            <a:ext cx="1775454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687A392-1A79-1842-36A2-1999E2948B89}"/>
              </a:ext>
            </a:extLst>
          </p:cNvPr>
          <p:cNvSpPr txBox="1"/>
          <p:nvPr/>
        </p:nvSpPr>
        <p:spPr>
          <a:xfrm>
            <a:off x="5509611" y="4752040"/>
            <a:ext cx="120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CCD37-6C02-DF1F-934D-5F2F3EB5FDAE}"/>
              </a:ext>
            </a:extLst>
          </p:cNvPr>
          <p:cNvSpPr txBox="1"/>
          <p:nvPr/>
        </p:nvSpPr>
        <p:spPr>
          <a:xfrm>
            <a:off x="9680629" y="2536233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2 021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1266D-0D96-8015-A043-6935149AD69A}"/>
              </a:ext>
            </a:extLst>
          </p:cNvPr>
          <p:cNvSpPr txBox="1"/>
          <p:nvPr/>
        </p:nvSpPr>
        <p:spPr>
          <a:xfrm>
            <a:off x="10483325" y="3259416"/>
            <a:ext cx="90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A4A4F-B7C8-C311-8921-F9A0EE656C26}"/>
              </a:ext>
            </a:extLst>
          </p:cNvPr>
          <p:cNvSpPr txBox="1"/>
          <p:nvPr/>
        </p:nvSpPr>
        <p:spPr>
          <a:xfrm>
            <a:off x="9345537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855AE5-A46E-A867-D332-06B4681A97C8}"/>
              </a:ext>
            </a:extLst>
          </p:cNvPr>
          <p:cNvCxnSpPr>
            <a:cxnSpLocks/>
          </p:cNvCxnSpPr>
          <p:nvPr/>
        </p:nvCxnSpPr>
        <p:spPr>
          <a:xfrm>
            <a:off x="9178684" y="3982599"/>
            <a:ext cx="220634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202D45-CEC5-F9A8-64FC-80E96AB35E42}"/>
              </a:ext>
            </a:extLst>
          </p:cNvPr>
          <p:cNvSpPr txBox="1"/>
          <p:nvPr/>
        </p:nvSpPr>
        <p:spPr>
          <a:xfrm>
            <a:off x="9634056" y="4058683"/>
            <a:ext cx="194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12126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EDDC4-1408-398A-335F-AFD0BB6E72B1}"/>
              </a:ext>
            </a:extLst>
          </p:cNvPr>
          <p:cNvSpPr txBox="1"/>
          <p:nvPr/>
        </p:nvSpPr>
        <p:spPr>
          <a:xfrm>
            <a:off x="9435649" y="5539592"/>
            <a:ext cx="194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4288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144B27-6B1C-28C2-40F9-75C27D041A74}"/>
              </a:ext>
            </a:extLst>
          </p:cNvPr>
          <p:cNvCxnSpPr>
            <a:cxnSpLocks/>
          </p:cNvCxnSpPr>
          <p:nvPr/>
        </p:nvCxnSpPr>
        <p:spPr>
          <a:xfrm>
            <a:off x="9163477" y="5479690"/>
            <a:ext cx="222154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D7AAED-B69C-9560-D6B4-04AC0F4B6430}"/>
              </a:ext>
            </a:extLst>
          </p:cNvPr>
          <p:cNvSpPr txBox="1"/>
          <p:nvPr/>
        </p:nvSpPr>
        <p:spPr>
          <a:xfrm>
            <a:off x="9680628" y="4752040"/>
            <a:ext cx="170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6063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7DB540-4A32-A0B0-3FC3-6F3ADB81562D}"/>
              </a:ext>
            </a:extLst>
          </p:cNvPr>
          <p:cNvSpPr/>
          <p:nvPr/>
        </p:nvSpPr>
        <p:spPr>
          <a:xfrm>
            <a:off x="1738313" y="4181451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862B044-A999-47DC-E149-267DFD9F46D8}"/>
              </a:ext>
            </a:extLst>
          </p:cNvPr>
          <p:cNvSpPr/>
          <p:nvPr/>
        </p:nvSpPr>
        <p:spPr>
          <a:xfrm>
            <a:off x="1462648" y="4823774"/>
            <a:ext cx="273784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B401578-DCDB-5169-7F7B-187970DC4F33}"/>
              </a:ext>
            </a:extLst>
          </p:cNvPr>
          <p:cNvSpPr/>
          <p:nvPr/>
        </p:nvSpPr>
        <p:spPr>
          <a:xfrm>
            <a:off x="2399579" y="5676557"/>
            <a:ext cx="273784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5D8C1D5-630A-93C8-0205-CFA5F62B9C6F}"/>
              </a:ext>
            </a:extLst>
          </p:cNvPr>
          <p:cNvSpPr/>
          <p:nvPr/>
        </p:nvSpPr>
        <p:spPr>
          <a:xfrm>
            <a:off x="2078286" y="5676557"/>
            <a:ext cx="273784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B1E2681-9306-C946-4D0C-C476AF95570F}"/>
              </a:ext>
            </a:extLst>
          </p:cNvPr>
          <p:cNvSpPr/>
          <p:nvPr/>
        </p:nvSpPr>
        <p:spPr>
          <a:xfrm>
            <a:off x="1766518" y="5676557"/>
            <a:ext cx="273784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25281C-DBA9-89F7-9A55-73FC267BC579}"/>
              </a:ext>
            </a:extLst>
          </p:cNvPr>
          <p:cNvSpPr/>
          <p:nvPr/>
        </p:nvSpPr>
        <p:spPr>
          <a:xfrm>
            <a:off x="1450795" y="5666602"/>
            <a:ext cx="301162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4404D3D-E469-8391-6245-FE11F458BD88}"/>
              </a:ext>
            </a:extLst>
          </p:cNvPr>
          <p:cNvSpPr/>
          <p:nvPr/>
        </p:nvSpPr>
        <p:spPr>
          <a:xfrm>
            <a:off x="6522709" y="4176743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67EEB6-984E-1B44-758E-3F5DB0DA14B2}"/>
              </a:ext>
            </a:extLst>
          </p:cNvPr>
          <p:cNvSpPr/>
          <p:nvPr/>
        </p:nvSpPr>
        <p:spPr>
          <a:xfrm>
            <a:off x="6203208" y="4176743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9EB9FE5-42E2-495B-4E6D-E97A1205A979}"/>
              </a:ext>
            </a:extLst>
          </p:cNvPr>
          <p:cNvSpPr/>
          <p:nvPr/>
        </p:nvSpPr>
        <p:spPr>
          <a:xfrm>
            <a:off x="5882745" y="4176743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12DEBEF-F06F-B861-351F-22278FDF1EB5}"/>
              </a:ext>
            </a:extLst>
          </p:cNvPr>
          <p:cNvSpPr/>
          <p:nvPr/>
        </p:nvSpPr>
        <p:spPr>
          <a:xfrm>
            <a:off x="6218300" y="4823774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BD42F63-0C8E-23FD-0E28-A33A4208608C}"/>
              </a:ext>
            </a:extLst>
          </p:cNvPr>
          <p:cNvSpPr/>
          <p:nvPr/>
        </p:nvSpPr>
        <p:spPr>
          <a:xfrm>
            <a:off x="5898799" y="4823774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F599B2-19B9-7E49-DC80-B2C10C5024C1}"/>
              </a:ext>
            </a:extLst>
          </p:cNvPr>
          <p:cNvSpPr/>
          <p:nvPr/>
        </p:nvSpPr>
        <p:spPr>
          <a:xfrm>
            <a:off x="5578336" y="482377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E955A4C-4462-EA12-F394-A9D1589A63E6}"/>
              </a:ext>
            </a:extLst>
          </p:cNvPr>
          <p:cNvSpPr/>
          <p:nvPr/>
        </p:nvSpPr>
        <p:spPr>
          <a:xfrm>
            <a:off x="6532492" y="5682612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BE04628-C289-0577-44A2-569BA4FB2ABA}"/>
              </a:ext>
            </a:extLst>
          </p:cNvPr>
          <p:cNvSpPr/>
          <p:nvPr/>
        </p:nvSpPr>
        <p:spPr>
          <a:xfrm>
            <a:off x="6212991" y="5682612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4C3F6C1-1AF6-50AF-DE56-E78F69F9553E}"/>
              </a:ext>
            </a:extLst>
          </p:cNvPr>
          <p:cNvSpPr/>
          <p:nvPr/>
        </p:nvSpPr>
        <p:spPr>
          <a:xfrm>
            <a:off x="5892528" y="5682612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76B855F-5410-F43C-4FF9-17A1D3ACFC45}"/>
              </a:ext>
            </a:extLst>
          </p:cNvPr>
          <p:cNvSpPr/>
          <p:nvPr/>
        </p:nvSpPr>
        <p:spPr>
          <a:xfrm>
            <a:off x="5551467" y="568502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FF9D510-B277-145D-3BD2-BDE2C16934DC}"/>
              </a:ext>
            </a:extLst>
          </p:cNvPr>
          <p:cNvSpPr/>
          <p:nvPr/>
        </p:nvSpPr>
        <p:spPr>
          <a:xfrm>
            <a:off x="10988511" y="4117440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DA8519-E3D8-C411-96D1-B337E1534FBE}"/>
              </a:ext>
            </a:extLst>
          </p:cNvPr>
          <p:cNvSpPr/>
          <p:nvPr/>
        </p:nvSpPr>
        <p:spPr>
          <a:xfrm>
            <a:off x="10669010" y="4162905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C9CF791-6B3D-AD9E-B79C-817494A07ADA}"/>
              </a:ext>
            </a:extLst>
          </p:cNvPr>
          <p:cNvSpPr/>
          <p:nvPr/>
        </p:nvSpPr>
        <p:spPr>
          <a:xfrm>
            <a:off x="10351309" y="4162905"/>
            <a:ext cx="26405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6277A87-A6B4-57F3-401A-75325D12B15C}"/>
              </a:ext>
            </a:extLst>
          </p:cNvPr>
          <p:cNvSpPr/>
          <p:nvPr/>
        </p:nvSpPr>
        <p:spPr>
          <a:xfrm>
            <a:off x="10004484" y="4181529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37058DA-A278-6F95-05EA-126D68A0122E}"/>
              </a:ext>
            </a:extLst>
          </p:cNvPr>
          <p:cNvSpPr/>
          <p:nvPr/>
        </p:nvSpPr>
        <p:spPr>
          <a:xfrm>
            <a:off x="9681842" y="4176743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4793DC-378B-6E17-CE5E-E3586A121112}"/>
              </a:ext>
            </a:extLst>
          </p:cNvPr>
          <p:cNvSpPr/>
          <p:nvPr/>
        </p:nvSpPr>
        <p:spPr>
          <a:xfrm>
            <a:off x="10699190" y="4843512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03503EE-4C84-DC7C-82E6-3F949F28FBD3}"/>
              </a:ext>
            </a:extLst>
          </p:cNvPr>
          <p:cNvSpPr/>
          <p:nvPr/>
        </p:nvSpPr>
        <p:spPr>
          <a:xfrm>
            <a:off x="10410336" y="4864407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DB6DF51-4003-C0C9-1408-584A10240DA7}"/>
              </a:ext>
            </a:extLst>
          </p:cNvPr>
          <p:cNvSpPr/>
          <p:nvPr/>
        </p:nvSpPr>
        <p:spPr>
          <a:xfrm>
            <a:off x="10099882" y="4854804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B44277D-D0F4-F141-1091-DA1F6FC716A9}"/>
              </a:ext>
            </a:extLst>
          </p:cNvPr>
          <p:cNvSpPr/>
          <p:nvPr/>
        </p:nvSpPr>
        <p:spPr>
          <a:xfrm>
            <a:off x="9789428" y="4845201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5BF5128-149D-E1FC-0FDD-F72B9391C1C2}"/>
              </a:ext>
            </a:extLst>
          </p:cNvPr>
          <p:cNvSpPr/>
          <p:nvPr/>
        </p:nvSpPr>
        <p:spPr>
          <a:xfrm>
            <a:off x="10440900" y="5645595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0799F17-66B9-268B-46EA-3BC3C7AE9826}"/>
              </a:ext>
            </a:extLst>
          </p:cNvPr>
          <p:cNvSpPr/>
          <p:nvPr/>
        </p:nvSpPr>
        <p:spPr>
          <a:xfrm>
            <a:off x="10152046" y="5666490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FE98FF3-4094-2E50-D16F-B5265A1D8A13}"/>
              </a:ext>
            </a:extLst>
          </p:cNvPr>
          <p:cNvSpPr/>
          <p:nvPr/>
        </p:nvSpPr>
        <p:spPr>
          <a:xfrm>
            <a:off x="9841592" y="5656887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ADAC54A-3474-14F9-4069-86DE08CD13D6}"/>
              </a:ext>
            </a:extLst>
          </p:cNvPr>
          <p:cNvSpPr/>
          <p:nvPr/>
        </p:nvSpPr>
        <p:spPr>
          <a:xfrm>
            <a:off x="9531138" y="5647284"/>
            <a:ext cx="319500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6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Chọn kết quả thích hợp cho mỗi phép tính.</a:t>
            </a:r>
            <a:endParaRPr lang="en-US" sz="3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AAAC6-A487-4145-1AA5-B884FAAF8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34473"/>
          <a:stretch/>
        </p:blipFill>
        <p:spPr>
          <a:xfrm>
            <a:off x="736238" y="1209894"/>
            <a:ext cx="10689362" cy="2192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7A84F8-241B-F1F6-1565-7DAB024C48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64335" b="-29862"/>
          <a:stretch/>
        </p:blipFill>
        <p:spPr>
          <a:xfrm>
            <a:off x="736238" y="4211501"/>
            <a:ext cx="10689362" cy="21925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705B9D-260B-C972-0A98-09F441239A46}"/>
              </a:ext>
            </a:extLst>
          </p:cNvPr>
          <p:cNvCxnSpPr>
            <a:cxnSpLocks/>
          </p:cNvCxnSpPr>
          <p:nvPr/>
        </p:nvCxnSpPr>
        <p:spPr>
          <a:xfrm>
            <a:off x="2724150" y="3124200"/>
            <a:ext cx="6705600" cy="142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37A834-B148-F9DE-57B0-BBC293F49C8D}"/>
              </a:ext>
            </a:extLst>
          </p:cNvPr>
          <p:cNvCxnSpPr>
            <a:cxnSpLocks/>
          </p:cNvCxnSpPr>
          <p:nvPr/>
        </p:nvCxnSpPr>
        <p:spPr>
          <a:xfrm flipH="1">
            <a:off x="2514600" y="3209925"/>
            <a:ext cx="3429000" cy="1343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0A730-E205-A4B6-6D24-E9A650532329}"/>
              </a:ext>
            </a:extLst>
          </p:cNvPr>
          <p:cNvCxnSpPr>
            <a:cxnSpLocks/>
          </p:cNvCxnSpPr>
          <p:nvPr/>
        </p:nvCxnSpPr>
        <p:spPr>
          <a:xfrm flipH="1">
            <a:off x="6218240" y="3209925"/>
            <a:ext cx="3706810" cy="1343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38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/>
              <a:t>3. Cửa hàng có 18 bao ngô, mỗi bao cân nặng 35 kg. Hỏi cửa hàng đó có tất cả bao nhiêu ki-lô-gam ngô?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B1B0C-D7F1-9BE3-8A2E-165B00610FD7}"/>
              </a:ext>
            </a:extLst>
          </p:cNvPr>
          <p:cNvSpPr txBox="1"/>
          <p:nvPr/>
        </p:nvSpPr>
        <p:spPr>
          <a:xfrm>
            <a:off x="758965" y="281703"/>
            <a:ext cx="11005027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/>
              <a:t>3. Cửa hàng có 18 bao ngô, mỗi bao cân nặng 35 kg. </a:t>
            </a:r>
            <a:r>
              <a:rPr lang="en-US" sz="5400" b="1">
                <a:solidFill>
                  <a:srgbClr val="0070C0"/>
                </a:solidFill>
              </a:rPr>
              <a:t>Hỏi cửa hàng đó có tất cả bao nhiêu ki-lô-gam ngô?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3EFFC-022A-7303-5C0B-61F4A35DCE9A}"/>
              </a:ext>
            </a:extLst>
          </p:cNvPr>
          <p:cNvSpPr/>
          <p:nvPr/>
        </p:nvSpPr>
        <p:spPr>
          <a:xfrm>
            <a:off x="6261478" y="672589"/>
            <a:ext cx="2272922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24161-D0F1-78CA-E306-DC98F590E657}"/>
              </a:ext>
            </a:extLst>
          </p:cNvPr>
          <p:cNvSpPr/>
          <p:nvPr/>
        </p:nvSpPr>
        <p:spPr>
          <a:xfrm>
            <a:off x="6080918" y="1901378"/>
            <a:ext cx="2453481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20866" y="0"/>
            <a:ext cx="110050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Cửa hàng có 18 bao ngô, mỗi bao cân nặng 35 kg. </a:t>
            </a:r>
            <a:r>
              <a:rPr lang="en-US" sz="3600" b="1">
                <a:solidFill>
                  <a:srgbClr val="0070C0"/>
                </a:solidFill>
              </a:rPr>
              <a:t>Hỏi cửa hàng đó có tất cả bao nhiêu ki-lô-gam ngô?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8FCB-DD4A-9F0E-68EE-EE2F43E43DDA}"/>
              </a:ext>
            </a:extLst>
          </p:cNvPr>
          <p:cNvSpPr txBox="1"/>
          <p:nvPr/>
        </p:nvSpPr>
        <p:spPr>
          <a:xfrm>
            <a:off x="1768242" y="3429000"/>
            <a:ext cx="9348051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Cửa hàng có tất cả số ki-lô-gam ngô là:</a:t>
            </a:r>
          </a:p>
          <a:p>
            <a:pPr>
              <a:lnSpc>
                <a:spcPct val="150000"/>
              </a:lnSpc>
            </a:pPr>
            <a:r>
              <a:rPr lang="en-US" sz="4000"/>
              <a:t>	     35 × 18 = 630 (kg)</a:t>
            </a:r>
          </a:p>
          <a:p>
            <a:pPr>
              <a:lnSpc>
                <a:spcPct val="150000"/>
              </a:lnSpc>
            </a:pPr>
            <a:r>
              <a:rPr lang="en-US" sz="4000"/>
              <a:t>                    Đáp số: 630 kg ngô.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62F1-EDD4-E0F8-6CB8-0E2F9452845B}"/>
              </a:ext>
            </a:extLst>
          </p:cNvPr>
          <p:cNvSpPr txBox="1"/>
          <p:nvPr/>
        </p:nvSpPr>
        <p:spPr>
          <a:xfrm>
            <a:off x="930643" y="2659559"/>
            <a:ext cx="9348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Bài giải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0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0" y="2162358"/>
            <a:ext cx="12543431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TOÁN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NHÂN VỚI SỐ CÓ HAI CHỮ SỐ</a:t>
            </a:r>
          </a:p>
          <a:p>
            <a:r>
              <a:rPr lang="en-US" sz="36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923447" y="5341817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Trang 20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04473" y="4625308"/>
            <a:ext cx="5472827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" y="1569559"/>
            <a:ext cx="12004064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4EC0B-FBA0-2046-C30D-E69A47876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50" y="2486927"/>
            <a:ext cx="7693637" cy="340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20604-23C4-AA96-B061-E88687679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509" y="3902743"/>
            <a:ext cx="1719991" cy="295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675034-AFDC-21A8-E47C-95B904BDE3AF}"/>
              </a:ext>
            </a:extLst>
          </p:cNvPr>
          <p:cNvSpPr/>
          <p:nvPr/>
        </p:nvSpPr>
        <p:spPr>
          <a:xfrm>
            <a:off x="2933700" y="236096"/>
            <a:ext cx="6768728" cy="2250831"/>
          </a:xfrm>
          <a:prstGeom prst="wedgeRoundRectCallout">
            <a:avLst>
              <a:gd name="adj1" fmla="val 43703"/>
              <a:gd name="adj2" fmla="val 9934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Mỗi ô tô chở 34 học sinh. 12 ô tô như thế chở bao nhiêu học sinh?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20604-23C4-AA96-B061-E88687679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504" y="2454943"/>
            <a:ext cx="1719991" cy="295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675034-AFDC-21A8-E47C-95B904BDE3AF}"/>
              </a:ext>
            </a:extLst>
          </p:cNvPr>
          <p:cNvSpPr/>
          <p:nvPr/>
        </p:nvSpPr>
        <p:spPr>
          <a:xfrm>
            <a:off x="7515648" y="196759"/>
            <a:ext cx="4202847" cy="1537348"/>
          </a:xfrm>
          <a:prstGeom prst="wedgeRoundRectCallout">
            <a:avLst>
              <a:gd name="adj1" fmla="val 32371"/>
              <a:gd name="adj2" fmla="val 832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Mỗi ô tô chở 34 học sinh. 12 ô tô như thế chở bao nhiêu học sinh?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5C649-9A86-F947-4FBC-E857FE449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15" y="3200459"/>
            <a:ext cx="1595363" cy="255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27809C-756F-6510-E860-8C6087CFC8B7}"/>
              </a:ext>
            </a:extLst>
          </p:cNvPr>
          <p:cNvSpPr/>
          <p:nvPr/>
        </p:nvSpPr>
        <p:spPr>
          <a:xfrm>
            <a:off x="203315" y="1104960"/>
            <a:ext cx="4202847" cy="876857"/>
          </a:xfrm>
          <a:prstGeom prst="wedgeRoundRectCallout">
            <a:avLst>
              <a:gd name="adj1" fmla="val -31540"/>
              <a:gd name="adj2" fmla="val 1155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Ta có thể tính như sau: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4BC49-E8A4-3AA8-E890-9B6C2F2626E6}"/>
              </a:ext>
            </a:extLst>
          </p:cNvPr>
          <p:cNvSpPr/>
          <p:nvPr/>
        </p:nvSpPr>
        <p:spPr>
          <a:xfrm>
            <a:off x="2440974" y="2653381"/>
            <a:ext cx="7179276" cy="3690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</a:rPr>
              <a:t>34 x 12 = 34 x (10 + 2)</a:t>
            </a:r>
          </a:p>
          <a:p>
            <a:pPr marL="36576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</a:rPr>
              <a:t>		   = 34 x 10 + 34 x 2</a:t>
            </a:r>
          </a:p>
          <a:p>
            <a:pPr marL="36576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</a:rPr>
              <a:t>		   = 340 + 68</a:t>
            </a:r>
          </a:p>
          <a:p>
            <a:pPr marL="36576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</a:rPr>
              <a:t>		   = 408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373EF-2F97-852B-5D38-D1EA3C9E2C28}"/>
              </a:ext>
            </a:extLst>
          </p:cNvPr>
          <p:cNvSpPr/>
          <p:nvPr/>
        </p:nvSpPr>
        <p:spPr>
          <a:xfrm>
            <a:off x="4681009" y="2895659"/>
            <a:ext cx="3510491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76C61C-FA6C-22DF-F6A7-0EF45875C278}"/>
              </a:ext>
            </a:extLst>
          </p:cNvPr>
          <p:cNvSpPr/>
          <p:nvPr/>
        </p:nvSpPr>
        <p:spPr>
          <a:xfrm>
            <a:off x="4681008" y="3888915"/>
            <a:ext cx="4386792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8D3CA5-63CF-0734-2565-AAAF30F3C847}"/>
              </a:ext>
            </a:extLst>
          </p:cNvPr>
          <p:cNvSpPr/>
          <p:nvPr/>
        </p:nvSpPr>
        <p:spPr>
          <a:xfrm>
            <a:off x="4547658" y="4860465"/>
            <a:ext cx="4386792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6DEE57-D2F7-A552-9447-6F0F72A44F88}"/>
              </a:ext>
            </a:extLst>
          </p:cNvPr>
          <p:cNvSpPr/>
          <p:nvPr/>
        </p:nvSpPr>
        <p:spPr>
          <a:xfrm>
            <a:off x="4384466" y="5621078"/>
            <a:ext cx="4386792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1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7A1AE-27C1-24AC-7EFD-9EBA1EC7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178" y="727446"/>
            <a:ext cx="5937482" cy="5403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ECEAFF-77EC-E917-5323-BBF88294BD15}"/>
              </a:ext>
            </a:extLst>
          </p:cNvPr>
          <p:cNvSpPr/>
          <p:nvPr/>
        </p:nvSpPr>
        <p:spPr>
          <a:xfrm>
            <a:off x="312810" y="223520"/>
            <a:ext cx="5338618" cy="64109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0A33C-7405-0351-837A-9BAAF6A9E3F5}"/>
              </a:ext>
            </a:extLst>
          </p:cNvPr>
          <p:cNvSpPr txBox="1"/>
          <p:nvPr/>
        </p:nvSpPr>
        <p:spPr>
          <a:xfrm>
            <a:off x="2580640" y="223520"/>
            <a:ext cx="144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A1B88-3BF6-3A95-F2EA-06F5F9C369DE}"/>
              </a:ext>
            </a:extLst>
          </p:cNvPr>
          <p:cNvSpPr txBox="1"/>
          <p:nvPr/>
        </p:nvSpPr>
        <p:spPr>
          <a:xfrm>
            <a:off x="2580640" y="1423849"/>
            <a:ext cx="144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C00000"/>
                </a:solidFill>
              </a:rPr>
              <a:t>1</a:t>
            </a:r>
            <a:r>
              <a:rPr lang="en-US" sz="72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E86AD-EDDB-ED91-2138-9C736F105276}"/>
              </a:ext>
            </a:extLst>
          </p:cNvPr>
          <p:cNvSpPr txBox="1"/>
          <p:nvPr/>
        </p:nvSpPr>
        <p:spPr>
          <a:xfrm>
            <a:off x="2024460" y="742404"/>
            <a:ext cx="83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6B0DC-125D-6E9D-AC3C-F33CEBFE8CF5}"/>
              </a:ext>
            </a:extLst>
          </p:cNvPr>
          <p:cNvCxnSpPr/>
          <p:nvPr/>
        </p:nvCxnSpPr>
        <p:spPr>
          <a:xfrm>
            <a:off x="1747520" y="2624178"/>
            <a:ext cx="227584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F9C751-75E3-C280-7784-3514E83B56F1}"/>
              </a:ext>
            </a:extLst>
          </p:cNvPr>
          <p:cNvSpPr txBox="1"/>
          <p:nvPr/>
        </p:nvSpPr>
        <p:spPr>
          <a:xfrm>
            <a:off x="2580640" y="2750461"/>
            <a:ext cx="144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0070C0"/>
                </a:solidFill>
              </a:rPr>
              <a:t>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D7A11-FC81-6767-19B6-6E8D09F6D6E4}"/>
              </a:ext>
            </a:extLst>
          </p:cNvPr>
          <p:cNvSpPr txBox="1"/>
          <p:nvPr/>
        </p:nvSpPr>
        <p:spPr>
          <a:xfrm>
            <a:off x="2057559" y="5208453"/>
            <a:ext cx="224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408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74589A-524C-7FA9-D8B5-820BEFEB5509}"/>
              </a:ext>
            </a:extLst>
          </p:cNvPr>
          <p:cNvCxnSpPr/>
          <p:nvPr/>
        </p:nvCxnSpPr>
        <p:spPr>
          <a:xfrm>
            <a:off x="1722279" y="5109030"/>
            <a:ext cx="227584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0D9BEE-3685-D1B2-4ABC-BBEDA98627AC}"/>
              </a:ext>
            </a:extLst>
          </p:cNvPr>
          <p:cNvSpPr txBox="1"/>
          <p:nvPr/>
        </p:nvSpPr>
        <p:spPr>
          <a:xfrm>
            <a:off x="2118519" y="3929746"/>
            <a:ext cx="144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8CE59B-C83C-4936-D6B0-5D45B3B04E7B}"/>
              </a:ext>
            </a:extLst>
          </p:cNvPr>
          <p:cNvSpPr/>
          <p:nvPr/>
        </p:nvSpPr>
        <p:spPr>
          <a:xfrm>
            <a:off x="3190717" y="2936973"/>
            <a:ext cx="66532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F50D2E-F3CF-CE5D-F39D-11A144F1640B}"/>
              </a:ext>
            </a:extLst>
          </p:cNvPr>
          <p:cNvSpPr/>
          <p:nvPr/>
        </p:nvSpPr>
        <p:spPr>
          <a:xfrm>
            <a:off x="2550637" y="2936973"/>
            <a:ext cx="66532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2A504A-08C6-AA19-7E73-A23DFC136E4F}"/>
              </a:ext>
            </a:extLst>
          </p:cNvPr>
          <p:cNvSpPr/>
          <p:nvPr/>
        </p:nvSpPr>
        <p:spPr>
          <a:xfrm>
            <a:off x="3177741" y="5392791"/>
            <a:ext cx="66532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7C6B68-FE7E-5485-58D7-D8AE232C3D70}"/>
              </a:ext>
            </a:extLst>
          </p:cNvPr>
          <p:cNvSpPr/>
          <p:nvPr/>
        </p:nvSpPr>
        <p:spPr>
          <a:xfrm>
            <a:off x="2695812" y="3922492"/>
            <a:ext cx="66532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354BA5-C4DF-3DF8-AD75-46F49DDCF427}"/>
              </a:ext>
            </a:extLst>
          </p:cNvPr>
          <p:cNvSpPr/>
          <p:nvPr/>
        </p:nvSpPr>
        <p:spPr>
          <a:xfrm>
            <a:off x="2008542" y="3922492"/>
            <a:ext cx="66532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FB4B48-2730-ED92-8C99-BA81E410E0FF}"/>
              </a:ext>
            </a:extLst>
          </p:cNvPr>
          <p:cNvSpPr/>
          <p:nvPr/>
        </p:nvSpPr>
        <p:spPr>
          <a:xfrm>
            <a:off x="2637970" y="5422546"/>
            <a:ext cx="53715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4E0BF8-F29F-DC4B-10F6-D8CBE9131060}"/>
              </a:ext>
            </a:extLst>
          </p:cNvPr>
          <p:cNvSpPr/>
          <p:nvPr/>
        </p:nvSpPr>
        <p:spPr>
          <a:xfrm>
            <a:off x="2098199" y="5429800"/>
            <a:ext cx="537151" cy="947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E59E8-0F39-7FD9-691C-06B4FFF7FDB6}"/>
              </a:ext>
            </a:extLst>
          </p:cNvPr>
          <p:cNvSpPr txBox="1"/>
          <p:nvPr/>
        </p:nvSpPr>
        <p:spPr>
          <a:xfrm>
            <a:off x="5483788" y="8710"/>
            <a:ext cx="63652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  Lưu ý: 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US" sz="4400"/>
              <a:t>68 là tích riêng thứ nhất (68 đơn vị).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US" sz="4400"/>
              <a:t>34 là tích riêng thứ hai (34 chục hay 340 đơn vị).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US" sz="4400"/>
              <a:t>Viết tích riêng thứ hai lùi sang trái một cột so với tích riêng thứ nhất.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9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animBg="1"/>
      <p:bldP spid="13" grpId="0" animBg="1"/>
      <p:bldP spid="16" grpId="0" animBg="1"/>
      <p:bldP spid="14" grpId="0" animBg="1"/>
      <p:bldP spid="15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01FA3F-88DE-4017-B2AB-940D11F91DF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1.3_Bài 43_Nhân với số có hai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018B33-911C-4BE1-A654-F2015E900847}:8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EEBE63-E12F-4966-BC46-496F54790E99}:8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A4797-FBBD-42BE-802D-C8646BF331A7}:8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F2204A-D222-4FF6-9DA2-95EEC2907C6C}:8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A9EF5C-CBA3-40A1-853C-87887140760F}:8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93C8EF-35D0-4B39-9479-9F8AFB4E72E9}: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A3115-CF1D-4438-B7FA-85A1B2E1F891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C07618-45F7-4EA1-9B66-B648B85728B1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21CD8-DA50-493E-8A9F-0B24E8E7330C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3F5723-AEB8-4B40-8FB7-E5C84EACB353}:7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2AAEB8-21F2-426B-9921-0775D9AC38CB}:8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CA38C9-4089-4E97-B5A1-AE7E28B818DF}:8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E373C5-62AF-443B-BCF5-9ABB76A16E3C}:8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04BC10-A0EF-49BD-AADB-D61F612F55FC}:891"/>
</p:tagLst>
</file>

<file path=ppt/theme/theme1.xml><?xml version="1.0" encoding="utf-8"?>
<a:theme xmlns:a="http://schemas.openxmlformats.org/drawingml/2006/main" name="Latin American Folk Dances by Slidesgo">
  <a:themeElements>
    <a:clrScheme name="Simple Light">
      <a:dk1>
        <a:srgbClr val="2E2723"/>
      </a:dk1>
      <a:lt1>
        <a:srgbClr val="FFFDF0"/>
      </a:lt1>
      <a:dk2>
        <a:srgbClr val="83B24A"/>
      </a:dk2>
      <a:lt2>
        <a:srgbClr val="A5D16D"/>
      </a:lt2>
      <a:accent1>
        <a:srgbClr val="DA4280"/>
      </a:accent1>
      <a:accent2>
        <a:srgbClr val="E172A8"/>
      </a:accent2>
      <a:accent3>
        <a:srgbClr val="D5095D"/>
      </a:accent3>
      <a:accent4>
        <a:srgbClr val="3C78D8"/>
      </a:accent4>
      <a:accent5>
        <a:srgbClr val="FFD966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355</Words>
  <Application>Microsoft Office PowerPoint</Application>
  <PresentationFormat>Custom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Libre Baskerville</vt:lpstr>
      <vt:lpstr>Times New Roman</vt:lpstr>
      <vt:lpstr>Varela Round</vt:lpstr>
      <vt:lpstr>Wingdings</vt:lpstr>
      <vt:lpstr>Latin American Folk Dances by Slidesgo</vt:lpstr>
      <vt:lpstr>Custom Design</vt:lpstr>
      <vt:lpstr>1_Custom Design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21.3_Bài 43_Nhân với số có hai chữ số</dc:title>
  <dc:creator>ADMIN</dc:creator>
  <cp:lastModifiedBy>STD_DELL</cp:lastModifiedBy>
  <cp:revision>172</cp:revision>
  <dcterms:modified xsi:type="dcterms:W3CDTF">2025-02-02T14:56:06Z</dcterms:modified>
</cp:coreProperties>
</file>