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4"/>
  </p:notesMasterIdLst>
  <p:sldIdLst>
    <p:sldId id="366" r:id="rId2"/>
    <p:sldId id="332" r:id="rId3"/>
    <p:sldId id="363" r:id="rId4"/>
    <p:sldId id="334" r:id="rId5"/>
    <p:sldId id="362" r:id="rId6"/>
    <p:sldId id="364" r:id="rId7"/>
    <p:sldId id="320" r:id="rId8"/>
    <p:sldId id="344" r:id="rId9"/>
    <p:sldId id="365" r:id="rId10"/>
    <p:sldId id="359" r:id="rId11"/>
    <p:sldId id="361" r:id="rId12"/>
    <p:sldId id="33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00EB"/>
    <a:srgbClr val="60D1F6"/>
    <a:srgbClr val="BA56E8"/>
    <a:srgbClr val="598CF1"/>
    <a:srgbClr val="00AEEF"/>
    <a:srgbClr val="ED028C"/>
    <a:srgbClr val="FDCB93"/>
    <a:srgbClr val="5DC4D9"/>
    <a:srgbClr val="F4A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24" y="7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6C537-A3D4-4C7E-A0DB-C63D9FBEA92C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77E23-2575-4DBD-A16E-5714487B8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0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DB7F6-1C04-4FD1-B0A9-89C4E24A07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8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77E23-2575-4DBD-A16E-5714487B80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8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3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57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2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6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3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6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57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8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3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0926-D78B-4193-874D-DAC1F59360D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B8D4-BE75-434C-A03C-338940A8C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5"/>
            <a:ext cx="12192000" cy="68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8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eca04cb798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76200"/>
            <a:ext cx="12268200" cy="7086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Content Placeholder 2"/>
          <p:cNvSpPr/>
          <p:nvPr/>
        </p:nvSpPr>
        <p:spPr>
          <a:xfrm>
            <a:off x="2618351" y="2720301"/>
            <a:ext cx="7334931" cy="4857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algn="ctr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3000" b="1" i="1" dirty="0">
              <a:ln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636929"/>
            <a:ext cx="510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9881" y="1550712"/>
            <a:ext cx="577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SÁCH KẾT NỐI TRI THỨC VỚI CUỘC SỐNG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5149" y="2107518"/>
            <a:ext cx="3821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4850347"/>
            <a:ext cx="3791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230743" y="1232877"/>
            <a:ext cx="2110154" cy="1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2060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8C2994-6F4D-4C7E-8B03-E9785B8CB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846" y="233085"/>
            <a:ext cx="5258681" cy="689951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Loi Meo\Desktop\Đạo đức 1\b08b373f5c59a207fb48.jpg">
            <a:extLst>
              <a:ext uri="{FF2B5EF4-FFF2-40B4-BE49-F238E27FC236}">
                <a16:creationId xmlns:a16="http://schemas.microsoft.com/office/drawing/2014/main" id="{AEF362DA-3808-44DD-8249-F671AAA3C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84807" r="21129" b="70"/>
          <a:stretch/>
        </p:blipFill>
        <p:spPr bwMode="auto">
          <a:xfrm>
            <a:off x="1682849" y="196393"/>
            <a:ext cx="2722896" cy="9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E578835-7782-4323-88CD-CAFD967F3FCD}"/>
              </a:ext>
            </a:extLst>
          </p:cNvPr>
          <p:cNvSpPr txBox="1"/>
          <p:nvPr/>
        </p:nvSpPr>
        <p:spPr>
          <a:xfrm>
            <a:off x="1840523" y="5335075"/>
            <a:ext cx="879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D05AA15-CDC1-47D4-AECE-9256ECC2F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0524" y="1196310"/>
            <a:ext cx="8417115" cy="402280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F13E0D9-C4BB-4386-9873-781134E17D30}"/>
              </a:ext>
            </a:extLst>
          </p:cNvPr>
          <p:cNvSpPr txBox="1"/>
          <p:nvPr/>
        </p:nvSpPr>
        <p:spPr>
          <a:xfrm>
            <a:off x="1840523" y="5335074"/>
            <a:ext cx="8792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64EB075-BFA8-40B4-A3F1-E8F404F35260}"/>
              </a:ext>
            </a:extLst>
          </p:cNvPr>
          <p:cNvSpPr txBox="1"/>
          <p:nvPr/>
        </p:nvSpPr>
        <p:spPr>
          <a:xfrm>
            <a:off x="1840523" y="5336149"/>
            <a:ext cx="8792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3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8" grpId="0"/>
      <p:bldP spid="8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10DFD3-1D88-4C9C-BBA8-0A9B6985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320" y="500063"/>
            <a:ext cx="85953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948746B-76D4-4813-AD27-C944B56C6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2" descr="C:\Users\Loi Meo\Desktop\Đạo đức 1\78ec07623f04c15a9815.jpg">
            <a:extLst>
              <a:ext uri="{FF2B5EF4-FFF2-40B4-BE49-F238E27FC236}">
                <a16:creationId xmlns:a16="http://schemas.microsoft.com/office/drawing/2014/main" id="{E841E88F-1229-4BA5-90BF-A4FDBCE9E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0" b="15196"/>
          <a:stretch/>
        </p:blipFill>
        <p:spPr bwMode="auto">
          <a:xfrm>
            <a:off x="2251124" y="1825626"/>
            <a:ext cx="3844876" cy="4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03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600flower_14018">
            <a:extLst>
              <a:ext uri="{FF2B5EF4-FFF2-40B4-BE49-F238E27FC236}">
                <a16:creationId xmlns:a16="http://schemas.microsoft.com/office/drawing/2014/main" id="{763FA10D-72DB-4305-B58C-A022D1638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36AB406-C8CA-49F4-97F7-F6BB019BE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974" y="839836"/>
            <a:ext cx="7723163" cy="1323439"/>
          </a:xfrm>
          <a:prstGeom prst="rect">
            <a:avLst/>
          </a:prstGeom>
          <a:noFill/>
          <a:ln w="9525">
            <a:solidFill>
              <a:srgbClr val="00808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6:Tự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Text Box 9">
            <a:extLst>
              <a:ext uri="{FF2B5EF4-FFF2-40B4-BE49-F238E27FC236}">
                <a16:creationId xmlns:a16="http://schemas.microsoft.com/office/drawing/2014/main" id="{91A96990-9A1B-4421-B004-50E24D13D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818" y="228711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vi-VN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 descr="Ảnh có chứa con mèo, trong nhà, động vật có vú, mèo nuôi trong nhà&#10;&#10;Mô tả được tạo tự động">
            <a:extLst>
              <a:ext uri="{FF2B5EF4-FFF2-40B4-BE49-F238E27FC236}">
                <a16:creationId xmlns:a16="http://schemas.microsoft.com/office/drawing/2014/main" id="{B6558D59-547F-4591-B1BC-EAA30DC1E5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" y="2163275"/>
            <a:ext cx="8347045" cy="4406337"/>
          </a:xfrm>
          <a:prstGeom prst="rect">
            <a:avLst/>
          </a:prstGeom>
        </p:spPr>
      </p:pic>
      <p:pic>
        <p:nvPicPr>
          <p:cNvPr id="2" name="Anh Thy, Khương Duy – Hai Chú Mèo Ngoan">
            <a:hlinkClick r:id="" action="ppaction://media"/>
            <a:extLst>
              <a:ext uri="{FF2B5EF4-FFF2-40B4-BE49-F238E27FC236}">
                <a16:creationId xmlns:a16="http://schemas.microsoft.com/office/drawing/2014/main" id="{28D832C2-64F5-4A4E-BE1E-D509750B1E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4015" y="5797063"/>
            <a:ext cx="769034" cy="609600"/>
          </a:xfrm>
          <a:prstGeom prst="rect">
            <a:avLst/>
          </a:prstGeom>
        </p:spPr>
      </p:pic>
      <p:sp>
        <p:nvSpPr>
          <p:cNvPr id="12" name="Tiêu đề 1">
            <a:extLst>
              <a:ext uri="{FF2B5EF4-FFF2-40B4-BE49-F238E27FC236}">
                <a16:creationId xmlns:a16="http://schemas.microsoft.com/office/drawing/2014/main" id="{38AD055A-322C-4BC4-8B29-C70D159A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554" y="2977482"/>
            <a:ext cx="3138374" cy="1793073"/>
          </a:xfrm>
        </p:spPr>
        <p:txBody>
          <a:bodyPr/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</a:rPr>
              <a:t>Vì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mèo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đen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mèo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được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cô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yêu</a:t>
            </a:r>
            <a:r>
              <a:rPr lang="en-US" sz="2800" b="1" dirty="0">
                <a:solidFill>
                  <a:srgbClr val="C00000"/>
                </a:solidFill>
              </a:rPr>
              <a:t> , </a:t>
            </a:r>
            <a:r>
              <a:rPr lang="en-US" sz="2800" b="1" dirty="0" err="1">
                <a:solidFill>
                  <a:srgbClr val="C00000"/>
                </a:solidFill>
              </a:rPr>
              <a:t>bạn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quý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mẹ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khen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  <a:endParaRPr lang="vi-VN" sz="28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28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2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1ABE56-B238-4DF1-8B5F-BBF86B98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36" y="1057853"/>
            <a:ext cx="10654145" cy="1325563"/>
          </a:xfrm>
        </p:spPr>
        <p:txBody>
          <a:bodyPr/>
          <a:lstStyle/>
          <a:p>
            <a:r>
              <a:rPr lang="en-US" sz="2800" b="1" dirty="0" err="1">
                <a:solidFill>
                  <a:srgbClr val="C00000"/>
                </a:solidFill>
              </a:rPr>
              <a:t>Vì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sao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mèo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đen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mèo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được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cô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yêu</a:t>
            </a:r>
            <a:r>
              <a:rPr lang="en-US" sz="2800" b="1" dirty="0">
                <a:solidFill>
                  <a:srgbClr val="C00000"/>
                </a:solidFill>
              </a:rPr>
              <a:t> , </a:t>
            </a:r>
            <a:r>
              <a:rPr lang="en-US" sz="2800" b="1" dirty="0" err="1">
                <a:solidFill>
                  <a:srgbClr val="C00000"/>
                </a:solidFill>
              </a:rPr>
              <a:t>bạn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quý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mẹ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khen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  <a:endParaRPr lang="vi-VN" sz="2800" b="1" dirty="0">
              <a:solidFill>
                <a:srgbClr val="C0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993FC9-22A2-4D8E-ADDF-4C6E9F884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036" y="3308062"/>
            <a:ext cx="10293927" cy="1277792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solidFill>
                  <a:srgbClr val="2D00EB"/>
                </a:solidFill>
              </a:rPr>
              <a:t>Hai </a:t>
            </a:r>
            <a:r>
              <a:rPr lang="en-US" dirty="0" err="1">
                <a:solidFill>
                  <a:srgbClr val="2D00EB"/>
                </a:solidFill>
              </a:rPr>
              <a:t>chú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mèo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trong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bài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hát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rất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chăm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chỉ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học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hành</a:t>
            </a:r>
            <a:r>
              <a:rPr lang="en-US" dirty="0">
                <a:solidFill>
                  <a:srgbClr val="2D00EB"/>
                </a:solidFill>
              </a:rPr>
              <a:t>, </a:t>
            </a:r>
            <a:r>
              <a:rPr lang="en-US" dirty="0" err="1">
                <a:solidFill>
                  <a:srgbClr val="2D00EB"/>
                </a:solidFill>
              </a:rPr>
              <a:t>siêng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năng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làm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việc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nhà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nên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được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mọi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người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yêu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quý</a:t>
            </a:r>
            <a:r>
              <a:rPr lang="en-US" dirty="0">
                <a:solidFill>
                  <a:srgbClr val="2D00EB"/>
                </a:solidFill>
              </a:rPr>
              <a:t>, </a:t>
            </a:r>
            <a:r>
              <a:rPr lang="en-US" dirty="0" err="1">
                <a:solidFill>
                  <a:srgbClr val="2D00EB"/>
                </a:solidFill>
              </a:rPr>
              <a:t>em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cần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học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tập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những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thói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quen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tốt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của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hai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chú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mèo</a:t>
            </a:r>
            <a:r>
              <a:rPr lang="en-US" dirty="0">
                <a:solidFill>
                  <a:srgbClr val="2D00EB"/>
                </a:solidFill>
              </a:rPr>
              <a:t> </a:t>
            </a:r>
            <a:r>
              <a:rPr lang="en-US" dirty="0" err="1">
                <a:solidFill>
                  <a:srgbClr val="2D00EB"/>
                </a:solidFill>
              </a:rPr>
              <a:t>này</a:t>
            </a:r>
            <a:r>
              <a:rPr lang="en-US" dirty="0">
                <a:solidFill>
                  <a:srgbClr val="2D00EB"/>
                </a:solidFill>
              </a:rPr>
              <a:t>.</a:t>
            </a:r>
            <a:endParaRPr lang="vi-VN" dirty="0">
              <a:solidFill>
                <a:srgbClr val="2D00E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61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Loi Meo\Desktop\Đạo đức 1\b08b373f5c59a207fb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21274" r="28508" b="64349"/>
          <a:stretch/>
        </p:blipFill>
        <p:spPr bwMode="auto">
          <a:xfrm>
            <a:off x="1091753" y="391239"/>
            <a:ext cx="2189018" cy="96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3777" y="440836"/>
            <a:ext cx="8772350" cy="1085053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ộp chú thích: Mũi tên Xuống 10">
            <a:extLst>
              <a:ext uri="{FF2B5EF4-FFF2-40B4-BE49-F238E27FC236}">
                <a16:creationId xmlns:a16="http://schemas.microsoft.com/office/drawing/2014/main" id="{16DF2416-1A34-47FE-937A-9890E333AB61}"/>
              </a:ext>
            </a:extLst>
          </p:cNvPr>
          <p:cNvSpPr/>
          <p:nvPr/>
        </p:nvSpPr>
        <p:spPr>
          <a:xfrm>
            <a:off x="6090561" y="3103872"/>
            <a:ext cx="45719" cy="4963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8BCF92-197E-49ED-8D4B-9B7E16DE8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453" y="1787236"/>
            <a:ext cx="9871437" cy="4893300"/>
          </a:xfrm>
          <a:prstGeom prst="rect">
            <a:avLst/>
          </a:prstGeom>
        </p:spPr>
      </p:pic>
      <p:sp>
        <p:nvSpPr>
          <p:cNvPr id="9" name="Chỗ dành sẵn cho Nội dung 2">
            <a:extLst>
              <a:ext uri="{FF2B5EF4-FFF2-40B4-BE49-F238E27FC236}">
                <a16:creationId xmlns:a16="http://schemas.microsoft.com/office/drawing/2014/main" id="{01FE4926-4227-4455-BAAD-342904C1FD16}"/>
              </a:ext>
            </a:extLst>
          </p:cNvPr>
          <p:cNvSpPr txBox="1">
            <a:spLocks/>
          </p:cNvSpPr>
          <p:nvPr/>
        </p:nvSpPr>
        <p:spPr>
          <a:xfrm>
            <a:off x="1495894" y="1219200"/>
            <a:ext cx="3126409" cy="725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b="1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5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FDD3811-2497-4847-A7D0-95D57C974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747" y="235024"/>
            <a:ext cx="4176745" cy="94870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A985980B-EE05-4930-971F-1F0243712AEB}"/>
              </a:ext>
            </a:extLst>
          </p:cNvPr>
          <p:cNvSpPr txBox="1">
            <a:spLocks/>
          </p:cNvSpPr>
          <p:nvPr/>
        </p:nvSpPr>
        <p:spPr>
          <a:xfrm>
            <a:off x="6111237" y="3718791"/>
            <a:ext cx="5637418" cy="25192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en-US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hỗ dành sẵn cho Nội dung 2">
            <a:extLst>
              <a:ext uri="{FF2B5EF4-FFF2-40B4-BE49-F238E27FC236}">
                <a16:creationId xmlns:a16="http://schemas.microsoft.com/office/drawing/2014/main" id="{AC404821-B615-4225-8B2D-51843BE04602}"/>
              </a:ext>
            </a:extLst>
          </p:cNvPr>
          <p:cNvSpPr txBox="1">
            <a:spLocks/>
          </p:cNvSpPr>
          <p:nvPr/>
        </p:nvSpPr>
        <p:spPr>
          <a:xfrm>
            <a:off x="1749083" y="3698939"/>
            <a:ext cx="8736037" cy="2236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vi-VN" sz="24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id="{5E221812-8FC7-4EF2-B85B-88E09B7E1A9E}"/>
              </a:ext>
            </a:extLst>
          </p:cNvPr>
          <p:cNvSpPr txBox="1">
            <a:spLocks/>
          </p:cNvSpPr>
          <p:nvPr/>
        </p:nvSpPr>
        <p:spPr>
          <a:xfrm>
            <a:off x="6111237" y="1324785"/>
            <a:ext cx="5637417" cy="17756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tập.Hai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04AFFDD-1FDF-44AC-8736-DC91A2E08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545" y="207652"/>
            <a:ext cx="5972693" cy="6332682"/>
          </a:xfrm>
          <a:prstGeom prst="rect">
            <a:avLst/>
          </a:prstGeom>
        </p:spPr>
      </p:pic>
      <p:sp>
        <p:nvSpPr>
          <p:cNvPr id="7" name="Chỗ dành sẵn cho Nội dung 2">
            <a:extLst>
              <a:ext uri="{FF2B5EF4-FFF2-40B4-BE49-F238E27FC236}">
                <a16:creationId xmlns:a16="http://schemas.microsoft.com/office/drawing/2014/main" id="{367FED3C-A5E0-406E-9EFE-9BB0E61E4491}"/>
              </a:ext>
            </a:extLst>
          </p:cNvPr>
          <p:cNvSpPr txBox="1">
            <a:spLocks/>
          </p:cNvSpPr>
          <p:nvPr/>
        </p:nvSpPr>
        <p:spPr>
          <a:xfrm>
            <a:off x="6116779" y="2885905"/>
            <a:ext cx="5631876" cy="548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endParaRPr lang="en-US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46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B19945E-A9FE-4B9B-B0B8-CA53A707FE9C}"/>
              </a:ext>
            </a:extLst>
          </p:cNvPr>
          <p:cNvSpPr txBox="1"/>
          <p:nvPr/>
        </p:nvSpPr>
        <p:spPr>
          <a:xfrm>
            <a:off x="3911884" y="326878"/>
            <a:ext cx="4982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7C9DF52-0788-45D8-9FA5-BD0807BE307E}"/>
              </a:ext>
            </a:extLst>
          </p:cNvPr>
          <p:cNvSpPr txBox="1"/>
          <p:nvPr/>
        </p:nvSpPr>
        <p:spPr>
          <a:xfrm>
            <a:off x="277091" y="1795184"/>
            <a:ext cx="1154083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đẹp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92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78DE0B-1405-4A97-AF67-8315856D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16E068-4BD1-4B74-8EDA-1B74F7FC5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1" y="905356"/>
            <a:ext cx="6942857" cy="3209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4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8EB36D-AD0E-4DA9-AE5D-66089CD8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12728"/>
            <a:ext cx="8219928" cy="521564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AD6A771-35E0-4EFF-9DD5-704730785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564" y="842131"/>
            <a:ext cx="10418618" cy="56002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0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C3DF25F6-04E0-4DBC-9A21-FC97033CD205}"/>
              </a:ext>
            </a:extLst>
          </p:cNvPr>
          <p:cNvSpPr txBox="1">
            <a:spLocks/>
          </p:cNvSpPr>
          <p:nvPr/>
        </p:nvSpPr>
        <p:spPr>
          <a:xfrm>
            <a:off x="803923" y="1057856"/>
            <a:ext cx="10917382" cy="1657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id="{29679511-6EE6-4439-ABF9-338B09E593E2}"/>
              </a:ext>
            </a:extLst>
          </p:cNvPr>
          <p:cNvSpPr txBox="1">
            <a:spLocks/>
          </p:cNvSpPr>
          <p:nvPr/>
        </p:nvSpPr>
        <p:spPr>
          <a:xfrm>
            <a:off x="803923" y="3967736"/>
            <a:ext cx="10570658" cy="8952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2D00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2D00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25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DFAD1BC-B801-4277-B70D-3C63A19D6CF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3n\uFFFDr{288BE087-6712-412E-98D9-1DFD503E47EE}&quot;,&quot;C:\\Users\\NHATMINH\\Downloads\\bài đt tuần 20\\bài đt tuần 2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Dao duc 1 chu de 6 Tu giac lam viec cua minh Bai 17 Tu giac hoc ta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D3FC4B-470C-4092-B28D-5F76FB853E09}:3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C5A685-0701-4403-827E-F9BA6ABF0A2D}:3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E46168-9BC7-42B8-8AF9-A3836EFDB8C9}:3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223B30-87EC-43CC-AE14-B936E8AABA66}:3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CE8301-94B4-410C-9CAA-04C884AE4380}:3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22D0E6-F4EE-47C7-B3D0-F70BD9D1210F}:3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CF9023-0775-4E11-8D4D-822EDB507714}:3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5D4D8-8C6D-4F0C-8E65-2C7BC6E80C27}:3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D4DBE4-3E5F-4D0B-84C2-8F0C3BE01298}:3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17F0F0-93F6-45C0-B09E-94B871AF3319}: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7D7FE9-BB51-4A31-8FE8-6C8EED0B3DE5}:3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5FF331-F732-4FAF-B67B-0D6FF613908D}:34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353</TotalTime>
  <Words>428</Words>
  <Application>Microsoft Office PowerPoint</Application>
  <PresentationFormat>Widescreen</PresentationFormat>
  <Paragraphs>32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Vì sao mèo đen và mèo vàng trong bài hát lại được cô yêu , bạn quý, mẹ khen?</vt:lpstr>
      <vt:lpstr>Vì sao mèo đen và mèo vàng trong bài hát lại được cô yêu , bạn quý, mẹ khen?</vt:lpstr>
      <vt:lpstr>        Bạn nào đã tự giác học tập, bạn nào chưa tự giác học tập? Các         biểu hiện của việc tự giác học tập? Vì sao cần tự giác học tập? </vt:lpstr>
      <vt:lpstr>PowerPoint Presentation</vt:lpstr>
      <vt:lpstr>PowerPoint Presentation</vt:lpstr>
      <vt:lpstr>PowerPoint Presentation</vt:lpstr>
      <vt:lpstr>Bạn nào dưới đây đã tự giác học tập? Vì sao?</vt:lpstr>
      <vt:lpstr>PowerPoint Presentation</vt:lpstr>
      <vt:lpstr>Em hãy đưa ra lời khuyên cho bạn .</vt:lpstr>
      <vt:lpstr>Em luôn tự giác học hành Chuyên cần, tích cực mới thành trò ngoan.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Dao duc 1 chu de 6 Tu giac lam viec cua minh Bai 17 Tu giac hoc tap</dc:title>
  <dc:creator>Vu Le Minh Khanh</dc:creator>
  <cp:lastModifiedBy>THANH HƯƠNG</cp:lastModifiedBy>
  <cp:revision>177</cp:revision>
  <dcterms:created xsi:type="dcterms:W3CDTF">2020-11-15T22:49:58Z</dcterms:created>
  <dcterms:modified xsi:type="dcterms:W3CDTF">2025-02-01T13:26:17Z</dcterms:modified>
</cp:coreProperties>
</file>