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7171" r:id="rId2"/>
    <p:sldId id="7169" r:id="rId3"/>
    <p:sldId id="7179" r:id="rId4"/>
    <p:sldId id="7182" r:id="rId5"/>
    <p:sldId id="7192" r:id="rId6"/>
    <p:sldId id="7193" r:id="rId7"/>
    <p:sldId id="7194" r:id="rId8"/>
    <p:sldId id="7195" r:id="rId9"/>
    <p:sldId id="7180" r:id="rId10"/>
    <p:sldId id="7135" r:id="rId11"/>
    <p:sldId id="7196" r:id="rId12"/>
    <p:sldId id="7197" r:id="rId13"/>
    <p:sldId id="7198" r:id="rId14"/>
    <p:sldId id="7199" r:id="rId15"/>
    <p:sldId id="7200" r:id="rId16"/>
    <p:sldId id="71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AD"/>
    <a:srgbClr val="E7F9FF"/>
    <a:srgbClr val="F6FDE3"/>
    <a:srgbClr val="FF6F48"/>
    <a:srgbClr val="EB579A"/>
    <a:srgbClr val="5B9648"/>
    <a:srgbClr val="B5D7AB"/>
    <a:srgbClr val="F5ACCD"/>
    <a:srgbClr val="A7E0FE"/>
    <a:srgbClr val="378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DB2AA-ABA1-496A-BBFA-DEC8947D94C6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A4C81-C65C-4915-A231-CA2348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9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4C81-C65C-4915-A231-CA23486873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5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62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66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3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5"/>
          <p:cNvSpPr>
            <a:spLocks noGrp="1"/>
          </p:cNvSpPr>
          <p:nvPr>
            <p:ph type="pic" sz="quarter" idx="10"/>
          </p:nvPr>
        </p:nvSpPr>
        <p:spPr>
          <a:xfrm>
            <a:off x="5419165" y="2629182"/>
            <a:ext cx="5311587" cy="2678002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86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9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6"/>
          <p:cNvSpPr>
            <a:spLocks noGrp="1"/>
          </p:cNvSpPr>
          <p:nvPr>
            <p:ph type="pic" sz="quarter" idx="10"/>
          </p:nvPr>
        </p:nvSpPr>
        <p:spPr>
          <a:xfrm>
            <a:off x="833718" y="1945825"/>
            <a:ext cx="4464423" cy="3550023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06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8"/>
          <p:cNvSpPr>
            <a:spLocks noGrp="1"/>
          </p:cNvSpPr>
          <p:nvPr>
            <p:ph type="pic" sz="quarter" idx="10"/>
          </p:nvPr>
        </p:nvSpPr>
        <p:spPr>
          <a:xfrm>
            <a:off x="1291363" y="1775012"/>
            <a:ext cx="5513293" cy="2070847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46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12"/>
          <p:cNvSpPr>
            <a:spLocks noGrp="1"/>
          </p:cNvSpPr>
          <p:nvPr>
            <p:ph type="pic" sz="quarter" idx="10"/>
          </p:nvPr>
        </p:nvSpPr>
        <p:spPr>
          <a:xfrm>
            <a:off x="820271" y="2514599"/>
            <a:ext cx="3036789" cy="2904565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23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8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806E030B-3C67-7330-E39F-27263BDA46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2A6DA39-44C4-52A9-5AF1-88908B614D63}"/>
              </a:ext>
            </a:extLst>
          </p:cNvPr>
          <p:cNvGrpSpPr/>
          <p:nvPr userDrawn="1"/>
        </p:nvGrpSpPr>
        <p:grpSpPr>
          <a:xfrm>
            <a:off x="-293391" y="-1"/>
            <a:ext cx="12635347" cy="6857999"/>
            <a:chOff x="-67871" y="0"/>
            <a:chExt cx="12192000" cy="6858000"/>
          </a:xfrm>
        </p:grpSpPr>
        <p:pic>
          <p:nvPicPr>
            <p:cNvPr id="5" name="图片 4" descr="水中的倒影&#10;&#10;低可信度描述已自动生成">
              <a:extLst>
                <a:ext uri="{FF2B5EF4-FFF2-40B4-BE49-F238E27FC236}">
                  <a16:creationId xmlns:a16="http://schemas.microsoft.com/office/drawing/2014/main" id="{90D566F5-D73A-BB66-A06C-DD95F3F26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flipV="1">
              <a:off x="-67871" y="0"/>
              <a:ext cx="12192000" cy="6858000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5" descr="图片包含 游戏机, 物体, 钟表, 花&#10;&#10;描述已自动生成">
              <a:extLst>
                <a:ext uri="{FF2B5EF4-FFF2-40B4-BE49-F238E27FC236}">
                  <a16:creationId xmlns:a16="http://schemas.microsoft.com/office/drawing/2014/main" id="{47BDECBC-7999-5230-A032-0A89C7A89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93"/>
            <a:stretch/>
          </p:blipFill>
          <p:spPr>
            <a:xfrm flipV="1">
              <a:off x="1594956" y="4680179"/>
              <a:ext cx="10383149" cy="2177821"/>
            </a:xfrm>
            <a:prstGeom prst="rect">
              <a:avLst/>
            </a:prstGeom>
          </p:spPr>
        </p:pic>
      </p:grp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3010BEB-C7C5-72E4-A31C-C2F6833D5B5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469" y="83952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054152A-77FD-0A2B-5C1F-0F0CFEC5A2D7}"/>
              </a:ext>
            </a:extLst>
          </p:cNvPr>
          <p:cNvGrpSpPr/>
          <p:nvPr/>
        </p:nvGrpSpPr>
        <p:grpSpPr>
          <a:xfrm>
            <a:off x="2052245" y="824869"/>
            <a:ext cx="8087509" cy="5167092"/>
            <a:chOff x="2052245" y="824869"/>
            <a:chExt cx="8087509" cy="5167092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4F4886B0-41BD-4D8F-57AD-09FE40C9C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2052245" y="824869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47F4C0-0BC8-C838-B39C-5DA362DF9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83440" y="1218379"/>
              <a:ext cx="5950212" cy="4773582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98316FFE-DB23-0F11-283C-96E86C591892}"/>
              </a:ext>
            </a:extLst>
          </p:cNvPr>
          <p:cNvSpPr txBox="1">
            <a:spLocks/>
          </p:cNvSpPr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C3910-0BF2-0E5F-98AD-F4CD2869E8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1FB20A-5220-6F7F-9780-7AE994403779}"/>
              </a:ext>
            </a:extLst>
          </p:cNvPr>
          <p:cNvSpPr txBox="1"/>
          <p:nvPr/>
        </p:nvSpPr>
        <p:spPr>
          <a:xfrm>
            <a:off x="849086" y="772886"/>
            <a:ext cx="10907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hình vẽ rồi trả lời câu hỏi.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Hình hộp chữ nhật A gồm bao nhiêu hình lập phương nhỏ?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Hình hộp chữ nhật B gồm bao nhiêu hình lập phương nhỏ?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Hình nào có thể tích lớn hơn?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3D5F-789F-7162-EC98-B6D306B6C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465" y="3118757"/>
            <a:ext cx="7290706" cy="2967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1FB20A-5220-6F7F-9780-7AE994403779}"/>
              </a:ext>
            </a:extLst>
          </p:cNvPr>
          <p:cNvSpPr txBox="1"/>
          <p:nvPr/>
        </p:nvSpPr>
        <p:spPr>
          <a:xfrm>
            <a:off x="849086" y="772886"/>
            <a:ext cx="10907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Hình hộp chữ nhật A gồm 16 hình lập phương nhỏ.</a:t>
            </a:r>
          </a:p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Hình hộp chữ nhật B gồm 18 hình lập phương nhỏ.</a:t>
            </a:r>
          </a:p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Hình hộp chữ nhật B có thể tích lớn hơn hình hộp chữ nhật A (18 &gt; 16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3D5F-789F-7162-EC98-B6D306B6C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465" y="3118757"/>
            <a:ext cx="7290706" cy="29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pic>
        <p:nvPicPr>
          <p:cNvPr id="4" name="Picture 3" descr="A black and orange text&#10;&#10;Description automatically generated">
            <a:extLst>
              <a:ext uri="{FF2B5EF4-FFF2-40B4-BE49-F238E27FC236}">
                <a16:creationId xmlns:a16="http://schemas.microsoft.com/office/drawing/2014/main" id="{24C1F016-9B28-0C5E-98F0-C2FA548B66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" y="1872055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3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69611EC5-444B-CDEC-7053-F3E9528A5C19}"/>
              </a:ext>
            </a:extLst>
          </p:cNvPr>
          <p:cNvSpPr/>
          <p:nvPr/>
        </p:nvSpPr>
        <p:spPr>
          <a:xfrm>
            <a:off x="511629" y="696686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26F4-A319-B06A-53FC-C4A711C1494D}"/>
              </a:ext>
            </a:extLst>
          </p:cNvPr>
          <p:cNvSpPr txBox="1"/>
          <p:nvPr/>
        </p:nvSpPr>
        <p:spPr>
          <a:xfrm>
            <a:off x="1230086" y="631371"/>
            <a:ext cx="842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3F41B-80B2-08D2-B3A4-FB1C21D07DD7}"/>
              </a:ext>
            </a:extLst>
          </p:cNvPr>
          <p:cNvSpPr txBox="1"/>
          <p:nvPr/>
        </p:nvSpPr>
        <p:spPr>
          <a:xfrm>
            <a:off x="1132115" y="1415143"/>
            <a:ext cx="10504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lớn hơn thể tích hình D.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bằng thể tích hình D.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bé hơn thể tích hình 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380853-E533-E6FC-A216-F1418D079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096" y="3505200"/>
            <a:ext cx="4266614" cy="252888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0A44EB3-43B7-4745-EF82-E1BC5566C066}"/>
              </a:ext>
            </a:extLst>
          </p:cNvPr>
          <p:cNvSpPr/>
          <p:nvPr/>
        </p:nvSpPr>
        <p:spPr>
          <a:xfrm>
            <a:off x="1045029" y="1458686"/>
            <a:ext cx="598714" cy="5769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185057"/>
            <a:ext cx="11462657" cy="6504453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69611EC5-444B-CDEC-7053-F3E9528A5C19}"/>
              </a:ext>
            </a:extLst>
          </p:cNvPr>
          <p:cNvSpPr/>
          <p:nvPr/>
        </p:nvSpPr>
        <p:spPr>
          <a:xfrm>
            <a:off x="478972" y="381000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26F4-A319-B06A-53FC-C4A711C1494D}"/>
              </a:ext>
            </a:extLst>
          </p:cNvPr>
          <p:cNvSpPr txBox="1"/>
          <p:nvPr/>
        </p:nvSpPr>
        <p:spPr>
          <a:xfrm>
            <a:off x="1197429" y="195942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có một hình lập phương lớn gồm 8 hình lập phương nhỏ cạnh 1 cm.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07A4B-E14F-8A75-6D1C-E683B114797F}"/>
              </a:ext>
            </a:extLst>
          </p:cNvPr>
          <p:cNvSpPr txBox="1"/>
          <p:nvPr/>
        </p:nvSpPr>
        <p:spPr>
          <a:xfrm>
            <a:off x="620486" y="1349830"/>
            <a:ext cx="109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Rô-bốt tháo rời các hình lập phương nhỏ và xếp thành hai hình A và B. So sánh thể tích của hình lập phương ban đầu với tổng thể tích các hình A và 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B99E86-D110-4603-14C6-A667F6C64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755" y="2986768"/>
            <a:ext cx="7135904" cy="241254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C01CC19-5F0B-7B53-7E29-C0C9D7DD121D}"/>
              </a:ext>
            </a:extLst>
          </p:cNvPr>
          <p:cNvSpPr/>
          <p:nvPr/>
        </p:nvSpPr>
        <p:spPr>
          <a:xfrm>
            <a:off x="326573" y="5595257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hình lập phương ban đầu bằng tổng thể tích hình A và hình 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185057"/>
            <a:ext cx="11462657" cy="6504453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69611EC5-444B-CDEC-7053-F3E9528A5C19}"/>
              </a:ext>
            </a:extLst>
          </p:cNvPr>
          <p:cNvSpPr/>
          <p:nvPr/>
        </p:nvSpPr>
        <p:spPr>
          <a:xfrm>
            <a:off x="478972" y="381000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26F4-A319-B06A-53FC-C4A711C1494D}"/>
              </a:ext>
            </a:extLst>
          </p:cNvPr>
          <p:cNvSpPr txBox="1"/>
          <p:nvPr/>
        </p:nvSpPr>
        <p:spPr>
          <a:xfrm>
            <a:off x="1197429" y="195942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Rô-bốt tháo rời các hình lập phương nhỏ và xếp thành một hình hộp chữ nhật như dưới đây.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626AB4-259D-C2C9-B5B9-393A8CBCC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912" y="1381123"/>
            <a:ext cx="8102374" cy="1990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1A9BF7-660C-792D-8BA2-36F1E2EB9BC2}"/>
              </a:ext>
            </a:extLst>
          </p:cNvPr>
          <p:cNvSpPr txBox="1"/>
          <p:nvPr/>
        </p:nvSpPr>
        <p:spPr>
          <a:xfrm>
            <a:off x="794658" y="3385456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cho biết chiều dài, chiều rộng, chiều cao của hình hộp chữ nhật đó.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7980D2-F07E-11EF-0254-4288378F2923}"/>
              </a:ext>
            </a:extLst>
          </p:cNvPr>
          <p:cNvSpPr/>
          <p:nvPr/>
        </p:nvSpPr>
        <p:spPr>
          <a:xfrm>
            <a:off x="435430" y="4811486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hộp chữ nhật có chiều dài 8 cm; chiều rộng 1 cm và chiều cao 1 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0" y="0"/>
            <a:ext cx="12192000" cy="2557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07E4F3-6B3F-0C44-DEEA-EDB0424F4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059" y="1879289"/>
            <a:ext cx="9339881" cy="39749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8A06F6-1116-C802-DFCD-701A656CD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814" y="994443"/>
            <a:ext cx="2377646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0" y="23134"/>
            <a:ext cx="12192000" cy="2557220"/>
          </a:xfrm>
          <a:prstGeom prst="rect">
            <a:avLst/>
          </a:prstGeom>
        </p:spPr>
      </p:pic>
      <p:pic>
        <p:nvPicPr>
          <p:cNvPr id="14" name="Picture 4" descr="Division Symbol clipart - Number, Sign, Yellow, transparent clip art">
            <a:extLst>
              <a:ext uri="{FF2B5EF4-FFF2-40B4-BE49-F238E27FC236}">
                <a16:creationId xmlns:a16="http://schemas.microsoft.com/office/drawing/2014/main" id="{F62DA7E3-2AAC-E723-FF4E-63DB4C1FE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9550" y="1219802"/>
            <a:ext cx="1479461" cy="14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ultiplication Sign Png Background Image - Multiplication Clipart Black And  White, Transparent Png - 666x567 PNG - DLF.PT">
            <a:extLst>
              <a:ext uri="{FF2B5EF4-FFF2-40B4-BE49-F238E27FC236}">
                <a16:creationId xmlns:a16="http://schemas.microsoft.com/office/drawing/2014/main" id="{3EBB6694-9287-2A45-C039-8E2DEFFD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91250" y="2454517"/>
            <a:ext cx="1428436" cy="10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8F088C-7BD2-E5BB-3579-2AC3A2FC978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7" t="73972" r="24005"/>
          <a:stretch/>
        </p:blipFill>
        <p:spPr>
          <a:xfrm>
            <a:off x="929747" y="2837085"/>
            <a:ext cx="1141651" cy="10697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DEC6BD-4C98-0793-5456-EAA2CBF421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5" t="72364" r="-533" b="-1551"/>
          <a:stretch/>
        </p:blipFill>
        <p:spPr>
          <a:xfrm rot="1173953">
            <a:off x="10469695" y="1095283"/>
            <a:ext cx="1156812" cy="1215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401DD6-B0CB-0705-D35B-492548DF4C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505294" y="574289"/>
            <a:ext cx="1141651" cy="1069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C3C5C1-7D2E-E53B-6700-914C3A706C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0037490" y="3866740"/>
            <a:ext cx="1141651" cy="10697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C681EF-9135-12B1-896C-D03B476FC86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3384" y="3877958"/>
            <a:ext cx="1156812" cy="12154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5433C1-E3DE-74A9-C365-82C923CD15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9236086" y="884817"/>
            <a:ext cx="1156812" cy="12154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D4398-7E63-DCFF-69ED-69DEED8E0DE7}"/>
              </a:ext>
            </a:extLst>
          </p:cNvPr>
          <p:cNvSpPr txBox="1">
            <a:spLocks/>
          </p:cNvSpPr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F9167-A841-6DBE-5E15-13662DCAC1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2CC41D-CF9B-2ACA-E437-AA5B9B677F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4187" y="1553569"/>
            <a:ext cx="5797798" cy="920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3BB6CA-15F7-EA4D-AF8E-E411748CDC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54" y="2628055"/>
            <a:ext cx="8266892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1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2B33B7A-1EDE-3D34-D4B0-864A898E3A34}"/>
              </a:ext>
            </a:extLst>
          </p:cNvPr>
          <p:cNvGrpSpPr/>
          <p:nvPr/>
        </p:nvGrpSpPr>
        <p:grpSpPr>
          <a:xfrm>
            <a:off x="1920208" y="660420"/>
            <a:ext cx="8087509" cy="5025070"/>
            <a:chOff x="1920208" y="660420"/>
            <a:chExt cx="8087509" cy="5025070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4F4886B0-41BD-4D8F-57AD-09FE40C9C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1920208" y="660420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3AEE3E-0AD2-B0B7-98C8-57957FB9E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13612" y="911908"/>
              <a:ext cx="6364776" cy="4773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68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6D0E94-6BAC-CC0A-6BFF-20D2B1F7CC96}"/>
              </a:ext>
            </a:extLst>
          </p:cNvPr>
          <p:cNvSpPr txBox="1"/>
          <p:nvPr/>
        </p:nvSpPr>
        <p:spPr>
          <a:xfrm>
            <a:off x="391886" y="195943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424543" y="772887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B46C6E-1DD4-C785-D593-241CE4C9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32" y="1362755"/>
            <a:ext cx="7181850" cy="40671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B046E0-5BE6-6AA0-5A71-2717E8613894}"/>
              </a:ext>
            </a:extLst>
          </p:cNvPr>
          <p:cNvSpPr/>
          <p:nvPr/>
        </p:nvSpPr>
        <p:spPr>
          <a:xfrm>
            <a:off x="620487" y="5627914"/>
            <a:ext cx="11212284" cy="838200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H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nhật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kích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thước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446315" y="391887"/>
            <a:ext cx="721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B046E0-5BE6-6AA0-5A71-2717E8613894}"/>
              </a:ext>
            </a:extLst>
          </p:cNvPr>
          <p:cNvSpPr/>
          <p:nvPr/>
        </p:nvSpPr>
        <p:spPr>
          <a:xfrm>
            <a:off x="609601" y="4288971"/>
            <a:ext cx="11212284" cy="838200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lập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sáu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vuông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B80CB-E1FB-B3D1-9D10-93FB0EFDD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382" y="543605"/>
            <a:ext cx="3241779" cy="33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446315" y="391887"/>
            <a:ext cx="10951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nằm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99152A-EA02-4FBA-52DB-560FB8FC7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951" y="1734230"/>
            <a:ext cx="2258106" cy="197759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E7C0BF-6D7D-2BB0-9744-0E438C7D27F9}"/>
              </a:ext>
            </a:extLst>
          </p:cNvPr>
          <p:cNvSpPr/>
          <p:nvPr/>
        </p:nvSpPr>
        <p:spPr>
          <a:xfrm>
            <a:off x="598716" y="4223657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Ta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lập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phương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hộp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9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685800" y="544287"/>
            <a:ext cx="10951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4 hình lập phương như nhau và hình B cũng gồm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hình lập phương như thế.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nói: Thể tích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bằng thể tích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7A205-CFCE-FF13-DC7F-9848363A6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76" y="2417988"/>
            <a:ext cx="7223353" cy="291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685800" y="544287"/>
            <a:ext cx="112667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 </a:t>
            </a:r>
            <a:r>
              <a:rPr lang="en-US" sz="32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gồm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hình lập phương như nhau. Ta tách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thành hai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gồm 6 hình lập phương và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gồm 2 hình lập phương như thế.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nói: Thể tích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bằng tổng thể tích các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5EF84-48DD-2DA5-31BF-3B3FFDC2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676" y="2839130"/>
            <a:ext cx="83724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pic>
        <p:nvPicPr>
          <p:cNvPr id="6" name="Picture 5" descr="A yellow and blue letters&#10;&#10;Description automatically generated">
            <a:extLst>
              <a:ext uri="{FF2B5EF4-FFF2-40B4-BE49-F238E27FC236}">
                <a16:creationId xmlns:a16="http://schemas.microsoft.com/office/drawing/2014/main" id="{6425A7A3-D158-EC77-4087-EFE97F4E7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28" y="1119187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460</Words>
  <Application>Microsoft Office PowerPoint</Application>
  <PresentationFormat>Widescreen</PresentationFormat>
  <Paragraphs>38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微软雅黑</vt:lpstr>
      <vt:lpstr>#9Slide07 HoneyCream</vt:lpstr>
      <vt:lpstr>Arial</vt:lpstr>
      <vt:lpstr>Calibri</vt:lpstr>
      <vt:lpstr>Cambria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MNT;MangnonTeam</cp:keywords>
  <cp:lastModifiedBy>Minh Ngọc Bùi</cp:lastModifiedBy>
  <cp:revision>55</cp:revision>
  <dcterms:created xsi:type="dcterms:W3CDTF">2022-08-16T23:23:33Z</dcterms:created>
  <dcterms:modified xsi:type="dcterms:W3CDTF">2025-02-21T07:28:41Z</dcterms:modified>
</cp:coreProperties>
</file>