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5FFB37-9B31-40B0-8F1C-0E39AC4DEEB8}" type="datetimeFigureOut">
              <a:rPr lang="en-US" smtClean="0"/>
              <a:t>2/17/2025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120274-21EF-42AA-8970-1DFC2FC8D583}" type="slidenum">
              <a:rPr lang="en-US" smtClean="0"/>
              <a:t>‹#›</a:t>
            </a:fld>
            <a:endParaRPr lang="en-US"/>
          </a:p>
        </p:txBody>
      </p:sp>
    </p:spTree>
    <p:extLst>
      <p:ext uri="{BB962C8B-B14F-4D97-AF65-F5344CB8AC3E}">
        <p14:creationId xmlns:p14="http://schemas.microsoft.com/office/powerpoint/2010/main" val="1945732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FD73E6-32C8-403E-AA28-167C47E9B5F3}" type="slidenum">
              <a:rPr lang="en-US" smtClean="0"/>
              <a:t>1</a:t>
            </a:fld>
            <a:endParaRPr lang="en-US"/>
          </a:p>
        </p:txBody>
      </p:sp>
    </p:spTree>
    <p:extLst>
      <p:ext uri="{BB962C8B-B14F-4D97-AF65-F5344CB8AC3E}">
        <p14:creationId xmlns:p14="http://schemas.microsoft.com/office/powerpoint/2010/main" val="331051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424F6-C12E-4C4F-A9F8-356FA58734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122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26A2A0-27A0-4032-82DC-46E8728B425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2907778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6A2A0-27A0-4032-82DC-46E8728B425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383634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6A2A0-27A0-4032-82DC-46E8728B425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2440710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26A2A0-27A0-4032-82DC-46E8728B425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1769561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26A2A0-27A0-4032-82DC-46E8728B425C}" type="datetimeFigureOut">
              <a:rPr lang="en-US" smtClean="0"/>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290632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26A2A0-27A0-4032-82DC-46E8728B425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208961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26A2A0-27A0-4032-82DC-46E8728B425C}" type="datetimeFigureOut">
              <a:rPr lang="en-US" smtClean="0"/>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231147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26A2A0-27A0-4032-82DC-46E8728B425C}" type="datetimeFigureOut">
              <a:rPr lang="en-US" smtClean="0"/>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1757050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26A2A0-27A0-4032-82DC-46E8728B425C}" type="datetimeFigureOut">
              <a:rPr lang="en-US" smtClean="0"/>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3364717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26A2A0-27A0-4032-82DC-46E8728B425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332981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26A2A0-27A0-4032-82DC-46E8728B425C}" type="datetimeFigureOut">
              <a:rPr lang="en-US" smtClean="0"/>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CE0AD-517D-495D-AAF3-BFE19F552AA0}" type="slidenum">
              <a:rPr lang="en-US" smtClean="0"/>
              <a:t>‹#›</a:t>
            </a:fld>
            <a:endParaRPr lang="en-US"/>
          </a:p>
        </p:txBody>
      </p:sp>
    </p:spTree>
    <p:extLst>
      <p:ext uri="{BB962C8B-B14F-4D97-AF65-F5344CB8AC3E}">
        <p14:creationId xmlns:p14="http://schemas.microsoft.com/office/powerpoint/2010/main" val="1870857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6A2A0-27A0-4032-82DC-46E8728B425C}" type="datetimeFigureOut">
              <a:rPr lang="en-US" smtClean="0"/>
              <a:t>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CE0AD-517D-495D-AAF3-BFE19F552AA0}" type="slidenum">
              <a:rPr lang="en-US" smtClean="0"/>
              <a:t>‹#›</a:t>
            </a:fld>
            <a:endParaRPr lang="en-US"/>
          </a:p>
        </p:txBody>
      </p:sp>
    </p:spTree>
    <p:extLst>
      <p:ext uri="{BB962C8B-B14F-4D97-AF65-F5344CB8AC3E}">
        <p14:creationId xmlns:p14="http://schemas.microsoft.com/office/powerpoint/2010/main" val="2867901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11" Type="http://schemas.openxmlformats.org/officeDocument/2006/relationships/image" Target="../media/image4.gif"/><Relationship Id="rId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1.png"/><Relationship Id="rId9" Type="http://schemas.openxmlformats.org/officeDocument/2006/relationships/image" Target="NUL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NULL"/></Relationships>
</file>

<file path=ppt/slides/_rels/slide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slideLayout" Target="../slideLayouts/slideLayout7.xml"/><Relationship Id="rId7" Type="http://schemas.microsoft.com/office/2007/relationships/hdphoto" Target="../media/hdphoto1.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audio" Target="NULL"/><Relationship Id="rId5" Type="http://schemas.openxmlformats.org/officeDocument/2006/relationships/audio" Target="../media/audio1.wav"/><Relationship Id="rId10" Type="http://schemas.openxmlformats.org/officeDocument/2006/relationships/image" Target="../media/image24.png"/><Relationship Id="rId4" Type="http://schemas.openxmlformats.org/officeDocument/2006/relationships/notesSlide" Target="../notesSlides/notesSlide2.xml"/><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9">
            <a:extLst>
              <a:ext uri="{FF2B5EF4-FFF2-40B4-BE49-F238E27FC236}">
                <a16:creationId xmlns:a16="http://schemas.microsoft.com/office/drawing/2014/main" id="{048DE5E0-BA57-87E7-B029-CE16E236F921}"/>
              </a:ext>
            </a:extLst>
          </p:cNvPr>
          <p:cNvSpPr/>
          <p:nvPr/>
        </p:nvSpPr>
        <p:spPr>
          <a:xfrm>
            <a:off x="8808889" y="3657598"/>
            <a:ext cx="3320654" cy="3200401"/>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A962317A-0643-125F-93F2-30E824F0B54F}"/>
              </a:ext>
            </a:extLst>
          </p:cNvPr>
          <p:cNvSpPr txBox="1"/>
          <p:nvPr/>
        </p:nvSpPr>
        <p:spPr>
          <a:xfrm>
            <a:off x="1030575" y="1079143"/>
            <a:ext cx="9862711" cy="3108543"/>
          </a:xfrm>
          <a:prstGeom prst="rect">
            <a:avLst/>
          </a:prstGeom>
          <a:noFill/>
        </p:spPr>
        <p:txBody>
          <a:bodyPr wrap="square" rtlCol="0">
            <a:spAutoFit/>
          </a:bodyPr>
          <a:lstStyle/>
          <a:p>
            <a:pPr algn="ctr"/>
            <a:r>
              <a:rPr lang="en-US" sz="2800" b="1" dirty="0" smtClean="0">
                <a:solidFill>
                  <a:srgbClr val="002060"/>
                </a:solidFill>
                <a:latin typeface="Times New Roman" panose="02020603050405020304" pitchFamily="18" charset="0"/>
                <a:cs typeface="Times New Roman" panose="02020603050405020304" pitchFamily="18" charset="0"/>
              </a:rPr>
              <a:t>TRƯỜNG TIỂU HỌC QUANG TRUNG</a:t>
            </a: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MÔN: TOÁN</a:t>
            </a:r>
          </a:p>
          <a:p>
            <a:pPr algn="ctr"/>
            <a:r>
              <a:rPr lang="en-US" sz="2800" b="1" dirty="0" smtClean="0">
                <a:solidFill>
                  <a:srgbClr val="002060"/>
                </a:solidFill>
                <a:latin typeface="Times New Roman" panose="02020603050405020304" pitchFamily="18" charset="0"/>
                <a:cs typeface="Times New Roman" panose="02020603050405020304" pitchFamily="18" charset="0"/>
              </a:rPr>
              <a:t>BÀI </a:t>
            </a:r>
            <a:r>
              <a:rPr lang="en-US" sz="2800" b="1" dirty="0" smtClean="0">
                <a:solidFill>
                  <a:srgbClr val="002060"/>
                </a:solidFill>
                <a:latin typeface="Times New Roman" panose="02020603050405020304" pitchFamily="18" charset="0"/>
                <a:cs typeface="Times New Roman" panose="02020603050405020304" pitchFamily="18" charset="0"/>
              </a:rPr>
              <a:t>44: LUYỆN TẬP CHUNG </a:t>
            </a:r>
            <a:r>
              <a:rPr lang="en-US" sz="2800" b="1" dirty="0" smtClean="0">
                <a:solidFill>
                  <a:srgbClr val="002060"/>
                </a:solidFill>
                <a:latin typeface="Times New Roman" panose="02020603050405020304" pitchFamily="18" charset="0"/>
                <a:cs typeface="Times New Roman" panose="02020603050405020304" pitchFamily="18" charset="0"/>
              </a:rPr>
              <a:t>(TIẾT </a:t>
            </a:r>
            <a:r>
              <a:rPr lang="en-US" sz="2800" b="1" dirty="0" smtClean="0">
                <a:solidFill>
                  <a:srgbClr val="002060"/>
                </a:solidFill>
                <a:latin typeface="Times New Roman" panose="02020603050405020304" pitchFamily="18" charset="0"/>
                <a:cs typeface="Times New Roman" panose="02020603050405020304" pitchFamily="18" charset="0"/>
              </a:rPr>
              <a:t>1)</a:t>
            </a:r>
            <a:endParaRPr lang="en-US" sz="2800" b="1" dirty="0" smtClean="0">
              <a:solidFill>
                <a:srgbClr val="002060"/>
              </a:solidFill>
              <a:latin typeface="Times New Roman" panose="02020603050405020304" pitchFamily="18" charset="0"/>
              <a:cs typeface="Times New Roman" panose="02020603050405020304" pitchFamily="18" charset="0"/>
            </a:endParaRPr>
          </a:p>
          <a:p>
            <a:pPr algn="ctr"/>
            <a:endParaRPr lang="en-US" sz="2800" b="1" dirty="0">
              <a:solidFill>
                <a:srgbClr val="002060"/>
              </a:solidFill>
              <a:latin typeface="Times New Roman" panose="02020603050405020304" pitchFamily="18" charset="0"/>
              <a:cs typeface="Times New Roman" panose="02020603050405020304" pitchFamily="18" charset="0"/>
            </a:endParaRPr>
          </a:p>
          <a:p>
            <a:pPr algn="ctr"/>
            <a:r>
              <a:rPr lang="en-US" sz="2800" b="1" dirty="0" smtClean="0">
                <a:solidFill>
                  <a:srgbClr val="002060"/>
                </a:solidFill>
                <a:latin typeface="Times New Roman" panose="02020603050405020304" pitchFamily="18" charset="0"/>
                <a:cs typeface="Times New Roman" panose="02020603050405020304" pitchFamily="18" charset="0"/>
              </a:rPr>
              <a:t>LỚP: 5E</a:t>
            </a:r>
          </a:p>
          <a:p>
            <a:pPr algn="ctr"/>
            <a:r>
              <a:rPr lang="en-US" sz="2800" b="1" dirty="0" smtClean="0">
                <a:solidFill>
                  <a:srgbClr val="002060"/>
                </a:solidFill>
                <a:latin typeface="Times New Roman" panose="02020603050405020304" pitchFamily="18" charset="0"/>
                <a:cs typeface="Times New Roman" panose="02020603050405020304" pitchFamily="18" charset="0"/>
              </a:rPr>
              <a:t>GIÁO VIÊN: LÊ THỊ HẠNH</a:t>
            </a:r>
          </a:p>
        </p:txBody>
      </p:sp>
      <p:pic>
        <p:nvPicPr>
          <p:cNvPr id="12" name="Picture 2">
            <a:extLst>
              <a:ext uri="{FF2B5EF4-FFF2-40B4-BE49-F238E27FC236}">
                <a16:creationId xmlns:a16="http://schemas.microsoft.com/office/drawing/2014/main" id="{FFEF6D44-2435-B9BC-39D4-F2E687B5638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4874" y="4187686"/>
            <a:ext cx="6216075" cy="2670313"/>
          </a:xfrm>
          <a:prstGeom prst="rect">
            <a:avLst/>
          </a:prstGeom>
        </p:spPr>
      </p:pic>
      <p:sp>
        <p:nvSpPr>
          <p:cNvPr id="5" name="Freeform 2">
            <a:extLst>
              <a:ext uri="{FF2B5EF4-FFF2-40B4-BE49-F238E27FC236}">
                <a16:creationId xmlns:a16="http://schemas.microsoft.com/office/drawing/2014/main" id="{0C0CBAC3-E976-92BB-5D18-2756B60A9210}"/>
              </a:ext>
            </a:extLst>
          </p:cNvPr>
          <p:cNvSpPr/>
          <p:nvPr/>
        </p:nvSpPr>
        <p:spPr>
          <a:xfrm>
            <a:off x="-39845" y="0"/>
            <a:ext cx="2140842" cy="1898682"/>
          </a:xfrm>
          <a:custGeom>
            <a:avLst/>
            <a:gdLst/>
            <a:ahLst/>
            <a:cxnLst/>
            <a:rect l="l" t="t" r="r" b="b"/>
            <a:pathLst>
              <a:path w="7509510" h="8229600">
                <a:moveTo>
                  <a:pt x="0" y="0"/>
                </a:moveTo>
                <a:lnTo>
                  <a:pt x="7509510" y="0"/>
                </a:lnTo>
                <a:lnTo>
                  <a:pt x="7509510" y="8229600"/>
                </a:lnTo>
                <a:lnTo>
                  <a:pt x="0" y="8229600"/>
                </a:lnTo>
                <a:lnTo>
                  <a:pt x="0"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6" name="Picture 2">
            <a:extLst>
              <a:ext uri="{FF2B5EF4-FFF2-40B4-BE49-F238E27FC236}">
                <a16:creationId xmlns:a16="http://schemas.microsoft.com/office/drawing/2014/main" id="{05607F04-97BF-BC56-96AA-8D9B77CA972F}"/>
              </a:ext>
            </a:extLst>
          </p:cNvPr>
          <p:cNvPicPr>
            <a:picLocks noChangeAspect="1"/>
          </p:cNvPicPr>
          <p:nvPr/>
        </p:nvPicPr>
        <p:blipFill>
          <a:blip r:embed="rId11"/>
          <a:srcRect/>
          <a:stretch>
            <a:fillRect/>
          </a:stretch>
        </p:blipFill>
        <p:spPr>
          <a:xfrm>
            <a:off x="10233346" y="-91585"/>
            <a:ext cx="2129645" cy="2076404"/>
          </a:xfrm>
          <a:prstGeom prst="rect">
            <a:avLst/>
          </a:prstGeom>
        </p:spPr>
      </p:pic>
    </p:spTree>
    <p:custDataLst>
      <p:tags r:id="rId1"/>
    </p:custDataLst>
    <p:extLst>
      <p:ext uri="{BB962C8B-B14F-4D97-AF65-F5344CB8AC3E}">
        <p14:creationId xmlns:p14="http://schemas.microsoft.com/office/powerpoint/2010/main" val="4148603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pic>
          <p:nvPicPr>
            <p:cNvPr id="7" name="Graphic 6">
              <a:extLst>
                <a:ext uri="{FF2B5EF4-FFF2-40B4-BE49-F238E27FC236}">
                  <a16:creationId xmlns:a16="http://schemas.microsoft.com/office/drawing/2014/main" id="{CE2E3BCA-4EF0-437B-B4A6-C53F2AB28E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7801" y="4789361"/>
              <a:ext cx="1309223" cy="927966"/>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5"/>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3334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được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tạo</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hình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Chúng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ta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hãy</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cùng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hoàn</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thành</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nhiệm</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vụ</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để</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nướng</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40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40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239079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01524" cy="1232993"/>
            <a:chOff x="729748" y="853200"/>
            <a:chExt cx="11301524" cy="1232993"/>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1" y="914400"/>
              <a:ext cx="11045991" cy="1171793"/>
              <a:chOff x="985281" y="914400"/>
              <a:chExt cx="16428708" cy="187549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1" y="914400"/>
                <a:ext cx="16428708" cy="1875495"/>
                <a:chOff x="289670" y="3263477"/>
                <a:chExt cx="16527343" cy="2333014"/>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0" y="3263477"/>
                  <a:ext cx="16527343" cy="2333014"/>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0" y="3390947"/>
                  <a:ext cx="16057771" cy="2059059"/>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219647" y="1091664"/>
                <a:ext cx="13771829" cy="157634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srgbClr val="000000"/>
                    </a:solidFill>
                    <a:latin typeface="Cambria" panose="02040503050406030204" pitchFamily="18" charset="0"/>
                    <a:ea typeface="Cambria" panose="02040503050406030204" pitchFamily="18" charset="0"/>
                  </a:rPr>
                  <a:t>C</a:t>
                </a:r>
                <a:r>
                  <a:rPr lang="en-US" sz="3200" b="0" i="0" dirty="0" err="1">
                    <a:solidFill>
                      <a:srgbClr val="000000"/>
                    </a:solidFill>
                    <a:effectLst/>
                    <a:latin typeface="Cambria" panose="02040503050406030204" pitchFamily="18" charset="0"/>
                    <a:ea typeface="Cambria" panose="02040503050406030204" pitchFamily="18" charset="0"/>
                  </a:rPr>
                  <a:t>họn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cách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viết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phần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trăm</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thích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hợp</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tỉ</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số</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ghi</a:t>
                </a:r>
                <a:r>
                  <a:rPr lang="en-US" sz="3200" b="0" i="0" dirty="0">
                    <a:solidFill>
                      <a:srgbClr val="000000"/>
                    </a:solidFill>
                    <a:effectLst/>
                    <a:latin typeface="Cambria" panose="02040503050406030204" pitchFamily="18" charset="0"/>
                    <a:ea typeface="Cambria" panose="02040503050406030204" pitchFamily="18" charset="0"/>
                  </a:rPr>
                  <a:t> ở </a:t>
                </a:r>
                <a:r>
                  <a:rPr lang="en-US" sz="3200" b="0" i="0" dirty="0" err="1">
                    <a:solidFill>
                      <a:srgbClr val="000000"/>
                    </a:solidFill>
                    <a:effectLst/>
                    <a:latin typeface="Cambria" panose="02040503050406030204" pitchFamily="18" charset="0"/>
                    <a:ea typeface="Cambria" panose="02040503050406030204" pitchFamily="18" charset="0"/>
                  </a:rPr>
                  <a:t>mỗi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chiếc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xe</a:t>
                </a:r>
                <a:r>
                  <a:rPr lang="en-US" sz="3200" b="0" i="0" dirty="0">
                    <a:solidFill>
                      <a:srgbClr val="000000"/>
                    </a:solidFill>
                    <a:effectLst/>
                    <a:latin typeface="Cambria" panose="02040503050406030204" pitchFamily="18" charset="0"/>
                    <a:ea typeface="Cambria" panose="02040503050406030204" pitchFamily="18" charset="0"/>
                  </a:rPr>
                  <a:t>.</a:t>
                </a:r>
                <a:endParaRPr kumimoji="0" lang="en-US" sz="199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1</a:t>
              </a:r>
            </a:p>
          </p:txBody>
        </p:sp>
      </p:grpSp>
      <p:pic>
        <p:nvPicPr>
          <p:cNvPr id="9" name="Picture 8">
            <a:extLst>
              <a:ext uri="{FF2B5EF4-FFF2-40B4-BE49-F238E27FC236}">
                <a16:creationId xmlns:a16="http://schemas.microsoft.com/office/drawing/2014/main" id="{4EF461E3-E1F1-A73C-9A63-B2998210F515}"/>
              </a:ext>
            </a:extLst>
          </p:cNvPr>
          <p:cNvPicPr>
            <a:picLocks noChangeAspect="1"/>
          </p:cNvPicPr>
          <p:nvPr/>
        </p:nvPicPr>
        <p:blipFill>
          <a:blip r:embed="rId2"/>
          <a:stretch>
            <a:fillRect/>
          </a:stretch>
        </p:blipFill>
        <p:spPr>
          <a:xfrm>
            <a:off x="618303" y="1812870"/>
            <a:ext cx="11211296" cy="3915268"/>
          </a:xfrm>
          <a:prstGeom prst="rect">
            <a:avLst/>
          </a:prstGeom>
        </p:spPr>
      </p:pic>
      <p:cxnSp>
        <p:nvCxnSpPr>
          <p:cNvPr id="17" name="Straight Connector 16">
            <a:extLst>
              <a:ext uri="{FF2B5EF4-FFF2-40B4-BE49-F238E27FC236}">
                <a16:creationId xmlns:a16="http://schemas.microsoft.com/office/drawing/2014/main" id="{0E43E42C-F261-4004-25E4-00CEEB24D90A}"/>
              </a:ext>
            </a:extLst>
          </p:cNvPr>
          <p:cNvCxnSpPr/>
          <p:nvPr/>
        </p:nvCxnSpPr>
        <p:spPr>
          <a:xfrm>
            <a:off x="2007476" y="2606566"/>
            <a:ext cx="7231117" cy="903889"/>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3A11DD-550E-F4D6-8496-BD50F45D6917}"/>
              </a:ext>
            </a:extLst>
          </p:cNvPr>
          <p:cNvCxnSpPr>
            <a:cxnSpLocks/>
          </p:cNvCxnSpPr>
          <p:nvPr/>
        </p:nvCxnSpPr>
        <p:spPr>
          <a:xfrm>
            <a:off x="2102069" y="3447394"/>
            <a:ext cx="2921876" cy="7882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2B1595-4E31-E559-4B8A-32DCDE85EBEB}"/>
              </a:ext>
            </a:extLst>
          </p:cNvPr>
          <p:cNvCxnSpPr>
            <a:cxnSpLocks/>
          </p:cNvCxnSpPr>
          <p:nvPr/>
        </p:nvCxnSpPr>
        <p:spPr>
          <a:xfrm flipV="1">
            <a:off x="2081048" y="2743200"/>
            <a:ext cx="4162097" cy="154502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A8D3D2E-9B9D-F6A5-861C-4E64BDFAC919}"/>
              </a:ext>
            </a:extLst>
          </p:cNvPr>
          <p:cNvCxnSpPr>
            <a:cxnSpLocks/>
          </p:cNvCxnSpPr>
          <p:nvPr/>
        </p:nvCxnSpPr>
        <p:spPr>
          <a:xfrm>
            <a:off x="2112579" y="5023946"/>
            <a:ext cx="616957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Graphic 6">
            <a:extLst>
              <a:ext uri="{FF2B5EF4-FFF2-40B4-BE49-F238E27FC236}">
                <a16:creationId xmlns:a16="http://schemas.microsoft.com/office/drawing/2014/main" id="{08FE0061-B300-BE67-BFC7-E895711B73A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98636" y="5232323"/>
            <a:ext cx="2311437" cy="1625677"/>
          </a:xfrm>
          <a:prstGeom prst="rect">
            <a:avLst/>
          </a:prstGeom>
        </p:spPr>
      </p:pic>
      <p:pic>
        <p:nvPicPr>
          <p:cNvPr id="25" name="Picture 24">
            <a:extLst>
              <a:ext uri="{FF2B5EF4-FFF2-40B4-BE49-F238E27FC236}">
                <a16:creationId xmlns:a16="http://schemas.microsoft.com/office/drawing/2014/main" id="{32C7081A-DD4F-52EF-8436-1B189AE8ADFC}"/>
              </a:ext>
            </a:extLst>
          </p:cNvPr>
          <p:cNvPicPr>
            <a:picLocks noChangeAspect="1"/>
          </p:cNvPicPr>
          <p:nvPr/>
        </p:nvPicPr>
        <p:blipFill>
          <a:blip r:embed="rId5">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387445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75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14:presetBounceEnd="77333">
                                      <p:stCondLst>
                                        <p:cond delay="0"/>
                                      </p:stCondLst>
                                      <p:childTnLst>
                                        <p:animMotion origin="layout" path="M 1.66667E-6 -7.40741E-7 L 0.80104 0.54653 " pathEditMode="relative" rAng="0" ptsTypes="AA" p14:bounceEnd="77333">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fill="hold" nodeType="clickEffect">
                                      <p:stCondLst>
                                        <p:cond delay="0"/>
                                      </p:stCondLst>
                                      <p:childTnLst>
                                        <p:animMotion origin="layout" path="M 1.66667E-6 -7.40741E-7 L 0.80104 0.54653 " pathEditMode="relative" rAng="0" ptsTypes="AA">
                                          <p:cBhvr>
                                            <p:cTn id="37" dur="750" fill="hold"/>
                                            <p:tgtEl>
                                              <p:spTgt spid="25"/>
                                            </p:tgtEl>
                                            <p:attrNameLst>
                                              <p:attrName>ppt_x</p:attrName>
                                              <p:attrName>ppt_y</p:attrName>
                                            </p:attrNameLst>
                                          </p:cBhvr>
                                          <p:rCtr x="40052" y="27315"/>
                                        </p:animMotion>
                                      </p:childTnLst>
                                    </p:cTn>
                                  </p:par>
                                </p:childTnLst>
                              </p:cTn>
                            </p:par>
                            <p:par>
                              <p:cTn id="38" fill="hold">
                                <p:stCondLst>
                                  <p:cond delay="750"/>
                                </p:stCondLst>
                                <p:childTnLst>
                                  <p:par>
                                    <p:cTn id="39" presetID="10" presetClass="exit" presetSubtype="0" fill="hold" nodeType="after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p:cNvGrpSpPr/>
          <p:nvPr/>
        </p:nvGrpSpPr>
        <p:grpSpPr>
          <a:xfrm>
            <a:off x="501592" y="227946"/>
            <a:ext cx="2514877" cy="1080000"/>
            <a:chOff x="729748" y="853200"/>
            <a:chExt cx="2514877" cy="1080000"/>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2259343" cy="995088"/>
              <a:chOff x="985282" y="914400"/>
              <a:chExt cx="3360322" cy="1592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0"/>
                <a:ext cx="2985154" cy="1592674"/>
                <a:chOff x="289671" y="3263477"/>
                <a:chExt cx="3003076" cy="198120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3003076" cy="198120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2564953" cy="1729403"/>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1245125" y="1091664"/>
                <a:ext cx="3100479" cy="1083736"/>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ED5565"/>
                    </a:solidFill>
                    <a:effectLst/>
                    <a:uLnTx/>
                    <a:uFillTx/>
                    <a:latin typeface="iCiel Cadena" panose="02000503000000020004" charset="0"/>
                    <a:ea typeface="+mn-ea"/>
                    <a:cs typeface="Calibri" panose="020F0502020204030204" pitchFamily="34" charset="0"/>
                  </a:rPr>
                  <a:t>Số</a:t>
                </a:r>
                <a:endParaRPr kumimoji="0" lang="en-US" sz="34400" b="1" i="0" u="none" strike="noStrike" kern="1200" cap="none" spc="0" normalizeH="0" baseline="0" noProof="0" dirty="0">
                  <a:ln>
                    <a:noFill/>
                  </a:ln>
                  <a:solidFill>
                    <a:srgbClr val="ED5565"/>
                  </a:solidFill>
                  <a:effectLst/>
                  <a:uLnTx/>
                  <a:uFillTx/>
                  <a:latin typeface="iCiel Cadena" panose="02000503000000020004" charset="0"/>
                  <a:ea typeface="+mn-ea"/>
                  <a:cs typeface="Calibri" panose="020F0502020204030204" pitchFamily="34" charset="0"/>
                </a:endParaRPr>
              </a:p>
            </p:txBody>
          </p:sp>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iCiel Cadena" panose="02000503000000020004" charset="0"/>
                  <a:ea typeface="+mn-ea"/>
                  <a:cs typeface="+mn-cs"/>
                </a:rPr>
                <a:t>2</a:t>
              </a:r>
            </a:p>
          </p:txBody>
        </p:sp>
      </p:grpSp>
      <p:graphicFrame>
        <p:nvGraphicFramePr>
          <p:cNvPr id="9" name="Table 8">
            <a:extLst>
              <a:ext uri="{FF2B5EF4-FFF2-40B4-BE49-F238E27FC236}">
                <a16:creationId xmlns:a16="http://schemas.microsoft.com/office/drawing/2014/main" id="{C2A442B0-164A-405B-4905-2C0006252D9A}"/>
              </a:ext>
            </a:extLst>
          </p:cNvPr>
          <p:cNvGraphicFramePr>
            <a:graphicFrameLocks noGrp="1"/>
          </p:cNvGraphicFramePr>
          <p:nvPr>
            <p:extLst/>
          </p:nvPr>
        </p:nvGraphicFramePr>
        <p:xfrm>
          <a:off x="430924" y="1512328"/>
          <a:ext cx="11372195" cy="2926080"/>
        </p:xfrm>
        <a:graphic>
          <a:graphicData uri="http://schemas.openxmlformats.org/drawingml/2006/table">
            <a:tbl>
              <a:tblPr firstRow="1" firstCol="1" bandRow="1">
                <a:tableStyleId>{5C22544A-7EE6-4342-B048-85BDC9FD1C3A}</a:tableStyleId>
              </a:tblPr>
              <a:tblGrid>
                <a:gridCol w="3095639">
                  <a:extLst>
                    <a:ext uri="{9D8B030D-6E8A-4147-A177-3AD203B41FA5}">
                      <a16:colId xmlns:a16="http://schemas.microsoft.com/office/drawing/2014/main" val="840415265"/>
                    </a:ext>
                  </a:extLst>
                </a:gridCol>
                <a:gridCol w="1921507">
                  <a:extLst>
                    <a:ext uri="{9D8B030D-6E8A-4147-A177-3AD203B41FA5}">
                      <a16:colId xmlns:a16="http://schemas.microsoft.com/office/drawing/2014/main" val="1655166175"/>
                    </a:ext>
                  </a:extLst>
                </a:gridCol>
                <a:gridCol w="1921507">
                  <a:extLst>
                    <a:ext uri="{9D8B030D-6E8A-4147-A177-3AD203B41FA5}">
                      <a16:colId xmlns:a16="http://schemas.microsoft.com/office/drawing/2014/main" val="3585854356"/>
                    </a:ext>
                  </a:extLst>
                </a:gridCol>
                <a:gridCol w="2216771">
                  <a:extLst>
                    <a:ext uri="{9D8B030D-6E8A-4147-A177-3AD203B41FA5}">
                      <a16:colId xmlns:a16="http://schemas.microsoft.com/office/drawing/2014/main" val="1209498484"/>
                    </a:ext>
                  </a:extLst>
                </a:gridCol>
                <a:gridCol w="2216771">
                  <a:extLst>
                    <a:ext uri="{9D8B030D-6E8A-4147-A177-3AD203B41FA5}">
                      <a16:colId xmlns:a16="http://schemas.microsoft.com/office/drawing/2014/main" val="3775552830"/>
                    </a:ext>
                  </a:extLst>
                </a:gridCol>
              </a:tblGrid>
              <a:tr h="0">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Tỉ lệ bản đồ</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2 000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2 000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dirty="0">
                          <a:effectLst/>
                          <a:latin typeface="Cambria" panose="02040503050406030204" pitchFamily="18" charset="0"/>
                          <a:ea typeface="Cambria" panose="02040503050406030204" pitchFamily="18" charset="0"/>
                        </a:rPr>
                        <a:t>1 : 500 000</a:t>
                      </a:r>
                      <a:endParaRPr lang="en-US" sz="36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0480" marR="30480" algn="ctr">
                        <a:lnSpc>
                          <a:spcPct val="120000"/>
                        </a:lnSpc>
                        <a:spcBef>
                          <a:spcPts val="0"/>
                        </a:spcBef>
                        <a:spcAft>
                          <a:spcPts val="0"/>
                        </a:spcAft>
                      </a:pPr>
                      <a:r>
                        <a:rPr lang="en-US" sz="3200">
                          <a:effectLst/>
                          <a:latin typeface="Cambria" panose="02040503050406030204" pitchFamily="18" charset="0"/>
                          <a:ea typeface="Cambria" panose="02040503050406030204" pitchFamily="18" charset="0"/>
                        </a:rPr>
                        <a:t>1 : 500 000</a:t>
                      </a:r>
                      <a:endParaRPr lang="en-US" sz="36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51724904"/>
                  </a:ext>
                </a:extLst>
              </a:tr>
              <a:tr h="0">
                <a:tc>
                  <a:txBody>
                    <a:bodyPr/>
                    <a:lstStyle/>
                    <a:p>
                      <a:pPr marL="30480" marR="30480" algn="ctr">
                        <a:lnSpc>
                          <a:spcPct val="120000"/>
                        </a:lnSpc>
                        <a:spcBef>
                          <a:spcPts val="0"/>
                        </a:spcBef>
                        <a:spcAft>
                          <a:spcPts val="0"/>
                        </a:spcAft>
                      </a:pPr>
                      <a:r>
                        <a:rPr lang="en-US" sz="3200" dirty="0" err="1">
                          <a:solidFill>
                            <a:srgbClr val="002060"/>
                          </a:solidFill>
                          <a:effectLst/>
                          <a:latin typeface="Cambria" panose="02040503050406030204" pitchFamily="18" charset="0"/>
                          <a:ea typeface="Cambria" panose="02040503050406030204" pitchFamily="18" charset="0"/>
                        </a:rPr>
                        <a:t>Độ</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dài</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trên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bản</a:t>
                      </a:r>
                      <a:r>
                        <a:rPr lang="en-US" sz="3200" dirty="0">
                          <a:solidFill>
                            <a:srgbClr val="002060"/>
                          </a:solidFill>
                          <a:effectLst/>
                          <a:latin typeface="Cambria" panose="02040503050406030204" pitchFamily="18" charset="0"/>
                          <a:ea typeface="Cambria" panose="02040503050406030204" pitchFamily="18" charset="0"/>
                        </a:rPr>
                        <a:t> </a:t>
                      </a:r>
                      <a:r>
                        <a:rPr lang="en-US" sz="3200" dirty="0" err="1">
                          <a:solidFill>
                            <a:srgbClr val="002060"/>
                          </a:solidFill>
                          <a:effectLst/>
                          <a:latin typeface="Cambria" panose="02040503050406030204" pitchFamily="18" charset="0"/>
                          <a:ea typeface="Cambria" panose="02040503050406030204" pitchFamily="18" charset="0"/>
                        </a:rPr>
                        <a:t>đồ</a:t>
                      </a:r>
                      <a:r>
                        <a:rPr lang="en-US" sz="3200" dirty="0">
                          <a:solidFill>
                            <a:srgbClr val="002060"/>
                          </a:solidFill>
                          <a:effectLst/>
                          <a:latin typeface="Cambria" panose="02040503050406030204" pitchFamily="18" charset="0"/>
                          <a:ea typeface="Cambria" panose="02040503050406030204" pitchFamily="18" charset="0"/>
                        </a:rPr>
                        <a:t> (cm)</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2</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1,5</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3497226"/>
                  </a:ext>
                </a:extLst>
              </a:tr>
              <a:tr h="0">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Độ dài thật (km)</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a:solidFill>
                            <a:srgbClr val="002060"/>
                          </a:solidFill>
                          <a:effectLst/>
                          <a:latin typeface="Cambria" panose="02040503050406030204" pitchFamily="18" charset="0"/>
                          <a:ea typeface="Cambria" panose="02040503050406030204" pitchFamily="18" charset="0"/>
                        </a:rPr>
                        <a:t>1,6</a:t>
                      </a:r>
                      <a:endParaRPr lang="en-US" sz="360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0480" marR="30480" algn="ctr">
                        <a:lnSpc>
                          <a:spcPct val="120000"/>
                        </a:lnSpc>
                        <a:spcBef>
                          <a:spcPts val="0"/>
                        </a:spcBef>
                        <a:spcAft>
                          <a:spcPts val="0"/>
                        </a:spcAft>
                      </a:pPr>
                      <a:r>
                        <a:rPr lang="en-US" sz="3200" dirty="0">
                          <a:solidFill>
                            <a:srgbClr val="002060"/>
                          </a:solidFill>
                          <a:effectLst/>
                          <a:latin typeface="Cambria" panose="02040503050406030204" pitchFamily="18" charset="0"/>
                          <a:ea typeface="Cambria" panose="02040503050406030204" pitchFamily="18" charset="0"/>
                        </a:rPr>
                        <a:t>10</a:t>
                      </a:r>
                      <a:endParaRPr lang="en-US" sz="3600" dirty="0">
                        <a:solidFill>
                          <a:srgbClr val="00206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6003368"/>
                  </a:ext>
                </a:extLst>
              </a:tr>
            </a:tbl>
          </a:graphicData>
        </a:graphic>
      </p:graphicFrame>
      <p:sp>
        <p:nvSpPr>
          <p:cNvPr id="10" name="Rectangle: Rounded Corners 9">
            <a:extLst>
              <a:ext uri="{FF2B5EF4-FFF2-40B4-BE49-F238E27FC236}">
                <a16:creationId xmlns:a16="http://schemas.microsoft.com/office/drawing/2014/main" id="{BC967113-D173-A1C4-9C52-B5E6034A8F5E}"/>
              </a:ext>
            </a:extLst>
          </p:cNvPr>
          <p:cNvSpPr/>
          <p:nvPr/>
        </p:nvSpPr>
        <p:spPr>
          <a:xfrm>
            <a:off x="3888828" y="339484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0,04</a:t>
            </a:r>
          </a:p>
        </p:txBody>
      </p:sp>
      <p:sp>
        <p:nvSpPr>
          <p:cNvPr id="14" name="Rectangle: Rounded Corners 13">
            <a:extLst>
              <a:ext uri="{FF2B5EF4-FFF2-40B4-BE49-F238E27FC236}">
                <a16:creationId xmlns:a16="http://schemas.microsoft.com/office/drawing/2014/main" id="{81FC489B-87B9-18BB-DD91-C6869C1AE303}"/>
              </a:ext>
            </a:extLst>
          </p:cNvPr>
          <p:cNvSpPr/>
          <p:nvPr/>
        </p:nvSpPr>
        <p:spPr>
          <a:xfrm>
            <a:off x="5833241" y="2259723"/>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80</a:t>
            </a:r>
          </a:p>
        </p:txBody>
      </p:sp>
      <p:sp>
        <p:nvSpPr>
          <p:cNvPr id="16" name="Rectangle: Rounded Corners 15">
            <a:extLst>
              <a:ext uri="{FF2B5EF4-FFF2-40B4-BE49-F238E27FC236}">
                <a16:creationId xmlns:a16="http://schemas.microsoft.com/office/drawing/2014/main" id="{D905361A-FFA1-086D-2B49-DBFA97283A52}"/>
              </a:ext>
            </a:extLst>
          </p:cNvPr>
          <p:cNvSpPr/>
          <p:nvPr/>
        </p:nvSpPr>
        <p:spPr>
          <a:xfrm>
            <a:off x="7914289" y="3426371"/>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7,5</a:t>
            </a:r>
          </a:p>
        </p:txBody>
      </p:sp>
      <p:sp>
        <p:nvSpPr>
          <p:cNvPr id="22" name="Rectangle: Rounded Corners 21">
            <a:extLst>
              <a:ext uri="{FF2B5EF4-FFF2-40B4-BE49-F238E27FC236}">
                <a16:creationId xmlns:a16="http://schemas.microsoft.com/office/drawing/2014/main" id="{4DEDF6D9-EF14-BE53-2414-3DA3D463622A}"/>
              </a:ext>
            </a:extLst>
          </p:cNvPr>
          <p:cNvSpPr/>
          <p:nvPr/>
        </p:nvSpPr>
        <p:spPr>
          <a:xfrm>
            <a:off x="10100440" y="2301764"/>
            <a:ext cx="1135117" cy="704193"/>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solidFill>
                  <a:srgbClr val="FF0000"/>
                </a:solidFill>
                <a:latin typeface="Cambria" panose="02040503050406030204" pitchFamily="18" charset="0"/>
                <a:ea typeface="Cambria" panose="02040503050406030204" pitchFamily="18" charset="0"/>
              </a:rPr>
              <a:t>2</a:t>
            </a:r>
          </a:p>
        </p:txBody>
      </p:sp>
      <p:pic>
        <p:nvPicPr>
          <p:cNvPr id="23" name="Graphic 6">
            <a:extLst>
              <a:ext uri="{FF2B5EF4-FFF2-40B4-BE49-F238E27FC236}">
                <a16:creationId xmlns:a16="http://schemas.microsoft.com/office/drawing/2014/main" id="{A5B3CD34-2172-EE09-BE7C-2E40845D014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98636" y="5232323"/>
            <a:ext cx="2311437" cy="1625677"/>
          </a:xfrm>
          <a:prstGeom prst="rect">
            <a:avLst/>
          </a:prstGeom>
        </p:spPr>
      </p:pic>
      <p:pic>
        <p:nvPicPr>
          <p:cNvPr id="24" name="Picture 23">
            <a:extLst>
              <a:ext uri="{FF2B5EF4-FFF2-40B4-BE49-F238E27FC236}">
                <a16:creationId xmlns:a16="http://schemas.microsoft.com/office/drawing/2014/main" id="{B5647F10-1BC2-CD3E-CF2F-B42BD10992BC}"/>
              </a:ext>
            </a:extLst>
          </p:cNvPr>
          <p:cNvPicPr>
            <a:picLocks noChangeAspect="1"/>
          </p:cNvPicPr>
          <p:nvPr/>
        </p:nvPicPr>
        <p:blipFill>
          <a:blip r:embed="rId4">
            <a:lum bright="20000"/>
          </a:blip>
          <a:stretch>
            <a:fillRect/>
          </a:stretch>
        </p:blipFill>
        <p:spPr>
          <a:xfrm>
            <a:off x="507342" y="5037013"/>
            <a:ext cx="573952" cy="645461"/>
          </a:xfrm>
          <a:prstGeom prst="rect">
            <a:avLst/>
          </a:prstGeom>
        </p:spPr>
      </p:pic>
    </p:spTree>
    <p:extLst>
      <p:ext uri="{BB962C8B-B14F-4D97-AF65-F5344CB8AC3E}">
        <p14:creationId xmlns:p14="http://schemas.microsoft.com/office/powerpoint/2010/main" val="101518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14:presetBounceEnd="77333">
                                      <p:stCondLst>
                                        <p:cond delay="0"/>
                                      </p:stCondLst>
                                      <p:childTnLst>
                                        <p:animMotion origin="layout" path="M -4.16667E-6 -1.48148E-6 L 0.80651 0.11042 " pathEditMode="relative" rAng="0" ptsTypes="AA" p14:bounceEnd="77333">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fill="hold" nodeType="clickEffect">
                                      <p:stCondLst>
                                        <p:cond delay="0"/>
                                      </p:stCondLst>
                                      <p:childTnLst>
                                        <p:animMotion origin="layout" path="M -4.16667E-6 -1.48148E-6 L 0.80651 0.11042 " pathEditMode="relative" rAng="0" ptsTypes="AA">
                                          <p:cBhvr>
                                            <p:cTn id="26" dur="750" fill="hold"/>
                                            <p:tgtEl>
                                              <p:spTgt spid="24"/>
                                            </p:tgtEl>
                                            <p:attrNameLst>
                                              <p:attrName>ppt_x</p:attrName>
                                              <p:attrName>ppt_y</p:attrName>
                                            </p:attrNameLst>
                                          </p:cBhvr>
                                          <p:rCtr x="40326" y="5509"/>
                                        </p:animMotion>
                                      </p:childTnLst>
                                    </p:cTn>
                                  </p:par>
                                </p:childTnLst>
                              </p:cTn>
                            </p:par>
                            <p:par>
                              <p:cTn id="27" fill="hold">
                                <p:stCondLst>
                                  <p:cond delay="750"/>
                                </p:stCondLst>
                                <p:childTnLst>
                                  <p:par>
                                    <p:cTn id="28" presetID="10" presetClass="exit" presetSubtype="0" fill="hold" nodeType="afterEffect">
                                      <p:stCondLst>
                                        <p:cond delay="0"/>
                                      </p:stCondLst>
                                      <p:childTnLst>
                                        <p:animEffect transition="out" filter="fade">
                                          <p:cBhvr>
                                            <p:cTn id="29" dur="500"/>
                                            <p:tgtEl>
                                              <p:spTgt spid="24"/>
                                            </p:tgtEl>
                                          </p:cBhvr>
                                        </p:animEffect>
                                        <p:set>
                                          <p:cBhvr>
                                            <p:cTn id="30"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22"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p:cNvGrpSpPr/>
          <p:nvPr/>
        </p:nvGrpSpPr>
        <p:grpSpPr>
          <a:xfrm>
            <a:off x="470061" y="227946"/>
            <a:ext cx="11333056" cy="1628596"/>
            <a:chOff x="729748" y="853200"/>
            <a:chExt cx="11333056" cy="1628596"/>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567396"/>
              <a:chOff x="985282" y="914401"/>
              <a:chExt cx="16475603" cy="2508674"/>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93A48EFF-1215-48B3-A8E2-667BB85C7B32}"/>
                      </a:ext>
                    </a:extLst>
                  </p:cNvPr>
                  <p:cNvSpPr txBox="1"/>
                  <p:nvPr/>
                </p:nvSpPr>
                <p:spPr>
                  <a:xfrm>
                    <a:off x="2188382" y="1007552"/>
                    <a:ext cx="14897333" cy="241552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i="0" dirty="0">
                        <a:solidFill>
                          <a:srgbClr val="008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Thỏ và rùa vào rừng hái nấm, hai bạn hái được tất cả 84 cây nấm. Vì thỏ mải chơi nên chỉ hái được số nấm bằng</a:t>
                    </a:r>
                    <a:r>
                      <a:rPr lang="en-US" sz="2800" b="0" i="0" dirty="0">
                        <a:solidFill>
                          <a:srgbClr val="000000"/>
                        </a:solidFill>
                        <a:effectLst/>
                        <a:latin typeface="Cambria" panose="02040503050406030204" pitchFamily="18" charset="0"/>
                        <a:ea typeface="Cambria" panose="02040503050406030204" pitchFamily="18" charset="0"/>
                      </a:rPr>
                      <a:t>  </a:t>
                    </a:r>
                    <a14:m>
                      <m:oMath xmlns:m="http://schemas.openxmlformats.org/officeDocument/2006/math">
                        <m:f>
                          <m:fPr>
                            <m:ctrlPr>
                              <a:rPr lang="en-US" sz="2800" b="0" i="1" smtClean="0">
                                <a:solidFill>
                                  <a:srgbClr val="000000"/>
                                </a:solidFill>
                                <a:effectLst/>
                                <a:latin typeface="Cambria Math" panose="02040503050406030204" pitchFamily="18" charset="0"/>
                                <a:ea typeface="Cambria" panose="02040503050406030204" pitchFamily="18" charset="0"/>
                              </a:rPr>
                            </m:ctrlPr>
                          </m:fPr>
                          <m:num>
                            <m:r>
                              <a:rPr lang="en-US" sz="2800" b="0" i="1" smtClean="0">
                                <a:solidFill>
                                  <a:srgbClr val="000000"/>
                                </a:solidFill>
                                <a:effectLst/>
                                <a:latin typeface="Cambria Math" panose="02040503050406030204" pitchFamily="18" charset="0"/>
                                <a:ea typeface="Cambria" panose="02040503050406030204" pitchFamily="18" charset="0"/>
                              </a:rPr>
                              <m:t>2</m:t>
                            </m:r>
                          </m:num>
                          <m:den>
                            <m:r>
                              <a:rPr lang="en-US" sz="2800" b="0" i="1" smtClean="0">
                                <a:solidFill>
                                  <a:srgbClr val="000000"/>
                                </a:solidFill>
                                <a:effectLst/>
                                <a:latin typeface="Cambria Math" panose="02040503050406030204" pitchFamily="18" charset="0"/>
                                <a:ea typeface="Cambria" panose="02040503050406030204" pitchFamily="18" charset="0"/>
                              </a:rPr>
                              <m:t>5</m:t>
                            </m:r>
                          </m:den>
                        </m:f>
                      </m:oMath>
                    </a14:m>
                    <a:r>
                      <a:rPr lang="en-US" sz="2800" b="0" i="0" dirty="0">
                        <a:solidFill>
                          <a:srgbClr val="000000"/>
                        </a:solidFill>
                        <a:effectLst/>
                        <a:latin typeface="Cambria" panose="02040503050406030204" pitchFamily="18" charset="0"/>
                        <a:ea typeface="Cambria" panose="02040503050406030204" pitchFamily="18" charset="0"/>
                      </a:rPr>
                      <a:t> </a:t>
                    </a:r>
                    <a:r>
                      <a:rPr lang="vi-VN" sz="2800" b="0" i="0" dirty="0">
                        <a:solidFill>
                          <a:srgbClr val="000000"/>
                        </a:solidFill>
                        <a:effectLst/>
                        <a:latin typeface="Cambria" panose="02040503050406030204" pitchFamily="18" charset="0"/>
                        <a:ea typeface="Cambria" panose="02040503050406030204" pitchFamily="18" charset="0"/>
                      </a:rPr>
                      <a:t>số nấm của rùa. Tìm số nấm mà mỗi bạn đã hái.</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93A48EFF-1215-48B3-A8E2-667BB85C7B32}"/>
                      </a:ext>
                    </a:extLst>
                  </p:cNvPr>
                  <p:cNvSpPr txBox="1">
                    <a:spLocks noRot="1" noChangeAspect="1" noMove="1" noResize="1" noEditPoints="1" noAdjustHandles="1" noChangeArrowheads="1" noChangeShapeType="1" noTextEdit="1"/>
                  </p:cNvSpPr>
                  <p:nvPr/>
                </p:nvSpPr>
                <p:spPr>
                  <a:xfrm>
                    <a:off x="2188382" y="1007552"/>
                    <a:ext cx="14897333" cy="2415523"/>
                  </a:xfrm>
                  <a:prstGeom prst="rect">
                    <a:avLst/>
                  </a:prstGeom>
                  <a:blipFill>
                    <a:blip r:embed="rId2"/>
                    <a:stretch>
                      <a:fillRect l="-2191" t="-7258" r="-2130" b="-10484"/>
                    </a:stretch>
                  </a:blipFill>
                </p:spPr>
                <p:txBody>
                  <a:bodyPr/>
                  <a:lstStyle/>
                  <a:p>
                    <a:r>
                      <a:rPr lang="en-US">
                        <a:noFill/>
                      </a:rPr>
                      <a:t> </a:t>
                    </a:r>
                  </a:p>
                </p:txBody>
              </p:sp>
            </mc:Fallback>
          </mc:AlternateContent>
        </p:grpSp>
        <p:sp>
          <p:nvSpPr>
            <p:cNvPr id="5" name="Oval 4"/>
            <p:cNvSpPr/>
            <p:nvPr/>
          </p:nvSpPr>
          <p:spPr>
            <a:xfrm>
              <a:off x="729748" y="853200"/>
              <a:ext cx="1044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3</a:t>
              </a:r>
            </a:p>
          </p:txBody>
        </p:sp>
      </p:grpSp>
      <p:pic>
        <p:nvPicPr>
          <p:cNvPr id="9" name="Picture 8">
            <a:extLst>
              <a:ext uri="{FF2B5EF4-FFF2-40B4-BE49-F238E27FC236}">
                <a16:creationId xmlns:a16="http://schemas.microsoft.com/office/drawing/2014/main" id="{F01C02D4-C6DC-3368-49B0-88B04F7C603B}"/>
              </a:ext>
            </a:extLst>
          </p:cNvPr>
          <p:cNvPicPr>
            <a:picLocks noChangeAspect="1"/>
          </p:cNvPicPr>
          <p:nvPr/>
        </p:nvPicPr>
        <p:blipFill>
          <a:blip r:embed="rId3"/>
          <a:stretch>
            <a:fillRect/>
          </a:stretch>
        </p:blipFill>
        <p:spPr>
          <a:xfrm>
            <a:off x="5600905" y="1975945"/>
            <a:ext cx="6236371" cy="2154784"/>
          </a:xfrm>
          <a:prstGeom prst="rect">
            <a:avLst/>
          </a:prstGeom>
        </p:spPr>
      </p:pic>
      <p:sp>
        <p:nvSpPr>
          <p:cNvPr id="10" name="TextBox 9">
            <a:extLst>
              <a:ext uri="{FF2B5EF4-FFF2-40B4-BE49-F238E27FC236}">
                <a16:creationId xmlns:a16="http://schemas.microsoft.com/office/drawing/2014/main" id="{0AE13900-0AD6-BE80-8796-AA60334BC2F0}"/>
              </a:ext>
            </a:extLst>
          </p:cNvPr>
          <p:cNvSpPr txBox="1"/>
          <p:nvPr/>
        </p:nvSpPr>
        <p:spPr>
          <a:xfrm>
            <a:off x="3258207" y="3993931"/>
            <a:ext cx="3867807" cy="553998"/>
          </a:xfrm>
          <a:prstGeom prst="rect">
            <a:avLst/>
          </a:prstGeom>
          <a:noFill/>
        </p:spPr>
        <p:txBody>
          <a:bodyPr wrap="square" lIns="0" tIns="0" rIns="0" bIns="0" rtlCol="0">
            <a:spAutoFit/>
          </a:bodyPr>
          <a:lstStyle/>
          <a:p>
            <a:pPr algn="l"/>
            <a:r>
              <a:rPr lang="vi-VN" sz="3600" b="1" i="0" dirty="0">
                <a:solidFill>
                  <a:srgbClr val="000000"/>
                </a:solidFill>
                <a:effectLst/>
                <a:latin typeface="Cambria" panose="02040503050406030204" pitchFamily="18" charset="0"/>
                <a:ea typeface="Cambria" panose="02040503050406030204" pitchFamily="18" charset="0"/>
              </a:rPr>
              <a:t>Ta có sơ đồ:</a:t>
            </a:r>
            <a:endParaRPr lang="en-US" sz="3600" b="1" dirty="0">
              <a:solidFill>
                <a:schemeClr val="tx1">
                  <a:lumMod val="50000"/>
                  <a:lumOff val="50000"/>
                </a:schemeClr>
              </a:solidFill>
              <a:latin typeface="Cambria" panose="02040503050406030204" pitchFamily="18" charset="0"/>
              <a:ea typeface="Cambria" panose="02040503050406030204" pitchFamily="18" charset="0"/>
            </a:endParaRPr>
          </a:p>
        </p:txBody>
      </p:sp>
      <p:pic>
        <p:nvPicPr>
          <p:cNvPr id="16" name="Picture 15">
            <a:extLst>
              <a:ext uri="{FF2B5EF4-FFF2-40B4-BE49-F238E27FC236}">
                <a16:creationId xmlns:a16="http://schemas.microsoft.com/office/drawing/2014/main" id="{0FD039C2-E25F-6324-6230-8C54ECD1FF38}"/>
              </a:ext>
            </a:extLst>
          </p:cNvPr>
          <p:cNvPicPr>
            <a:picLocks noChangeAspect="1"/>
          </p:cNvPicPr>
          <p:nvPr/>
        </p:nvPicPr>
        <p:blipFill>
          <a:blip r:embed="rId4"/>
          <a:stretch>
            <a:fillRect/>
          </a:stretch>
        </p:blipFill>
        <p:spPr>
          <a:xfrm>
            <a:off x="2485861" y="4523719"/>
            <a:ext cx="5895975" cy="1657350"/>
          </a:xfrm>
          <a:prstGeom prst="rect">
            <a:avLst/>
          </a:prstGeom>
        </p:spPr>
      </p:pic>
    </p:spTree>
    <p:extLst>
      <p:ext uri="{BB962C8B-B14F-4D97-AF65-F5344CB8AC3E}">
        <p14:creationId xmlns:p14="http://schemas.microsoft.com/office/powerpoint/2010/main" val="297049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5757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8" name="TextBox 7">
            <a:extLst>
              <a:ext uri="{FF2B5EF4-FFF2-40B4-BE49-F238E27FC236}">
                <a16:creationId xmlns:a16="http://schemas.microsoft.com/office/drawing/2014/main" id="{E1FC5091-0013-FAC2-838D-ACAE8565F8C7}"/>
              </a:ext>
            </a:extLst>
          </p:cNvPr>
          <p:cNvSpPr txBox="1"/>
          <p:nvPr/>
        </p:nvSpPr>
        <p:spPr>
          <a:xfrm>
            <a:off x="1744717" y="1051034"/>
            <a:ext cx="8544911" cy="4924425"/>
          </a:xfrm>
          <a:prstGeom prst="rect">
            <a:avLst/>
          </a:prstGeom>
          <a:noFill/>
        </p:spPr>
        <p:txBody>
          <a:bodyPr wrap="square" lIns="0" tIns="0" rIns="0" bIns="0" rtlCol="0">
            <a:spAutoFit/>
          </a:bodyPr>
          <a:lstStyle/>
          <a:p>
            <a:pPr marL="30480" marR="30480" algn="ctr">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Tổng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bằng</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nhau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2 + 5 = 7 (</a:t>
            </a:r>
            <a:r>
              <a:rPr lang="en-US" sz="3200" dirty="0" err="1">
                <a:solidFill>
                  <a:srgbClr val="FF0000"/>
                </a:solidFill>
                <a:effectLst/>
                <a:latin typeface="Cambria" panose="02040503050406030204" pitchFamily="18" charset="0"/>
                <a:ea typeface="Cambria" panose="02040503050406030204" pitchFamily="18" charset="0"/>
              </a:rPr>
              <a:t>phần</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7 × 2 =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hái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được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84 – 24 =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spcBef>
                <a:spcPts val="0"/>
              </a:spcBef>
              <a:spcAft>
                <a:spcPts val="0"/>
              </a:spcAft>
            </a:pP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Thỏ</a:t>
            </a:r>
            <a:r>
              <a:rPr lang="en-US" sz="3200" dirty="0">
                <a:solidFill>
                  <a:srgbClr val="FF0000"/>
                </a:solidFill>
                <a:effectLst/>
                <a:latin typeface="Cambria" panose="02040503050406030204" pitchFamily="18" charset="0"/>
                <a:ea typeface="Cambria" panose="02040503050406030204" pitchFamily="18" charset="0"/>
              </a:rPr>
              <a:t>: 24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endParaRPr lang="en-US" sz="3200" dirty="0">
              <a:solidFill>
                <a:srgbClr val="FF0000"/>
              </a:solidFill>
              <a:effectLst/>
              <a:latin typeface="Cambria" panose="02040503050406030204" pitchFamily="18" charset="0"/>
              <a:ea typeface="Cambria" panose="02040503050406030204" pitchFamily="18" charset="0"/>
            </a:endParaRPr>
          </a:p>
          <a:p>
            <a:pPr marL="30480" marR="30480" algn="ctr">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Rùa</a:t>
            </a:r>
            <a:r>
              <a:rPr lang="en-US" sz="3200" dirty="0">
                <a:solidFill>
                  <a:srgbClr val="FF0000"/>
                </a:solidFill>
                <a:effectLst/>
                <a:latin typeface="Cambria" panose="02040503050406030204" pitchFamily="18" charset="0"/>
                <a:ea typeface="Cambria" panose="02040503050406030204" pitchFamily="18" charset="0"/>
              </a:rPr>
              <a:t>: 60 </a:t>
            </a:r>
            <a:r>
              <a:rPr lang="en-US" sz="3200" dirty="0" err="1">
                <a:solidFill>
                  <a:srgbClr val="FF0000"/>
                </a:solidFill>
                <a:effectLst/>
                <a:latin typeface="Cambria" panose="02040503050406030204" pitchFamily="18" charset="0"/>
                <a:ea typeface="Cambria" panose="02040503050406030204" pitchFamily="18" charset="0"/>
              </a:rPr>
              <a:t>cây</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nấm</a:t>
            </a:r>
            <a:r>
              <a:rPr lang="en-US" sz="3200" dirty="0">
                <a:solidFill>
                  <a:srgbClr val="FF0000"/>
                </a:solidFill>
                <a:effectLst/>
                <a:latin typeface="Cambria" panose="02040503050406030204" pitchFamily="18" charset="0"/>
                <a:ea typeface="Cambria" panose="02040503050406030204" pitchFamily="18" charset="0"/>
              </a:rPr>
              <a:t>.</a:t>
            </a:r>
          </a:p>
          <a:p>
            <a:pPr algn="l"/>
            <a:endParaRPr lang="en-US" sz="3200" dirty="0">
              <a:solidFill>
                <a:srgbClr val="FF0000"/>
              </a:solidFill>
              <a:latin typeface="Cambria" panose="02040503050406030204" pitchFamily="18" charset="0"/>
              <a:ea typeface="Cambria" panose="02040503050406030204" pitchFamily="18" charset="0"/>
            </a:endParaRPr>
          </a:p>
        </p:txBody>
      </p:sp>
      <p:pic>
        <p:nvPicPr>
          <p:cNvPr id="9" name="Graphic 6">
            <a:extLst>
              <a:ext uri="{FF2B5EF4-FFF2-40B4-BE49-F238E27FC236}">
                <a16:creationId xmlns:a16="http://schemas.microsoft.com/office/drawing/2014/main" id="{516A4E95-F70C-49DD-1388-C6093BC4DD30}"/>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635574" y="5063585"/>
            <a:ext cx="2311437" cy="1625677"/>
          </a:xfrm>
          <a:prstGeom prst="rect">
            <a:avLst/>
          </a:prstGeom>
        </p:spPr>
      </p:pic>
      <p:pic>
        <p:nvPicPr>
          <p:cNvPr id="10" name="Picture 9">
            <a:extLst>
              <a:ext uri="{FF2B5EF4-FFF2-40B4-BE49-F238E27FC236}">
                <a16:creationId xmlns:a16="http://schemas.microsoft.com/office/drawing/2014/main" id="{7B3D89EB-A4A4-6EB8-D0DA-E22F00A7F882}"/>
              </a:ext>
            </a:extLst>
          </p:cNvPr>
          <p:cNvPicPr>
            <a:picLocks noChangeAspect="1"/>
          </p:cNvPicPr>
          <p:nvPr/>
        </p:nvPicPr>
        <p:blipFill>
          <a:blip r:embed="rId4">
            <a:lum bright="20000"/>
          </a:blip>
          <a:stretch>
            <a:fillRect/>
          </a:stretch>
        </p:blipFill>
        <p:spPr>
          <a:xfrm>
            <a:off x="538873" y="1799827"/>
            <a:ext cx="573952" cy="645461"/>
          </a:xfrm>
          <a:prstGeom prst="rect">
            <a:avLst/>
          </a:prstGeom>
        </p:spPr>
      </p:pic>
    </p:spTree>
    <p:extLst>
      <p:ext uri="{BB962C8B-B14F-4D97-AF65-F5344CB8AC3E}">
        <p14:creationId xmlns:p14="http://schemas.microsoft.com/office/powerpoint/2010/main" val="6854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14:presetBounceEnd="77333">
                                      <p:stCondLst>
                                        <p:cond delay="0"/>
                                      </p:stCondLst>
                                      <p:childTnLst>
                                        <p:animMotion origin="layout" path="M 1.66667E-6 -7.40741E-7 L 0.80104 0.54653 " pathEditMode="relative" rAng="0" ptsTypes="AA" p14:bounceEnd="77333">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fill="hold" nodeType="clickEffect">
                                      <p:stCondLst>
                                        <p:cond delay="0"/>
                                      </p:stCondLst>
                                      <p:childTnLst>
                                        <p:animMotion origin="layout" path="M 1.66667E-6 -7.40741E-7 L 0.80104 0.54653 " pathEditMode="relative" rAng="0" ptsTypes="AA">
                                          <p:cBhvr>
                                            <p:cTn id="11" dur="750" fill="hold"/>
                                            <p:tgtEl>
                                              <p:spTgt spid="10"/>
                                            </p:tgtEl>
                                            <p:attrNameLst>
                                              <p:attrName>ppt_x</p:attrName>
                                              <p:attrName>ppt_y</p:attrName>
                                            </p:attrNameLst>
                                          </p:cBhvr>
                                          <p:rCtr x="40052" y="27315"/>
                                        </p:animMotion>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500"/>
                                            <p:tgtEl>
                                              <p:spTgt spid="10"/>
                                            </p:tgtEl>
                                          </p:cBhvr>
                                        </p:animEffect>
                                        <p:set>
                                          <p:cBhvr>
                                            <p:cTn id="1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00F1DE-BE78-45EA-AA71-29E6DBE83AC6}"/>
              </a:ext>
            </a:extLst>
          </p:cNvPr>
          <p:cNvSpPr/>
          <p:nvPr/>
        </p:nvSpPr>
        <p:spPr>
          <a:xfrm>
            <a:off x="0" y="0"/>
            <a:ext cx="12192000" cy="6878782"/>
          </a:xfrm>
          <a:prstGeom prst="rect">
            <a:avLst/>
          </a:prstGeom>
          <a:solidFill>
            <a:srgbClr val="FEF9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9" name="Rectangle: Rounded Corners 58">
            <a:extLst>
              <a:ext uri="{FF2B5EF4-FFF2-40B4-BE49-F238E27FC236}">
                <a16:creationId xmlns:a16="http://schemas.microsoft.com/office/drawing/2014/main" id="{FDE9400E-7B0B-4ADC-91F3-077892F2CD0C}"/>
              </a:ext>
            </a:extLst>
          </p:cNvPr>
          <p:cNvSpPr/>
          <p:nvPr/>
        </p:nvSpPr>
        <p:spPr>
          <a:xfrm>
            <a:off x="341077" y="414800"/>
            <a:ext cx="11509846" cy="6290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6" name="Group 5"/>
          <p:cNvGrpSpPr/>
          <p:nvPr/>
        </p:nvGrpSpPr>
        <p:grpSpPr>
          <a:xfrm>
            <a:off x="470061" y="227946"/>
            <a:ext cx="11333056" cy="2714951"/>
            <a:chOff x="729748" y="853200"/>
            <a:chExt cx="11333056" cy="1811304"/>
          </a:xfrm>
        </p:grpSpPr>
        <p:grpSp>
          <p:nvGrpSpPr>
            <p:cNvPr id="2" name="Group 1">
              <a:extLst>
                <a:ext uri="{FF2B5EF4-FFF2-40B4-BE49-F238E27FC236}">
                  <a16:creationId xmlns:a16="http://schemas.microsoft.com/office/drawing/2014/main" id="{EC4EC3FB-49A3-4EC5-ADAE-1CFA1AE32FBD}"/>
                </a:ext>
              </a:extLst>
            </p:cNvPr>
            <p:cNvGrpSpPr/>
            <p:nvPr/>
          </p:nvGrpSpPr>
          <p:grpSpPr>
            <a:xfrm>
              <a:off x="985282" y="914400"/>
              <a:ext cx="11077522" cy="1750104"/>
              <a:chOff x="985282" y="914401"/>
              <a:chExt cx="16475603" cy="2801105"/>
            </a:xfrm>
          </p:grpSpPr>
          <p:grpSp>
            <p:nvGrpSpPr>
              <p:cNvPr id="11" name="Group 10">
                <a:extLst>
                  <a:ext uri="{FF2B5EF4-FFF2-40B4-BE49-F238E27FC236}">
                    <a16:creationId xmlns:a16="http://schemas.microsoft.com/office/drawing/2014/main" id="{FB3DE4D8-3BF4-4332-80EC-063F71828998}"/>
                  </a:ext>
                </a:extLst>
              </p:cNvPr>
              <p:cNvGrpSpPr/>
              <p:nvPr/>
            </p:nvGrpSpPr>
            <p:grpSpPr>
              <a:xfrm>
                <a:off x="985282" y="914401"/>
                <a:ext cx="16475603" cy="2464272"/>
                <a:chOff x="289671" y="3263477"/>
                <a:chExt cx="16574520" cy="3065420"/>
              </a:xfrm>
            </p:grpSpPr>
            <p:sp>
              <p:nvSpPr>
                <p:cNvPr id="12" name="Rectangle: Rounded Corners 11">
                  <a:extLst>
                    <a:ext uri="{FF2B5EF4-FFF2-40B4-BE49-F238E27FC236}">
                      <a16:creationId xmlns:a16="http://schemas.microsoft.com/office/drawing/2014/main" id="{B55F624A-38D5-4D54-A93E-B033E6060C3C}"/>
                    </a:ext>
                  </a:extLst>
                </p:cNvPr>
                <p:cNvSpPr/>
                <p:nvPr/>
              </p:nvSpPr>
              <p:spPr>
                <a:xfrm>
                  <a:off x="289671" y="3263477"/>
                  <a:ext cx="16574520" cy="3065420"/>
                </a:xfrm>
                <a:prstGeom prst="roundRect">
                  <a:avLst>
                    <a:gd name="adj" fmla="val 35907"/>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3" name="Rectangle: Rounded Corners 12">
                  <a:extLst>
                    <a:ext uri="{FF2B5EF4-FFF2-40B4-BE49-F238E27FC236}">
                      <a16:creationId xmlns:a16="http://schemas.microsoft.com/office/drawing/2014/main" id="{5FBE98F8-383E-46DF-9C23-8C8E96B50294}"/>
                    </a:ext>
                  </a:extLst>
                </p:cNvPr>
                <p:cNvSpPr/>
                <p:nvPr/>
              </p:nvSpPr>
              <p:spPr>
                <a:xfrm>
                  <a:off x="507631" y="3390949"/>
                  <a:ext cx="16104946" cy="2875170"/>
                </a:xfrm>
                <a:prstGeom prst="roundRect">
                  <a:avLst>
                    <a:gd name="adj" fmla="val 381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14">
                <a:extLst>
                  <a:ext uri="{FF2B5EF4-FFF2-40B4-BE49-F238E27FC236}">
                    <a16:creationId xmlns:a16="http://schemas.microsoft.com/office/drawing/2014/main" id="{93A48EFF-1215-48B3-A8E2-667BB85C7B32}"/>
                  </a:ext>
                </a:extLst>
              </p:cNvPr>
              <p:cNvSpPr txBox="1"/>
              <p:nvPr/>
            </p:nvSpPr>
            <p:spPr>
              <a:xfrm>
                <a:off x="2188382" y="1007551"/>
                <a:ext cx="14897333" cy="2707955"/>
              </a:xfrm>
              <a:prstGeom prst="rect">
                <a:avLst/>
              </a:prstGeom>
              <a:noFill/>
            </p:spPr>
            <p:txBody>
              <a:bodyPr wrap="square" lIns="0" tIns="0" rIns="0" bIns="0" rtlCol="0">
                <a:spAutoFit/>
              </a:bodyPr>
              <a:lstStyle/>
              <a:p>
                <a:pPr lvl="0" algn="just">
                  <a:defRPr/>
                </a:pPr>
                <a:r>
                  <a:rPr lang="vi-VN" sz="2800" b="1" dirty="0">
                    <a:solidFill>
                      <a:srgbClr val="008000"/>
                    </a:solidFill>
                    <a:latin typeface="Cambria" panose="02040503050406030204" pitchFamily="18" charset="0"/>
                    <a:ea typeface="Cambria" panose="02040503050406030204" pitchFamily="18" charset="0"/>
                  </a:rPr>
                  <a:t>Giá một chiếc ti vi tại cửa hàng là 15 000 000 đồng. Để tri ân khách hàng, cửa hàng đã có đợt khuyến mại giảm giá mỗi chiếc ti vi 8%.</a:t>
                </a:r>
              </a:p>
              <a:p>
                <a:pPr lvl="0" algn="just">
                  <a:defRPr/>
                </a:pPr>
                <a:r>
                  <a:rPr lang="vi-VN" sz="2800" b="1" dirty="0">
                    <a:solidFill>
                      <a:srgbClr val="008000"/>
                    </a:solidFill>
                    <a:latin typeface="Cambria" panose="02040503050406030204" pitchFamily="18" charset="0"/>
                    <a:ea typeface="Cambria" panose="02040503050406030204" pitchFamily="18" charset="0"/>
                  </a:rPr>
                  <a:t>a) Hỏi giá tiền một chiếc ti vi đã giảm bao nhiêu đồng?</a:t>
                </a:r>
              </a:p>
              <a:p>
                <a:pPr lvl="0" algn="just">
                  <a:defRPr/>
                </a:pPr>
                <a:r>
                  <a:rPr lang="vi-VN" sz="2800" b="1" dirty="0">
                    <a:solidFill>
                      <a:srgbClr val="008000"/>
                    </a:solidFill>
                    <a:latin typeface="Cambria" panose="02040503050406030204" pitchFamily="18" charset="0"/>
                    <a:ea typeface="Cambria" panose="02040503050406030204" pitchFamily="18" charset="0"/>
                  </a:rPr>
                  <a:t>b) Tính giá tiền chiếc ti vi sau khi giảm giá?</a:t>
                </a:r>
                <a:endParaRPr kumimoji="0" lang="en-US" sz="16600" b="1" i="0" u="none" strike="noStrike" kern="1200" cap="none" spc="0" normalizeH="0" baseline="0" noProof="0" dirty="0">
                  <a:ln>
                    <a:noFill/>
                  </a:ln>
                  <a:solidFill>
                    <a:srgbClr val="ED5565"/>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
          <p:nvSpPr>
            <p:cNvPr id="5" name="Oval 4"/>
            <p:cNvSpPr/>
            <p:nvPr/>
          </p:nvSpPr>
          <p:spPr>
            <a:xfrm>
              <a:off x="729748" y="853200"/>
              <a:ext cx="1044000" cy="70415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grpSp>
      <p:sp>
        <p:nvSpPr>
          <p:cNvPr id="4" name="TextBox 3">
            <a:extLst>
              <a:ext uri="{FF2B5EF4-FFF2-40B4-BE49-F238E27FC236}">
                <a16:creationId xmlns:a16="http://schemas.microsoft.com/office/drawing/2014/main" id="{5A857439-709D-347C-CDA1-50F98B22A897}"/>
              </a:ext>
            </a:extLst>
          </p:cNvPr>
          <p:cNvSpPr txBox="1"/>
          <p:nvPr/>
        </p:nvSpPr>
        <p:spPr>
          <a:xfrm>
            <a:off x="1566041" y="2690648"/>
            <a:ext cx="9438290" cy="4038029"/>
          </a:xfrm>
          <a:prstGeom prst="rect">
            <a:avLst/>
          </a:prstGeom>
          <a:noFill/>
        </p:spPr>
        <p:txBody>
          <a:bodyPr wrap="square" lIns="0" tIns="0" rIns="0" bIns="0" rtlCol="0">
            <a:spAutoFit/>
          </a:bodyPr>
          <a:lstStyle/>
          <a:p>
            <a:pPr marL="30480" marR="30480" algn="ctr">
              <a:lnSpc>
                <a:spcPct val="120000"/>
              </a:lnSpc>
              <a:spcBef>
                <a:spcPts val="0"/>
              </a:spcBef>
              <a:spcAft>
                <a:spcPts val="0"/>
              </a:spcAft>
            </a:pPr>
            <a:r>
              <a:rPr lang="en-US" sz="3200" b="1" dirty="0" err="1">
                <a:solidFill>
                  <a:srgbClr val="FF0000"/>
                </a:solidFill>
                <a:effectLst/>
                <a:latin typeface="Cambria" panose="02040503050406030204" pitchFamily="18" charset="0"/>
                <a:ea typeface="Cambria" panose="02040503050406030204" pitchFamily="18" charset="0"/>
              </a:rPr>
              <a:t>Bài</a:t>
            </a:r>
            <a:r>
              <a:rPr lang="en-US" sz="3200" b="1" dirty="0">
                <a:solidFill>
                  <a:srgbClr val="FF0000"/>
                </a:solidFill>
                <a:effectLst/>
                <a:latin typeface="Cambria" panose="02040503050406030204" pitchFamily="18" charset="0"/>
                <a:ea typeface="Cambria" panose="02040503050406030204" pitchFamily="18" charset="0"/>
              </a:rPr>
              <a:t> </a:t>
            </a:r>
            <a:r>
              <a:rPr lang="en-US" sz="3200" b="1" dirty="0" err="1">
                <a:solidFill>
                  <a:srgbClr val="FF0000"/>
                </a:solidFill>
                <a:effectLst/>
                <a:latin typeface="Cambria" panose="02040503050406030204" pitchFamily="18" charset="0"/>
                <a:ea typeface="Cambria" panose="02040503050406030204" pitchFamily="18" charset="0"/>
              </a:rPr>
              <a:t>giải</a:t>
            </a:r>
            <a:r>
              <a:rPr lang="en-US" sz="3200" b="1"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a)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một</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đã</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8 : 100 = 1 200 000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b)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tiền</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chiếc</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ti</a:t>
            </a:r>
            <a:r>
              <a:rPr lang="en-US" sz="3200" dirty="0">
                <a:solidFill>
                  <a:srgbClr val="FF0000"/>
                </a:solidFill>
                <a:effectLst/>
                <a:latin typeface="Cambria" panose="02040503050406030204" pitchFamily="18" charset="0"/>
                <a:ea typeface="Cambria" panose="02040503050406030204" pitchFamily="18" charset="0"/>
              </a:rPr>
              <a:t> vi </a:t>
            </a:r>
            <a:r>
              <a:rPr lang="en-US" sz="3200" dirty="0" err="1">
                <a:solidFill>
                  <a:srgbClr val="FF0000"/>
                </a:solidFill>
                <a:effectLst/>
                <a:latin typeface="Cambria" panose="02040503050406030204" pitchFamily="18" charset="0"/>
                <a:ea typeface="Cambria" panose="02040503050406030204" pitchFamily="18" charset="0"/>
              </a:rPr>
              <a:t>sau</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khi</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giảm</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giá</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là</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ct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15 000 000 – 1 200 000 =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p>
          <a:p>
            <a:pPr marL="30480" marR="30480" algn="r">
              <a:lnSpc>
                <a:spcPct val="120000"/>
              </a:lnSpc>
              <a:spcBef>
                <a:spcPts val="0"/>
              </a:spcBef>
              <a:spcAft>
                <a:spcPts val="0"/>
              </a:spcAft>
            </a:pP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Đáp</a:t>
            </a:r>
            <a:r>
              <a:rPr lang="en-US" sz="3200" dirty="0">
                <a:solidFill>
                  <a:srgbClr val="FF0000"/>
                </a:solidFill>
                <a:effectLst/>
                <a:latin typeface="Cambria" panose="02040503050406030204" pitchFamily="18" charset="0"/>
                <a:ea typeface="Cambria" panose="02040503050406030204" pitchFamily="18" charset="0"/>
              </a:rPr>
              <a:t> </a:t>
            </a:r>
            <a:r>
              <a:rPr lang="en-US" sz="3200" dirty="0" err="1">
                <a:solidFill>
                  <a:srgbClr val="FF0000"/>
                </a:solidFill>
                <a:effectLst/>
                <a:latin typeface="Cambria" panose="02040503050406030204" pitchFamily="18" charset="0"/>
                <a:ea typeface="Cambria" panose="02040503050406030204" pitchFamily="18" charset="0"/>
              </a:rPr>
              <a:t>số</a:t>
            </a:r>
            <a:r>
              <a:rPr lang="en-US" sz="3200" dirty="0">
                <a:solidFill>
                  <a:srgbClr val="FF0000"/>
                </a:solidFill>
                <a:effectLst/>
                <a:latin typeface="Cambria" panose="02040503050406030204" pitchFamily="18" charset="0"/>
                <a:ea typeface="Cambria" panose="02040503050406030204" pitchFamily="18" charset="0"/>
              </a:rPr>
              <a:t>: a) 1 200 000 </a:t>
            </a:r>
            <a:r>
              <a:rPr lang="en-US" sz="3200" dirty="0" err="1">
                <a:solidFill>
                  <a:srgbClr val="FF0000"/>
                </a:solidFill>
                <a:effectLst/>
                <a:latin typeface="Cambria" panose="02040503050406030204" pitchFamily="18" charset="0"/>
                <a:ea typeface="Cambria" panose="02040503050406030204" pitchFamily="18" charset="0"/>
              </a:rPr>
              <a:t>đồng</a:t>
            </a:r>
            <a:endParaRPr lang="en-US" sz="3200" dirty="0">
              <a:solidFill>
                <a:srgbClr val="FF0000"/>
              </a:solidFill>
              <a:effectLst/>
              <a:latin typeface="Cambria" panose="02040503050406030204" pitchFamily="18" charset="0"/>
              <a:ea typeface="Cambria" panose="02040503050406030204" pitchFamily="18" charset="0"/>
            </a:endParaRPr>
          </a:p>
          <a:p>
            <a:pPr algn="r"/>
            <a:r>
              <a:rPr lang="en-US" sz="3200" dirty="0">
                <a:solidFill>
                  <a:srgbClr val="FF0000"/>
                </a:solidFill>
                <a:effectLst/>
                <a:latin typeface="Cambria" panose="02040503050406030204" pitchFamily="18" charset="0"/>
                <a:ea typeface="Cambria" panose="02040503050406030204" pitchFamily="18" charset="0"/>
              </a:rPr>
              <a:t>b) 13 800 000 </a:t>
            </a:r>
            <a:r>
              <a:rPr lang="en-US" sz="3200" dirty="0" err="1">
                <a:solidFill>
                  <a:srgbClr val="FF0000"/>
                </a:solidFill>
                <a:effectLst/>
                <a:latin typeface="Cambria" panose="02040503050406030204" pitchFamily="18" charset="0"/>
                <a:ea typeface="Cambria" panose="02040503050406030204" pitchFamily="18" charset="0"/>
              </a:rPr>
              <a:t>đồng</a:t>
            </a:r>
            <a:r>
              <a:rPr lang="en-US" sz="32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624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D55D14-A737-4DE1-80A2-C8F2261EB06E}"/>
              </a:ext>
            </a:extLst>
          </p:cNvPr>
          <p:cNvGrpSpPr/>
          <p:nvPr/>
        </p:nvGrpSpPr>
        <p:grpSpPr>
          <a:xfrm>
            <a:off x="411480" y="1169047"/>
            <a:ext cx="6037350" cy="5709735"/>
            <a:chOff x="685800" y="2971800"/>
            <a:chExt cx="4131158" cy="3906982"/>
          </a:xfrm>
        </p:grpSpPr>
        <p:sp>
          <p:nvSpPr>
            <p:cNvPr id="4" name="Oval 3">
              <a:extLst>
                <a:ext uri="{FF2B5EF4-FFF2-40B4-BE49-F238E27FC236}">
                  <a16:creationId xmlns:a16="http://schemas.microsoft.com/office/drawing/2014/main" id="{59F73485-7555-4315-92F1-AD50CB2A1347}"/>
                </a:ext>
              </a:extLst>
            </p:cNvPr>
            <p:cNvSpPr/>
            <p:nvPr/>
          </p:nvSpPr>
          <p:spPr>
            <a:xfrm>
              <a:off x="1477317" y="3416588"/>
              <a:ext cx="2548125" cy="2548125"/>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5" name="Picture 4">
              <a:extLst>
                <a:ext uri="{FF2B5EF4-FFF2-40B4-BE49-F238E27FC236}">
                  <a16:creationId xmlns:a16="http://schemas.microsoft.com/office/drawing/2014/main" id="{0A5898E9-3D82-461F-A7AD-724B3B3C409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6615" y="2971800"/>
              <a:ext cx="2233416" cy="2548125"/>
            </a:xfrm>
            <a:prstGeom prst="rect">
              <a:avLst/>
            </a:prstGeom>
          </p:spPr>
        </p:pic>
        <p:pic>
          <p:nvPicPr>
            <p:cNvPr id="6" name="Picture 5">
              <a:extLst>
                <a:ext uri="{FF2B5EF4-FFF2-40B4-BE49-F238E27FC236}">
                  <a16:creationId xmlns:a16="http://schemas.microsoft.com/office/drawing/2014/main" id="{513A0EC9-66D4-4331-B7EF-DF21EE8AB252}"/>
                </a:ext>
              </a:extLst>
            </p:cNvPr>
            <p:cNvPicPr>
              <a:picLocks noChangeAspect="1"/>
            </p:cNvPicPr>
            <p:nvPr/>
          </p:nvPicPr>
          <p:blipFill>
            <a:blip r:embed="rId3"/>
            <a:stretch>
              <a:fillRect/>
            </a:stretch>
          </p:blipFill>
          <p:spPr>
            <a:xfrm>
              <a:off x="685800" y="5402928"/>
              <a:ext cx="4131158" cy="1475854"/>
            </a:xfrm>
            <a:prstGeom prst="rect">
              <a:avLst/>
            </a:prstGeom>
          </p:spPr>
        </p:pic>
      </p:grpSp>
      <p:grpSp>
        <p:nvGrpSpPr>
          <p:cNvPr id="11" name="Group 10">
            <a:extLst>
              <a:ext uri="{FF2B5EF4-FFF2-40B4-BE49-F238E27FC236}">
                <a16:creationId xmlns:a16="http://schemas.microsoft.com/office/drawing/2014/main" id="{35B0F294-075F-487E-BC8A-17B7FA076DBC}"/>
              </a:ext>
            </a:extLst>
          </p:cNvPr>
          <p:cNvGrpSpPr/>
          <p:nvPr/>
        </p:nvGrpSpPr>
        <p:grpSpPr>
          <a:xfrm>
            <a:off x="5486400" y="990600"/>
            <a:ext cx="6289356" cy="3525049"/>
            <a:chOff x="6199020" y="1914474"/>
            <a:chExt cx="4938444" cy="2767892"/>
          </a:xfrm>
        </p:grpSpPr>
        <p:pic>
          <p:nvPicPr>
            <p:cNvPr id="9" name="Picture 8">
              <a:extLst>
                <a:ext uri="{FF2B5EF4-FFF2-40B4-BE49-F238E27FC236}">
                  <a16:creationId xmlns:a16="http://schemas.microsoft.com/office/drawing/2014/main" id="{6EB005CE-21A5-45B1-A20E-8895B65E5440}"/>
                </a:ext>
              </a:extLst>
            </p:cNvPr>
            <p:cNvPicPr>
              <a:picLocks noChangeAspect="1"/>
            </p:cNvPicPr>
            <p:nvPr/>
          </p:nvPicPr>
          <p:blipFill>
            <a:blip r:embed="rId4"/>
            <a:stretch>
              <a:fillRect/>
            </a:stretch>
          </p:blipFill>
          <p:spPr>
            <a:xfrm rot="175581">
              <a:off x="6199020" y="1914474"/>
              <a:ext cx="4938444" cy="2767892"/>
            </a:xfrm>
            <a:prstGeom prst="rect">
              <a:avLst/>
            </a:prstGeom>
          </p:spPr>
        </p:pic>
        <p:sp>
          <p:nvSpPr>
            <p:cNvPr id="10" name="TextBox 9">
              <a:extLst>
                <a:ext uri="{FF2B5EF4-FFF2-40B4-BE49-F238E27FC236}">
                  <a16:creationId xmlns:a16="http://schemas.microsoft.com/office/drawing/2014/main" id="{4133E0DC-DAC5-44A0-9897-73CDBD88559F}"/>
                </a:ext>
              </a:extLst>
            </p:cNvPr>
            <p:cNvSpPr txBox="1"/>
            <p:nvPr/>
          </p:nvSpPr>
          <p:spPr>
            <a:xfrm>
              <a:off x="6490837" y="2404239"/>
              <a:ext cx="4366332" cy="195751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Cảm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các</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bạn</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đã</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giúp</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mình</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làm</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 bánh </a:t>
              </a:r>
              <a:r>
                <a:rPr kumimoji="0" lang="en-US" sz="5400" b="1" i="0" u="none" strike="noStrike" kern="1200" cap="none" spc="0" normalizeH="0" baseline="0" noProof="0" dirty="0" err="1">
                  <a:ln>
                    <a:noFill/>
                  </a:ln>
                  <a:solidFill>
                    <a:srgbClr val="FA759E"/>
                  </a:solidFill>
                  <a:effectLst/>
                  <a:uLnTx/>
                  <a:uFillTx/>
                  <a:latin typeface="Calibri" panose="020F0502020204030204" pitchFamily="34" charset="0"/>
                  <a:ea typeface="+mn-ea"/>
                  <a:cs typeface="Calibri" panose="020F0502020204030204" pitchFamily="34" charset="0"/>
                </a:rPr>
                <a:t>nhé</a:t>
              </a:r>
              <a:r>
                <a:rPr kumimoji="0" lang="en-US" sz="5400" b="1" i="0" u="none" strike="noStrike" kern="1200" cap="none" spc="0" normalizeH="0" baseline="0" noProof="0" dirty="0">
                  <a:ln>
                    <a:noFill/>
                  </a:ln>
                  <a:solidFill>
                    <a:srgbClr val="FA759E"/>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4956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0E61D73D-60D4-BC2D-1948-8D7C21F7235B}"/>
              </a:ext>
            </a:extLst>
          </p:cNvPr>
          <p:cNvPicPr>
            <a:picLocks noChangeAspect="1"/>
          </p:cNvPicPr>
          <p:nvPr/>
        </p:nvPicPr>
        <p:blipFill>
          <a:blip r:embed="rId12"/>
          <a:stretch>
            <a:fillRect/>
          </a:stretch>
        </p:blipFill>
        <p:spPr>
          <a:xfrm>
            <a:off x="3854354" y="2566410"/>
            <a:ext cx="4840644" cy="2523963"/>
          </a:xfrm>
          <a:prstGeom prst="rect">
            <a:avLst/>
          </a:prstGeom>
        </p:spPr>
      </p:pic>
    </p:spTree>
    <p:extLst>
      <p:ext uri="{BB962C8B-B14F-4D97-AF65-F5344CB8AC3E}">
        <p14:creationId xmlns:p14="http://schemas.microsoft.com/office/powerpoint/2010/main" val="3782728215"/>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73014" y="983664"/>
            <a:ext cx="1424783" cy="1806222"/>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658872" y="1702169"/>
            <a:ext cx="2209655" cy="1749778"/>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86026" y="1419854"/>
            <a:ext cx="1320895" cy="1332089"/>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358143" y="2229432"/>
            <a:ext cx="1692866" cy="162560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826365" y="4137143"/>
            <a:ext cx="1908848" cy="2099733"/>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417998" y="4434698"/>
            <a:ext cx="1885176" cy="1873956"/>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286000" y="1837169"/>
            <a:ext cx="8229600" cy="3962400"/>
          </a:xfrm>
          <a:prstGeom prst="rect">
            <a:avLst/>
          </a:prstGeom>
        </p:spPr>
      </p:pic>
      <p:pic>
        <p:nvPicPr>
          <p:cNvPr id="5" name="Picture 4">
            <a:extLst>
              <a:ext uri="{FF2B5EF4-FFF2-40B4-BE49-F238E27FC236}">
                <a16:creationId xmlns:a16="http://schemas.microsoft.com/office/drawing/2014/main" id="{10E024FF-4DAE-4158-9338-76E3DF86FBA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26414" y="3705773"/>
            <a:ext cx="2333836" cy="3071294"/>
          </a:xfrm>
          <a:prstGeom prst="rect">
            <a:avLst/>
          </a:prstGeom>
        </p:spPr>
      </p:pic>
      <p:pic>
        <p:nvPicPr>
          <p:cNvPr id="170" name="Picture 169">
            <a:extLst>
              <a:ext uri="{FF2B5EF4-FFF2-40B4-BE49-F238E27FC236}">
                <a16:creationId xmlns:a16="http://schemas.microsoft.com/office/drawing/2014/main" id="{6300725D-30A1-4B11-A2A4-F51AFB027C8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9505961" y="3809999"/>
            <a:ext cx="2204680" cy="2906729"/>
          </a:xfrm>
          <a:prstGeom prst="rect">
            <a:avLst/>
          </a:prstGeom>
        </p:spPr>
      </p:pic>
      <p:pic>
        <p:nvPicPr>
          <p:cNvPr id="3" name="Picture 2">
            <a:extLst>
              <a:ext uri="{FF2B5EF4-FFF2-40B4-BE49-F238E27FC236}">
                <a16:creationId xmlns:a16="http://schemas.microsoft.com/office/drawing/2014/main" id="{15FAA3D9-3C96-4775-73EB-1DB9C140B0D7}"/>
              </a:ext>
            </a:extLst>
          </p:cNvPr>
          <p:cNvPicPr>
            <a:picLocks noChangeAspect="1"/>
          </p:cNvPicPr>
          <p:nvPr/>
        </p:nvPicPr>
        <p:blipFill>
          <a:blip r:embed="rId12"/>
          <a:stretch>
            <a:fillRect/>
          </a:stretch>
        </p:blipFill>
        <p:spPr>
          <a:xfrm>
            <a:off x="5450058" y="2230353"/>
            <a:ext cx="1859441" cy="1072989"/>
          </a:xfrm>
          <a:prstGeom prst="rect">
            <a:avLst/>
          </a:prstGeom>
        </p:spPr>
      </p:pic>
      <p:pic>
        <p:nvPicPr>
          <p:cNvPr id="7" name="Picture 6">
            <a:extLst>
              <a:ext uri="{FF2B5EF4-FFF2-40B4-BE49-F238E27FC236}">
                <a16:creationId xmlns:a16="http://schemas.microsoft.com/office/drawing/2014/main" id="{47A7AC3C-EFA8-1C0F-823D-C9914C57F6E4}"/>
              </a:ext>
            </a:extLst>
          </p:cNvPr>
          <p:cNvPicPr>
            <a:picLocks noChangeAspect="1"/>
          </p:cNvPicPr>
          <p:nvPr/>
        </p:nvPicPr>
        <p:blipFill>
          <a:blip r:embed="rId13"/>
          <a:stretch>
            <a:fillRect/>
          </a:stretch>
        </p:blipFill>
        <p:spPr>
          <a:xfrm>
            <a:off x="2915682" y="3058230"/>
            <a:ext cx="7096359" cy="1603387"/>
          </a:xfrm>
          <a:prstGeom prst="rect">
            <a:avLst/>
          </a:prstGeom>
        </p:spPr>
      </p:pic>
    </p:spTree>
    <p:extLst>
      <p:ext uri="{BB962C8B-B14F-4D97-AF65-F5344CB8AC3E}">
        <p14:creationId xmlns:p14="http://schemas.microsoft.com/office/powerpoint/2010/main" val="1214066937"/>
      </p:ext>
    </p:extLst>
  </p:cSld>
  <p:clrMapOvr>
    <a:masterClrMapping/>
  </p:clrMapOvr>
  <p:transition>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000">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14:bounceEnd="70000">
                                          <p:cBhvr additive="base">
                                            <p:cTn id="7" dur="1000" fill="hold"/>
                                            <p:tgtEl>
                                              <p:spTgt spid="15"/>
                                            </p:tgtEl>
                                            <p:attrNameLst>
                                              <p:attrName>ppt_x</p:attrName>
                                            </p:attrNameLst>
                                          </p:cBhvr>
                                          <p:tavLst>
                                            <p:tav tm="0">
                                              <p:val>
                                                <p:strVal val="#ppt_x"/>
                                              </p:val>
                                            </p:tav>
                                            <p:tav tm="100000">
                                              <p:val>
                                                <p:strVal val="#ppt_x"/>
                                              </p:val>
                                            </p:tav>
                                          </p:tavLst>
                                        </p:anim>
                                        <p:anim calcmode="lin" valueType="num" p14:bounceEnd="70000">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70000">
                                          <p:cBhvr additive="base">
                                            <p:cTn id="11" dur="1000" fill="hold"/>
                                            <p:tgtEl>
                                              <p:spTgt spid="16"/>
                                            </p:tgtEl>
                                            <p:attrNameLst>
                                              <p:attrName>ppt_x</p:attrName>
                                            </p:attrNameLst>
                                          </p:cBhvr>
                                          <p:tavLst>
                                            <p:tav tm="0">
                                              <p:val>
                                                <p:strVal val="#ppt_x"/>
                                              </p:val>
                                            </p:tav>
                                            <p:tav tm="100000">
                                              <p:val>
                                                <p:strVal val="#ppt_x"/>
                                              </p:val>
                                            </p:tav>
                                          </p:tavLst>
                                        </p:anim>
                                        <p:anim calcmode="lin" valueType="num" p14:bounceEnd="70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70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000">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14:bounceEnd="70000">
                                          <p:cBhvr additive="base">
                                            <p:cTn id="19"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70000">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14:bounceEnd="70000">
                                          <p:cBhvr additive="base">
                                            <p:cTn id="23" dur="10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70000">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14:bounceEnd="70000">
                                          <p:cBhvr additive="base">
                                            <p:cTn id="27"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70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70000">
                                          <p:cBhvr additive="base">
                                            <p:cTn id="31" dur="10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14:presetBounceEnd="70000">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14:bounceEnd="70000">
                                          <p:cBhvr additive="base">
                                            <p:cTn id="35" dur="1000" fill="hold"/>
                                            <p:tgtEl>
                                              <p:spTgt spid="5"/>
                                            </p:tgtEl>
                                            <p:attrNameLst>
                                              <p:attrName>ppt_x</p:attrName>
                                            </p:attrNameLst>
                                          </p:cBhvr>
                                          <p:tavLst>
                                            <p:tav tm="0">
                                              <p:val>
                                                <p:strVal val="0-#ppt_w/2"/>
                                              </p:val>
                                            </p:tav>
                                            <p:tav tm="100000">
                                              <p:val>
                                                <p:strVal val="#ppt_x"/>
                                              </p:val>
                                            </p:tav>
                                          </p:tavLst>
                                        </p:anim>
                                        <p:anim calcmode="lin" valueType="num" p14:bounceEnd="70000">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70000">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14:bounceEnd="70000">
                                          <p:cBhvr additive="base">
                                            <p:cTn id="39" dur="1000" fill="hold"/>
                                            <p:tgtEl>
                                              <p:spTgt spid="170"/>
                                            </p:tgtEl>
                                            <p:attrNameLst>
                                              <p:attrName>ppt_x</p:attrName>
                                            </p:attrNameLst>
                                          </p:cBhvr>
                                          <p:tavLst>
                                            <p:tav tm="0">
                                              <p:val>
                                                <p:strVal val="1+#ppt_w/2"/>
                                              </p:val>
                                            </p:tav>
                                            <p:tav tm="100000">
                                              <p:val>
                                                <p:strVal val="#ppt_x"/>
                                              </p:val>
                                            </p:tav>
                                          </p:tavLst>
                                        </p:anim>
                                        <p:anim calcmode="lin" valueType="num" p14:bounceEnd="70000">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1000" fill="hold"/>
                                            <p:tgtEl>
                                              <p:spTgt spid="12"/>
                                            </p:tgtEl>
                                            <p:attrNameLst>
                                              <p:attrName>ppt_x</p:attrName>
                                            </p:attrNameLst>
                                          </p:cBhvr>
                                          <p:tavLst>
                                            <p:tav tm="0">
                                              <p:val>
                                                <p:strVal val="#ppt_x"/>
                                              </p:val>
                                            </p:tav>
                                            <p:tav tm="100000">
                                              <p:val>
                                                <p:strVal val="#ppt_x"/>
                                              </p:val>
                                            </p:tav>
                                          </p:tavLst>
                                        </p:anim>
                                        <p:anim calcmode="lin" valueType="num">
                                          <p:cBhvr additive="base">
                                            <p:cTn id="24" dur="1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1000" fill="hold"/>
                                            <p:tgtEl>
                                              <p:spTgt spid="5"/>
                                            </p:tgtEl>
                                            <p:attrNameLst>
                                              <p:attrName>ppt_x</p:attrName>
                                            </p:attrNameLst>
                                          </p:cBhvr>
                                          <p:tavLst>
                                            <p:tav tm="0">
                                              <p:val>
                                                <p:strVal val="0-#ppt_w/2"/>
                                              </p:val>
                                            </p:tav>
                                            <p:tav tm="100000">
                                              <p:val>
                                                <p:strVal val="#ppt_x"/>
                                              </p:val>
                                            </p:tav>
                                          </p:tavLst>
                                        </p:anim>
                                        <p:anim calcmode="lin" valueType="num">
                                          <p:cBhvr additive="base">
                                            <p:cTn id="36" dur="1000" fill="hold"/>
                                            <p:tgtEl>
                                              <p:spTgt spid="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70"/>
                                            </p:tgtEl>
                                            <p:attrNameLst>
                                              <p:attrName>style.visibility</p:attrName>
                                            </p:attrNameLst>
                                          </p:cBhvr>
                                          <p:to>
                                            <p:strVal val="visible"/>
                                          </p:to>
                                        </p:set>
                                        <p:anim calcmode="lin" valueType="num">
                                          <p:cBhvr additive="base">
                                            <p:cTn id="39" dur="1000" fill="hold"/>
                                            <p:tgtEl>
                                              <p:spTgt spid="170"/>
                                            </p:tgtEl>
                                            <p:attrNameLst>
                                              <p:attrName>ppt_x</p:attrName>
                                            </p:attrNameLst>
                                          </p:cBhvr>
                                          <p:tavLst>
                                            <p:tav tm="0">
                                              <p:val>
                                                <p:strVal val="1+#ppt_w/2"/>
                                              </p:val>
                                            </p:tav>
                                            <p:tav tm="100000">
                                              <p:val>
                                                <p:strVal val="#ppt_x"/>
                                              </p:val>
                                            </p:tav>
                                          </p:tavLst>
                                        </p:anim>
                                        <p:anim calcmode="lin" valueType="num">
                                          <p:cBhvr additive="base">
                                            <p:cTn id="40" dur="1000" fill="hold"/>
                                            <p:tgtEl>
                                              <p:spTgt spid="17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down)">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arn(inVertical)">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CDD29222-60C8-4E3B-93A1-BA8C1D2134F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B26602-9784-4389-982F-587D6AB0C260}"/>
              </a:ext>
            </a:extLst>
          </p:cNvPr>
          <p:cNvPicPr>
            <a:picLocks noChangeAspect="1"/>
          </p:cNvPicPr>
          <p:nvPr/>
        </p:nvPicPr>
        <p:blipFill>
          <a:blip r:embed="rId3"/>
          <a:stretch>
            <a:fillRect/>
          </a:stretch>
        </p:blipFill>
        <p:spPr>
          <a:xfrm rot="175581">
            <a:off x="3452475" y="669325"/>
            <a:ext cx="8415349" cy="4119786"/>
          </a:xfrm>
          <a:prstGeom prst="rect">
            <a:avLst/>
          </a:prstGeom>
        </p:spPr>
      </p:pic>
      <p:sp>
        <p:nvSpPr>
          <p:cNvPr id="10" name="TextBox 9">
            <a:extLst>
              <a:ext uri="{FF2B5EF4-FFF2-40B4-BE49-F238E27FC236}">
                <a16:creationId xmlns:a16="http://schemas.microsoft.com/office/drawing/2014/main" id="{0898AF56-C2D7-464D-AA92-106E212C62EF}"/>
              </a:ext>
            </a:extLst>
          </p:cNvPr>
          <p:cNvSpPr txBox="1"/>
          <p:nvPr/>
        </p:nvSpPr>
        <p:spPr>
          <a:xfrm>
            <a:off x="4129530" y="1722697"/>
            <a:ext cx="7056612" cy="1488228"/>
          </a:xfrm>
          <a:prstGeom prst="rect">
            <a:avLst/>
          </a:prstGeom>
          <a:noFill/>
        </p:spPr>
        <p:txBody>
          <a:bodyPr wrap="non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Chào</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mừng</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bạn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đã</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đến</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với</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hiệu</a:t>
            </a:r>
            <a: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a:t>
            </a:r>
            <a:br>
              <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b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Vương</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Quốc</a:t>
            </a:r>
            <a:r>
              <a:rPr kumimoji="0" lang="en-US" sz="54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rPr>
              <a:t> Bánh </a:t>
            </a:r>
            <a:r>
              <a:rPr kumimoji="0" lang="en-US" sz="5400" b="1" i="0" u="none" strike="noStrike" kern="1200" cap="none" spc="0" normalizeH="0" baseline="0" noProof="0" dirty="0" err="1">
                <a:ln>
                  <a:noFill/>
                </a:ln>
                <a:solidFill>
                  <a:srgbClr val="E76EA3"/>
                </a:solidFill>
                <a:effectLst/>
                <a:uLnTx/>
                <a:uFillTx/>
                <a:latin typeface="Calibri" panose="020F0502020204030204" pitchFamily="34" charset="0"/>
                <a:cs typeface="Calibri" panose="020F0502020204030204" pitchFamily="34" charset="0"/>
              </a:rPr>
              <a:t>Ngọt</a:t>
            </a:r>
            <a:endParaRPr kumimoji="0" lang="en-US" sz="3200" b="1" i="0" u="none" strike="noStrike" kern="1200" cap="none" spc="0" normalizeH="0" baseline="0" noProof="0" dirty="0">
              <a:ln>
                <a:noFill/>
              </a:ln>
              <a:solidFill>
                <a:srgbClr val="E76EA3"/>
              </a:solidFill>
              <a:effectLst/>
              <a:uLnTx/>
              <a:uFillTx/>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7C5C749-8E19-4A8E-9E8B-AA5397B9485C}"/>
              </a:ext>
            </a:extLst>
          </p:cNvPr>
          <p:cNvSpPr txBox="1"/>
          <p:nvPr/>
        </p:nvSpPr>
        <p:spPr>
          <a:xfrm>
            <a:off x="4190474" y="3284995"/>
            <a:ext cx="6934726" cy="540533"/>
          </a:xfrm>
          <a:prstGeom prst="rect">
            <a:avLst/>
          </a:prstGeom>
          <a:noFill/>
        </p:spPr>
        <p:txBody>
          <a:bodyPr wrap="square" lIns="0" tIns="0" rIns="0" bIns="0" rtlCol="0">
            <a:spAutoFit/>
          </a:bodyPr>
          <a:lstStyle/>
          <a:p>
            <a:pPr marL="0" marR="0" lvl="0" indent="0" algn="ctr" defTabSz="914400" rtl="0" eaLnBrk="1" fontAlgn="auto" latinLnBrk="0" hangingPunct="1">
              <a:lnSpc>
                <a:spcPct val="117000"/>
              </a:lnSpc>
              <a:spcBef>
                <a:spcPts val="0"/>
              </a:spcBef>
              <a:spcAft>
                <a:spcPts val="0"/>
              </a:spcAft>
              <a:buClrTx/>
              <a:buSzTx/>
              <a:buFontTx/>
              <a:buNone/>
              <a:tabLst/>
              <a:defRPr/>
            </a:pPr>
            <a:r>
              <a:rPr kumimoji="0" lang="en-US" sz="3200" b="1" i="0" u="none" strike="noStrike" kern="1200" cap="none" spc="0" normalizeH="0" baseline="0" noProof="0">
                <a:ln>
                  <a:noFill/>
                </a:ln>
                <a:solidFill>
                  <a:srgbClr val="E76EA3"/>
                </a:solidFill>
                <a:effectLst/>
                <a:uLnTx/>
                <a:uFillTx/>
                <a:latin typeface="Calibri" panose="020F0502020204030204" pitchFamily="34" charset="0"/>
                <a:cs typeface="Calibri" panose="020F0502020204030204" pitchFamily="34" charset="0"/>
              </a:rPr>
              <a:t>Chúng mình cùng nhau làm bánh nhé!</a:t>
            </a:r>
          </a:p>
        </p:txBody>
      </p:sp>
      <p:pic>
        <p:nvPicPr>
          <p:cNvPr id="4" name="Picture 3">
            <a:extLst>
              <a:ext uri="{FF2B5EF4-FFF2-40B4-BE49-F238E27FC236}">
                <a16:creationId xmlns:a16="http://schemas.microsoft.com/office/drawing/2014/main" id="{EF69070F-6E0D-4634-840A-1272F84AB4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8854" y="2415235"/>
            <a:ext cx="3269212" cy="4310246"/>
          </a:xfrm>
          <a:prstGeom prst="rect">
            <a:avLst/>
          </a:prstGeom>
        </p:spPr>
      </p:pic>
    </p:spTree>
    <p:extLst>
      <p:ext uri="{BB962C8B-B14F-4D97-AF65-F5344CB8AC3E}">
        <p14:creationId xmlns:p14="http://schemas.microsoft.com/office/powerpoint/2010/main" val="75895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7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0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14:presetBounceEnd="70000">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14:bounceEnd="70000">
                                          <p:cBhvr additive="base">
                                            <p:cTn id="1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14:presetBounceEnd="70000">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14:bounceEnd="70000">
                                          <p:cBhvr additive="base">
                                            <p:cTn id="2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2" presetClass="entr" presetSubtype="4" fill="hold" grpId="0" nodeType="with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ppt_x"/>
                                              </p:val>
                                            </p:tav>
                                            <p:tav tm="100000">
                                              <p:val>
                                                <p:strVal val="#ppt_x"/>
                                              </p:val>
                                            </p:tav>
                                          </p:tavLst>
                                        </p:anim>
                                        <p:anim calcmode="lin" valueType="num">
                                          <p:cBhvr additive="base">
                                            <p:cTn id="17" dur="10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iterate type="wd">
                                        <p:tmPct val="10000"/>
                                      </p:iterate>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000" fill="hold"/>
                                            <p:tgtEl>
                                              <p:spTgt spid="11"/>
                                            </p:tgtEl>
                                            <p:attrNameLst>
                                              <p:attrName>ppt_x</p:attrName>
                                            </p:attrNameLst>
                                          </p:cBhvr>
                                          <p:tavLst>
                                            <p:tav tm="0">
                                              <p:val>
                                                <p:strVal val="#ppt_x"/>
                                              </p:val>
                                            </p:tav>
                                            <p:tav tm="100000">
                                              <p:val>
                                                <p:strVal val="#ppt_x"/>
                                              </p:val>
                                            </p:tav>
                                          </p:tavLst>
                                        </p:anim>
                                        <p:anim calcmode="lin" valueType="num">
                                          <p:cBhvr additive="base">
                                            <p:cTn id="2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sp>
        <p:nvSpPr>
          <p:cNvPr id="2" name="TextBox 1">
            <a:extLst>
              <a:ext uri="{FF2B5EF4-FFF2-40B4-BE49-F238E27FC236}">
                <a16:creationId xmlns:a16="http://schemas.microsoft.com/office/drawing/2014/main" id="{D5CF3C36-97CD-4115-BCBA-A88FBD0573D9}"/>
              </a:ext>
            </a:extLst>
          </p:cNvPr>
          <p:cNvSpPr txBox="1"/>
          <p:nvPr/>
        </p:nvSpPr>
        <p:spPr>
          <a:xfrm>
            <a:off x="3009417" y="2713672"/>
            <a:ext cx="6173165" cy="147732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srgbClr val="E76EA3"/>
                </a:solidFill>
                <a:effectLst/>
                <a:uLnTx/>
                <a:uFillTx/>
                <a:latin typeface="iCiel Cadena" panose="02000503000000020004" pitchFamily="50" charset="0"/>
                <a:ea typeface="+mn-ea"/>
                <a:cs typeface="+mn-cs"/>
              </a:rPr>
              <a:t>KHỞI ĐỘNG</a:t>
            </a:r>
          </a:p>
        </p:txBody>
      </p:sp>
    </p:spTree>
    <p:extLst>
      <p:ext uri="{BB962C8B-B14F-4D97-AF65-F5344CB8AC3E}">
        <p14:creationId xmlns:p14="http://schemas.microsoft.com/office/powerpoint/2010/main" val="1117185683"/>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8000">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14:bounceEnd="68000">
                                          <p:cBhvr additive="base">
                                            <p:cTn id="35" dur="100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000" fill="hold"/>
                                            <p:tgtEl>
                                              <p:spTgt spid="2"/>
                                            </p:tgtEl>
                                            <p:attrNameLst>
                                              <p:attrName>ppt_x</p:attrName>
                                            </p:attrNameLst>
                                          </p:cBhvr>
                                          <p:tavLst>
                                            <p:tav tm="0">
                                              <p:val>
                                                <p:strVal val="#ppt_x"/>
                                              </p:val>
                                            </p:tav>
                                            <p:tav tm="100000">
                                              <p:val>
                                                <p:strVal val="#ppt_x"/>
                                              </p:val>
                                            </p:tav>
                                          </p:tavLst>
                                        </p:anim>
                                        <p:anim calcmode="lin" valueType="num">
                                          <p:cBhvr additive="base">
                                            <p:cTn id="36"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5026795" y="1255295"/>
              <a:ext cx="2138406"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1</a:t>
              </a:r>
            </a:p>
          </p:txBody>
        </p:sp>
      </p:grpSp>
      <p:pic>
        <p:nvPicPr>
          <p:cNvPr id="7" name="Picture 6">
            <a:extLst>
              <a:ext uri="{FF2B5EF4-FFF2-40B4-BE49-F238E27FC236}">
                <a16:creationId xmlns:a16="http://schemas.microsoft.com/office/drawing/2014/main" id="{5AFA8ED8-9E15-4232-C494-EA5F0F93CC72}"/>
              </a:ext>
            </a:extLst>
          </p:cNvPr>
          <p:cNvPicPr>
            <a:picLocks noChangeAspect="1"/>
          </p:cNvPicPr>
          <p:nvPr/>
        </p:nvPicPr>
        <p:blipFill>
          <a:blip r:embed="rId5"/>
          <a:stretch>
            <a:fillRect/>
          </a:stretch>
        </p:blipFill>
        <p:spPr>
          <a:xfrm>
            <a:off x="2977212" y="1718827"/>
            <a:ext cx="6090432" cy="3231160"/>
          </a:xfrm>
          <a:prstGeom prst="rect">
            <a:avLst/>
          </a:prstGeom>
        </p:spPr>
      </p:pic>
    </p:spTree>
    <p:extLst>
      <p:ext uri="{BB962C8B-B14F-4D97-AF65-F5344CB8AC3E}">
        <p14:creationId xmlns:p14="http://schemas.microsoft.com/office/powerpoint/2010/main" val="157496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ảnh">
            <a:extLst>
              <a:ext uri="{FF2B5EF4-FFF2-40B4-BE49-F238E27FC236}">
                <a16:creationId xmlns:a16="http://schemas.microsoft.com/office/drawing/2014/main" id="{EB9AC98C-EA5B-4410-9BF3-B7A5F5AF3C5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9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D1CB579-5F4A-40B0-A7FC-C83C3A60F105}"/>
              </a:ext>
            </a:extLst>
          </p:cNvPr>
          <p:cNvGrpSpPr/>
          <p:nvPr/>
        </p:nvGrpSpPr>
        <p:grpSpPr>
          <a:xfrm>
            <a:off x="226153" y="0"/>
            <a:ext cx="11568289" cy="2675467"/>
            <a:chOff x="166511" y="152399"/>
            <a:chExt cx="11568289" cy="2675467"/>
          </a:xfrm>
        </p:grpSpPr>
        <p:sp>
          <p:nvSpPr>
            <p:cNvPr id="6" name="Rectangle: Rounded Corners 5">
              <a:extLst>
                <a:ext uri="{FF2B5EF4-FFF2-40B4-BE49-F238E27FC236}">
                  <a16:creationId xmlns:a16="http://schemas.microsoft.com/office/drawing/2014/main" id="{44A0126A-3D79-4215-8EA4-E15F1E978278}"/>
                </a:ext>
              </a:extLst>
            </p:cNvPr>
            <p:cNvSpPr/>
            <p:nvPr/>
          </p:nvSpPr>
          <p:spPr>
            <a:xfrm>
              <a:off x="1143000" y="499533"/>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8CCFB191-B1AD-42C3-BCD7-F18DF577EF32}"/>
                </a:ext>
              </a:extLst>
            </p:cNvPr>
            <p:cNvSpPr/>
            <p:nvPr/>
          </p:nvSpPr>
          <p:spPr>
            <a:xfrm>
              <a:off x="1707444" y="665056"/>
              <a:ext cx="9874956"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739313D-00F9-4C69-9F31-CD5FD3E6EE35}"/>
                </a:ext>
              </a:extLst>
            </p:cNvPr>
            <p:cNvPicPr>
              <a:picLocks noChangeAspect="1"/>
            </p:cNvPicPr>
            <p:nvPr/>
          </p:nvPicPr>
          <p:blipFill>
            <a:blip r:embed="rId8"/>
            <a:stretch>
              <a:fillRect/>
            </a:stretch>
          </p:blipFill>
          <p:spPr>
            <a:xfrm>
              <a:off x="166511" y="152399"/>
              <a:ext cx="2652889" cy="2675467"/>
            </a:xfrm>
            <a:prstGeom prst="rect">
              <a:avLst/>
            </a:prstGeom>
          </p:spPr>
        </p:pic>
      </p:grpSp>
      <p:pic>
        <p:nvPicPr>
          <p:cNvPr id="4" name="Graphic 3">
            <a:extLst>
              <a:ext uri="{FF2B5EF4-FFF2-40B4-BE49-F238E27FC236}">
                <a16:creationId xmlns:a16="http://schemas.microsoft.com/office/drawing/2014/main" id="{EAC2DC5F-CC60-46C6-8E67-23FAEED49FE4}"/>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06258" y="273719"/>
            <a:ext cx="1750551" cy="1874231"/>
          </a:xfrm>
          <a:prstGeom prst="rect">
            <a:avLst/>
          </a:prstGeom>
        </p:spPr>
      </p:pic>
      <p:sp>
        <p:nvSpPr>
          <p:cNvPr id="2" name="TextBox 1">
            <a:extLst>
              <a:ext uri="{FF2B5EF4-FFF2-40B4-BE49-F238E27FC236}">
                <a16:creationId xmlns:a16="http://schemas.microsoft.com/office/drawing/2014/main" id="{78BB1433-2925-4456-BBDB-2D5281415330}"/>
              </a:ext>
            </a:extLst>
          </p:cNvPr>
          <p:cNvSpPr txBox="1"/>
          <p:nvPr/>
        </p:nvSpPr>
        <p:spPr>
          <a:xfrm>
            <a:off x="3001720" y="599069"/>
            <a:ext cx="8696294" cy="1661993"/>
          </a:xfrm>
          <a:prstGeom prst="rect">
            <a:avLst/>
          </a:prstGeom>
          <a:noFill/>
        </p:spPr>
        <p:txBody>
          <a:bodyPr wrap="square" lIns="0" tIns="0" rIns="0" bIns="0" rtlCol="0">
            <a:spAutoFit/>
          </a:bodyPr>
          <a:lstStyle/>
          <a:p>
            <a:pPr algn="just"/>
            <a:r>
              <a:rPr lang="nl-NL" sz="3600" dirty="0">
                <a:latin typeface="Cambria" panose="02040503050406030204" pitchFamily="18" charset="0"/>
                <a:ea typeface="Cambria" panose="02040503050406030204" pitchFamily="18" charset="0"/>
              </a:rPr>
              <a:t>Cô An đã mua 8 chiếc vòng, mỗi chiếc có giá 25 000 đồng. Hỏi cô An cần trả chúng mình bao nhiêu tiền?</a:t>
            </a:r>
            <a:endParaRPr lang="en-US" sz="3600" dirty="0">
              <a:latin typeface="Cambria" panose="02040503050406030204" pitchFamily="18" charset="0"/>
              <a:ea typeface="Cambria" panose="02040503050406030204" pitchFamily="18" charset="0"/>
            </a:endParaRPr>
          </a:p>
        </p:txBody>
      </p:sp>
      <p:pic>
        <p:nvPicPr>
          <p:cNvPr id="15" name="correc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962" y="-904964"/>
            <a:ext cx="487363" cy="487363"/>
          </a:xfrm>
          <a:prstGeom prst="rect">
            <a:avLst/>
          </a:prstGeom>
        </p:spPr>
      </p:pic>
      <p:sp>
        <p:nvSpPr>
          <p:cNvPr id="3" name="Rounded Rectangular Callout 31">
            <a:extLst>
              <a:ext uri="{FF2B5EF4-FFF2-40B4-BE49-F238E27FC236}">
                <a16:creationId xmlns:a16="http://schemas.microsoft.com/office/drawing/2014/main" id="{67DC4C5B-E1F6-A89E-206C-C481B660FDDE}"/>
              </a:ext>
            </a:extLst>
          </p:cNvPr>
          <p:cNvSpPr/>
          <p:nvPr/>
        </p:nvSpPr>
        <p:spPr>
          <a:xfrm>
            <a:off x="2732690" y="2987218"/>
            <a:ext cx="7767144" cy="2225913"/>
          </a:xfrm>
          <a:prstGeom prst="wedgeRoundRectCallout">
            <a:avLst>
              <a:gd name="adj1" fmla="val -62202"/>
              <a:gd name="adj2" fmla="val 26706"/>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lvl="0" algn="ctr">
              <a:defRPr/>
            </a:pPr>
            <a:r>
              <a:rPr lang="en-US" sz="3600" b="1" dirty="0" err="1">
                <a:solidFill>
                  <a:prstClr val="black"/>
                </a:solidFill>
              </a:rPr>
              <a:t>Cô</a:t>
            </a:r>
            <a:r>
              <a:rPr lang="en-US" sz="3600" b="1" dirty="0">
                <a:solidFill>
                  <a:prstClr val="black"/>
                </a:solidFill>
              </a:rPr>
              <a:t> An </a:t>
            </a:r>
            <a:r>
              <a:rPr lang="en-US" sz="3600" b="1" dirty="0" err="1">
                <a:solidFill>
                  <a:prstClr val="black"/>
                </a:solidFill>
              </a:rPr>
              <a:t>cần</a:t>
            </a:r>
            <a:r>
              <a:rPr lang="en-US" sz="3600" b="1" dirty="0">
                <a:solidFill>
                  <a:prstClr val="black"/>
                </a:solidFill>
              </a:rPr>
              <a:t> </a:t>
            </a:r>
            <a:r>
              <a:rPr lang="en-US" sz="3600" b="1" dirty="0" err="1">
                <a:solidFill>
                  <a:prstClr val="black"/>
                </a:solidFill>
              </a:rPr>
              <a:t>trả</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tiền</a:t>
            </a:r>
            <a:r>
              <a:rPr lang="en-US" sz="3600" b="1" dirty="0">
                <a:solidFill>
                  <a:prstClr val="black"/>
                </a:solidFill>
              </a:rPr>
              <a:t> </a:t>
            </a:r>
            <a:r>
              <a:rPr lang="en-US" sz="3600" b="1" dirty="0" err="1">
                <a:solidFill>
                  <a:prstClr val="black"/>
                </a:solidFill>
              </a:rPr>
              <a:t>là</a:t>
            </a:r>
            <a:r>
              <a:rPr lang="en-US" sz="3600" b="1" dirty="0">
                <a:solidFill>
                  <a:prstClr val="black"/>
                </a:solidFill>
              </a:rPr>
              <a:t>:</a:t>
            </a:r>
          </a:p>
          <a:p>
            <a:pPr lvl="0" algn="ctr">
              <a:defRPr/>
            </a:pPr>
            <a:r>
              <a:rPr lang="en-US" sz="3600" b="1" dirty="0">
                <a:solidFill>
                  <a:prstClr val="black"/>
                </a:solidFill>
              </a:rPr>
              <a:t>25 000 × 8 =  200 000 (</a:t>
            </a:r>
            <a:r>
              <a:rPr lang="en-US" sz="3600" b="1" dirty="0" err="1">
                <a:solidFill>
                  <a:prstClr val="black"/>
                </a:solidFill>
              </a:rPr>
              <a:t>đồng</a:t>
            </a:r>
            <a:r>
              <a:rPr lang="en-US" sz="3600" b="1" dirty="0">
                <a:solidFill>
                  <a:prstClr val="black"/>
                </a:solidFill>
              </a:rPr>
              <a:t>)</a:t>
            </a:r>
          </a:p>
        </p:txBody>
      </p:sp>
    </p:spTree>
    <p:extLst>
      <p:ext uri="{BB962C8B-B14F-4D97-AF65-F5344CB8AC3E}">
        <p14:creationId xmlns:p14="http://schemas.microsoft.com/office/powerpoint/2010/main" val="148911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14:presetBounceEnd="6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4000">
                                          <p:cBhvr additive="base">
                                            <p:cTn id="7" dur="750" fill="hold"/>
                                            <p:tgtEl>
                                              <p:spTgt spid="7"/>
                                            </p:tgtEl>
                                            <p:attrNameLst>
                                              <p:attrName>ppt_x</p:attrName>
                                            </p:attrNameLst>
                                          </p:cBhvr>
                                          <p:tavLst>
                                            <p:tav tm="0">
                                              <p:val>
                                                <p:strVal val="#ppt_x"/>
                                              </p:val>
                                            </p:tav>
                                            <p:tav tm="100000">
                                              <p:val>
                                                <p:strVal val="#ppt_x"/>
                                              </p:val>
                                            </p:tav>
                                          </p:tavLst>
                                        </p:anim>
                                        <p:anim calcmode="lin" valueType="num" p14:bounceEnd="64000">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oin.wav"/>
                                            </p:tgtEl>
                                          </p:cMediaNode>
                                        </p:audio>
                                      </p:subTnLst>
                                    </p:cTn>
                                  </p:par>
                                  <p:par>
                                    <p:cTn id="9" presetID="2" presetClass="entr" presetSubtype="1" fill="hold" nodeType="withEffect" p14:presetBounceEnd="64000">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14:bounceEnd="64000">
                                          <p:cBhvr additive="base">
                                            <p:cTn id="11" dur="75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14:bounceEnd="64000">
                                          <p:cBhvr additive="base">
                                            <p:cTn id="15" dur="75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11" name="coin.wav"/>
                                            </p:tgtEl>
                                          </p:cMediaNode>
                                        </p:audio>
                                      </p:subTnLst>
                                    </p:cTn>
                                  </p:par>
                                  <p:par>
                                    <p:cTn id="9" presetID="2" presetClass="entr" presetSubtype="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ppt_x"/>
                                              </p:val>
                                            </p:tav>
                                            <p:tav tm="100000">
                                              <p:val>
                                                <p:strVal val="#ppt_x"/>
                                              </p:val>
                                            </p:tav>
                                          </p:tavLst>
                                        </p:anim>
                                        <p:anim calcmode="lin" valueType="num">
                                          <p:cBhvr additive="base">
                                            <p:cTn id="12" dur="7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750" fill="hold"/>
                                            <p:tgtEl>
                                              <p:spTgt spid="2"/>
                                            </p:tgtEl>
                                            <p:attrNameLst>
                                              <p:attrName>ppt_x</p:attrName>
                                            </p:attrNameLst>
                                          </p:cBhvr>
                                          <p:tavLst>
                                            <p:tav tm="0">
                                              <p:val>
                                                <p:strVal val="#ppt_x"/>
                                              </p:val>
                                            </p:tav>
                                            <p:tav tm="100000">
                                              <p:val>
                                                <p:strVal val="#ppt_x"/>
                                              </p:val>
                                            </p:tav>
                                          </p:tavLst>
                                        </p:anim>
                                        <p:anim calcmode="lin" valueType="num">
                                          <p:cBhvr additive="base">
                                            <p:cTn id="16" dur="750" fill="hold"/>
                                            <p:tgtEl>
                                              <p:spTgt spid="2"/>
                                            </p:tgtEl>
                                            <p:attrNameLst>
                                              <p:attrName>ppt_y</p:attrName>
                                            </p:attrNameLst>
                                          </p:cBhvr>
                                          <p:tavLst>
                                            <p:tav tm="0">
                                              <p:val>
                                                <p:strVal val="0-#ppt_h/2"/>
                                              </p:val>
                                            </p:tav>
                                            <p:tav tm="100000">
                                              <p:val>
                                                <p:strVal val="#ppt_y"/>
                                              </p:val>
                                            </p:tav>
                                          </p:tavLst>
                                        </p:anim>
                                      </p:childTnLst>
                                    </p:cTn>
                                  </p:par>
                                  <p:par>
                                    <p:cTn id="17" presetID="1" presetClass="mediacall" presetSubtype="0" fill="hold" nodeType="withEffect">
                                      <p:stCondLst>
                                        <p:cond delay="0"/>
                                      </p:stCondLst>
                                      <p:childTnLst>
                                        <p:cmd type="call" cmd="playFrom(0.0)">
                                          <p:cBhvr>
                                            <p:cTn id="18" dur="4576" fill="hold"/>
                                            <p:tgtEl>
                                              <p:spTgt spid="15"/>
                                            </p:tgtEl>
                                          </p:cBhvr>
                                        </p:cmd>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5"/>
                    </p:tgtEl>
                  </p:cMediaNode>
                </p:audio>
              </p:childTnLst>
            </p:cTn>
          </p:par>
        </p:tnLst>
        <p:bldLst>
          <p:bldP spid="2" grpId="0"/>
          <p:bldP spid="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7F254DD6-8296-4340-BE87-C74AF3A67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6E53E957-9D49-4366-BBF5-9B8EFF9EBF85}"/>
              </a:ext>
            </a:extLst>
          </p:cNvPr>
          <p:cNvGrpSpPr/>
          <p:nvPr/>
        </p:nvGrpSpPr>
        <p:grpSpPr>
          <a:xfrm>
            <a:off x="249235" y="963220"/>
            <a:ext cx="7988108" cy="4119786"/>
            <a:chOff x="249235" y="963220"/>
            <a:chExt cx="7988108" cy="4119786"/>
          </a:xfrm>
        </p:grpSpPr>
        <p:pic>
          <p:nvPicPr>
            <p:cNvPr id="5" name="Picture 4">
              <a:extLst>
                <a:ext uri="{FF2B5EF4-FFF2-40B4-BE49-F238E27FC236}">
                  <a16:creationId xmlns:a16="http://schemas.microsoft.com/office/drawing/2014/main" id="{CD5DBAEA-99F8-4EC1-8F99-4AB8EAD8666C}"/>
                </a:ext>
              </a:extLst>
            </p:cNvPr>
            <p:cNvPicPr>
              <a:picLocks noChangeAspect="1"/>
            </p:cNvPicPr>
            <p:nvPr/>
          </p:nvPicPr>
          <p:blipFill>
            <a:blip r:embed="rId3"/>
            <a:stretch>
              <a:fillRect/>
            </a:stretch>
          </p:blipFill>
          <p:spPr>
            <a:xfrm rot="175581">
              <a:off x="249235" y="963220"/>
              <a:ext cx="7988108" cy="4119786"/>
            </a:xfrm>
            <a:prstGeom prst="rect">
              <a:avLst/>
            </a:prstGeom>
          </p:spPr>
        </p:pic>
        <p:sp>
          <p:nvSpPr>
            <p:cNvPr id="6" name="TextBox 5">
              <a:extLst>
                <a:ext uri="{FF2B5EF4-FFF2-40B4-BE49-F238E27FC236}">
                  <a16:creationId xmlns:a16="http://schemas.microsoft.com/office/drawing/2014/main" id="{C06E29C5-4DED-4FFB-96A6-9F3ADBE2F211}"/>
                </a:ext>
              </a:extLst>
            </p:cNvPr>
            <p:cNvSpPr txBox="1"/>
            <p:nvPr/>
          </p:nvSpPr>
          <p:spPr>
            <a:xfrm>
              <a:off x="547589" y="1827273"/>
              <a:ext cx="7391400" cy="2391680"/>
            </a:xfrm>
            <a:prstGeom prst="rect">
              <a:avLst/>
            </a:prstGeom>
            <a:noFill/>
          </p:spPr>
          <p:txBody>
            <a:bodyPr wrap="square" lIns="0" tIns="0" rIns="0" bIns="0"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Cảm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các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bạn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đã</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giúp</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r>
              <a:b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b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chuẩn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bị</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dụng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cụ</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p>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Bây</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giờ</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chúng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ta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cùng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nhau</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làm</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ra</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những</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chiếc</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bánh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ngọt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thật</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ngon</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E76EA3"/>
                  </a:solidFill>
                  <a:effectLst/>
                  <a:uLnTx/>
                  <a:uFillTx/>
                  <a:latin typeface="Cambria" panose="02040503050406030204" pitchFamily="18" charset="0"/>
                  <a:ea typeface="Cambria" panose="02040503050406030204" pitchFamily="18" charset="0"/>
                </a:rPr>
                <a:t>nhé</a:t>
              </a:r>
              <a:r>
                <a:rPr kumimoji="0" lang="en-US" sz="3200" b="1" i="0" u="none" strike="noStrike" kern="1200" cap="none" spc="0" normalizeH="0" baseline="0" noProof="0" dirty="0">
                  <a:ln>
                    <a:noFill/>
                  </a:ln>
                  <a:solidFill>
                    <a:srgbClr val="E76EA3"/>
                  </a:solidFill>
                  <a:effectLst/>
                  <a:uLnTx/>
                  <a:uFillTx/>
                  <a:latin typeface="Cambria" panose="02040503050406030204" pitchFamily="18" charset="0"/>
                  <a:ea typeface="Cambria" panose="02040503050406030204" pitchFamily="18" charset="0"/>
                </a:rPr>
                <a:t>!</a:t>
              </a:r>
            </a:p>
          </p:txBody>
        </p:sp>
      </p:grpSp>
      <p:pic>
        <p:nvPicPr>
          <p:cNvPr id="4" name="Graphic 3">
            <a:extLst>
              <a:ext uri="{FF2B5EF4-FFF2-40B4-BE49-F238E27FC236}">
                <a16:creationId xmlns:a16="http://schemas.microsoft.com/office/drawing/2014/main" id="{FA665D81-A3EB-46D5-A974-F4090D6101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820399" y="1573774"/>
            <a:ext cx="4345413" cy="5729148"/>
          </a:xfrm>
          <a:prstGeom prst="rect">
            <a:avLst/>
          </a:prstGeom>
        </p:spPr>
      </p:pic>
    </p:spTree>
    <p:extLst>
      <p:ext uri="{BB962C8B-B14F-4D97-AF65-F5344CB8AC3E}">
        <p14:creationId xmlns:p14="http://schemas.microsoft.com/office/powerpoint/2010/main" val="308172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75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5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a:extLst>
              <a:ext uri="{FF2B5EF4-FFF2-40B4-BE49-F238E27FC236}">
                <a16:creationId xmlns:a16="http://schemas.microsoft.com/office/drawing/2014/main" id="{EF4B0054-57AB-4E1E-92D9-9145A4DDD0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A1B32B-5255-493D-87B2-92BB93CF629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81289" y="-533400"/>
            <a:ext cx="1914676" cy="2427267"/>
          </a:xfrm>
          <a:prstGeom prst="rect">
            <a:avLst/>
          </a:prstGeom>
        </p:spPr>
      </p:pic>
      <p:pic>
        <p:nvPicPr>
          <p:cNvPr id="11" name="Picture 10">
            <a:extLst>
              <a:ext uri="{FF2B5EF4-FFF2-40B4-BE49-F238E27FC236}">
                <a16:creationId xmlns:a16="http://schemas.microsoft.com/office/drawing/2014/main" id="{4C18C047-CCA9-47C2-B1AD-0E40B5F1B4E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853109" y="432153"/>
            <a:ext cx="2969414" cy="2351415"/>
          </a:xfrm>
          <a:prstGeom prst="rect">
            <a:avLst/>
          </a:prstGeom>
        </p:spPr>
      </p:pic>
      <p:pic>
        <p:nvPicPr>
          <p:cNvPr id="12" name="Picture 11">
            <a:extLst>
              <a:ext uri="{FF2B5EF4-FFF2-40B4-BE49-F238E27FC236}">
                <a16:creationId xmlns:a16="http://schemas.microsoft.com/office/drawing/2014/main" id="{962F922F-2A0B-400A-AC82-1C447AB74BF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45763" y="52768"/>
            <a:ext cx="1775067" cy="1790110"/>
          </a:xfrm>
          <a:prstGeom prst="rect">
            <a:avLst/>
          </a:prstGeom>
        </p:spPr>
      </p:pic>
      <p:pic>
        <p:nvPicPr>
          <p:cNvPr id="14" name="Picture 13">
            <a:extLst>
              <a:ext uri="{FF2B5EF4-FFF2-40B4-BE49-F238E27FC236}">
                <a16:creationId xmlns:a16="http://schemas.microsoft.com/office/drawing/2014/main" id="{EDA4D496-879B-4D10-8D03-2290A45F701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17470" y="1140708"/>
            <a:ext cx="2274934" cy="2184540"/>
          </a:xfrm>
          <a:prstGeom prst="rect">
            <a:avLst/>
          </a:prstGeom>
        </p:spPr>
      </p:pic>
      <p:pic>
        <p:nvPicPr>
          <p:cNvPr id="15" name="Picture 14">
            <a:extLst>
              <a:ext uri="{FF2B5EF4-FFF2-40B4-BE49-F238E27FC236}">
                <a16:creationId xmlns:a16="http://schemas.microsoft.com/office/drawing/2014/main" id="{1798CFB6-D0E9-4088-A694-AFA7DEEEA73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046684" y="3704360"/>
            <a:ext cx="2565178" cy="2821697"/>
          </a:xfrm>
          <a:prstGeom prst="rect">
            <a:avLst/>
          </a:prstGeom>
        </p:spPr>
      </p:pic>
      <p:pic>
        <p:nvPicPr>
          <p:cNvPr id="16" name="Picture 15">
            <a:extLst>
              <a:ext uri="{FF2B5EF4-FFF2-40B4-BE49-F238E27FC236}">
                <a16:creationId xmlns:a16="http://schemas.microsoft.com/office/drawing/2014/main" id="{85848D79-DCBA-4A17-A917-217593D1F95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529414" y="4104225"/>
            <a:ext cx="2533369" cy="2518290"/>
          </a:xfrm>
          <a:prstGeom prst="rect">
            <a:avLst/>
          </a:prstGeom>
        </p:spPr>
      </p:pic>
      <p:pic>
        <p:nvPicPr>
          <p:cNvPr id="17" name="Picture 16">
            <a:extLst>
              <a:ext uri="{FF2B5EF4-FFF2-40B4-BE49-F238E27FC236}">
                <a16:creationId xmlns:a16="http://schemas.microsoft.com/office/drawing/2014/main" id="{685547E7-DD94-4DE6-8645-532EDF42C2CB}"/>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041877" y="897013"/>
            <a:ext cx="8108244" cy="5324817"/>
          </a:xfrm>
          <a:prstGeom prst="rect">
            <a:avLst/>
          </a:prstGeom>
        </p:spPr>
      </p:pic>
      <p:pic>
        <p:nvPicPr>
          <p:cNvPr id="3" name="Picture 2">
            <a:extLst>
              <a:ext uri="{FF2B5EF4-FFF2-40B4-BE49-F238E27FC236}">
                <a16:creationId xmlns:a16="http://schemas.microsoft.com/office/drawing/2014/main" id="{C73A909B-7A55-8419-E463-4C3626403BB5}"/>
              </a:ext>
            </a:extLst>
          </p:cNvPr>
          <p:cNvPicPr>
            <a:picLocks noChangeAspect="1"/>
          </p:cNvPicPr>
          <p:nvPr/>
        </p:nvPicPr>
        <p:blipFill>
          <a:blip r:embed="rId10"/>
          <a:stretch>
            <a:fillRect/>
          </a:stretch>
        </p:blipFill>
        <p:spPr>
          <a:xfrm>
            <a:off x="2600592" y="2452066"/>
            <a:ext cx="6864691" cy="2353260"/>
          </a:xfrm>
          <a:prstGeom prst="rect">
            <a:avLst/>
          </a:prstGeom>
        </p:spPr>
      </p:pic>
    </p:spTree>
    <p:extLst>
      <p:ext uri="{BB962C8B-B14F-4D97-AF65-F5344CB8AC3E}">
        <p14:creationId xmlns:p14="http://schemas.microsoft.com/office/powerpoint/2010/main" val="1836964849"/>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8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8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8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8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8000">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8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8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68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8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8000">
                                          <p:cBhvr additive="base">
                                            <p:cTn id="19" dur="1000" fill="hold"/>
                                            <p:tgtEl>
                                              <p:spTgt spid="14"/>
                                            </p:tgtEl>
                                            <p:attrNameLst>
                                              <p:attrName>ppt_x</p:attrName>
                                            </p:attrNameLst>
                                          </p:cBhvr>
                                          <p:tavLst>
                                            <p:tav tm="0">
                                              <p:val>
                                                <p:strVal val="#ppt_x"/>
                                              </p:val>
                                            </p:tav>
                                            <p:tav tm="100000">
                                              <p:val>
                                                <p:strVal val="#ppt_x"/>
                                              </p:val>
                                            </p:tav>
                                          </p:tavLst>
                                        </p:anim>
                                        <p:anim calcmode="lin" valueType="num" p14:bounceEnd="68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14:presetBounceEnd="68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8000">
                                          <p:cBhvr additive="base">
                                            <p:cTn id="23" dur="1000" fill="hold"/>
                                            <p:tgtEl>
                                              <p:spTgt spid="15"/>
                                            </p:tgtEl>
                                            <p:attrNameLst>
                                              <p:attrName>ppt_x</p:attrName>
                                            </p:attrNameLst>
                                          </p:cBhvr>
                                          <p:tavLst>
                                            <p:tav tm="0">
                                              <p:val>
                                                <p:strVal val="#ppt_x"/>
                                              </p:val>
                                            </p:tav>
                                            <p:tav tm="100000">
                                              <p:val>
                                                <p:strVal val="#ppt_x"/>
                                              </p:val>
                                            </p:tav>
                                          </p:tavLst>
                                        </p:anim>
                                        <p:anim calcmode="lin" valueType="num" p14:bounceEnd="68000">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8000">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14:bounceEnd="68000">
                                          <p:cBhvr additive="base">
                                            <p:cTn id="27" dur="1000" fill="hold"/>
                                            <p:tgtEl>
                                              <p:spTgt spid="17"/>
                                            </p:tgtEl>
                                            <p:attrNameLst>
                                              <p:attrName>ppt_x</p:attrName>
                                            </p:attrNameLst>
                                          </p:cBhvr>
                                          <p:tavLst>
                                            <p:tav tm="0">
                                              <p:val>
                                                <p:strVal val="#ppt_x"/>
                                              </p:val>
                                            </p:tav>
                                            <p:tav tm="100000">
                                              <p:val>
                                                <p:strVal val="#ppt_x"/>
                                              </p:val>
                                            </p:tav>
                                          </p:tavLst>
                                        </p:anim>
                                        <p:anim calcmode="lin" valueType="num" p14:bounceEnd="68000">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14:presetBounceEnd="68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8000">
                                          <p:cBhvr additive="base">
                                            <p:cTn id="31"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ảnh">
            <a:extLst>
              <a:ext uri="{FF2B5EF4-FFF2-40B4-BE49-F238E27FC236}">
                <a16:creationId xmlns:a16="http://schemas.microsoft.com/office/drawing/2014/main" id="{86AB1058-EC5D-4F06-8B1F-E22A88C2CA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264"/>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A6DA77E-AF2E-4696-8F35-86EEFACDD956}"/>
              </a:ext>
            </a:extLst>
          </p:cNvPr>
          <p:cNvPicPr>
            <a:picLocks noChangeAspect="1"/>
          </p:cNvPicPr>
          <p:nvPr/>
        </p:nvPicPr>
        <p:blipFill>
          <a:blip r:embed="rId3"/>
          <a:stretch>
            <a:fillRect/>
          </a:stretch>
        </p:blipFill>
        <p:spPr>
          <a:xfrm rot="362539">
            <a:off x="2295603" y="761976"/>
            <a:ext cx="7600793" cy="5386223"/>
          </a:xfrm>
          <a:prstGeom prst="rect">
            <a:avLst/>
          </a:prstGeom>
        </p:spPr>
      </p:pic>
      <p:grpSp>
        <p:nvGrpSpPr>
          <p:cNvPr id="4" name="Group 3">
            <a:extLst>
              <a:ext uri="{FF2B5EF4-FFF2-40B4-BE49-F238E27FC236}">
                <a16:creationId xmlns:a16="http://schemas.microsoft.com/office/drawing/2014/main" id="{E2D9E400-73B8-4AC8-9253-77A35DE03544}"/>
              </a:ext>
            </a:extLst>
          </p:cNvPr>
          <p:cNvGrpSpPr/>
          <p:nvPr/>
        </p:nvGrpSpPr>
        <p:grpSpPr>
          <a:xfrm>
            <a:off x="4530326" y="1066800"/>
            <a:ext cx="3131345" cy="998888"/>
            <a:chOff x="4530326" y="1066800"/>
            <a:chExt cx="3131345" cy="998888"/>
          </a:xfrm>
        </p:grpSpPr>
        <p:pic>
          <p:nvPicPr>
            <p:cNvPr id="5" name="Picture 4">
              <a:extLst>
                <a:ext uri="{FF2B5EF4-FFF2-40B4-BE49-F238E27FC236}">
                  <a16:creationId xmlns:a16="http://schemas.microsoft.com/office/drawing/2014/main" id="{5BBF79D0-BA9F-4678-BAC0-AD283F55ED0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30326" y="1066800"/>
              <a:ext cx="3131345" cy="998888"/>
            </a:xfrm>
            <a:prstGeom prst="rect">
              <a:avLst/>
            </a:prstGeom>
          </p:spPr>
        </p:pic>
        <p:sp>
          <p:nvSpPr>
            <p:cNvPr id="6" name="TextBox 5">
              <a:extLst>
                <a:ext uri="{FF2B5EF4-FFF2-40B4-BE49-F238E27FC236}">
                  <a16:creationId xmlns:a16="http://schemas.microsoft.com/office/drawing/2014/main" id="{6156926C-79FA-41A0-8129-DF4A4310AD26}"/>
                </a:ext>
              </a:extLst>
            </p:cNvPr>
            <p:cNvSpPr txBox="1"/>
            <p:nvPr/>
          </p:nvSpPr>
          <p:spPr>
            <a:xfrm>
              <a:off x="4997139" y="1255295"/>
              <a:ext cx="2197718"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841918"/>
                  </a:solidFill>
                  <a:effectLst/>
                  <a:uLnTx/>
                  <a:uFillTx/>
                  <a:latin typeface="#9Slide03 BoosterNextFYBlack" panose="02000A03000000020004" pitchFamily="2" charset="0"/>
                  <a:ea typeface="+mn-ea"/>
                  <a:cs typeface="+mn-cs"/>
                </a:rPr>
                <a:t>CHẶNG 2</a:t>
              </a:r>
            </a:p>
          </p:txBody>
        </p:sp>
      </p:grpSp>
      <p:pic>
        <p:nvPicPr>
          <p:cNvPr id="7" name="Picture 6">
            <a:extLst>
              <a:ext uri="{FF2B5EF4-FFF2-40B4-BE49-F238E27FC236}">
                <a16:creationId xmlns:a16="http://schemas.microsoft.com/office/drawing/2014/main" id="{64474D61-3732-EA4C-A1C1-1819E09F7E5C}"/>
              </a:ext>
            </a:extLst>
          </p:cNvPr>
          <p:cNvPicPr>
            <a:picLocks noChangeAspect="1"/>
          </p:cNvPicPr>
          <p:nvPr/>
        </p:nvPicPr>
        <p:blipFill>
          <a:blip r:embed="rId5"/>
          <a:stretch>
            <a:fillRect/>
          </a:stretch>
        </p:blipFill>
        <p:spPr>
          <a:xfrm>
            <a:off x="3106286" y="1802909"/>
            <a:ext cx="5895343" cy="3231160"/>
          </a:xfrm>
          <a:prstGeom prst="rect">
            <a:avLst/>
          </a:prstGeom>
        </p:spPr>
      </p:pic>
    </p:spTree>
    <p:extLst>
      <p:ext uri="{BB962C8B-B14F-4D97-AF65-F5344CB8AC3E}">
        <p14:creationId xmlns:p14="http://schemas.microsoft.com/office/powerpoint/2010/main" val="1485800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71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71000">
                                          <p:cBhvr additive="base">
                                            <p:cTn id="7" dur="1000" fill="hold"/>
                                            <p:tgtEl>
                                              <p:spTgt spid="4"/>
                                            </p:tgtEl>
                                            <p:attrNameLst>
                                              <p:attrName>ppt_x</p:attrName>
                                            </p:attrNameLst>
                                          </p:cBhvr>
                                          <p:tavLst>
                                            <p:tav tm="0">
                                              <p:val>
                                                <p:strVal val="1+#ppt_w/2"/>
                                              </p:val>
                                            </p:tav>
                                            <p:tav tm="100000">
                                              <p:val>
                                                <p:strVal val="#ppt_x"/>
                                              </p:val>
                                            </p:tav>
                                          </p:tavLst>
                                        </p:anim>
                                        <p:anim calcmode="lin" valueType="num" p14:bounceEnd="71000">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71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71000">
                                          <p:cBhvr additive="base">
                                            <p:cTn id="11" dur="1000" fill="hold"/>
                                            <p:tgtEl>
                                              <p:spTgt spid="8"/>
                                            </p:tgtEl>
                                            <p:attrNameLst>
                                              <p:attrName>ppt_x</p:attrName>
                                            </p:attrNameLst>
                                          </p:cBhvr>
                                          <p:tavLst>
                                            <p:tav tm="0">
                                              <p:val>
                                                <p:strVal val="1+#ppt_w/2"/>
                                              </p:val>
                                            </p:tav>
                                            <p:tav tm="100000">
                                              <p:val>
                                                <p:strVal val="#ppt_x"/>
                                              </p:val>
                                            </p:tav>
                                          </p:tavLst>
                                        </p:anim>
                                        <p:anim calcmode="lin" valueType="num" p14:bounceEnd="71000">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BC8DF44-45E4-45E0-AA2C-C6C81C74B270}:27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412</Words>
  <Application>Microsoft Office PowerPoint</Application>
  <PresentationFormat>Widescreen</PresentationFormat>
  <Paragraphs>68</Paragraphs>
  <Slides>17</Slides>
  <Notes>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#9Slide02 Noi dung dai</vt:lpstr>
      <vt:lpstr>#9Slide03 BoosterNextFYBlack</vt:lpstr>
      <vt:lpstr>Arial</vt:lpstr>
      <vt:lpstr>Calibri</vt:lpstr>
      <vt:lpstr>Calibri Light</vt:lpstr>
      <vt:lpstr>Cambria</vt:lpstr>
      <vt:lpstr>Cambria Math</vt:lpstr>
      <vt:lpstr>iCiel Cadena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STD</dc:creator>
  <cp:lastModifiedBy>STD</cp:lastModifiedBy>
  <cp:revision>1</cp:revision>
  <dcterms:created xsi:type="dcterms:W3CDTF">2025-02-17T08:50:41Z</dcterms:created>
  <dcterms:modified xsi:type="dcterms:W3CDTF">2025-02-17T08:51:19Z</dcterms:modified>
</cp:coreProperties>
</file>