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1"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4DCDDC-CAC3-4DF2-9A3C-B588F3DEE3E2}" type="datetimeFigureOut">
              <a:rPr lang="en-US" smtClean="0"/>
              <a:t>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34C229-7D7E-4865-A29D-94B6427E2C91}" type="slidenum">
              <a:rPr lang="en-US" smtClean="0"/>
              <a:t>‹#›</a:t>
            </a:fld>
            <a:endParaRPr lang="en-US"/>
          </a:p>
        </p:txBody>
      </p:sp>
    </p:spTree>
    <p:extLst>
      <p:ext uri="{BB962C8B-B14F-4D97-AF65-F5344CB8AC3E}">
        <p14:creationId xmlns:p14="http://schemas.microsoft.com/office/powerpoint/2010/main" val="325322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FD73E6-32C8-403E-AA28-167C47E9B5F3}" type="slidenum">
              <a:rPr lang="en-US" smtClean="0"/>
              <a:t>1</a:t>
            </a:fld>
            <a:endParaRPr lang="en-US"/>
          </a:p>
        </p:txBody>
      </p:sp>
    </p:spTree>
    <p:extLst>
      <p:ext uri="{BB962C8B-B14F-4D97-AF65-F5344CB8AC3E}">
        <p14:creationId xmlns:p14="http://schemas.microsoft.com/office/powerpoint/2010/main" val="2727995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15</a:t>
            </a:fld>
            <a:endParaRPr lang="zh-CN" altLang="en-US"/>
          </a:p>
        </p:txBody>
      </p:sp>
    </p:spTree>
    <p:extLst>
      <p:ext uri="{BB962C8B-B14F-4D97-AF65-F5344CB8AC3E}">
        <p14:creationId xmlns:p14="http://schemas.microsoft.com/office/powerpoint/2010/main" val="2210944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2</a:t>
            </a:fld>
            <a:endParaRPr lang="zh-CN" altLang="en-US"/>
          </a:p>
        </p:txBody>
      </p:sp>
    </p:spTree>
    <p:extLst>
      <p:ext uri="{BB962C8B-B14F-4D97-AF65-F5344CB8AC3E}">
        <p14:creationId xmlns:p14="http://schemas.microsoft.com/office/powerpoint/2010/main" val="2755771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8</a:t>
            </a:fld>
            <a:endParaRPr lang="zh-CN" altLang="en-US"/>
          </a:p>
        </p:txBody>
      </p:sp>
    </p:spTree>
    <p:extLst>
      <p:ext uri="{BB962C8B-B14F-4D97-AF65-F5344CB8AC3E}">
        <p14:creationId xmlns:p14="http://schemas.microsoft.com/office/powerpoint/2010/main" val="961612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9</a:t>
            </a:fld>
            <a:endParaRPr lang="zh-CN" altLang="en-US"/>
          </a:p>
        </p:txBody>
      </p:sp>
    </p:spTree>
    <p:extLst>
      <p:ext uri="{BB962C8B-B14F-4D97-AF65-F5344CB8AC3E}">
        <p14:creationId xmlns:p14="http://schemas.microsoft.com/office/powerpoint/2010/main" val="2361282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10</a:t>
            </a:fld>
            <a:endParaRPr lang="zh-CN" altLang="en-US"/>
          </a:p>
        </p:txBody>
      </p:sp>
    </p:spTree>
    <p:extLst>
      <p:ext uri="{BB962C8B-B14F-4D97-AF65-F5344CB8AC3E}">
        <p14:creationId xmlns:p14="http://schemas.microsoft.com/office/powerpoint/2010/main" val="971597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11</a:t>
            </a:fld>
            <a:endParaRPr lang="zh-CN" altLang="en-US"/>
          </a:p>
        </p:txBody>
      </p:sp>
    </p:spTree>
    <p:extLst>
      <p:ext uri="{BB962C8B-B14F-4D97-AF65-F5344CB8AC3E}">
        <p14:creationId xmlns:p14="http://schemas.microsoft.com/office/powerpoint/2010/main" val="305307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12</a:t>
            </a:fld>
            <a:endParaRPr lang="zh-CN" altLang="en-US"/>
          </a:p>
        </p:txBody>
      </p:sp>
    </p:spTree>
    <p:extLst>
      <p:ext uri="{BB962C8B-B14F-4D97-AF65-F5344CB8AC3E}">
        <p14:creationId xmlns:p14="http://schemas.microsoft.com/office/powerpoint/2010/main" val="2748739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13</a:t>
            </a:fld>
            <a:endParaRPr lang="zh-CN" altLang="en-US"/>
          </a:p>
        </p:txBody>
      </p:sp>
    </p:spTree>
    <p:extLst>
      <p:ext uri="{BB962C8B-B14F-4D97-AF65-F5344CB8AC3E}">
        <p14:creationId xmlns:p14="http://schemas.microsoft.com/office/powerpoint/2010/main" val="1655879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14</a:t>
            </a:fld>
            <a:endParaRPr lang="zh-CN" altLang="en-US"/>
          </a:p>
        </p:txBody>
      </p:sp>
    </p:spTree>
    <p:extLst>
      <p:ext uri="{BB962C8B-B14F-4D97-AF65-F5344CB8AC3E}">
        <p14:creationId xmlns:p14="http://schemas.microsoft.com/office/powerpoint/2010/main" val="3803854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A55E6F-35BC-4C9B-A0B8-77A1E871F817}"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2F6551-56E2-4A0D-AF33-43D8E29F3C9D}" type="slidenum">
              <a:rPr lang="en-US" smtClean="0"/>
              <a:t>‹#›</a:t>
            </a:fld>
            <a:endParaRPr lang="en-US"/>
          </a:p>
        </p:txBody>
      </p:sp>
    </p:spTree>
    <p:extLst>
      <p:ext uri="{BB962C8B-B14F-4D97-AF65-F5344CB8AC3E}">
        <p14:creationId xmlns:p14="http://schemas.microsoft.com/office/powerpoint/2010/main" val="2133834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A55E6F-35BC-4C9B-A0B8-77A1E871F817}"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2F6551-56E2-4A0D-AF33-43D8E29F3C9D}" type="slidenum">
              <a:rPr lang="en-US" smtClean="0"/>
              <a:t>‹#›</a:t>
            </a:fld>
            <a:endParaRPr lang="en-US"/>
          </a:p>
        </p:txBody>
      </p:sp>
    </p:spTree>
    <p:extLst>
      <p:ext uri="{BB962C8B-B14F-4D97-AF65-F5344CB8AC3E}">
        <p14:creationId xmlns:p14="http://schemas.microsoft.com/office/powerpoint/2010/main" val="1824539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A55E6F-35BC-4C9B-A0B8-77A1E871F817}"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2F6551-56E2-4A0D-AF33-43D8E29F3C9D}" type="slidenum">
              <a:rPr lang="en-US" smtClean="0"/>
              <a:t>‹#›</a:t>
            </a:fld>
            <a:endParaRPr lang="en-US"/>
          </a:p>
        </p:txBody>
      </p:sp>
    </p:spTree>
    <p:extLst>
      <p:ext uri="{BB962C8B-B14F-4D97-AF65-F5344CB8AC3E}">
        <p14:creationId xmlns:p14="http://schemas.microsoft.com/office/powerpoint/2010/main" val="4088907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A55E6F-35BC-4C9B-A0B8-77A1E871F817}"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2F6551-56E2-4A0D-AF33-43D8E29F3C9D}" type="slidenum">
              <a:rPr lang="en-US" smtClean="0"/>
              <a:t>‹#›</a:t>
            </a:fld>
            <a:endParaRPr lang="en-US"/>
          </a:p>
        </p:txBody>
      </p:sp>
    </p:spTree>
    <p:extLst>
      <p:ext uri="{BB962C8B-B14F-4D97-AF65-F5344CB8AC3E}">
        <p14:creationId xmlns:p14="http://schemas.microsoft.com/office/powerpoint/2010/main" val="1186792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A55E6F-35BC-4C9B-A0B8-77A1E871F817}"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2F6551-56E2-4A0D-AF33-43D8E29F3C9D}" type="slidenum">
              <a:rPr lang="en-US" smtClean="0"/>
              <a:t>‹#›</a:t>
            </a:fld>
            <a:endParaRPr lang="en-US"/>
          </a:p>
        </p:txBody>
      </p:sp>
    </p:spTree>
    <p:extLst>
      <p:ext uri="{BB962C8B-B14F-4D97-AF65-F5344CB8AC3E}">
        <p14:creationId xmlns:p14="http://schemas.microsoft.com/office/powerpoint/2010/main" val="921982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A55E6F-35BC-4C9B-A0B8-77A1E871F817}" type="datetimeFigureOut">
              <a:rPr lang="en-US" smtClean="0"/>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2F6551-56E2-4A0D-AF33-43D8E29F3C9D}" type="slidenum">
              <a:rPr lang="en-US" smtClean="0"/>
              <a:t>‹#›</a:t>
            </a:fld>
            <a:endParaRPr lang="en-US"/>
          </a:p>
        </p:txBody>
      </p:sp>
    </p:spTree>
    <p:extLst>
      <p:ext uri="{BB962C8B-B14F-4D97-AF65-F5344CB8AC3E}">
        <p14:creationId xmlns:p14="http://schemas.microsoft.com/office/powerpoint/2010/main" val="3680770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A55E6F-35BC-4C9B-A0B8-77A1E871F817}" type="datetimeFigureOut">
              <a:rPr lang="en-US" smtClean="0"/>
              <a:t>2/10/2025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2F6551-56E2-4A0D-AF33-43D8E29F3C9D}" type="slidenum">
              <a:rPr lang="en-US" smtClean="0"/>
              <a:t>‹#›</a:t>
            </a:fld>
            <a:endParaRPr lang="en-US"/>
          </a:p>
        </p:txBody>
      </p:sp>
    </p:spTree>
    <p:extLst>
      <p:ext uri="{BB962C8B-B14F-4D97-AF65-F5344CB8AC3E}">
        <p14:creationId xmlns:p14="http://schemas.microsoft.com/office/powerpoint/2010/main" val="4155469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A55E6F-35BC-4C9B-A0B8-77A1E871F817}" type="datetimeFigureOut">
              <a:rPr lang="en-US" smtClean="0"/>
              <a:t>2/10/2025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2F6551-56E2-4A0D-AF33-43D8E29F3C9D}" type="slidenum">
              <a:rPr lang="en-US" smtClean="0"/>
              <a:t>‹#›</a:t>
            </a:fld>
            <a:endParaRPr lang="en-US"/>
          </a:p>
        </p:txBody>
      </p:sp>
    </p:spTree>
    <p:extLst>
      <p:ext uri="{BB962C8B-B14F-4D97-AF65-F5344CB8AC3E}">
        <p14:creationId xmlns:p14="http://schemas.microsoft.com/office/powerpoint/2010/main" val="2663676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55E6F-35BC-4C9B-A0B8-77A1E871F817}" type="datetimeFigureOut">
              <a:rPr lang="en-US" smtClean="0"/>
              <a:t>2/10/2025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2F6551-56E2-4A0D-AF33-43D8E29F3C9D}" type="slidenum">
              <a:rPr lang="en-US" smtClean="0"/>
              <a:t>‹#›</a:t>
            </a:fld>
            <a:endParaRPr lang="en-US"/>
          </a:p>
        </p:txBody>
      </p:sp>
    </p:spTree>
    <p:extLst>
      <p:ext uri="{BB962C8B-B14F-4D97-AF65-F5344CB8AC3E}">
        <p14:creationId xmlns:p14="http://schemas.microsoft.com/office/powerpoint/2010/main" val="1133643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A55E6F-35BC-4C9B-A0B8-77A1E871F817}" type="datetimeFigureOut">
              <a:rPr lang="en-US" smtClean="0"/>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2F6551-56E2-4A0D-AF33-43D8E29F3C9D}" type="slidenum">
              <a:rPr lang="en-US" smtClean="0"/>
              <a:t>‹#›</a:t>
            </a:fld>
            <a:endParaRPr lang="en-US"/>
          </a:p>
        </p:txBody>
      </p:sp>
    </p:spTree>
    <p:extLst>
      <p:ext uri="{BB962C8B-B14F-4D97-AF65-F5344CB8AC3E}">
        <p14:creationId xmlns:p14="http://schemas.microsoft.com/office/powerpoint/2010/main" val="3562352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A55E6F-35BC-4C9B-A0B8-77A1E871F817}" type="datetimeFigureOut">
              <a:rPr lang="en-US" smtClean="0"/>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2F6551-56E2-4A0D-AF33-43D8E29F3C9D}" type="slidenum">
              <a:rPr lang="en-US" smtClean="0"/>
              <a:t>‹#›</a:t>
            </a:fld>
            <a:endParaRPr lang="en-US"/>
          </a:p>
        </p:txBody>
      </p:sp>
    </p:spTree>
    <p:extLst>
      <p:ext uri="{BB962C8B-B14F-4D97-AF65-F5344CB8AC3E}">
        <p14:creationId xmlns:p14="http://schemas.microsoft.com/office/powerpoint/2010/main" val="2132003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A55E6F-35BC-4C9B-A0B8-77A1E871F817}" type="datetimeFigureOut">
              <a:rPr lang="en-US" smtClean="0"/>
              <a:t>2/10/2025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F6551-56E2-4A0D-AF33-43D8E29F3C9D}" type="slidenum">
              <a:rPr lang="en-US" smtClean="0"/>
              <a:t>‹#›</a:t>
            </a:fld>
            <a:endParaRPr lang="en-US"/>
          </a:p>
        </p:txBody>
      </p:sp>
    </p:spTree>
    <p:extLst>
      <p:ext uri="{BB962C8B-B14F-4D97-AF65-F5344CB8AC3E}">
        <p14:creationId xmlns:p14="http://schemas.microsoft.com/office/powerpoint/2010/main" val="3645933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11" Type="http://schemas.openxmlformats.org/officeDocument/2006/relationships/image" Target="../media/image4.gif"/><Relationship Id="rId5" Type="http://schemas.openxmlformats.org/officeDocument/2006/relationships/image" Target="../media/image2.png"/><Relationship Id="rId10"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NUL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hyperlink" Target="https://suckhoedoisong.vn/" TargetMode="External"/><Relationship Id="rId5" Type="http://schemas.microsoft.com/office/2007/relationships/hdphoto" Target="../media/hdphoto1.wdp"/><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2.xml"/><Relationship Id="rId5" Type="http://schemas.microsoft.com/office/2007/relationships/hdphoto" Target="../media/hdphoto2.wdp"/><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3.xml"/><Relationship Id="rId5" Type="http://schemas.microsoft.com/office/2007/relationships/hdphoto" Target="../media/hdphoto3.wdp"/><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2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NULL"/><Relationship Id="rId5" Type="http://schemas.microsoft.com/office/2007/relationships/hdphoto" Target="../media/hdphoto4.wdp"/><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image" Target="../media/image3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1.wav"/><Relationship Id="rId7" Type="http://schemas.openxmlformats.org/officeDocument/2006/relationships/image" Target="../media/image12.png"/><Relationship Id="rId12"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8.png"/><Relationship Id="rId10" Type="http://schemas.openxmlformats.org/officeDocument/2006/relationships/image" Target="../media/image15.png"/><Relationship Id="rId4" Type="http://schemas.openxmlformats.org/officeDocument/2006/relationships/audio" Target="../media/audio2.wav"/><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1.wav"/><Relationship Id="rId7" Type="http://schemas.openxmlformats.org/officeDocument/2006/relationships/image" Target="../media/image12.png"/><Relationship Id="rId12"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8.png"/><Relationship Id="rId10" Type="http://schemas.openxmlformats.org/officeDocument/2006/relationships/image" Target="../media/image15.png"/><Relationship Id="rId4" Type="http://schemas.openxmlformats.org/officeDocument/2006/relationships/audio" Target="../media/audio2.wav"/><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1.wav"/><Relationship Id="rId7" Type="http://schemas.openxmlformats.org/officeDocument/2006/relationships/image" Target="../media/image12.png"/><Relationship Id="rId12"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8.png"/><Relationship Id="rId10" Type="http://schemas.openxmlformats.org/officeDocument/2006/relationships/image" Target="../media/image15.png"/><Relationship Id="rId4" Type="http://schemas.openxmlformats.org/officeDocument/2006/relationships/audio" Target="../media/audio2.wav"/><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8.png"/><Relationship Id="rId5" Type="http://schemas.openxmlformats.org/officeDocument/2006/relationships/image" Target="../media/image9.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23.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9">
            <a:extLst>
              <a:ext uri="{FF2B5EF4-FFF2-40B4-BE49-F238E27FC236}">
                <a16:creationId xmlns:a16="http://schemas.microsoft.com/office/drawing/2014/main" id="{048DE5E0-BA57-87E7-B029-CE16E236F921}"/>
              </a:ext>
            </a:extLst>
          </p:cNvPr>
          <p:cNvSpPr/>
          <p:nvPr/>
        </p:nvSpPr>
        <p:spPr>
          <a:xfrm>
            <a:off x="8808889" y="3657598"/>
            <a:ext cx="3320654" cy="3200401"/>
          </a:xfrm>
          <a:custGeom>
            <a:avLst/>
            <a:gdLst/>
            <a:ahLst/>
            <a:cxnLst/>
            <a:rect l="l" t="t" r="r" b="b"/>
            <a:pathLst>
              <a:path w="3767051" h="3282043">
                <a:moveTo>
                  <a:pt x="0" y="0"/>
                </a:moveTo>
                <a:lnTo>
                  <a:pt x="3767050" y="0"/>
                </a:lnTo>
                <a:lnTo>
                  <a:pt x="3767050" y="3282043"/>
                </a:lnTo>
                <a:lnTo>
                  <a:pt x="0" y="3282043"/>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TextBox 10">
            <a:extLst>
              <a:ext uri="{FF2B5EF4-FFF2-40B4-BE49-F238E27FC236}">
                <a16:creationId xmlns:a16="http://schemas.microsoft.com/office/drawing/2014/main" id="{A962317A-0643-125F-93F2-30E824F0B54F}"/>
              </a:ext>
            </a:extLst>
          </p:cNvPr>
          <p:cNvSpPr txBox="1"/>
          <p:nvPr/>
        </p:nvSpPr>
        <p:spPr>
          <a:xfrm>
            <a:off x="1030575" y="1079143"/>
            <a:ext cx="9862711" cy="3108543"/>
          </a:xfrm>
          <a:prstGeom prst="rect">
            <a:avLst/>
          </a:prstGeom>
          <a:noFill/>
        </p:spPr>
        <p:txBody>
          <a:bodyPr wrap="square" rtlCol="0">
            <a:spAutoFit/>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TRƯỜNG TIỂU HỌC QUANG TRUNG</a:t>
            </a:r>
          </a:p>
          <a:p>
            <a:pPr algn="ctr"/>
            <a:endParaRPr lang="en-US" sz="2800" b="1" dirty="0">
              <a:solidFill>
                <a:srgbClr val="002060"/>
              </a:solidFill>
              <a:latin typeface="Times New Roman" panose="02020603050405020304" pitchFamily="18" charset="0"/>
              <a:cs typeface="Times New Roman" panose="02020603050405020304" pitchFamily="18" charset="0"/>
            </a:endParaRPr>
          </a:p>
          <a:p>
            <a:pPr algn="ctr"/>
            <a:r>
              <a:rPr lang="en-US" sz="2800" b="1" dirty="0" smtClean="0">
                <a:solidFill>
                  <a:srgbClr val="002060"/>
                </a:solidFill>
                <a:latin typeface="Times New Roman" panose="02020603050405020304" pitchFamily="18" charset="0"/>
                <a:cs typeface="Times New Roman" panose="02020603050405020304" pitchFamily="18" charset="0"/>
              </a:rPr>
              <a:t>MÔN: </a:t>
            </a:r>
            <a:r>
              <a:rPr lang="en-US" sz="2800" b="1" dirty="0" smtClean="0">
                <a:solidFill>
                  <a:srgbClr val="002060"/>
                </a:solidFill>
                <a:latin typeface="Times New Roman" panose="02020603050405020304" pitchFamily="18" charset="0"/>
                <a:cs typeface="Times New Roman" panose="02020603050405020304" pitchFamily="18" charset="0"/>
              </a:rPr>
              <a:t>TOÁN</a:t>
            </a:r>
            <a:endParaRPr lang="en-US" sz="2800" b="1" dirty="0" smtClean="0">
              <a:solidFill>
                <a:srgbClr val="002060"/>
              </a:solidFill>
              <a:latin typeface="Times New Roman" panose="02020603050405020304" pitchFamily="18" charset="0"/>
              <a:cs typeface="Times New Roman" panose="02020603050405020304" pitchFamily="18" charset="0"/>
            </a:endParaRPr>
          </a:p>
          <a:p>
            <a:pPr algn="ctr"/>
            <a:r>
              <a:rPr lang="en-US" sz="2800" b="1" dirty="0" smtClean="0">
                <a:solidFill>
                  <a:srgbClr val="002060"/>
                </a:solidFill>
                <a:latin typeface="Times New Roman" panose="02020603050405020304" pitchFamily="18" charset="0"/>
                <a:cs typeface="Times New Roman" panose="02020603050405020304" pitchFamily="18" charset="0"/>
              </a:rPr>
              <a:t>BÀI 41: TÌM GIÁ TRỊ PHẦN TRĂM CỦA MỘT SỐ (TIẾT 2)</a:t>
            </a:r>
            <a:endParaRPr lang="en-US" sz="2800" b="1" dirty="0" smtClean="0">
              <a:solidFill>
                <a:srgbClr val="002060"/>
              </a:solidFill>
              <a:latin typeface="Times New Roman" panose="02020603050405020304" pitchFamily="18" charset="0"/>
              <a:cs typeface="Times New Roman" panose="02020603050405020304" pitchFamily="18" charset="0"/>
            </a:endParaRPr>
          </a:p>
          <a:p>
            <a:pPr algn="ctr"/>
            <a:endParaRPr lang="en-US" sz="2800" b="1" dirty="0">
              <a:solidFill>
                <a:srgbClr val="002060"/>
              </a:solidFill>
              <a:latin typeface="Times New Roman" panose="02020603050405020304" pitchFamily="18" charset="0"/>
              <a:cs typeface="Times New Roman" panose="02020603050405020304" pitchFamily="18" charset="0"/>
            </a:endParaRPr>
          </a:p>
          <a:p>
            <a:pPr algn="ctr"/>
            <a:r>
              <a:rPr lang="en-US" sz="2800" b="1" dirty="0" smtClean="0">
                <a:solidFill>
                  <a:srgbClr val="002060"/>
                </a:solidFill>
                <a:latin typeface="Times New Roman" panose="02020603050405020304" pitchFamily="18" charset="0"/>
                <a:cs typeface="Times New Roman" panose="02020603050405020304" pitchFamily="18" charset="0"/>
              </a:rPr>
              <a:t>LỚP: 5E</a:t>
            </a:r>
          </a:p>
          <a:p>
            <a:pPr algn="ctr"/>
            <a:r>
              <a:rPr lang="en-US" sz="2800" b="1" dirty="0" smtClean="0">
                <a:solidFill>
                  <a:srgbClr val="002060"/>
                </a:solidFill>
                <a:latin typeface="Times New Roman" panose="02020603050405020304" pitchFamily="18" charset="0"/>
                <a:cs typeface="Times New Roman" panose="02020603050405020304" pitchFamily="18" charset="0"/>
              </a:rPr>
              <a:t>GIÁO VIÊN: LÊ THỊ HẠNH</a:t>
            </a:r>
          </a:p>
        </p:txBody>
      </p:sp>
      <p:pic>
        <p:nvPicPr>
          <p:cNvPr id="12" name="Picture 2">
            <a:extLst>
              <a:ext uri="{FF2B5EF4-FFF2-40B4-BE49-F238E27FC236}">
                <a16:creationId xmlns:a16="http://schemas.microsoft.com/office/drawing/2014/main" id="{FFEF6D44-2435-B9BC-39D4-F2E687B5638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34874" y="4187686"/>
            <a:ext cx="6216075" cy="2670313"/>
          </a:xfrm>
          <a:prstGeom prst="rect">
            <a:avLst/>
          </a:prstGeom>
        </p:spPr>
      </p:pic>
      <p:sp>
        <p:nvSpPr>
          <p:cNvPr id="5" name="Freeform 2">
            <a:extLst>
              <a:ext uri="{FF2B5EF4-FFF2-40B4-BE49-F238E27FC236}">
                <a16:creationId xmlns:a16="http://schemas.microsoft.com/office/drawing/2014/main" id="{0C0CBAC3-E976-92BB-5D18-2756B60A9210}"/>
              </a:ext>
            </a:extLst>
          </p:cNvPr>
          <p:cNvSpPr/>
          <p:nvPr/>
        </p:nvSpPr>
        <p:spPr>
          <a:xfrm>
            <a:off x="-39845" y="0"/>
            <a:ext cx="2140842" cy="1898682"/>
          </a:xfrm>
          <a:custGeom>
            <a:avLst/>
            <a:gdLst/>
            <a:ahLst/>
            <a:cxnLst/>
            <a:rect l="l" t="t" r="r" b="b"/>
            <a:pathLst>
              <a:path w="7509510" h="8229600">
                <a:moveTo>
                  <a:pt x="0" y="0"/>
                </a:moveTo>
                <a:lnTo>
                  <a:pt x="7509510" y="0"/>
                </a:lnTo>
                <a:lnTo>
                  <a:pt x="7509510" y="8229600"/>
                </a:lnTo>
                <a:lnTo>
                  <a:pt x="0" y="8229600"/>
                </a:lnTo>
                <a:lnTo>
                  <a:pt x="0" y="0"/>
                </a:lnTo>
                <a:close/>
              </a:path>
            </a:pathLst>
          </a:custGeom>
          <a:blipFill>
            <a:blip r:embed="rId10"/>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6" name="Picture 2">
            <a:extLst>
              <a:ext uri="{FF2B5EF4-FFF2-40B4-BE49-F238E27FC236}">
                <a16:creationId xmlns:a16="http://schemas.microsoft.com/office/drawing/2014/main" id="{05607F04-97BF-BC56-96AA-8D9B77CA972F}"/>
              </a:ext>
            </a:extLst>
          </p:cNvPr>
          <p:cNvPicPr>
            <a:picLocks noChangeAspect="1"/>
          </p:cNvPicPr>
          <p:nvPr/>
        </p:nvPicPr>
        <p:blipFill>
          <a:blip r:embed="rId11"/>
          <a:srcRect/>
          <a:stretch>
            <a:fillRect/>
          </a:stretch>
        </p:blipFill>
        <p:spPr>
          <a:xfrm>
            <a:off x="10233346" y="-91585"/>
            <a:ext cx="2129645" cy="2076404"/>
          </a:xfrm>
          <a:prstGeom prst="rect">
            <a:avLst/>
          </a:prstGeom>
        </p:spPr>
      </p:pic>
    </p:spTree>
    <p:custDataLst>
      <p:tags r:id="rId1"/>
    </p:custDataLst>
    <p:extLst>
      <p:ext uri="{BB962C8B-B14F-4D97-AF65-F5344CB8AC3E}">
        <p14:creationId xmlns:p14="http://schemas.microsoft.com/office/powerpoint/2010/main" val="1441139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5"/>
                                        </p:tgtEl>
                                        <p:attrNameLst>
                                          <p:attrName>r</p:attrName>
                                        </p:attrNameLst>
                                      </p:cBhvr>
                                    </p:animRot>
                                    <p:animRot by="-240000">
                                      <p:cBhvr>
                                        <p:cTn id="10" dur="200" fill="hold">
                                          <p:stCondLst>
                                            <p:cond delay="200"/>
                                          </p:stCondLst>
                                        </p:cTn>
                                        <p:tgtEl>
                                          <p:spTgt spid="5"/>
                                        </p:tgtEl>
                                        <p:attrNameLst>
                                          <p:attrName>r</p:attrName>
                                        </p:attrNameLst>
                                      </p:cBhvr>
                                    </p:animRot>
                                    <p:animRot by="240000">
                                      <p:cBhvr>
                                        <p:cTn id="11" dur="200" fill="hold">
                                          <p:stCondLst>
                                            <p:cond delay="400"/>
                                          </p:stCondLst>
                                        </p:cTn>
                                        <p:tgtEl>
                                          <p:spTgt spid="5"/>
                                        </p:tgtEl>
                                        <p:attrNameLst>
                                          <p:attrName>r</p:attrName>
                                        </p:attrNameLst>
                                      </p:cBhvr>
                                    </p:animRot>
                                    <p:animRot by="-240000">
                                      <p:cBhvr>
                                        <p:cTn id="12" dur="200" fill="hold">
                                          <p:stCondLst>
                                            <p:cond delay="600"/>
                                          </p:stCondLst>
                                        </p:cTn>
                                        <p:tgtEl>
                                          <p:spTgt spid="5"/>
                                        </p:tgtEl>
                                        <p:attrNameLst>
                                          <p:attrName>r</p:attrName>
                                        </p:attrNameLst>
                                      </p:cBhvr>
                                    </p:animRot>
                                    <p:animRot by="120000">
                                      <p:cBhvr>
                                        <p:cTn id="13"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85195" y="612962"/>
            <a:ext cx="11722325" cy="6082477"/>
          </a:xfrm>
          <a:custGeom>
            <a:avLst/>
            <a:gdLst>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1017019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1017019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1017019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790 h 5894148"/>
              <a:gd name="connsiteX1" fmla="*/ 982295 w 11722325"/>
              <a:gd name="connsiteY1" fmla="*/ 495 h 5894148"/>
              <a:gd name="connsiteX2" fmla="*/ 10740030 w 11722325"/>
              <a:gd name="connsiteY2" fmla="*/ 495 h 5894148"/>
              <a:gd name="connsiteX3" fmla="*/ 11722325 w 11722325"/>
              <a:gd name="connsiteY3" fmla="*/ 1017514 h 5894148"/>
              <a:gd name="connsiteX4" fmla="*/ 11722325 w 11722325"/>
              <a:gd name="connsiteY4" fmla="*/ 4911853 h 5894148"/>
              <a:gd name="connsiteX5" fmla="*/ 10740030 w 11722325"/>
              <a:gd name="connsiteY5" fmla="*/ 5894148 h 5894148"/>
              <a:gd name="connsiteX6" fmla="*/ 982295 w 11722325"/>
              <a:gd name="connsiteY6" fmla="*/ 5894148 h 5894148"/>
              <a:gd name="connsiteX7" fmla="*/ 0 w 11722325"/>
              <a:gd name="connsiteY7" fmla="*/ 4911853 h 5894148"/>
              <a:gd name="connsiteX8" fmla="*/ 0 w 11722325"/>
              <a:gd name="connsiteY8" fmla="*/ 982790 h 589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2325" h="5894148">
                <a:moveTo>
                  <a:pt x="0" y="982790"/>
                </a:moveTo>
                <a:cubicBezTo>
                  <a:pt x="0" y="440283"/>
                  <a:pt x="439788" y="495"/>
                  <a:pt x="982295" y="495"/>
                </a:cubicBezTo>
                <a:cubicBezTo>
                  <a:pt x="3644565" y="185690"/>
                  <a:pt x="7962014" y="-11079"/>
                  <a:pt x="10740030" y="495"/>
                </a:cubicBezTo>
                <a:cubicBezTo>
                  <a:pt x="11282537" y="495"/>
                  <a:pt x="11710751" y="660202"/>
                  <a:pt x="11722325" y="1017514"/>
                </a:cubicBezTo>
                <a:cubicBezTo>
                  <a:pt x="11467682" y="2246179"/>
                  <a:pt x="11560279" y="4030428"/>
                  <a:pt x="11722325" y="4911853"/>
                </a:cubicBezTo>
                <a:cubicBezTo>
                  <a:pt x="11722325" y="5454360"/>
                  <a:pt x="11282537" y="5894148"/>
                  <a:pt x="10740030" y="5894148"/>
                </a:cubicBezTo>
                <a:cubicBezTo>
                  <a:pt x="7776819" y="5558482"/>
                  <a:pt x="2429223" y="5720528"/>
                  <a:pt x="982295" y="5894148"/>
                </a:cubicBezTo>
                <a:cubicBezTo>
                  <a:pt x="439788" y="5894148"/>
                  <a:pt x="138896" y="5639555"/>
                  <a:pt x="0" y="4911853"/>
                </a:cubicBezTo>
                <a:cubicBezTo>
                  <a:pt x="138896" y="3671614"/>
                  <a:pt x="173620" y="1852640"/>
                  <a:pt x="0" y="982790"/>
                </a:cubicBezTo>
                <a:close/>
              </a:path>
            </a:pathLst>
          </a:custGeom>
          <a:solidFill>
            <a:schemeClr val="bg1"/>
          </a:solidFill>
          <a:ln w="57150">
            <a:solidFill>
              <a:schemeClr val="tx1">
                <a:lumMod val="85000"/>
                <a:lumOff val="1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Terminator 3"/>
          <p:cNvSpPr/>
          <p:nvPr/>
        </p:nvSpPr>
        <p:spPr>
          <a:xfrm>
            <a:off x="647548" y="169516"/>
            <a:ext cx="2347065" cy="907709"/>
          </a:xfrm>
          <a:prstGeom prst="flowChartTerminator">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9Slide07 IcielAltus Serif" panose="02000000000000000000" pitchFamily="2" charset="0"/>
              </a:rPr>
              <a:t>  </a:t>
            </a:r>
            <a:r>
              <a:rPr lang="en-US" sz="6000" dirty="0" err="1">
                <a:solidFill>
                  <a:schemeClr val="bg1"/>
                </a:solidFill>
                <a:latin typeface="#9Slide07 IcielAltus Serif" panose="02000000000000000000" pitchFamily="2" charset="0"/>
              </a:rPr>
              <a:t>Bài</a:t>
            </a:r>
            <a:r>
              <a:rPr lang="en-US" sz="6000" dirty="0">
                <a:solidFill>
                  <a:schemeClr val="bg1"/>
                </a:solidFill>
                <a:latin typeface="#9Slide07 IcielAltus Serif" panose="02000000000000000000" pitchFamily="2" charset="0"/>
              </a:rPr>
              <a:t> 1</a:t>
            </a: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0" b="100000" l="9877" r="100000"/>
                    </a14:imgEffect>
                  </a14:imgLayer>
                </a14:imgProps>
              </a:ext>
            </a:extLst>
          </a:blip>
          <a:stretch>
            <a:fillRect/>
          </a:stretch>
        </p:blipFill>
        <p:spPr>
          <a:xfrm>
            <a:off x="0" y="0"/>
            <a:ext cx="1234547" cy="1219306"/>
          </a:xfrm>
          <a:prstGeom prst="rect">
            <a:avLst/>
          </a:prstGeom>
        </p:spPr>
      </p:pic>
      <p:sp>
        <p:nvSpPr>
          <p:cNvPr id="2" name="TextBox 1">
            <a:extLst>
              <a:ext uri="{FF2B5EF4-FFF2-40B4-BE49-F238E27FC236}">
                <a16:creationId xmlns:a16="http://schemas.microsoft.com/office/drawing/2014/main" id="{BFEA8C62-1E75-1B8D-EAA4-CCF2E7F1ED21}"/>
              </a:ext>
            </a:extLst>
          </p:cNvPr>
          <p:cNvSpPr txBox="1"/>
          <p:nvPr/>
        </p:nvSpPr>
        <p:spPr>
          <a:xfrm>
            <a:off x="538480" y="1046480"/>
            <a:ext cx="11125200" cy="1815882"/>
          </a:xfrm>
          <a:prstGeom prst="rect">
            <a:avLst/>
          </a:prstGeom>
          <a:noFill/>
        </p:spPr>
        <p:txBody>
          <a:bodyPr wrap="square" rtlCol="0">
            <a:spAutoFit/>
          </a:bodyPr>
          <a:lstStyle/>
          <a:p>
            <a:pPr marL="0" marR="0">
              <a:spcBef>
                <a:spcPts val="0"/>
              </a:spcBef>
              <a:spcAft>
                <a:spcPts val="0"/>
              </a:spcAft>
            </a:pPr>
            <a:r>
              <a:rPr lang="en-US" sz="28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Tỉ</a:t>
            </a:r>
            <a:r>
              <a:rPr lang="en-US" sz="2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lệ</a:t>
            </a:r>
            <a:r>
              <a:rPr lang="en-US" sz="2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đạm</a:t>
            </a:r>
            <a:r>
              <a:rPr lang="en-US" sz="2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trong</a:t>
            </a:r>
            <a:r>
              <a:rPr lang="en-US" sz="2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thịt</a:t>
            </a:r>
            <a:r>
              <a:rPr lang="en-US" sz="2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bò</a:t>
            </a:r>
            <a:r>
              <a:rPr lang="en-US" sz="2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là</a:t>
            </a:r>
            <a:r>
              <a:rPr lang="en-US" sz="2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18% (18 g/100 g), </a:t>
            </a:r>
            <a:r>
              <a:rPr lang="en-US" sz="28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thịt</a:t>
            </a:r>
            <a:r>
              <a:rPr lang="en-US" sz="2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lợn</a:t>
            </a:r>
            <a:r>
              <a:rPr lang="en-US" sz="2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nạc</a:t>
            </a:r>
            <a:r>
              <a:rPr lang="en-US" sz="2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là</a:t>
            </a:r>
            <a:r>
              <a:rPr lang="en-US" sz="2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19% (19 g/100 g),</a:t>
            </a:r>
            <a:r>
              <a:rPr lang="en-US" sz="28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cá</a:t>
            </a:r>
            <a:r>
              <a:rPr lang="en-US" sz="2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chép</a:t>
            </a:r>
            <a:r>
              <a:rPr lang="en-US" sz="2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là</a:t>
            </a:r>
            <a:r>
              <a:rPr lang="en-US" sz="2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17% (17 g/100 g) (</a:t>
            </a:r>
            <a:r>
              <a:rPr lang="en-US" sz="28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theo</a:t>
            </a:r>
            <a:r>
              <a:rPr lang="en-US" sz="2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u="sng"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hlinkClick r:id="rId6"/>
              </a:rPr>
              <a:t>https://suckhoedoisong.vn</a:t>
            </a:r>
            <a:r>
              <a:rPr lang="en-US" sz="2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Em </a:t>
            </a:r>
            <a:r>
              <a:rPr lang="en-US" sz="28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hãy</a:t>
            </a:r>
            <a:r>
              <a:rPr lang="en-US" sz="2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tính</a:t>
            </a:r>
            <a:r>
              <a:rPr lang="en-US" sz="2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số</a:t>
            </a:r>
            <a:r>
              <a:rPr lang="en-US" sz="2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gam </a:t>
            </a:r>
            <a:r>
              <a:rPr lang="en-US" sz="28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đạm</a:t>
            </a:r>
            <a:r>
              <a:rPr lang="en-US" sz="2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trong</a:t>
            </a:r>
            <a:r>
              <a:rPr lang="en-US" sz="2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250 g </a:t>
            </a:r>
            <a:r>
              <a:rPr lang="en-US" sz="28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thịt</a:t>
            </a:r>
            <a:r>
              <a:rPr lang="en-US" sz="2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bò</a:t>
            </a:r>
            <a:r>
              <a:rPr lang="en-US" sz="2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200 g </a:t>
            </a:r>
            <a:r>
              <a:rPr lang="en-US" sz="28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cá</a:t>
            </a:r>
            <a:r>
              <a:rPr lang="en-US" sz="2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chép</a:t>
            </a:r>
            <a:r>
              <a:rPr lang="en-US" sz="2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300 g </a:t>
            </a:r>
            <a:r>
              <a:rPr lang="en-US" sz="28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thịt</a:t>
            </a:r>
            <a:r>
              <a:rPr lang="en-US" sz="2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lợn</a:t>
            </a:r>
            <a:r>
              <a:rPr lang="en-US" sz="2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nạc</a:t>
            </a:r>
            <a:r>
              <a:rPr lang="en-US" sz="2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t>
            </a:r>
            <a:endParaRPr lang="en-US" sz="2800" dirty="0">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19E770A-1C91-8004-314F-0705750DEA02}"/>
              </a:ext>
            </a:extLst>
          </p:cNvPr>
          <p:cNvSpPr txBox="1"/>
          <p:nvPr/>
        </p:nvSpPr>
        <p:spPr>
          <a:xfrm>
            <a:off x="1239520" y="2814320"/>
            <a:ext cx="9570720" cy="3903633"/>
          </a:xfrm>
          <a:prstGeom prst="rect">
            <a:avLst/>
          </a:prstGeom>
          <a:noFill/>
        </p:spPr>
        <p:txBody>
          <a:bodyPr wrap="square" rtlCol="0">
            <a:spAutoFit/>
          </a:bodyPr>
          <a:lstStyle/>
          <a:p>
            <a:pPr marL="0" marR="0" algn="ctr">
              <a:spcBef>
                <a:spcPts val="0"/>
              </a:spcBef>
              <a:spcAft>
                <a:spcPts val="0"/>
              </a:spcAft>
            </a:pPr>
            <a:r>
              <a:rPr lang="en-US" sz="2400" b="1" dirty="0" err="1">
                <a:solidFill>
                  <a:srgbClr val="FF0000"/>
                </a:solidFill>
                <a:effectLst/>
                <a:latin typeface="Cambria" panose="02040503050406030204" pitchFamily="18" charset="0"/>
                <a:ea typeface="Cambria" panose="02040503050406030204" pitchFamily="18" charset="0"/>
              </a:rPr>
              <a:t>Bài</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giải</a:t>
            </a:r>
            <a:endParaRPr lang="en-US" sz="2400" b="1" dirty="0">
              <a:solidFill>
                <a:srgbClr val="FF0000"/>
              </a:solidFill>
              <a:effectLst/>
              <a:latin typeface="Cambria" panose="02040503050406030204" pitchFamily="18" charset="0"/>
              <a:ea typeface="Cambria" panose="02040503050406030204" pitchFamily="18" charset="0"/>
            </a:endParaRPr>
          </a:p>
          <a:p>
            <a:pPr marL="0" marR="0" algn="ctr">
              <a:spcBef>
                <a:spcPts val="0"/>
              </a:spcBef>
              <a:spcAft>
                <a:spcPts val="500"/>
              </a:spcAft>
            </a:pPr>
            <a:r>
              <a:rPr lang="en-US" sz="2400" b="1" dirty="0" err="1">
                <a:solidFill>
                  <a:srgbClr val="FF0000"/>
                </a:solidFill>
                <a:effectLst/>
                <a:latin typeface="Cambria" panose="02040503050406030204" pitchFamily="18" charset="0"/>
                <a:ea typeface="Cambria" panose="02040503050406030204" pitchFamily="18" charset="0"/>
              </a:rPr>
              <a:t>Số</a:t>
            </a:r>
            <a:r>
              <a:rPr lang="en-US" sz="2400" b="1" dirty="0">
                <a:solidFill>
                  <a:srgbClr val="FF0000"/>
                </a:solidFill>
                <a:effectLst/>
                <a:latin typeface="Cambria" panose="02040503050406030204" pitchFamily="18" charset="0"/>
                <a:ea typeface="Cambria" panose="02040503050406030204" pitchFamily="18" charset="0"/>
              </a:rPr>
              <a:t> gam </a:t>
            </a:r>
            <a:r>
              <a:rPr lang="en-US" sz="2400" b="1" dirty="0" err="1">
                <a:solidFill>
                  <a:srgbClr val="FF0000"/>
                </a:solidFill>
                <a:effectLst/>
                <a:latin typeface="Cambria" panose="02040503050406030204" pitchFamily="18" charset="0"/>
                <a:ea typeface="Cambria" panose="02040503050406030204" pitchFamily="18" charset="0"/>
              </a:rPr>
              <a:t>đạm</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trong</a:t>
            </a:r>
            <a:r>
              <a:rPr lang="en-US" sz="2400" b="1" dirty="0">
                <a:solidFill>
                  <a:srgbClr val="FF0000"/>
                </a:solidFill>
                <a:effectLst/>
                <a:latin typeface="Cambria" panose="02040503050406030204" pitchFamily="18" charset="0"/>
                <a:ea typeface="Cambria" panose="02040503050406030204" pitchFamily="18" charset="0"/>
              </a:rPr>
              <a:t> 250 g </a:t>
            </a:r>
            <a:r>
              <a:rPr lang="en-US" sz="2400" b="1" dirty="0" err="1">
                <a:solidFill>
                  <a:srgbClr val="FF0000"/>
                </a:solidFill>
                <a:effectLst/>
                <a:latin typeface="Cambria" panose="02040503050406030204" pitchFamily="18" charset="0"/>
                <a:ea typeface="Cambria" panose="02040503050406030204" pitchFamily="18" charset="0"/>
              </a:rPr>
              <a:t>thịt</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bò</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là</a:t>
            </a:r>
            <a:r>
              <a:rPr lang="en-US" sz="2400" b="1"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500"/>
              </a:spcAft>
            </a:pPr>
            <a:r>
              <a:rPr lang="en-US" sz="2400" b="1" dirty="0">
                <a:solidFill>
                  <a:srgbClr val="FF0000"/>
                </a:solidFill>
                <a:effectLst/>
                <a:latin typeface="Cambria" panose="02040503050406030204" pitchFamily="18" charset="0"/>
                <a:ea typeface="Cambria" panose="02040503050406030204" pitchFamily="18" charset="0"/>
              </a:rPr>
              <a:t>(250 x 18) : 100 = 45 (g)</a:t>
            </a:r>
          </a:p>
          <a:p>
            <a:pPr marL="0" marR="0" algn="ctr">
              <a:spcBef>
                <a:spcPts val="0"/>
              </a:spcBef>
              <a:spcAft>
                <a:spcPts val="500"/>
              </a:spcAft>
            </a:pPr>
            <a:r>
              <a:rPr lang="en-US" sz="2400" b="1" dirty="0" err="1">
                <a:solidFill>
                  <a:srgbClr val="FF0000"/>
                </a:solidFill>
                <a:effectLst/>
                <a:latin typeface="Cambria" panose="02040503050406030204" pitchFamily="18" charset="0"/>
                <a:ea typeface="Cambria" panose="02040503050406030204" pitchFamily="18" charset="0"/>
              </a:rPr>
              <a:t>Số</a:t>
            </a:r>
            <a:r>
              <a:rPr lang="en-US" sz="2400" b="1" dirty="0">
                <a:solidFill>
                  <a:srgbClr val="FF0000"/>
                </a:solidFill>
                <a:effectLst/>
                <a:latin typeface="Cambria" panose="02040503050406030204" pitchFamily="18" charset="0"/>
                <a:ea typeface="Cambria" panose="02040503050406030204" pitchFamily="18" charset="0"/>
              </a:rPr>
              <a:t> gam </a:t>
            </a:r>
            <a:r>
              <a:rPr lang="en-US" sz="2400" b="1" dirty="0" err="1">
                <a:solidFill>
                  <a:srgbClr val="FF0000"/>
                </a:solidFill>
                <a:effectLst/>
                <a:latin typeface="Cambria" panose="02040503050406030204" pitchFamily="18" charset="0"/>
                <a:ea typeface="Cambria" panose="02040503050406030204" pitchFamily="18" charset="0"/>
              </a:rPr>
              <a:t>đạm</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trong</a:t>
            </a:r>
            <a:r>
              <a:rPr lang="en-US" sz="2400" b="1" dirty="0">
                <a:solidFill>
                  <a:srgbClr val="FF0000"/>
                </a:solidFill>
                <a:effectLst/>
                <a:latin typeface="Cambria" panose="02040503050406030204" pitchFamily="18" charset="0"/>
                <a:ea typeface="Cambria" panose="02040503050406030204" pitchFamily="18" charset="0"/>
              </a:rPr>
              <a:t> 200 g </a:t>
            </a:r>
            <a:r>
              <a:rPr lang="en-US" sz="2400" b="1" dirty="0" err="1">
                <a:solidFill>
                  <a:srgbClr val="FF0000"/>
                </a:solidFill>
                <a:effectLst/>
                <a:latin typeface="Cambria" panose="02040503050406030204" pitchFamily="18" charset="0"/>
                <a:ea typeface="Cambria" panose="02040503050406030204" pitchFamily="18" charset="0"/>
              </a:rPr>
              <a:t>cá</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chép</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là</a:t>
            </a:r>
            <a:r>
              <a:rPr lang="en-US" sz="2400" b="1"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800"/>
              </a:spcAft>
            </a:pPr>
            <a:r>
              <a:rPr lang="en-US" sz="2400" b="1" dirty="0">
                <a:solidFill>
                  <a:srgbClr val="FF0000"/>
                </a:solidFill>
                <a:effectLst/>
                <a:latin typeface="Cambria" panose="02040503050406030204" pitchFamily="18" charset="0"/>
                <a:ea typeface="Cambria" panose="02040503050406030204" pitchFamily="18" charset="0"/>
              </a:rPr>
              <a:t>(200 x 17) : 100 = 34 (g)</a:t>
            </a:r>
          </a:p>
          <a:p>
            <a:pPr marL="0" marR="0" algn="ctr">
              <a:spcBef>
                <a:spcPts val="0"/>
              </a:spcBef>
              <a:spcAft>
                <a:spcPts val="500"/>
              </a:spcAft>
            </a:pPr>
            <a:r>
              <a:rPr lang="en-US" sz="2400" b="1" dirty="0" err="1">
                <a:solidFill>
                  <a:srgbClr val="FF0000"/>
                </a:solidFill>
                <a:effectLst/>
                <a:latin typeface="Cambria" panose="02040503050406030204" pitchFamily="18" charset="0"/>
                <a:ea typeface="Cambria" panose="02040503050406030204" pitchFamily="18" charset="0"/>
              </a:rPr>
              <a:t>Số</a:t>
            </a:r>
            <a:r>
              <a:rPr lang="en-US" sz="2400" b="1" dirty="0">
                <a:solidFill>
                  <a:srgbClr val="FF0000"/>
                </a:solidFill>
                <a:effectLst/>
                <a:latin typeface="Cambria" panose="02040503050406030204" pitchFamily="18" charset="0"/>
                <a:ea typeface="Cambria" panose="02040503050406030204" pitchFamily="18" charset="0"/>
              </a:rPr>
              <a:t> gam </a:t>
            </a:r>
            <a:r>
              <a:rPr lang="en-US" sz="2400" b="1" dirty="0" err="1">
                <a:solidFill>
                  <a:srgbClr val="FF0000"/>
                </a:solidFill>
                <a:effectLst/>
                <a:latin typeface="Cambria" panose="02040503050406030204" pitchFamily="18" charset="0"/>
                <a:ea typeface="Cambria" panose="02040503050406030204" pitchFamily="18" charset="0"/>
              </a:rPr>
              <a:t>đạm</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trong</a:t>
            </a:r>
            <a:r>
              <a:rPr lang="en-US" sz="2400" b="1" dirty="0">
                <a:solidFill>
                  <a:srgbClr val="FF0000"/>
                </a:solidFill>
                <a:effectLst/>
                <a:latin typeface="Cambria" panose="02040503050406030204" pitchFamily="18" charset="0"/>
                <a:ea typeface="Cambria" panose="02040503050406030204" pitchFamily="18" charset="0"/>
              </a:rPr>
              <a:t> 300 g </a:t>
            </a:r>
            <a:r>
              <a:rPr lang="en-US" sz="2400" b="1" dirty="0" err="1">
                <a:solidFill>
                  <a:srgbClr val="FF0000"/>
                </a:solidFill>
                <a:effectLst/>
                <a:latin typeface="Cambria" panose="02040503050406030204" pitchFamily="18" charset="0"/>
                <a:ea typeface="Cambria" panose="02040503050406030204" pitchFamily="18" charset="0"/>
              </a:rPr>
              <a:t>thịt</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lợn</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nạc</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là</a:t>
            </a:r>
            <a:r>
              <a:rPr lang="en-US" sz="2400" b="1"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500"/>
              </a:spcAft>
            </a:pPr>
            <a:r>
              <a:rPr lang="en-US" sz="2400" b="1" dirty="0">
                <a:solidFill>
                  <a:srgbClr val="FF0000"/>
                </a:solidFill>
                <a:effectLst/>
                <a:latin typeface="Cambria" panose="02040503050406030204" pitchFamily="18" charset="0"/>
                <a:ea typeface="Cambria" panose="02040503050406030204" pitchFamily="18" charset="0"/>
              </a:rPr>
              <a:t>(300 x 19) : 100 = 57 (g)</a:t>
            </a:r>
          </a:p>
          <a:p>
            <a:pPr marL="0" marR="0" algn="ctr">
              <a:spcBef>
                <a:spcPts val="0"/>
              </a:spcBef>
              <a:spcAft>
                <a:spcPts val="500"/>
              </a:spcAft>
            </a:pPr>
            <a:r>
              <a:rPr lang="en-US" sz="2400" b="1" i="1" dirty="0" err="1">
                <a:solidFill>
                  <a:srgbClr val="FF0000"/>
                </a:solidFill>
                <a:effectLst/>
                <a:latin typeface="Cambria" panose="02040503050406030204" pitchFamily="18" charset="0"/>
                <a:ea typeface="Cambria" panose="02040503050406030204" pitchFamily="18" charset="0"/>
              </a:rPr>
              <a:t>Đáp</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số</a:t>
            </a:r>
            <a:r>
              <a:rPr lang="en-US" sz="2400" b="1" i="1" dirty="0">
                <a:solidFill>
                  <a:srgbClr val="FF0000"/>
                </a:solidFill>
                <a:effectLst/>
                <a:latin typeface="Cambria" panose="02040503050406030204" pitchFamily="18" charset="0"/>
                <a:ea typeface="Cambria" panose="02040503050406030204" pitchFamily="18" charset="0"/>
              </a:rPr>
              <a:t>:</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Thịt</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bò</a:t>
            </a:r>
            <a:r>
              <a:rPr lang="en-US" sz="2400" b="1" dirty="0">
                <a:solidFill>
                  <a:srgbClr val="FF0000"/>
                </a:solidFill>
                <a:effectLst/>
                <a:latin typeface="Cambria" panose="02040503050406030204" pitchFamily="18" charset="0"/>
                <a:ea typeface="Cambria" panose="02040503050406030204" pitchFamily="18" charset="0"/>
              </a:rPr>
              <a:t>: 45 g; </a:t>
            </a:r>
            <a:r>
              <a:rPr lang="en-US" sz="2400" b="1" dirty="0" err="1">
                <a:solidFill>
                  <a:srgbClr val="FF0000"/>
                </a:solidFill>
                <a:effectLst/>
                <a:latin typeface="Cambria" panose="02040503050406030204" pitchFamily="18" charset="0"/>
                <a:ea typeface="Cambria" panose="02040503050406030204" pitchFamily="18" charset="0"/>
              </a:rPr>
              <a:t>cá</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chép</a:t>
            </a:r>
            <a:r>
              <a:rPr lang="en-US" sz="2400" b="1" dirty="0">
                <a:solidFill>
                  <a:srgbClr val="FF0000"/>
                </a:solidFill>
                <a:effectLst/>
                <a:latin typeface="Cambria" panose="02040503050406030204" pitchFamily="18" charset="0"/>
                <a:ea typeface="Cambria" panose="02040503050406030204" pitchFamily="18" charset="0"/>
              </a:rPr>
              <a:t>: 34 g; </a:t>
            </a:r>
            <a:r>
              <a:rPr lang="en-US" sz="2400" b="1" dirty="0" err="1">
                <a:solidFill>
                  <a:srgbClr val="FF0000"/>
                </a:solidFill>
                <a:effectLst/>
                <a:latin typeface="Cambria" panose="02040503050406030204" pitchFamily="18" charset="0"/>
                <a:ea typeface="Cambria" panose="02040503050406030204" pitchFamily="18" charset="0"/>
              </a:rPr>
              <a:t>thịt</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lợn</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nạc</a:t>
            </a:r>
            <a:r>
              <a:rPr lang="en-US" sz="2400" b="1" dirty="0">
                <a:solidFill>
                  <a:srgbClr val="FF0000"/>
                </a:solidFill>
                <a:effectLst/>
                <a:latin typeface="Cambria" panose="02040503050406030204" pitchFamily="18" charset="0"/>
                <a:ea typeface="Cambria" panose="02040503050406030204" pitchFamily="18" charset="0"/>
              </a:rPr>
              <a:t>: 57 g.</a:t>
            </a:r>
          </a:p>
          <a:p>
            <a:endParaRPr lang="en-US" sz="2400" b="1" dirty="0">
              <a:solidFill>
                <a:srgbClr val="FF000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350407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ounded Rectangle 9"/>
          <p:cNvSpPr/>
          <p:nvPr/>
        </p:nvSpPr>
        <p:spPr>
          <a:xfrm>
            <a:off x="185195" y="612962"/>
            <a:ext cx="11722325" cy="6082477"/>
          </a:xfrm>
          <a:custGeom>
            <a:avLst/>
            <a:gdLst>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1017019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1017019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1017019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790 h 5894148"/>
              <a:gd name="connsiteX1" fmla="*/ 982295 w 11722325"/>
              <a:gd name="connsiteY1" fmla="*/ 495 h 5894148"/>
              <a:gd name="connsiteX2" fmla="*/ 10740030 w 11722325"/>
              <a:gd name="connsiteY2" fmla="*/ 495 h 5894148"/>
              <a:gd name="connsiteX3" fmla="*/ 11722325 w 11722325"/>
              <a:gd name="connsiteY3" fmla="*/ 1017514 h 5894148"/>
              <a:gd name="connsiteX4" fmla="*/ 11722325 w 11722325"/>
              <a:gd name="connsiteY4" fmla="*/ 4911853 h 5894148"/>
              <a:gd name="connsiteX5" fmla="*/ 10740030 w 11722325"/>
              <a:gd name="connsiteY5" fmla="*/ 5894148 h 5894148"/>
              <a:gd name="connsiteX6" fmla="*/ 982295 w 11722325"/>
              <a:gd name="connsiteY6" fmla="*/ 5894148 h 5894148"/>
              <a:gd name="connsiteX7" fmla="*/ 0 w 11722325"/>
              <a:gd name="connsiteY7" fmla="*/ 4911853 h 5894148"/>
              <a:gd name="connsiteX8" fmla="*/ 0 w 11722325"/>
              <a:gd name="connsiteY8" fmla="*/ 982790 h 589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2325" h="5894148">
                <a:moveTo>
                  <a:pt x="0" y="982790"/>
                </a:moveTo>
                <a:cubicBezTo>
                  <a:pt x="0" y="440283"/>
                  <a:pt x="439788" y="495"/>
                  <a:pt x="982295" y="495"/>
                </a:cubicBezTo>
                <a:cubicBezTo>
                  <a:pt x="3644565" y="185690"/>
                  <a:pt x="7962014" y="-11079"/>
                  <a:pt x="10740030" y="495"/>
                </a:cubicBezTo>
                <a:cubicBezTo>
                  <a:pt x="11282537" y="495"/>
                  <a:pt x="11710751" y="660202"/>
                  <a:pt x="11722325" y="1017514"/>
                </a:cubicBezTo>
                <a:cubicBezTo>
                  <a:pt x="11467682" y="2246179"/>
                  <a:pt x="11560279" y="4030428"/>
                  <a:pt x="11722325" y="4911853"/>
                </a:cubicBezTo>
                <a:cubicBezTo>
                  <a:pt x="11722325" y="5454360"/>
                  <a:pt x="11282537" y="5894148"/>
                  <a:pt x="10740030" y="5894148"/>
                </a:cubicBezTo>
                <a:cubicBezTo>
                  <a:pt x="7776819" y="5558482"/>
                  <a:pt x="2429223" y="5720528"/>
                  <a:pt x="982295" y="5894148"/>
                </a:cubicBezTo>
                <a:cubicBezTo>
                  <a:pt x="439788" y="5894148"/>
                  <a:pt x="138896" y="5639555"/>
                  <a:pt x="0" y="4911853"/>
                </a:cubicBezTo>
                <a:cubicBezTo>
                  <a:pt x="138896" y="3671614"/>
                  <a:pt x="173620" y="1852640"/>
                  <a:pt x="0" y="982790"/>
                </a:cubicBezTo>
                <a:close/>
              </a:path>
            </a:pathLst>
          </a:custGeom>
          <a:solidFill>
            <a:schemeClr val="bg1"/>
          </a:solidFill>
          <a:ln w="57150">
            <a:solidFill>
              <a:schemeClr val="tx1">
                <a:lumMod val="85000"/>
                <a:lumOff val="1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Terminator 3"/>
          <p:cNvSpPr/>
          <p:nvPr/>
        </p:nvSpPr>
        <p:spPr>
          <a:xfrm>
            <a:off x="1051270" y="244688"/>
            <a:ext cx="1803690" cy="832272"/>
          </a:xfrm>
          <a:prstGeom prst="flowChartTerminator">
            <a:avLst/>
          </a:prstGeom>
          <a:solidFill>
            <a:srgbClr val="FF7E0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9Slide07 IcielAltus Serif" panose="02000000000000000000" pitchFamily="2" charset="0"/>
              </a:rPr>
              <a:t>  </a:t>
            </a:r>
            <a:r>
              <a:rPr lang="en-US" sz="4400" dirty="0" err="1">
                <a:solidFill>
                  <a:schemeClr val="tx1"/>
                </a:solidFill>
                <a:latin typeface="#9Slide07 IcielAltus Serif" panose="02000000000000000000" pitchFamily="2" charset="0"/>
              </a:rPr>
              <a:t>Bài</a:t>
            </a:r>
            <a:r>
              <a:rPr lang="en-US" sz="4400" dirty="0">
                <a:solidFill>
                  <a:schemeClr val="tx1"/>
                </a:solidFill>
                <a:latin typeface="#9Slide07 IcielAltus Serif" panose="02000000000000000000" pitchFamily="2" charset="0"/>
              </a:rPr>
              <a:t> 2</a:t>
            </a:r>
          </a:p>
        </p:txBody>
      </p:sp>
      <p:sp>
        <p:nvSpPr>
          <p:cNvPr id="22" name="TextBox 21"/>
          <p:cNvSpPr txBox="1"/>
          <p:nvPr/>
        </p:nvSpPr>
        <p:spPr>
          <a:xfrm>
            <a:off x="426720" y="1074858"/>
            <a:ext cx="11217859" cy="1569660"/>
          </a:xfrm>
          <a:prstGeom prst="rect">
            <a:avLst/>
          </a:prstGeom>
          <a:noFill/>
        </p:spPr>
        <p:txBody>
          <a:bodyPr wrap="square" rtlCol="0">
            <a:spAutoFit/>
          </a:bodyPr>
          <a:lstStyle/>
          <a:p>
            <a:pPr algn="just"/>
            <a:r>
              <a:rPr lang="vi-VN" sz="3200" b="1" dirty="0">
                <a:solidFill>
                  <a:srgbClr val="002060"/>
                </a:solidFill>
                <a:latin typeface="Cambria" panose="02040503050406030204" pitchFamily="18" charset="0"/>
                <a:ea typeface="Cambria" panose="02040503050406030204" pitchFamily="18" charset="0"/>
              </a:rPr>
              <a:t>Một đội đồng diễn thể dục gồm 300 người, trong đó có 40% mặc áo đỏ, 25% mặc áo vàng, số còn lại mặc áo xanh. Hỏi trong đội đồng diễn đó có bao nhiêu người mặc áo xanh ?</a:t>
            </a:r>
            <a:endParaRPr lang="en-US" sz="3200" b="1" dirty="0">
              <a:solidFill>
                <a:srgbClr val="002060"/>
              </a:solidFill>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16667" y1="66667" x2="16667" y2="66667"/>
                        <a14:foregroundMark x1="68519" y1="84848" x2="68519" y2="84848"/>
                      </a14:backgroundRemoval>
                    </a14:imgEffect>
                  </a14:imgLayer>
                </a14:imgProps>
              </a:ext>
            </a:extLst>
          </a:blip>
          <a:stretch>
            <a:fillRect/>
          </a:stretch>
        </p:blipFill>
        <p:spPr>
          <a:xfrm>
            <a:off x="-286460" y="-344602"/>
            <a:ext cx="1759610" cy="1799492"/>
          </a:xfrm>
          <a:prstGeom prst="rect">
            <a:avLst/>
          </a:prstGeom>
        </p:spPr>
      </p:pic>
      <p:cxnSp>
        <p:nvCxnSpPr>
          <p:cNvPr id="3" name="Straight Connector 2">
            <a:extLst>
              <a:ext uri="{FF2B5EF4-FFF2-40B4-BE49-F238E27FC236}">
                <a16:creationId xmlns:a16="http://schemas.microsoft.com/office/drawing/2014/main" id="{7A2A123B-7695-DCA7-289B-8A53A9DF4EAD}"/>
              </a:ext>
            </a:extLst>
          </p:cNvPr>
          <p:cNvCxnSpPr/>
          <p:nvPr/>
        </p:nvCxnSpPr>
        <p:spPr>
          <a:xfrm>
            <a:off x="6055360" y="2865120"/>
            <a:ext cx="0" cy="316992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FEF6F91-5577-6D8D-AC8A-3D21F3AD014F}"/>
              </a:ext>
            </a:extLst>
          </p:cNvPr>
          <p:cNvSpPr txBox="1"/>
          <p:nvPr/>
        </p:nvSpPr>
        <p:spPr>
          <a:xfrm>
            <a:off x="640080" y="2559387"/>
            <a:ext cx="5293360" cy="3865161"/>
          </a:xfrm>
          <a:prstGeom prst="rect">
            <a:avLst/>
          </a:prstGeom>
          <a:noFill/>
        </p:spPr>
        <p:txBody>
          <a:bodyPr wrap="square" rtlCol="0">
            <a:spAutoFit/>
          </a:bodyPr>
          <a:lstStyle/>
          <a:p>
            <a:pPr marL="0" marR="0" algn="just">
              <a:spcBef>
                <a:spcPts val="0"/>
              </a:spcBef>
              <a:spcAft>
                <a:spcPts val="0"/>
              </a:spcAft>
            </a:pPr>
            <a:r>
              <a:rPr lang="en-US" sz="2400" b="1" dirty="0" err="1">
                <a:solidFill>
                  <a:srgbClr val="FF0000"/>
                </a:solidFill>
                <a:effectLst/>
                <a:latin typeface="Cambria" panose="02040503050406030204" pitchFamily="18" charset="0"/>
                <a:ea typeface="Cambria" panose="02040503050406030204" pitchFamily="18" charset="0"/>
              </a:rPr>
              <a:t>Cách</a:t>
            </a:r>
            <a:r>
              <a:rPr lang="en-US" sz="2400" b="1" dirty="0">
                <a:solidFill>
                  <a:srgbClr val="FF0000"/>
                </a:solidFill>
                <a:effectLst/>
                <a:latin typeface="Cambria" panose="02040503050406030204" pitchFamily="18" charset="0"/>
                <a:ea typeface="Cambria" panose="02040503050406030204" pitchFamily="18" charset="0"/>
              </a:rPr>
              <a:t> 1:</a:t>
            </a:r>
          </a:p>
          <a:p>
            <a:pPr marL="0" marR="0" algn="ctr">
              <a:spcBef>
                <a:spcPts val="0"/>
              </a:spcBef>
              <a:spcAft>
                <a:spcPts val="500"/>
              </a:spcAft>
            </a:pPr>
            <a:r>
              <a:rPr lang="en-US" sz="2400" b="1" dirty="0" err="1">
                <a:solidFill>
                  <a:srgbClr val="FF0000"/>
                </a:solidFill>
                <a:effectLst/>
                <a:latin typeface="Cambria" panose="02040503050406030204" pitchFamily="18" charset="0"/>
                <a:ea typeface="Cambria" panose="02040503050406030204" pitchFamily="18" charset="0"/>
              </a:rPr>
              <a:t>Số</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người</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mặc</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áo</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đỏ</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là</a:t>
            </a:r>
            <a:r>
              <a:rPr lang="en-US" sz="2400" b="1"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500"/>
              </a:spcAft>
            </a:pPr>
            <a:r>
              <a:rPr lang="en-US" sz="2400" b="1" dirty="0">
                <a:solidFill>
                  <a:srgbClr val="FF0000"/>
                </a:solidFill>
                <a:effectLst/>
                <a:latin typeface="Cambria" panose="02040503050406030204" pitchFamily="18" charset="0"/>
                <a:ea typeface="Cambria" panose="02040503050406030204" pitchFamily="18" charset="0"/>
              </a:rPr>
              <a:t>(300 x 40) : 100 = 120 (</a:t>
            </a:r>
            <a:r>
              <a:rPr lang="en-US" sz="2400" b="1" dirty="0" err="1">
                <a:solidFill>
                  <a:srgbClr val="FF0000"/>
                </a:solidFill>
                <a:effectLst/>
                <a:latin typeface="Cambria" panose="02040503050406030204" pitchFamily="18" charset="0"/>
                <a:ea typeface="Cambria" panose="02040503050406030204" pitchFamily="18" charset="0"/>
              </a:rPr>
              <a:t>người</a:t>
            </a:r>
            <a:r>
              <a:rPr lang="en-US" sz="2400" b="1"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500"/>
              </a:spcAft>
            </a:pPr>
            <a:r>
              <a:rPr lang="en-US" sz="2400" b="1" dirty="0" err="1">
                <a:solidFill>
                  <a:srgbClr val="FF0000"/>
                </a:solidFill>
                <a:effectLst/>
                <a:latin typeface="Cambria" panose="02040503050406030204" pitchFamily="18" charset="0"/>
                <a:ea typeface="Cambria" panose="02040503050406030204" pitchFamily="18" charset="0"/>
              </a:rPr>
              <a:t>Số</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người</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mặc</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áo</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vàng</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là</a:t>
            </a:r>
            <a:r>
              <a:rPr lang="en-US" sz="2400" b="1"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500"/>
              </a:spcAft>
            </a:pPr>
            <a:r>
              <a:rPr lang="en-US" sz="2400" b="1" dirty="0">
                <a:solidFill>
                  <a:srgbClr val="FF0000"/>
                </a:solidFill>
                <a:effectLst/>
                <a:latin typeface="Cambria" panose="02040503050406030204" pitchFamily="18" charset="0"/>
                <a:ea typeface="Cambria" panose="02040503050406030204" pitchFamily="18" charset="0"/>
              </a:rPr>
              <a:t>(300 x 25) : 100 = 75 (</a:t>
            </a:r>
            <a:r>
              <a:rPr lang="en-US" sz="2400" b="1" dirty="0" err="1">
                <a:solidFill>
                  <a:srgbClr val="FF0000"/>
                </a:solidFill>
                <a:effectLst/>
                <a:latin typeface="Cambria" panose="02040503050406030204" pitchFamily="18" charset="0"/>
                <a:ea typeface="Cambria" panose="02040503050406030204" pitchFamily="18" charset="0"/>
              </a:rPr>
              <a:t>người</a:t>
            </a:r>
            <a:r>
              <a:rPr lang="en-US" sz="2400" b="1"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500"/>
              </a:spcAft>
            </a:pPr>
            <a:r>
              <a:rPr lang="en-US" sz="2400" b="1" dirty="0" err="1">
                <a:solidFill>
                  <a:srgbClr val="FF0000"/>
                </a:solidFill>
                <a:effectLst/>
                <a:latin typeface="Cambria" panose="02040503050406030204" pitchFamily="18" charset="0"/>
                <a:ea typeface="Cambria" panose="02040503050406030204" pitchFamily="18" charset="0"/>
              </a:rPr>
              <a:t>Số</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người</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mặc</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áo</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xanh</a:t>
            </a:r>
            <a:r>
              <a:rPr lang="en-US" sz="2400" b="1" dirty="0">
                <a:solidFill>
                  <a:srgbClr val="FF0000"/>
                </a:solidFill>
                <a:effectLst/>
                <a:latin typeface="Cambria" panose="02040503050406030204" pitchFamily="18" charset="0"/>
                <a:ea typeface="Cambria" panose="02040503050406030204" pitchFamily="18" charset="0"/>
              </a:rPr>
              <a:t> </a:t>
            </a:r>
            <a:r>
              <a:rPr lang="en-US" sz="2400" b="1" dirty="0" err="1">
                <a:solidFill>
                  <a:srgbClr val="FF0000"/>
                </a:solidFill>
                <a:effectLst/>
                <a:latin typeface="Cambria" panose="02040503050406030204" pitchFamily="18" charset="0"/>
                <a:ea typeface="Cambria" panose="02040503050406030204" pitchFamily="18" charset="0"/>
              </a:rPr>
              <a:t>là</a:t>
            </a:r>
            <a:r>
              <a:rPr lang="en-US" sz="2400" b="1"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500"/>
              </a:spcAft>
            </a:pPr>
            <a:r>
              <a:rPr lang="en-US" sz="2400" b="1" dirty="0">
                <a:solidFill>
                  <a:srgbClr val="FF0000"/>
                </a:solidFill>
                <a:effectLst/>
                <a:latin typeface="Cambria" panose="02040503050406030204" pitchFamily="18" charset="0"/>
                <a:ea typeface="Cambria" panose="02040503050406030204" pitchFamily="18" charset="0"/>
              </a:rPr>
              <a:t>300 - 120 - 75 = 105 (</a:t>
            </a:r>
            <a:r>
              <a:rPr lang="en-US" sz="2400" b="1" dirty="0" err="1">
                <a:solidFill>
                  <a:srgbClr val="FF0000"/>
                </a:solidFill>
                <a:effectLst/>
                <a:latin typeface="Cambria" panose="02040503050406030204" pitchFamily="18" charset="0"/>
                <a:ea typeface="Cambria" panose="02040503050406030204" pitchFamily="18" charset="0"/>
              </a:rPr>
              <a:t>người</a:t>
            </a:r>
            <a:r>
              <a:rPr lang="en-US" sz="2400" b="1"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500"/>
              </a:spcAft>
            </a:pPr>
            <a:r>
              <a:rPr lang="en-US" sz="2400" b="1" i="1" dirty="0" err="1">
                <a:solidFill>
                  <a:srgbClr val="FF0000"/>
                </a:solidFill>
                <a:effectLst/>
                <a:latin typeface="Cambria" panose="02040503050406030204" pitchFamily="18" charset="0"/>
                <a:ea typeface="Cambria" panose="02040503050406030204" pitchFamily="18" charset="0"/>
              </a:rPr>
              <a:t>Đáp</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số</a:t>
            </a:r>
            <a:r>
              <a:rPr lang="en-US" sz="2400" b="1" i="1" dirty="0">
                <a:solidFill>
                  <a:srgbClr val="FF0000"/>
                </a:solidFill>
                <a:effectLst/>
                <a:latin typeface="Cambria" panose="02040503050406030204" pitchFamily="18" charset="0"/>
                <a:ea typeface="Cambria" panose="02040503050406030204" pitchFamily="18" charset="0"/>
              </a:rPr>
              <a:t>:</a:t>
            </a:r>
            <a:r>
              <a:rPr lang="en-US" sz="2400" b="1" dirty="0">
                <a:solidFill>
                  <a:srgbClr val="FF0000"/>
                </a:solidFill>
                <a:effectLst/>
                <a:latin typeface="Cambria" panose="02040503050406030204" pitchFamily="18" charset="0"/>
                <a:ea typeface="Cambria" panose="02040503050406030204" pitchFamily="18" charset="0"/>
              </a:rPr>
              <a:t> 105 </a:t>
            </a:r>
            <a:r>
              <a:rPr lang="en-US" sz="2400" b="1" dirty="0" err="1">
                <a:solidFill>
                  <a:srgbClr val="FF0000"/>
                </a:solidFill>
                <a:effectLst/>
                <a:latin typeface="Cambria" panose="02040503050406030204" pitchFamily="18" charset="0"/>
                <a:ea typeface="Cambria" panose="02040503050406030204" pitchFamily="18" charset="0"/>
              </a:rPr>
              <a:t>người</a:t>
            </a:r>
            <a:r>
              <a:rPr lang="en-US" sz="2400" b="1" dirty="0">
                <a:solidFill>
                  <a:srgbClr val="FF0000"/>
                </a:solidFill>
                <a:effectLst/>
                <a:latin typeface="Cambria" panose="02040503050406030204" pitchFamily="18" charset="0"/>
                <a:ea typeface="Cambria" panose="02040503050406030204" pitchFamily="18" charset="0"/>
              </a:rPr>
              <a:t>.</a:t>
            </a:r>
          </a:p>
          <a:p>
            <a:endParaRPr lang="en-US" sz="2400" b="1" dirty="0">
              <a:solidFill>
                <a:srgbClr val="FF000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4F89FACD-70A0-3F7A-F2C5-49EDAE2A1EFC}"/>
              </a:ext>
            </a:extLst>
          </p:cNvPr>
          <p:cNvSpPr txBox="1"/>
          <p:nvPr/>
        </p:nvSpPr>
        <p:spPr>
          <a:xfrm>
            <a:off x="6197600" y="3006427"/>
            <a:ext cx="5293360" cy="2677656"/>
          </a:xfrm>
          <a:prstGeom prst="rect">
            <a:avLst/>
          </a:prstGeom>
          <a:noFill/>
        </p:spPr>
        <p:txBody>
          <a:bodyPr wrap="square" rtlCol="0">
            <a:spAutoFit/>
          </a:bodyPr>
          <a:lstStyle/>
          <a:p>
            <a:pPr algn="ctr"/>
            <a:r>
              <a:rPr lang="vi-VN" sz="2400" b="1" dirty="0">
                <a:solidFill>
                  <a:srgbClr val="FF0000"/>
                </a:solidFill>
                <a:latin typeface="Cambria" panose="02040503050406030204" pitchFamily="18" charset="0"/>
                <a:ea typeface="Cambria" panose="02040503050406030204" pitchFamily="18" charset="0"/>
              </a:rPr>
              <a:t>Cách 2:</a:t>
            </a:r>
          </a:p>
          <a:p>
            <a:pPr algn="ctr"/>
            <a:r>
              <a:rPr lang="vi-VN" sz="2400" b="1" dirty="0">
                <a:solidFill>
                  <a:srgbClr val="FF0000"/>
                </a:solidFill>
                <a:latin typeface="Cambria" panose="02040503050406030204" pitchFamily="18" charset="0"/>
                <a:ea typeface="Cambria" panose="02040503050406030204" pitchFamily="18" charset="0"/>
              </a:rPr>
              <a:t>Nếu coi 300 người chiếm 100% thì số phần trăm người mặc áo xanh là: </a:t>
            </a:r>
          </a:p>
          <a:p>
            <a:pPr algn="ctr"/>
            <a:r>
              <a:rPr lang="vi-VN" sz="2400" b="1" dirty="0">
                <a:solidFill>
                  <a:srgbClr val="FF0000"/>
                </a:solidFill>
                <a:latin typeface="Cambria" panose="02040503050406030204" pitchFamily="18" charset="0"/>
                <a:ea typeface="Cambria" panose="02040503050406030204" pitchFamily="18" charset="0"/>
              </a:rPr>
              <a:t>100 – ( 40 + 25 ) = 35 (%)</a:t>
            </a:r>
          </a:p>
          <a:p>
            <a:pPr algn="ctr"/>
            <a:r>
              <a:rPr lang="vi-VN" sz="2400" b="1" dirty="0">
                <a:solidFill>
                  <a:srgbClr val="FF0000"/>
                </a:solidFill>
                <a:latin typeface="Cambria" panose="02040503050406030204" pitchFamily="18" charset="0"/>
                <a:ea typeface="Cambria" panose="02040503050406030204" pitchFamily="18" charset="0"/>
              </a:rPr>
              <a:t>Số người mặc áo xanh là:</a:t>
            </a:r>
          </a:p>
          <a:p>
            <a:pPr algn="ctr"/>
            <a:r>
              <a:rPr lang="vi-VN" sz="2400" b="1" dirty="0">
                <a:solidFill>
                  <a:srgbClr val="FF0000"/>
                </a:solidFill>
                <a:latin typeface="Cambria" panose="02040503050406030204" pitchFamily="18" charset="0"/>
                <a:ea typeface="Cambria" panose="02040503050406030204" pitchFamily="18" charset="0"/>
              </a:rPr>
              <a:t>(300 x 35) : 100 = 105 ( người)</a:t>
            </a:r>
          </a:p>
          <a:p>
            <a:pPr algn="ctr"/>
            <a:r>
              <a:rPr lang="vi-VN" sz="2400" b="1" dirty="0">
                <a:solidFill>
                  <a:srgbClr val="FF0000"/>
                </a:solidFill>
                <a:latin typeface="Cambria" panose="02040503050406030204" pitchFamily="18" charset="0"/>
                <a:ea typeface="Cambria" panose="02040503050406030204" pitchFamily="18" charset="0"/>
              </a:rPr>
              <a:t>Đáp số: 105 người.</a:t>
            </a:r>
          </a:p>
        </p:txBody>
      </p:sp>
    </p:spTree>
    <p:custDataLst>
      <p:tags r:id="rId1"/>
    </p:custDataLst>
    <p:extLst>
      <p:ext uri="{BB962C8B-B14F-4D97-AF65-F5344CB8AC3E}">
        <p14:creationId xmlns:p14="http://schemas.microsoft.com/office/powerpoint/2010/main" val="295195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900" decel="100000" fill="hold"/>
                                        <p:tgtEl>
                                          <p:spTgt spid="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900" decel="100000" fill="hold"/>
                                        <p:tgtEl>
                                          <p:spTgt spid="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900" decel="100000" fill="hold"/>
                                        <p:tgtEl>
                                          <p:spTgt spid="2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4" grpId="0" animBg="1"/>
      <p:bldP spid="22" grpId="0"/>
      <p:bldP spid="6"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9"/>
          <p:cNvSpPr/>
          <p:nvPr/>
        </p:nvSpPr>
        <p:spPr>
          <a:xfrm>
            <a:off x="185194" y="289865"/>
            <a:ext cx="11722325" cy="6460436"/>
          </a:xfrm>
          <a:custGeom>
            <a:avLst/>
            <a:gdLst>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1017019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1017019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1017019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790 h 5894148"/>
              <a:gd name="connsiteX1" fmla="*/ 982295 w 11722325"/>
              <a:gd name="connsiteY1" fmla="*/ 495 h 5894148"/>
              <a:gd name="connsiteX2" fmla="*/ 10740030 w 11722325"/>
              <a:gd name="connsiteY2" fmla="*/ 495 h 5894148"/>
              <a:gd name="connsiteX3" fmla="*/ 11722325 w 11722325"/>
              <a:gd name="connsiteY3" fmla="*/ 1017514 h 5894148"/>
              <a:gd name="connsiteX4" fmla="*/ 11722325 w 11722325"/>
              <a:gd name="connsiteY4" fmla="*/ 4911853 h 5894148"/>
              <a:gd name="connsiteX5" fmla="*/ 10740030 w 11722325"/>
              <a:gd name="connsiteY5" fmla="*/ 5894148 h 5894148"/>
              <a:gd name="connsiteX6" fmla="*/ 982295 w 11722325"/>
              <a:gd name="connsiteY6" fmla="*/ 5894148 h 5894148"/>
              <a:gd name="connsiteX7" fmla="*/ 0 w 11722325"/>
              <a:gd name="connsiteY7" fmla="*/ 4911853 h 5894148"/>
              <a:gd name="connsiteX8" fmla="*/ 0 w 11722325"/>
              <a:gd name="connsiteY8" fmla="*/ 982790 h 589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2325" h="5894148">
                <a:moveTo>
                  <a:pt x="0" y="982790"/>
                </a:moveTo>
                <a:cubicBezTo>
                  <a:pt x="0" y="440283"/>
                  <a:pt x="439788" y="495"/>
                  <a:pt x="982295" y="495"/>
                </a:cubicBezTo>
                <a:cubicBezTo>
                  <a:pt x="3644565" y="185690"/>
                  <a:pt x="7962014" y="-11079"/>
                  <a:pt x="10740030" y="495"/>
                </a:cubicBezTo>
                <a:cubicBezTo>
                  <a:pt x="11282537" y="495"/>
                  <a:pt x="11710751" y="660202"/>
                  <a:pt x="11722325" y="1017514"/>
                </a:cubicBezTo>
                <a:cubicBezTo>
                  <a:pt x="11467682" y="2246179"/>
                  <a:pt x="11560279" y="4030428"/>
                  <a:pt x="11722325" y="4911853"/>
                </a:cubicBezTo>
                <a:cubicBezTo>
                  <a:pt x="11722325" y="5454360"/>
                  <a:pt x="11282537" y="5894148"/>
                  <a:pt x="10740030" y="5894148"/>
                </a:cubicBezTo>
                <a:cubicBezTo>
                  <a:pt x="7776819" y="5558482"/>
                  <a:pt x="2429223" y="5720528"/>
                  <a:pt x="982295" y="5894148"/>
                </a:cubicBezTo>
                <a:cubicBezTo>
                  <a:pt x="439788" y="5894148"/>
                  <a:pt x="138896" y="5639555"/>
                  <a:pt x="0" y="4911853"/>
                </a:cubicBezTo>
                <a:cubicBezTo>
                  <a:pt x="138896" y="3671614"/>
                  <a:pt x="173620" y="1852640"/>
                  <a:pt x="0" y="982790"/>
                </a:cubicBezTo>
                <a:close/>
              </a:path>
            </a:pathLst>
          </a:custGeom>
          <a:solidFill>
            <a:schemeClr val="accent4">
              <a:lumMod val="20000"/>
              <a:lumOff val="80000"/>
            </a:schemeClr>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Terminator 3"/>
          <p:cNvSpPr/>
          <p:nvPr/>
        </p:nvSpPr>
        <p:spPr>
          <a:xfrm>
            <a:off x="481423" y="230662"/>
            <a:ext cx="2337548" cy="741400"/>
          </a:xfrm>
          <a:prstGeom prst="flowChartTerminator">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9Slide07 IcielAltus Serif" panose="02000000000000000000" pitchFamily="2" charset="0"/>
              </a:rPr>
              <a:t>  </a:t>
            </a:r>
            <a:r>
              <a:rPr lang="en-US" sz="6000" dirty="0" err="1">
                <a:solidFill>
                  <a:schemeClr val="bg1"/>
                </a:solidFill>
                <a:latin typeface="#9Slide07 IcielAltus Serif" panose="02000000000000000000" pitchFamily="2" charset="0"/>
              </a:rPr>
              <a:t>Bài</a:t>
            </a:r>
            <a:r>
              <a:rPr lang="en-US" sz="6000" dirty="0">
                <a:solidFill>
                  <a:schemeClr val="bg1"/>
                </a:solidFill>
                <a:latin typeface="#9Slide07 IcielAltus Serif" panose="02000000000000000000" pitchFamily="2" charset="0"/>
              </a:rPr>
              <a:t> 3</a:t>
            </a:r>
          </a:p>
        </p:txBody>
      </p:sp>
      <p:sp>
        <p:nvSpPr>
          <p:cNvPr id="54" name="TextBox 53"/>
          <p:cNvSpPr txBox="1"/>
          <p:nvPr/>
        </p:nvSpPr>
        <p:spPr>
          <a:xfrm>
            <a:off x="2804160" y="414700"/>
            <a:ext cx="9001760" cy="2554545"/>
          </a:xfrm>
          <a:prstGeom prst="rect">
            <a:avLst/>
          </a:prstGeom>
          <a:noFill/>
        </p:spPr>
        <p:txBody>
          <a:bodyPr wrap="square" rtlCol="0">
            <a:spAutoFit/>
          </a:bodyPr>
          <a:lstStyle/>
          <a:p>
            <a:pPr algn="just"/>
            <a:r>
              <a:rPr lang="vi-VN" sz="3200" b="1" dirty="0">
                <a:solidFill>
                  <a:srgbClr val="002060"/>
                </a:solidFill>
                <a:latin typeface="Cambria" panose="02040503050406030204" pitchFamily="18" charset="0"/>
                <a:ea typeface="Cambria" panose="02040503050406030204" pitchFamily="18" charset="0"/>
              </a:rPr>
              <a:t>Lãi suất tiết kiệm ở một ngân hàng là 7,4% một năm. Một người gửi tiết kiệm 35 000 000 đồng. Hỏi sau một năm:</a:t>
            </a:r>
          </a:p>
          <a:p>
            <a:pPr algn="just"/>
            <a:r>
              <a:rPr lang="vi-VN" sz="3200" dirty="0">
                <a:solidFill>
                  <a:srgbClr val="002060"/>
                </a:solidFill>
                <a:latin typeface="Cambria" panose="02040503050406030204" pitchFamily="18" charset="0"/>
                <a:ea typeface="Cambria" panose="02040503050406030204" pitchFamily="18" charset="0"/>
              </a:rPr>
              <a:t>a) Số tiền lãi là bao nhiêu? </a:t>
            </a:r>
          </a:p>
          <a:p>
            <a:pPr algn="just"/>
            <a:r>
              <a:rPr lang="vi-VN" sz="3200" dirty="0">
                <a:solidFill>
                  <a:srgbClr val="002060"/>
                </a:solidFill>
                <a:latin typeface="Cambria" panose="02040503050406030204" pitchFamily="18" charset="0"/>
                <a:ea typeface="Cambria" panose="02040503050406030204" pitchFamily="18" charset="0"/>
              </a:rPr>
              <a:t>b) Tổng số tiền gửi và tiền lãi là bao nhiêu?</a:t>
            </a: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9551" b="100000" l="0" r="90000"/>
                    </a14:imgEffect>
                  </a14:imgLayer>
                </a14:imgProps>
              </a:ext>
            </a:extLst>
          </a:blip>
          <a:stretch>
            <a:fillRect/>
          </a:stretch>
        </p:blipFill>
        <p:spPr>
          <a:xfrm>
            <a:off x="79888" y="-176924"/>
            <a:ext cx="1143099" cy="1356478"/>
          </a:xfrm>
          <a:prstGeom prst="rect">
            <a:avLst/>
          </a:prstGeom>
        </p:spPr>
      </p:pic>
      <p:sp>
        <p:nvSpPr>
          <p:cNvPr id="2" name="TextBox 1">
            <a:extLst>
              <a:ext uri="{FF2B5EF4-FFF2-40B4-BE49-F238E27FC236}">
                <a16:creationId xmlns:a16="http://schemas.microsoft.com/office/drawing/2014/main" id="{8F43F838-97BE-0516-DC54-56FA54E2F48E}"/>
              </a:ext>
            </a:extLst>
          </p:cNvPr>
          <p:cNvSpPr txBox="1"/>
          <p:nvPr/>
        </p:nvSpPr>
        <p:spPr>
          <a:xfrm>
            <a:off x="985520" y="2946400"/>
            <a:ext cx="10190480" cy="3493264"/>
          </a:xfrm>
          <a:prstGeom prst="rect">
            <a:avLst/>
          </a:prstGeom>
          <a:noFill/>
        </p:spPr>
        <p:txBody>
          <a:bodyPr wrap="square" rtlCol="0">
            <a:spAutoFit/>
          </a:bodyPr>
          <a:lstStyle/>
          <a:p>
            <a:pPr marL="0" marR="0" algn="ctr">
              <a:spcBef>
                <a:spcPts val="0"/>
              </a:spcBef>
              <a:spcAft>
                <a:spcPts val="500"/>
              </a:spcAft>
            </a:pPr>
            <a:r>
              <a:rPr lang="en-US" sz="2800" b="1" dirty="0" err="1">
                <a:solidFill>
                  <a:srgbClr val="FF0000"/>
                </a:solidFill>
                <a:effectLst/>
                <a:latin typeface="Cambria" panose="02040503050406030204" pitchFamily="18" charset="0"/>
                <a:ea typeface="Cambria" panose="02040503050406030204" pitchFamily="18" charset="0"/>
              </a:rPr>
              <a:t>Bài</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giải</a:t>
            </a:r>
            <a:endParaRPr lang="en-US" sz="2800" b="1" dirty="0">
              <a:solidFill>
                <a:srgbClr val="FF0000"/>
              </a:solidFill>
              <a:effectLst/>
              <a:latin typeface="Cambria" panose="02040503050406030204" pitchFamily="18" charset="0"/>
              <a:ea typeface="Cambria" panose="02040503050406030204" pitchFamily="18" charset="0"/>
            </a:endParaRPr>
          </a:p>
          <a:p>
            <a:pPr marL="0" marR="0" algn="ctr">
              <a:spcBef>
                <a:spcPts val="0"/>
              </a:spcBef>
              <a:spcAft>
                <a:spcPts val="500"/>
              </a:spcAft>
            </a:pPr>
            <a:r>
              <a:rPr lang="en-US" sz="2800" b="1" dirty="0">
                <a:solidFill>
                  <a:srgbClr val="FF0000"/>
                </a:solidFill>
                <a:effectLst/>
                <a:latin typeface="Cambria" panose="02040503050406030204" pitchFamily="18" charset="0"/>
                <a:ea typeface="Cambria" panose="02040503050406030204" pitchFamily="18" charset="0"/>
              </a:rPr>
              <a:t>a) Sau </a:t>
            </a:r>
            <a:r>
              <a:rPr lang="en-US" sz="2800" b="1" dirty="0" err="1">
                <a:solidFill>
                  <a:srgbClr val="FF0000"/>
                </a:solidFill>
                <a:effectLst/>
                <a:latin typeface="Cambria" panose="02040503050406030204" pitchFamily="18" charset="0"/>
                <a:ea typeface="Cambria" panose="02040503050406030204" pitchFamily="18" charset="0"/>
              </a:rPr>
              <a:t>một</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năm</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số</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tiền</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lãi</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là</a:t>
            </a:r>
            <a:r>
              <a:rPr lang="en-US" sz="2800" b="1"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500"/>
              </a:spcAft>
            </a:pPr>
            <a:r>
              <a:rPr lang="en-US" sz="2800" b="1" dirty="0">
                <a:solidFill>
                  <a:srgbClr val="FF0000"/>
                </a:solidFill>
                <a:effectLst/>
                <a:latin typeface="Cambria" panose="02040503050406030204" pitchFamily="18" charset="0"/>
                <a:ea typeface="Cambria" panose="02040503050406030204" pitchFamily="18" charset="0"/>
              </a:rPr>
              <a:t>(35 000 000 x 7,4) : 100 = 2 590 000 (</a:t>
            </a:r>
            <a:r>
              <a:rPr lang="en-US" sz="2800" b="1" dirty="0" err="1">
                <a:solidFill>
                  <a:srgbClr val="FF0000"/>
                </a:solidFill>
                <a:effectLst/>
                <a:latin typeface="Cambria" panose="02040503050406030204" pitchFamily="18" charset="0"/>
                <a:ea typeface="Cambria" panose="02040503050406030204" pitchFamily="18" charset="0"/>
              </a:rPr>
              <a:t>đồng</a:t>
            </a:r>
            <a:r>
              <a:rPr lang="en-US" sz="2800" b="1"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500"/>
              </a:spcAft>
            </a:pPr>
            <a:r>
              <a:rPr lang="en-US" sz="2800" b="1" dirty="0">
                <a:solidFill>
                  <a:srgbClr val="FF0000"/>
                </a:solidFill>
                <a:effectLst/>
                <a:latin typeface="Cambria" panose="02040503050406030204" pitchFamily="18" charset="0"/>
                <a:ea typeface="Cambria" panose="02040503050406030204" pitchFamily="18" charset="0"/>
              </a:rPr>
              <a:t>b) </a:t>
            </a:r>
            <a:r>
              <a:rPr lang="en-US" sz="2800" b="1" dirty="0" err="1">
                <a:solidFill>
                  <a:srgbClr val="FF0000"/>
                </a:solidFill>
                <a:effectLst/>
                <a:latin typeface="Cambria" panose="02040503050406030204" pitchFamily="18" charset="0"/>
                <a:ea typeface="Cambria" panose="02040503050406030204" pitchFamily="18" charset="0"/>
              </a:rPr>
              <a:t>Tổng</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số</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tiền</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gửi</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và</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tiền</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lãi</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là</a:t>
            </a:r>
            <a:r>
              <a:rPr lang="en-US" sz="2800" b="1"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500"/>
              </a:spcAft>
            </a:pPr>
            <a:r>
              <a:rPr lang="en-US" sz="2800" b="1" dirty="0">
                <a:solidFill>
                  <a:srgbClr val="FF0000"/>
                </a:solidFill>
                <a:effectLst/>
                <a:latin typeface="Cambria" panose="02040503050406030204" pitchFamily="18" charset="0"/>
                <a:ea typeface="Cambria" panose="02040503050406030204" pitchFamily="18" charset="0"/>
              </a:rPr>
              <a:t>35 000 000 + 2 590 000 = 37 590 000 (</a:t>
            </a:r>
            <a:r>
              <a:rPr lang="en-US" sz="2800" b="1" dirty="0" err="1">
                <a:solidFill>
                  <a:srgbClr val="FF0000"/>
                </a:solidFill>
                <a:effectLst/>
                <a:latin typeface="Cambria" panose="02040503050406030204" pitchFamily="18" charset="0"/>
                <a:ea typeface="Cambria" panose="02040503050406030204" pitchFamily="18" charset="0"/>
              </a:rPr>
              <a:t>đồng</a:t>
            </a:r>
            <a:r>
              <a:rPr lang="en-US" sz="2800" b="1"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500"/>
              </a:spcAft>
            </a:pPr>
            <a:r>
              <a:rPr lang="en-US" sz="2800" b="1" dirty="0" err="1">
                <a:solidFill>
                  <a:srgbClr val="FF0000"/>
                </a:solidFill>
                <a:effectLst/>
                <a:latin typeface="Cambria" panose="02040503050406030204" pitchFamily="18" charset="0"/>
                <a:ea typeface="Cambria" panose="02040503050406030204" pitchFamily="18" charset="0"/>
              </a:rPr>
              <a:t>Đáp</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số</a:t>
            </a:r>
            <a:r>
              <a:rPr lang="en-US" sz="2800" b="1" dirty="0">
                <a:solidFill>
                  <a:srgbClr val="FF0000"/>
                </a:solidFill>
                <a:effectLst/>
                <a:latin typeface="Cambria" panose="02040503050406030204" pitchFamily="18" charset="0"/>
                <a:ea typeface="Cambria" panose="02040503050406030204" pitchFamily="18" charset="0"/>
              </a:rPr>
              <a:t>: a) 2 590 000 </a:t>
            </a:r>
            <a:r>
              <a:rPr lang="en-US" sz="2800" b="1" dirty="0" err="1">
                <a:solidFill>
                  <a:srgbClr val="FF0000"/>
                </a:solidFill>
                <a:effectLst/>
                <a:latin typeface="Cambria" panose="02040503050406030204" pitchFamily="18" charset="0"/>
                <a:ea typeface="Cambria" panose="02040503050406030204" pitchFamily="18" charset="0"/>
              </a:rPr>
              <a:t>đồng</a:t>
            </a:r>
            <a:r>
              <a:rPr lang="en-US" sz="2800" b="1" dirty="0">
                <a:solidFill>
                  <a:srgbClr val="FF0000"/>
                </a:solidFill>
                <a:effectLst/>
                <a:latin typeface="Cambria" panose="02040503050406030204" pitchFamily="18" charset="0"/>
                <a:ea typeface="Cambria" panose="02040503050406030204" pitchFamily="18" charset="0"/>
              </a:rPr>
              <a:t>; </a:t>
            </a:r>
          </a:p>
          <a:p>
            <a:pPr algn="ctr"/>
            <a:r>
              <a:rPr lang="en-US" sz="2800" b="1" dirty="0">
                <a:solidFill>
                  <a:srgbClr val="FF0000"/>
                </a:solidFill>
                <a:effectLst/>
                <a:latin typeface="Cambria" panose="02040503050406030204" pitchFamily="18" charset="0"/>
                <a:ea typeface="Cambria" panose="02040503050406030204" pitchFamily="18" charset="0"/>
              </a:rPr>
              <a:t>               b) 37 590 000 </a:t>
            </a:r>
            <a:r>
              <a:rPr lang="en-US" sz="2800" b="1" dirty="0" err="1">
                <a:solidFill>
                  <a:srgbClr val="FF0000"/>
                </a:solidFill>
                <a:effectLst/>
                <a:latin typeface="Cambria" panose="02040503050406030204" pitchFamily="18" charset="0"/>
                <a:ea typeface="Cambria" panose="02040503050406030204" pitchFamily="18" charset="0"/>
              </a:rPr>
              <a:t>đồng</a:t>
            </a:r>
            <a:endParaRPr lang="en-US" sz="2800" b="1" dirty="0">
              <a:solidFill>
                <a:srgbClr val="FF000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270560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 calcmode="lin" valueType="num">
                                      <p:cBhvr>
                                        <p:cTn id="9" dur="500" fill="hold"/>
                                        <p:tgtEl>
                                          <p:spTgt spid="19"/>
                                        </p:tgtEl>
                                        <p:attrNameLst>
                                          <p:attrName>style.rotation</p:attrName>
                                        </p:attrNameLst>
                                      </p:cBhvr>
                                      <p:tavLst>
                                        <p:tav tm="0">
                                          <p:val>
                                            <p:fltVal val="360"/>
                                          </p:val>
                                        </p:tav>
                                        <p:tav tm="100000">
                                          <p:val>
                                            <p:fltVal val="0"/>
                                          </p:val>
                                        </p:tav>
                                      </p:tavLst>
                                    </p:anim>
                                    <p:animEffect transition="in" filter="fade">
                                      <p:cBhvr>
                                        <p:cTn id="10" dur="500"/>
                                        <p:tgtEl>
                                          <p:spTgt spid="19"/>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 calcmode="lin" valueType="num">
                                      <p:cBhvr>
                                        <p:cTn id="21" dur="500" fill="hold"/>
                                        <p:tgtEl>
                                          <p:spTgt spid="54"/>
                                        </p:tgtEl>
                                        <p:attrNameLst>
                                          <p:attrName>style.rotation</p:attrName>
                                        </p:attrNameLst>
                                      </p:cBhvr>
                                      <p:tavLst>
                                        <p:tav tm="0">
                                          <p:val>
                                            <p:fltVal val="360"/>
                                          </p:val>
                                        </p:tav>
                                        <p:tav tm="100000">
                                          <p:val>
                                            <p:fltVal val="0"/>
                                          </p:val>
                                        </p:tav>
                                      </p:tavLst>
                                    </p:anim>
                                    <p:animEffect transition="in" filter="fade">
                                      <p:cBhvr>
                                        <p:cTn id="22" dur="500"/>
                                        <p:tgtEl>
                                          <p:spTgt spid="54"/>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 calcmode="lin" valueType="num">
                                      <p:cBhvr>
                                        <p:cTn id="27" dur="500" fill="hold"/>
                                        <p:tgtEl>
                                          <p:spTgt spid="5"/>
                                        </p:tgtEl>
                                        <p:attrNameLst>
                                          <p:attrName>style.rotation</p:attrName>
                                        </p:attrNameLst>
                                      </p:cBhvr>
                                      <p:tavLst>
                                        <p:tav tm="0">
                                          <p:val>
                                            <p:fltVal val="360"/>
                                          </p:val>
                                        </p:tav>
                                        <p:tav tm="100000">
                                          <p:val>
                                            <p:fltVal val="0"/>
                                          </p:val>
                                        </p:tav>
                                      </p:tavLst>
                                    </p:anim>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down)">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animBg="1"/>
      <p:bldP spid="54"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280" y="548782"/>
            <a:ext cx="11133438" cy="5760436"/>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4640" y="224460"/>
            <a:ext cx="11662718" cy="6409079"/>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487" y="2435310"/>
            <a:ext cx="11126782" cy="2298736"/>
          </a:xfrm>
          <a:prstGeom prst="rect">
            <a:avLst/>
          </a:prstGeom>
        </p:spPr>
      </p:pic>
      <p:pic>
        <p:nvPicPr>
          <p:cNvPr id="3" name="Picture 2">
            <a:extLst>
              <a:ext uri="{FF2B5EF4-FFF2-40B4-BE49-F238E27FC236}">
                <a16:creationId xmlns:a16="http://schemas.microsoft.com/office/drawing/2014/main" id="{94A33C28-B273-05CC-0A57-B5312F730D8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08923" y="0"/>
            <a:ext cx="1609013" cy="1609013"/>
          </a:xfrm>
          <a:prstGeom prst="rect">
            <a:avLst/>
          </a:prstGeom>
        </p:spPr>
      </p:pic>
    </p:spTree>
    <p:custDataLst>
      <p:tags r:id="rId1"/>
    </p:custDataLst>
    <p:extLst>
      <p:ext uri="{BB962C8B-B14F-4D97-AF65-F5344CB8AC3E}">
        <p14:creationId xmlns:p14="http://schemas.microsoft.com/office/powerpoint/2010/main" val="28362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85195" y="612962"/>
            <a:ext cx="11722325" cy="6245037"/>
          </a:xfrm>
          <a:custGeom>
            <a:avLst/>
            <a:gdLst>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1017019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1017019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1017019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790 h 5894148"/>
              <a:gd name="connsiteX1" fmla="*/ 982295 w 11722325"/>
              <a:gd name="connsiteY1" fmla="*/ 495 h 5894148"/>
              <a:gd name="connsiteX2" fmla="*/ 10740030 w 11722325"/>
              <a:gd name="connsiteY2" fmla="*/ 495 h 5894148"/>
              <a:gd name="connsiteX3" fmla="*/ 11722325 w 11722325"/>
              <a:gd name="connsiteY3" fmla="*/ 1017514 h 5894148"/>
              <a:gd name="connsiteX4" fmla="*/ 11722325 w 11722325"/>
              <a:gd name="connsiteY4" fmla="*/ 4911853 h 5894148"/>
              <a:gd name="connsiteX5" fmla="*/ 10740030 w 11722325"/>
              <a:gd name="connsiteY5" fmla="*/ 5894148 h 5894148"/>
              <a:gd name="connsiteX6" fmla="*/ 982295 w 11722325"/>
              <a:gd name="connsiteY6" fmla="*/ 5894148 h 5894148"/>
              <a:gd name="connsiteX7" fmla="*/ 0 w 11722325"/>
              <a:gd name="connsiteY7" fmla="*/ 4911853 h 5894148"/>
              <a:gd name="connsiteX8" fmla="*/ 0 w 11722325"/>
              <a:gd name="connsiteY8" fmla="*/ 982790 h 589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2325" h="5894148">
                <a:moveTo>
                  <a:pt x="0" y="982790"/>
                </a:moveTo>
                <a:cubicBezTo>
                  <a:pt x="0" y="440283"/>
                  <a:pt x="439788" y="495"/>
                  <a:pt x="982295" y="495"/>
                </a:cubicBezTo>
                <a:cubicBezTo>
                  <a:pt x="3644565" y="185690"/>
                  <a:pt x="7962014" y="-11079"/>
                  <a:pt x="10740030" y="495"/>
                </a:cubicBezTo>
                <a:cubicBezTo>
                  <a:pt x="11282537" y="495"/>
                  <a:pt x="11710751" y="660202"/>
                  <a:pt x="11722325" y="1017514"/>
                </a:cubicBezTo>
                <a:cubicBezTo>
                  <a:pt x="11467682" y="2246179"/>
                  <a:pt x="11560279" y="4030428"/>
                  <a:pt x="11722325" y="4911853"/>
                </a:cubicBezTo>
                <a:cubicBezTo>
                  <a:pt x="11722325" y="5454360"/>
                  <a:pt x="11282537" y="5894148"/>
                  <a:pt x="10740030" y="5894148"/>
                </a:cubicBezTo>
                <a:cubicBezTo>
                  <a:pt x="7776819" y="5558482"/>
                  <a:pt x="2429223" y="5720528"/>
                  <a:pt x="982295" y="5894148"/>
                </a:cubicBezTo>
                <a:cubicBezTo>
                  <a:pt x="439788" y="5894148"/>
                  <a:pt x="138896" y="5639555"/>
                  <a:pt x="0" y="4911853"/>
                </a:cubicBezTo>
                <a:cubicBezTo>
                  <a:pt x="138896" y="3671614"/>
                  <a:pt x="173620" y="1852640"/>
                  <a:pt x="0" y="982790"/>
                </a:cubicBezTo>
                <a:close/>
              </a:path>
            </a:pathLst>
          </a:custGeom>
          <a:solidFill>
            <a:schemeClr val="bg1"/>
          </a:solidFill>
          <a:ln w="57150">
            <a:solidFill>
              <a:schemeClr val="bg2">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Terminator 3"/>
          <p:cNvSpPr/>
          <p:nvPr/>
        </p:nvSpPr>
        <p:spPr>
          <a:xfrm>
            <a:off x="916118" y="457200"/>
            <a:ext cx="2337548" cy="939293"/>
          </a:xfrm>
          <a:prstGeom prst="flowChartTerminator">
            <a:avLst/>
          </a:prstGeom>
          <a:solidFill>
            <a:srgbClr val="7030A0"/>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9Slide07 IcielAltus Serif" panose="02000000000000000000" pitchFamily="2" charset="0"/>
              </a:rPr>
              <a:t>  </a:t>
            </a:r>
            <a:r>
              <a:rPr lang="en-US" sz="6000" dirty="0" err="1">
                <a:solidFill>
                  <a:schemeClr val="bg1"/>
                </a:solidFill>
                <a:latin typeface="#9Slide07 IcielAltus Serif" panose="02000000000000000000" pitchFamily="2" charset="0"/>
              </a:rPr>
              <a:t>Bài</a:t>
            </a:r>
            <a:r>
              <a:rPr lang="en-US" sz="6000" dirty="0">
                <a:solidFill>
                  <a:schemeClr val="bg1"/>
                </a:solidFill>
                <a:latin typeface="#9Slide07 IcielAltus Serif" panose="02000000000000000000" pitchFamily="2" charset="0"/>
              </a:rPr>
              <a:t> 4</a:t>
            </a: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4516" b="100000" l="8784" r="100000"/>
                    </a14:imgEffect>
                  </a14:imgLayer>
                </a14:imgProps>
              </a:ext>
            </a:extLst>
          </a:blip>
          <a:stretch>
            <a:fillRect/>
          </a:stretch>
        </p:blipFill>
        <p:spPr>
          <a:xfrm>
            <a:off x="98954" y="26389"/>
            <a:ext cx="1486330" cy="1556629"/>
          </a:xfrm>
          <a:prstGeom prst="rect">
            <a:avLst/>
          </a:prstGeom>
        </p:spPr>
      </p:pic>
      <p:sp>
        <p:nvSpPr>
          <p:cNvPr id="29" name="TextBox 28"/>
          <p:cNvSpPr txBox="1"/>
          <p:nvPr/>
        </p:nvSpPr>
        <p:spPr>
          <a:xfrm>
            <a:off x="3251200" y="779236"/>
            <a:ext cx="8636000" cy="2246769"/>
          </a:xfrm>
          <a:prstGeom prst="rect">
            <a:avLst/>
          </a:prstGeom>
          <a:noFill/>
        </p:spPr>
        <p:txBody>
          <a:bodyPr wrap="square" rtlCol="0">
            <a:spAutoFit/>
          </a:bodyPr>
          <a:lstStyle/>
          <a:p>
            <a:pPr algn="just"/>
            <a:r>
              <a:rPr lang="vi-VN" sz="2800" dirty="0">
                <a:solidFill>
                  <a:srgbClr val="002060"/>
                </a:solidFill>
                <a:latin typeface="Cambria" panose="02040503050406030204" pitchFamily="18" charset="0"/>
                <a:ea typeface="Cambria" panose="02040503050406030204" pitchFamily="18" charset="0"/>
              </a:rPr>
              <a:t>Theo kế hoạch, một tổ sản xuất dệt may phải may được 850 bộ quần áo đồng phục cho năm học mới. Sau một thời gian, người ta thấy số bộ quần áo may được bằng 70% số bộ quần áo chưa may. Hỏi lúc đó, tổ sản xuất đã may được bao nhiêu bộ quần áo đồng phục? </a:t>
            </a:r>
            <a:endParaRPr lang="en-US" sz="2800" dirty="0">
              <a:solidFill>
                <a:srgbClr val="002060"/>
              </a:solidFill>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920CAE8-446C-FC70-E5B2-E48651C994A8}"/>
                  </a:ext>
                </a:extLst>
              </p:cNvPr>
              <p:cNvSpPr txBox="1"/>
              <p:nvPr/>
            </p:nvSpPr>
            <p:spPr>
              <a:xfrm>
                <a:off x="2316480" y="2946400"/>
                <a:ext cx="8636000" cy="4053482"/>
              </a:xfrm>
              <a:prstGeom prst="rect">
                <a:avLst/>
              </a:prstGeom>
              <a:noFill/>
            </p:spPr>
            <p:txBody>
              <a:bodyPr wrap="square" rtlCol="0">
                <a:spAutoFit/>
              </a:bodyPr>
              <a:lstStyle/>
              <a:p>
                <a:pPr marL="0" marR="0" algn="ctr">
                  <a:spcBef>
                    <a:spcPts val="0"/>
                  </a:spcBef>
                  <a:spcAft>
                    <a:spcPts val="0"/>
                  </a:spcAft>
                </a:pPr>
                <a:r>
                  <a:rPr lang="en-US" sz="2800" b="1" i="1" dirty="0">
                    <a:solidFill>
                      <a:srgbClr val="FF0000"/>
                    </a:solidFill>
                    <a:effectLst/>
                    <a:latin typeface="Cambria" panose="02040503050406030204" pitchFamily="18" charset="0"/>
                    <a:ea typeface="Cambria" panose="02040503050406030204" pitchFamily="18" charset="0"/>
                  </a:rPr>
                  <a:t>Bài </a:t>
                </a:r>
                <a:r>
                  <a:rPr lang="en-US" sz="2800" b="1" i="1" dirty="0" err="1">
                    <a:solidFill>
                      <a:srgbClr val="FF0000"/>
                    </a:solidFill>
                    <a:effectLst/>
                    <a:latin typeface="Cambria" panose="02040503050406030204" pitchFamily="18" charset="0"/>
                    <a:ea typeface="Cambria" panose="02040503050406030204" pitchFamily="18" charset="0"/>
                  </a:rPr>
                  <a:t>giải</a:t>
                </a:r>
                <a:r>
                  <a:rPr lang="en-US" sz="2800" i="1" dirty="0">
                    <a:solidFill>
                      <a:srgbClr val="FF0000"/>
                    </a:solidFill>
                    <a:effectLst/>
                    <a:latin typeface="Cambria" panose="02040503050406030204" pitchFamily="18" charset="0"/>
                    <a:ea typeface="Cambria" panose="02040503050406030204" pitchFamily="18" charset="0"/>
                  </a:rPr>
                  <a:t/>
                </a:r>
                <a:br>
                  <a:rPr lang="en-US" sz="2800" i="1" dirty="0">
                    <a:solidFill>
                      <a:srgbClr val="FF0000"/>
                    </a:solidFill>
                    <a:effectLst/>
                    <a:latin typeface="Cambria" panose="02040503050406030204" pitchFamily="18" charset="0"/>
                    <a:ea typeface="Cambria" panose="02040503050406030204" pitchFamily="18" charset="0"/>
                  </a:rPr>
                </a:br>
                <a:r>
                  <a:rPr lang="en-US" sz="2800" dirty="0">
                    <a:solidFill>
                      <a:srgbClr val="FF0000"/>
                    </a:solidFill>
                    <a:effectLst/>
                    <a:latin typeface="Cambria" panose="02040503050406030204" pitchFamily="18" charset="0"/>
                    <a:ea typeface="Cambria" panose="02040503050406030204" pitchFamily="18" charset="0"/>
                  </a:rPr>
                  <a:t>70% = </a:t>
                </a:r>
                <a14:m>
                  <m:oMath xmlns:m="http://schemas.openxmlformats.org/officeDocument/2006/math">
                    <m:r>
                      <a:rPr lang="en-US" sz="2800" i="1">
                        <a:solidFill>
                          <a:srgbClr val="FF0000"/>
                        </a:solidFill>
                        <a:effectLst/>
                        <a:latin typeface="Cambria Math" panose="02040503050406030204" pitchFamily="18" charset="0"/>
                        <a:ea typeface="Times New Roman" panose="02020603050405020304" pitchFamily="18" charset="0"/>
                      </a:rPr>
                      <m:t> </m:t>
                    </m:r>
                    <m:f>
                      <m:fPr>
                        <m:ctrlPr>
                          <a:rPr lang="en-US" sz="2800" i="1">
                            <a:solidFill>
                              <a:srgbClr val="FF0000"/>
                            </a:solidFill>
                            <a:effectLst/>
                            <a:latin typeface="Cambria Math" panose="02040503050406030204" pitchFamily="18" charset="0"/>
                            <a:ea typeface="Times New Roman" panose="02020603050405020304" pitchFamily="18" charset="0"/>
                          </a:rPr>
                        </m:ctrlPr>
                      </m:fPr>
                      <m:num>
                        <m:r>
                          <m:rPr>
                            <m:nor/>
                          </m:rPr>
                          <a:rPr lang="en-US" sz="2800">
                            <a:solidFill>
                              <a:srgbClr val="FF0000"/>
                            </a:solidFill>
                            <a:effectLst/>
                            <a:latin typeface="Cambria" panose="02040503050406030204" pitchFamily="18" charset="0"/>
                            <a:ea typeface="Cambria" panose="02040503050406030204" pitchFamily="18" charset="0"/>
                          </a:rPr>
                          <m:t>70</m:t>
                        </m:r>
                      </m:num>
                      <m:den>
                        <m:r>
                          <m:rPr>
                            <m:nor/>
                          </m:rPr>
                          <a:rPr lang="en-US" sz="2800">
                            <a:solidFill>
                              <a:srgbClr val="FF0000"/>
                            </a:solidFill>
                            <a:effectLst/>
                            <a:latin typeface="Cambria" panose="02040503050406030204" pitchFamily="18" charset="0"/>
                            <a:ea typeface="Cambria" panose="02040503050406030204" pitchFamily="18" charset="0"/>
                          </a:rPr>
                          <m:t>100</m:t>
                        </m:r>
                      </m:den>
                    </m:f>
                  </m:oMath>
                </a14:m>
                <a:r>
                  <a:rPr lang="en-US" sz="2800" dirty="0">
                    <a:solidFill>
                      <a:srgbClr val="FF0000"/>
                    </a:solidFill>
                    <a:effectLst/>
                    <a:latin typeface="Cambria" panose="02040503050406030204" pitchFamily="18" charset="0"/>
                    <a:ea typeface="Cambria" panose="02040503050406030204" pitchFamily="18" charset="0"/>
                  </a:rPr>
                  <a:t> = </a:t>
                </a:r>
                <a:r>
                  <a:rPr lang="en-US" sz="2800" i="1" dirty="0">
                    <a:solidFill>
                      <a:srgbClr val="FF0000"/>
                    </a:solidFill>
                    <a:effectLst/>
                    <a:latin typeface="Cambria" panose="02040503050406030204" pitchFamily="18" charset="0"/>
                    <a:ea typeface="Cambria" panose="02040503050406030204" pitchFamily="18" charset="0"/>
                  </a:rPr>
                  <a:t> </a:t>
                </a:r>
                <a14:m>
                  <m:oMath xmlns:m="http://schemas.openxmlformats.org/officeDocument/2006/math">
                    <m:r>
                      <a:rPr lang="en-US" sz="2800" i="1">
                        <a:solidFill>
                          <a:srgbClr val="FF0000"/>
                        </a:solidFill>
                        <a:effectLst/>
                        <a:latin typeface="Cambria Math" panose="02040503050406030204" pitchFamily="18" charset="0"/>
                        <a:ea typeface="Times New Roman" panose="02020603050405020304" pitchFamily="18" charset="0"/>
                      </a:rPr>
                      <m:t> </m:t>
                    </m:r>
                    <m:f>
                      <m:fPr>
                        <m:ctrlPr>
                          <a:rPr lang="en-US" sz="2800" i="1">
                            <a:solidFill>
                              <a:srgbClr val="FF0000"/>
                            </a:solidFill>
                            <a:effectLst/>
                            <a:latin typeface="Cambria Math" panose="02040503050406030204" pitchFamily="18" charset="0"/>
                            <a:ea typeface="Times New Roman" panose="02020603050405020304" pitchFamily="18" charset="0"/>
                          </a:rPr>
                        </m:ctrlPr>
                      </m:fPr>
                      <m:num>
                        <m:r>
                          <a:rPr lang="en-US" sz="2800" i="1">
                            <a:solidFill>
                              <a:srgbClr val="FF0000"/>
                            </a:solidFill>
                            <a:effectLst/>
                            <a:latin typeface="Cambria Math" panose="02040503050406030204" pitchFamily="18" charset="0"/>
                            <a:ea typeface="Times New Roman" panose="02020603050405020304" pitchFamily="18" charset="0"/>
                          </a:rPr>
                          <m:t>7</m:t>
                        </m:r>
                      </m:num>
                      <m:den>
                        <m:r>
                          <m:rPr>
                            <m:nor/>
                          </m:rPr>
                          <a:rPr lang="en-US" sz="2800">
                            <a:solidFill>
                              <a:srgbClr val="FF0000"/>
                            </a:solidFill>
                            <a:effectLst/>
                            <a:latin typeface="Cambria" panose="02040503050406030204" pitchFamily="18" charset="0"/>
                            <a:ea typeface="Cambria" panose="02040503050406030204" pitchFamily="18" charset="0"/>
                          </a:rPr>
                          <m:t>10</m:t>
                        </m:r>
                      </m:den>
                    </m:f>
                  </m:oMath>
                </a14:m>
                <a:endParaRPr lang="en-US" sz="2800" dirty="0">
                  <a:solidFill>
                    <a:srgbClr val="FF0000"/>
                  </a:solidFill>
                  <a:effectLst/>
                  <a:latin typeface="Cambria" panose="02040503050406030204" pitchFamily="18" charset="0"/>
                  <a:ea typeface="Cambria" panose="02040503050406030204" pitchFamily="18" charset="0"/>
                </a:endParaRPr>
              </a:p>
              <a:p>
                <a:pPr marL="0" marR="0" algn="ctr">
                  <a:spcBef>
                    <a:spcPts val="0"/>
                  </a:spcBef>
                  <a:spcAft>
                    <a:spcPts val="500"/>
                  </a:spcAft>
                </a:pPr>
                <a:r>
                  <a:rPr lang="en-US" sz="2800" dirty="0" err="1">
                    <a:solidFill>
                      <a:srgbClr val="FF0000"/>
                    </a:solidFill>
                    <a:effectLst/>
                    <a:latin typeface="Cambria" panose="02040503050406030204" pitchFamily="18" charset="0"/>
                    <a:ea typeface="Cambria" panose="02040503050406030204" pitchFamily="18" charset="0"/>
                  </a:rPr>
                  <a:t>Coi</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số</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bộ</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quần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áo</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chưa</a:t>
                </a:r>
                <a:r>
                  <a:rPr lang="en-US" sz="2800" dirty="0">
                    <a:solidFill>
                      <a:srgbClr val="FF0000"/>
                    </a:solidFill>
                    <a:effectLst/>
                    <a:latin typeface="Cambria" panose="02040503050406030204" pitchFamily="18" charset="0"/>
                    <a:ea typeface="Cambria" panose="02040503050406030204" pitchFamily="18" charset="0"/>
                  </a:rPr>
                  <a:t> may </a:t>
                </a:r>
                <a:r>
                  <a:rPr lang="en-US" sz="2800" dirty="0" err="1">
                    <a:solidFill>
                      <a:srgbClr val="FF0000"/>
                    </a:solidFill>
                    <a:effectLst/>
                    <a:latin typeface="Cambria" panose="02040503050406030204" pitchFamily="18" charset="0"/>
                    <a:ea typeface="Cambria" panose="02040503050406030204" pitchFamily="18" charset="0"/>
                  </a:rPr>
                  <a:t>là</a:t>
                </a:r>
                <a:r>
                  <a:rPr lang="en-US" sz="2800" dirty="0">
                    <a:solidFill>
                      <a:srgbClr val="FF0000"/>
                    </a:solidFill>
                    <a:effectLst/>
                    <a:latin typeface="Cambria" panose="02040503050406030204" pitchFamily="18" charset="0"/>
                    <a:ea typeface="Cambria" panose="02040503050406030204" pitchFamily="18" charset="0"/>
                  </a:rPr>
                  <a:t> 10 </a:t>
                </a:r>
                <a:r>
                  <a:rPr lang="en-US" sz="2800" dirty="0" err="1">
                    <a:solidFill>
                      <a:srgbClr val="FF0000"/>
                    </a:solidFill>
                    <a:effectLst/>
                    <a:latin typeface="Cambria" panose="02040503050406030204" pitchFamily="18" charset="0"/>
                    <a:ea typeface="Cambria" panose="02040503050406030204" pitchFamily="18" charset="0"/>
                  </a:rPr>
                  <a:t>phần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thì</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số</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bộ</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quần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áo</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đã</a:t>
                </a:r>
                <a:r>
                  <a:rPr lang="en-US" sz="2800" dirty="0">
                    <a:solidFill>
                      <a:srgbClr val="FF0000"/>
                    </a:solidFill>
                    <a:effectLst/>
                    <a:latin typeface="Cambria" panose="02040503050406030204" pitchFamily="18" charset="0"/>
                    <a:ea typeface="Cambria" panose="02040503050406030204" pitchFamily="18" charset="0"/>
                  </a:rPr>
                  <a:t> may </a:t>
                </a:r>
                <a:r>
                  <a:rPr lang="en-US" sz="2800" dirty="0" err="1">
                    <a:solidFill>
                      <a:srgbClr val="FF0000"/>
                    </a:solidFill>
                    <a:effectLst/>
                    <a:latin typeface="Cambria" panose="02040503050406030204" pitchFamily="18" charset="0"/>
                    <a:ea typeface="Cambria" panose="02040503050406030204" pitchFamily="18" charset="0"/>
                  </a:rPr>
                  <a:t>là</a:t>
                </a:r>
                <a:r>
                  <a:rPr lang="en-US" sz="2800" dirty="0">
                    <a:solidFill>
                      <a:srgbClr val="FF0000"/>
                    </a:solidFill>
                    <a:effectLst/>
                    <a:latin typeface="Cambria" panose="02040503050406030204" pitchFamily="18" charset="0"/>
                    <a:ea typeface="Cambria" panose="02040503050406030204" pitchFamily="18" charset="0"/>
                  </a:rPr>
                  <a:t> 7 </a:t>
                </a:r>
                <a:r>
                  <a:rPr lang="en-US" sz="2800" dirty="0" err="1">
                    <a:solidFill>
                      <a:srgbClr val="FF0000"/>
                    </a:solidFill>
                    <a:effectLst/>
                    <a:latin typeface="Cambria" panose="02040503050406030204" pitchFamily="18" charset="0"/>
                    <a:ea typeface="Cambria" panose="02040503050406030204" pitchFamily="18" charset="0"/>
                  </a:rPr>
                  <a:t>phần</a:t>
                </a:r>
                <a:r>
                  <a:rPr lang="en-US" sz="2800" dirty="0">
                    <a:solidFill>
                      <a:srgbClr val="FF0000"/>
                    </a:solidFill>
                    <a:effectLst/>
                    <a:latin typeface="Cambria" panose="02040503050406030204" pitchFamily="18" charset="0"/>
                    <a:ea typeface="Cambria" panose="02040503050406030204" pitchFamily="18" charset="0"/>
                  </a:rPr>
                  <a:t>. Ta </a:t>
                </a:r>
                <a:r>
                  <a:rPr lang="en-US" sz="2800" dirty="0" err="1">
                    <a:solidFill>
                      <a:srgbClr val="FF0000"/>
                    </a:solidFill>
                    <a:effectLst/>
                    <a:latin typeface="Cambria" panose="02040503050406030204" pitchFamily="18" charset="0"/>
                    <a:ea typeface="Cambria" panose="02040503050406030204" pitchFamily="18" charset="0"/>
                  </a:rPr>
                  <a:t>có</a:t>
                </a:r>
                <a:r>
                  <a:rPr lang="en-US" sz="2800"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500"/>
                  </a:spcAft>
                </a:pPr>
                <a:r>
                  <a:rPr lang="en-US" sz="2800" dirty="0" err="1">
                    <a:solidFill>
                      <a:srgbClr val="FF0000"/>
                    </a:solidFill>
                    <a:effectLst/>
                    <a:latin typeface="Cambria" panose="02040503050406030204" pitchFamily="18" charset="0"/>
                    <a:ea typeface="Cambria" panose="02040503050406030204" pitchFamily="18" charset="0"/>
                  </a:rPr>
                  <a:t>Số</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bộ</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quần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áo</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đã</a:t>
                </a:r>
                <a:r>
                  <a:rPr lang="en-US" sz="2800" dirty="0">
                    <a:solidFill>
                      <a:srgbClr val="FF0000"/>
                    </a:solidFill>
                    <a:effectLst/>
                    <a:latin typeface="Cambria" panose="02040503050406030204" pitchFamily="18" charset="0"/>
                    <a:ea typeface="Cambria" panose="02040503050406030204" pitchFamily="18" charset="0"/>
                  </a:rPr>
                  <a:t> may </a:t>
                </a:r>
                <a:r>
                  <a:rPr lang="en-US" sz="2800" dirty="0" err="1">
                    <a:solidFill>
                      <a:srgbClr val="FF0000"/>
                    </a:solidFill>
                    <a:effectLst/>
                    <a:latin typeface="Cambria" panose="02040503050406030204" pitchFamily="18" charset="0"/>
                    <a:ea typeface="Cambria" panose="02040503050406030204" pitchFamily="18" charset="0"/>
                  </a:rPr>
                  <a:t>là</a:t>
                </a:r>
                <a:r>
                  <a:rPr lang="en-US" sz="2800"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500"/>
                  </a:spcAft>
                </a:pPr>
                <a:r>
                  <a:rPr lang="en-US" sz="2800" dirty="0">
                    <a:solidFill>
                      <a:srgbClr val="FF0000"/>
                    </a:solidFill>
                    <a:effectLst/>
                    <a:latin typeface="Cambria" panose="02040503050406030204" pitchFamily="18" charset="0"/>
                    <a:ea typeface="Cambria" panose="02040503050406030204" pitchFamily="18" charset="0"/>
                  </a:rPr>
                  <a:t>850 : (7 + 10) x 7 = 350 (</a:t>
                </a:r>
                <a:r>
                  <a:rPr lang="en-US" sz="2800" dirty="0" err="1">
                    <a:solidFill>
                      <a:srgbClr val="FF0000"/>
                    </a:solidFill>
                    <a:effectLst/>
                    <a:latin typeface="Cambria" panose="02040503050406030204" pitchFamily="18" charset="0"/>
                    <a:ea typeface="Cambria" panose="02040503050406030204" pitchFamily="18" charset="0"/>
                  </a:rPr>
                  <a:t>bộ</a:t>
                </a:r>
                <a:r>
                  <a:rPr lang="en-US" sz="2800" dirty="0">
                    <a:solidFill>
                      <a:srgbClr val="FF0000"/>
                    </a:solidFill>
                    <a:effectLst/>
                    <a:latin typeface="Cambria" panose="02040503050406030204" pitchFamily="18" charset="0"/>
                    <a:ea typeface="Cambria" panose="02040503050406030204" pitchFamily="18" charset="0"/>
                  </a:rPr>
                  <a:t>)</a:t>
                </a:r>
              </a:p>
              <a:p>
                <a:pPr marL="0" marR="0" algn="r">
                  <a:spcBef>
                    <a:spcPts val="0"/>
                  </a:spcBef>
                  <a:spcAft>
                    <a:spcPts val="500"/>
                  </a:spcAft>
                </a:pPr>
                <a:r>
                  <a:rPr lang="en-US" sz="2800" i="1" dirty="0" err="1">
                    <a:solidFill>
                      <a:srgbClr val="FF0000"/>
                    </a:solidFill>
                    <a:effectLst/>
                    <a:latin typeface="Cambria" panose="02040503050406030204" pitchFamily="18" charset="0"/>
                    <a:ea typeface="Cambria" panose="02040503050406030204" pitchFamily="18" charset="0"/>
                  </a:rPr>
                  <a:t>Đáp</a:t>
                </a:r>
                <a:r>
                  <a:rPr lang="en-US" sz="2800" i="1" dirty="0">
                    <a:solidFill>
                      <a:srgbClr val="FF0000"/>
                    </a:solidFill>
                    <a:effectLst/>
                    <a:latin typeface="Cambria" panose="02040503050406030204" pitchFamily="18" charset="0"/>
                    <a:ea typeface="Cambria" panose="02040503050406030204" pitchFamily="18" charset="0"/>
                  </a:rPr>
                  <a:t> </a:t>
                </a:r>
                <a:r>
                  <a:rPr lang="en-US" sz="2800" i="1" dirty="0" err="1">
                    <a:solidFill>
                      <a:srgbClr val="FF0000"/>
                    </a:solidFill>
                    <a:effectLst/>
                    <a:latin typeface="Cambria" panose="02040503050406030204" pitchFamily="18" charset="0"/>
                    <a:ea typeface="Cambria" panose="02040503050406030204" pitchFamily="18" charset="0"/>
                  </a:rPr>
                  <a:t>số</a:t>
                </a:r>
                <a:r>
                  <a:rPr lang="en-US" sz="2800" i="1" dirty="0">
                    <a:solidFill>
                      <a:srgbClr val="FF0000"/>
                    </a:solidFill>
                    <a:effectLst/>
                    <a:latin typeface="Cambria" panose="02040503050406030204" pitchFamily="18" charset="0"/>
                    <a:ea typeface="Cambria" panose="02040503050406030204" pitchFamily="18" charset="0"/>
                  </a:rPr>
                  <a:t>:</a:t>
                </a:r>
                <a:r>
                  <a:rPr lang="en-US" sz="2800" dirty="0">
                    <a:solidFill>
                      <a:srgbClr val="FF0000"/>
                    </a:solidFill>
                    <a:effectLst/>
                    <a:latin typeface="Cambria" panose="02040503050406030204" pitchFamily="18" charset="0"/>
                    <a:ea typeface="Cambria" panose="02040503050406030204" pitchFamily="18" charset="0"/>
                  </a:rPr>
                  <a:t> 350 </a:t>
                </a:r>
                <a:r>
                  <a:rPr lang="en-US" sz="2800" dirty="0" err="1">
                    <a:solidFill>
                      <a:srgbClr val="FF0000"/>
                    </a:solidFill>
                    <a:effectLst/>
                    <a:latin typeface="Cambria" panose="02040503050406030204" pitchFamily="18" charset="0"/>
                    <a:ea typeface="Cambria" panose="02040503050406030204" pitchFamily="18" charset="0"/>
                  </a:rPr>
                  <a:t>bộ</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quần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áo</a:t>
                </a:r>
                <a:r>
                  <a:rPr lang="en-US" sz="2800" dirty="0">
                    <a:solidFill>
                      <a:srgbClr val="FF0000"/>
                    </a:solidFill>
                    <a:effectLst/>
                    <a:latin typeface="Cambria" panose="02040503050406030204" pitchFamily="18" charset="0"/>
                    <a:ea typeface="Cambria" panose="02040503050406030204" pitchFamily="18" charset="0"/>
                  </a:rPr>
                  <a:t>.</a:t>
                </a:r>
              </a:p>
              <a:p>
                <a:endParaRPr lang="en-US" sz="2800" dirty="0">
                  <a:solidFill>
                    <a:srgbClr val="FF0000"/>
                  </a:solidFill>
                  <a:latin typeface="Cambria" panose="02040503050406030204" pitchFamily="18" charset="0"/>
                  <a:ea typeface="Cambria" panose="02040503050406030204" pitchFamily="18" charset="0"/>
                </a:endParaRPr>
              </a:p>
            </p:txBody>
          </p:sp>
        </mc:Choice>
        <mc:Fallback xmlns="">
          <p:sp>
            <p:nvSpPr>
              <p:cNvPr id="2" name="TextBox 1">
                <a:extLst>
                  <a:ext uri="{FF2B5EF4-FFF2-40B4-BE49-F238E27FC236}">
                    <a16:creationId xmlns:a16="http://schemas.microsoft.com/office/drawing/2014/main" id="{3920CAE8-446C-FC70-E5B2-E48651C994A8}"/>
                  </a:ext>
                </a:extLst>
              </p:cNvPr>
              <p:cNvSpPr txBox="1">
                <a:spLocks noRot="1" noChangeAspect="1" noMove="1" noResize="1" noEditPoints="1" noAdjustHandles="1" noChangeArrowheads="1" noChangeShapeType="1" noTextEdit="1"/>
              </p:cNvSpPr>
              <p:nvPr/>
            </p:nvSpPr>
            <p:spPr>
              <a:xfrm>
                <a:off x="2316480" y="2946400"/>
                <a:ext cx="8636000" cy="4053482"/>
              </a:xfrm>
              <a:prstGeom prst="rect">
                <a:avLst/>
              </a:prstGeom>
              <a:blipFill>
                <a:blip r:embed="rId6"/>
                <a:stretch>
                  <a:fillRect t="-1504" r="-1341"/>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90043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strips(downLeft)">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29"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4"/>
          <a:stretch>
            <a:fillRect/>
          </a:stretch>
        </p:blipFill>
        <p:spPr>
          <a:xfrm>
            <a:off x="-529" y="-297"/>
            <a:ext cx="12193057" cy="6858594"/>
          </a:xfrm>
          <a:prstGeom prst="rect">
            <a:avLst/>
          </a:prstGeom>
        </p:spPr>
      </p:pic>
      <p:pic>
        <p:nvPicPr>
          <p:cNvPr id="2" name="Picture 1"/>
          <p:cNvPicPr>
            <a:picLocks noChangeAspect="1"/>
          </p:cNvPicPr>
          <p:nvPr/>
        </p:nvPicPr>
        <p:blipFill>
          <a:blip r:embed="rId5"/>
          <a:stretch>
            <a:fillRect/>
          </a:stretch>
        </p:blipFill>
        <p:spPr>
          <a:xfrm>
            <a:off x="2038899" y="0"/>
            <a:ext cx="8644877" cy="5175953"/>
          </a:xfrm>
          <a:prstGeom prst="rect">
            <a:avLst/>
          </a:prstGeom>
        </p:spPr>
      </p:pic>
    </p:spTree>
    <p:custDataLst>
      <p:tags r:id="rId1"/>
    </p:custDataLst>
    <p:extLst>
      <p:ext uri="{BB962C8B-B14F-4D97-AF65-F5344CB8AC3E}">
        <p14:creationId xmlns:p14="http://schemas.microsoft.com/office/powerpoint/2010/main" val="2317000945"/>
      </p:ext>
    </p:extLst>
  </p:cSld>
  <p:clrMapOvr>
    <a:masterClrMapping/>
  </p:clrMapOvr>
  <p:extLst mod="1">
    <p:ext uri="{E180D4A7-C9FB-4DFB-919C-405C955672EB}">
      <p14:showEvtLst xmlns:p14="http://schemas.microsoft.com/office/powerpoint/2010/main">
        <p14:playEvt time="0" objId="12"/>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280" y="548782"/>
            <a:ext cx="11133438" cy="5760436"/>
          </a:xfrm>
          <a:prstGeom prst="rect">
            <a:avLst/>
          </a:prstGeom>
        </p:spPr>
      </p:pic>
      <p:pic>
        <p:nvPicPr>
          <p:cNvPr id="8"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4640" y="224460"/>
            <a:ext cx="11662718" cy="640907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282" y="1805650"/>
            <a:ext cx="12097543" cy="2659338"/>
          </a:xfrm>
          <a:prstGeom prst="rect">
            <a:avLst/>
          </a:prstGeom>
        </p:spPr>
      </p:pic>
    </p:spTree>
    <p:custDataLst>
      <p:tags r:id="rId1"/>
    </p:custDataLst>
    <p:extLst>
      <p:ext uri="{BB962C8B-B14F-4D97-AF65-F5344CB8AC3E}">
        <p14:creationId xmlns:p14="http://schemas.microsoft.com/office/powerpoint/2010/main" val="71487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1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33283B-5BD5-631F-71FA-5A5D0745BC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775" t="3297" r="12476" b="17348"/>
          <a:stretch/>
        </p:blipFill>
        <p:spPr>
          <a:xfrm>
            <a:off x="0" y="-1"/>
            <a:ext cx="12192000" cy="6858001"/>
          </a:xfrm>
          <a:prstGeom prst="rect">
            <a:avLst/>
          </a:prstGeom>
        </p:spPr>
      </p:pic>
      <p:grpSp>
        <p:nvGrpSpPr>
          <p:cNvPr id="5" name="Group 4">
            <a:extLst>
              <a:ext uri="{FF2B5EF4-FFF2-40B4-BE49-F238E27FC236}">
                <a16:creationId xmlns:a16="http://schemas.microsoft.com/office/drawing/2014/main" id="{A596AE04-B8C0-F8FD-CA2A-904B7C36F6E8}"/>
              </a:ext>
            </a:extLst>
          </p:cNvPr>
          <p:cNvGrpSpPr/>
          <p:nvPr/>
        </p:nvGrpSpPr>
        <p:grpSpPr>
          <a:xfrm>
            <a:off x="292164" y="585589"/>
            <a:ext cx="10960036" cy="1775017"/>
            <a:chOff x="6587751" y="6266904"/>
            <a:chExt cx="6936715" cy="2574941"/>
          </a:xfrm>
        </p:grpSpPr>
        <p:grpSp>
          <p:nvGrpSpPr>
            <p:cNvPr id="6" name="Group 5">
              <a:extLst>
                <a:ext uri="{FF2B5EF4-FFF2-40B4-BE49-F238E27FC236}">
                  <a16:creationId xmlns:a16="http://schemas.microsoft.com/office/drawing/2014/main" id="{4D0940E4-8177-E7FE-8940-7D56510C01FA}"/>
                </a:ext>
              </a:extLst>
            </p:cNvPr>
            <p:cNvGrpSpPr/>
            <p:nvPr/>
          </p:nvGrpSpPr>
          <p:grpSpPr>
            <a:xfrm>
              <a:off x="6587751" y="6266904"/>
              <a:ext cx="6895131" cy="2571958"/>
              <a:chOff x="6459407" y="6049061"/>
              <a:chExt cx="6895131" cy="2571958"/>
            </a:xfrm>
          </p:grpSpPr>
          <p:sp>
            <p:nvSpPr>
              <p:cNvPr id="8" name="TextBox 7">
                <a:extLst>
                  <a:ext uri="{FF2B5EF4-FFF2-40B4-BE49-F238E27FC236}">
                    <a16:creationId xmlns:a16="http://schemas.microsoft.com/office/drawing/2014/main" id="{D73B01FE-D1A6-820D-E1AB-C1844C764C12}"/>
                  </a:ext>
                </a:extLst>
              </p:cNvPr>
              <p:cNvSpPr txBox="1"/>
              <p:nvPr/>
            </p:nvSpPr>
            <p:spPr>
              <a:xfrm>
                <a:off x="6459407" y="6049061"/>
                <a:ext cx="6895131"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215900">
                      <a:solidFill>
                        <a:prstClr val="white"/>
                      </a:solidFill>
                    </a:ln>
                    <a:solidFill>
                      <a:prstClr val="white"/>
                    </a:solidFill>
                    <a:effectLst>
                      <a:outerShdw blurRad="50800" dist="38100" dir="8100000" algn="tr" rotWithShape="0">
                        <a:prstClr val="black">
                          <a:alpha val="40000"/>
                        </a:prstClr>
                      </a:outerShdw>
                    </a:effectLst>
                    <a:uLnTx/>
                    <a:uFillTx/>
                    <a:latin typeface="UTM Showcard" panose="02040603050506020204" pitchFamily="18" charset="0"/>
                    <a:ea typeface="思源黑体 CN"/>
                    <a:cs typeface="+mn-cs"/>
                  </a:rPr>
                  <a:t>TRỒNG CÂY CÙNG NA</a:t>
                </a:r>
                <a:endParaRPr kumimoji="0" lang="vi-VN" sz="8000" b="0" i="0" u="none" strike="noStrike" kern="1200" cap="none" spc="0" normalizeH="0" baseline="0" noProof="0" dirty="0">
                  <a:ln w="215900">
                    <a:solidFill>
                      <a:prstClr val="white"/>
                    </a:solidFill>
                  </a:ln>
                  <a:solidFill>
                    <a:prstClr val="white"/>
                  </a:solidFill>
                  <a:effectLst>
                    <a:outerShdw blurRad="50800" dist="38100" dir="8100000" algn="tr" rotWithShape="0">
                      <a:prstClr val="black">
                        <a:alpha val="40000"/>
                      </a:prstClr>
                    </a:outerShdw>
                  </a:effectLst>
                  <a:uLnTx/>
                  <a:uFillTx/>
                  <a:latin typeface="Arial" panose="020B0604020202020204" pitchFamily="34" charset="0"/>
                  <a:ea typeface="思源黑体 CN"/>
                  <a:cs typeface="+mn-cs"/>
                </a:endParaRPr>
              </a:p>
            </p:txBody>
          </p:sp>
          <p:sp>
            <p:nvSpPr>
              <p:cNvPr id="9" name="TextBox 8">
                <a:extLst>
                  <a:ext uri="{FF2B5EF4-FFF2-40B4-BE49-F238E27FC236}">
                    <a16:creationId xmlns:a16="http://schemas.microsoft.com/office/drawing/2014/main" id="{940887EA-6AB5-AE11-F488-FA066DA75A6A}"/>
                  </a:ext>
                </a:extLst>
              </p:cNvPr>
              <p:cNvSpPr txBox="1"/>
              <p:nvPr/>
            </p:nvSpPr>
            <p:spPr>
              <a:xfrm>
                <a:off x="6459407" y="6066474"/>
                <a:ext cx="6895131"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207921"/>
                    </a:solidFill>
                    <a:effectLst/>
                    <a:uLnTx/>
                    <a:uFillTx/>
                    <a:latin typeface="UTM Showcard" panose="02040603050506020204" pitchFamily="18" charset="0"/>
                    <a:ea typeface="思源黑体 CN"/>
                    <a:cs typeface="+mn-cs"/>
                  </a:rPr>
                  <a:t>TRỒNG CÂY CÙNG NA</a:t>
                </a:r>
                <a:endParaRPr kumimoji="0" lang="vi-VN" sz="8000" b="0" i="0" u="none" strike="noStrike" kern="1200" cap="none" spc="0" normalizeH="0" baseline="0" noProof="0" dirty="0">
                  <a:ln>
                    <a:noFill/>
                  </a:ln>
                  <a:solidFill>
                    <a:srgbClr val="207921"/>
                  </a:solidFill>
                  <a:effectLst/>
                  <a:uLnTx/>
                  <a:uFillTx/>
                  <a:latin typeface="Arial" panose="020B0604020202020204" pitchFamily="34" charset="0"/>
                  <a:ea typeface="思源黑体 CN"/>
                  <a:cs typeface="+mn-cs"/>
                </a:endParaRPr>
              </a:p>
            </p:txBody>
          </p:sp>
        </p:grpSp>
        <p:sp>
          <p:nvSpPr>
            <p:cNvPr id="7" name="TextBox 6">
              <a:extLst>
                <a:ext uri="{FF2B5EF4-FFF2-40B4-BE49-F238E27FC236}">
                  <a16:creationId xmlns:a16="http://schemas.microsoft.com/office/drawing/2014/main" id="{EDAF8B72-DFEE-DC12-2D21-9D667B8B82B7}"/>
                </a:ext>
              </a:extLst>
            </p:cNvPr>
            <p:cNvSpPr txBox="1"/>
            <p:nvPr/>
          </p:nvSpPr>
          <p:spPr>
            <a:xfrm>
              <a:off x="6629335" y="6287300"/>
              <a:ext cx="6895131"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gradFill flip="none" rotWithShape="1">
                    <a:gsLst>
                      <a:gs pos="27000">
                        <a:srgbClr val="328636"/>
                      </a:gs>
                      <a:gs pos="65000">
                        <a:srgbClr val="6DC64D"/>
                      </a:gs>
                      <a:gs pos="100000">
                        <a:srgbClr val="A5D575"/>
                      </a:gs>
                    </a:gsLst>
                    <a:lin ang="16200000" scaled="1"/>
                    <a:tileRect/>
                  </a:gradFill>
                  <a:effectLst/>
                  <a:uLnTx/>
                  <a:uFillTx/>
                  <a:latin typeface="UTM Showcard" panose="02040603050506020204" pitchFamily="18" charset="0"/>
                  <a:ea typeface="思源黑体 CN"/>
                  <a:cs typeface="+mn-cs"/>
                </a:rPr>
                <a:t>TRỒNG CÂY CÙNG NA</a:t>
              </a:r>
              <a:endParaRPr kumimoji="0" lang="vi-VN" sz="8000" b="0" i="0" u="none" strike="noStrike" kern="1200" cap="none" spc="0" normalizeH="0" baseline="0" noProof="0" dirty="0">
                <a:ln>
                  <a:noFill/>
                </a:ln>
                <a:gradFill flip="none" rotWithShape="1">
                  <a:gsLst>
                    <a:gs pos="27000">
                      <a:srgbClr val="328636"/>
                    </a:gs>
                    <a:gs pos="65000">
                      <a:srgbClr val="6DC64D"/>
                    </a:gs>
                    <a:gs pos="100000">
                      <a:srgbClr val="A5D575"/>
                    </a:gs>
                  </a:gsLst>
                  <a:lin ang="16200000" scaled="1"/>
                  <a:tileRect/>
                </a:gradFill>
                <a:effectLst/>
                <a:uLnTx/>
                <a:uFillTx/>
                <a:latin typeface="Arial" panose="020B0604020202020204" pitchFamily="34" charset="0"/>
                <a:ea typeface="思源黑体 CN"/>
                <a:cs typeface="+mn-cs"/>
              </a:endParaRPr>
            </a:p>
          </p:txBody>
        </p:sp>
      </p:grpSp>
      <p:grpSp>
        <p:nvGrpSpPr>
          <p:cNvPr id="10" name="Group 9">
            <a:extLst>
              <a:ext uri="{FF2B5EF4-FFF2-40B4-BE49-F238E27FC236}">
                <a16:creationId xmlns:a16="http://schemas.microsoft.com/office/drawing/2014/main" id="{8ACE3C36-A5D1-D9DB-4428-9525D20C12C5}"/>
              </a:ext>
            </a:extLst>
          </p:cNvPr>
          <p:cNvGrpSpPr/>
          <p:nvPr/>
        </p:nvGrpSpPr>
        <p:grpSpPr>
          <a:xfrm>
            <a:off x="1225056" y="2125640"/>
            <a:ext cx="9741888" cy="1612991"/>
            <a:chOff x="444470" y="1186718"/>
            <a:chExt cx="7293065" cy="722463"/>
          </a:xfrm>
        </p:grpSpPr>
        <p:sp>
          <p:nvSpPr>
            <p:cNvPr id="11" name="Rectangle: Rounded Corners 10">
              <a:extLst>
                <a:ext uri="{FF2B5EF4-FFF2-40B4-BE49-F238E27FC236}">
                  <a16:creationId xmlns:a16="http://schemas.microsoft.com/office/drawing/2014/main" id="{599B0F78-354B-37E4-5D9D-1816359CCE92}"/>
                </a:ext>
              </a:extLst>
            </p:cNvPr>
            <p:cNvSpPr/>
            <p:nvPr/>
          </p:nvSpPr>
          <p:spPr>
            <a:xfrm>
              <a:off x="444470" y="1186718"/>
              <a:ext cx="7293065" cy="722463"/>
            </a:xfrm>
            <a:prstGeom prst="roundRect">
              <a:avLst/>
            </a:prstGeom>
            <a:solidFill>
              <a:schemeClr val="bg1"/>
            </a:solidFill>
            <a:ln w="38100">
              <a:solidFill>
                <a:srgbClr val="4C681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223F8E2E-B1E9-4FC3-AC64-F91AE7B2F7AB}"/>
                </a:ext>
              </a:extLst>
            </p:cNvPr>
            <p:cNvSpPr txBox="1"/>
            <p:nvPr/>
          </p:nvSpPr>
          <p:spPr>
            <a:xfrm>
              <a:off x="658392" y="1251563"/>
              <a:ext cx="6865221" cy="5927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Arial" panose="020B0604020202020204" pitchFamily="34" charset="0"/>
                </a:rPr>
                <a:t>Hãy</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Arial" panose="020B0604020202020204" pitchFamily="34"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Arial" panose="020B0604020202020204" pitchFamily="34" charset="0"/>
                </a:rPr>
                <a:t>cùng</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Arial" panose="020B0604020202020204" pitchFamily="34"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Arial" panose="020B0604020202020204" pitchFamily="34" charset="0"/>
                </a:rPr>
                <a:t>giúp</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Arial" panose="020B0604020202020204" pitchFamily="34" charset="0"/>
                </a:rPr>
                <a:t> Na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Arial" panose="020B0604020202020204" pitchFamily="34" charset="0"/>
                </a:rPr>
                <a:t>chuẩn</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Arial" panose="020B0604020202020204" pitchFamily="34"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Arial" panose="020B0604020202020204" pitchFamily="34" charset="0"/>
                </a:rPr>
                <a:t>bị</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Arial" panose="020B0604020202020204" pitchFamily="34"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Arial" panose="020B0604020202020204" pitchFamily="34" charset="0"/>
                </a:rPr>
                <a:t>các</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Arial" panose="020B0604020202020204" pitchFamily="34"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Arial" panose="020B0604020202020204" pitchFamily="34" charset="0"/>
                </a:rPr>
                <a:t>vật</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Arial" panose="020B0604020202020204" pitchFamily="34"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Arial" panose="020B0604020202020204" pitchFamily="34" charset="0"/>
                </a:rPr>
                <a:t>liệu</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Arial" panose="020B0604020202020204" pitchFamily="34"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Arial" panose="020B0604020202020204" pitchFamily="34" charset="0"/>
                </a:rPr>
                <a:t>và</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Arial" panose="020B0604020202020204" pitchFamily="34"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Arial" panose="020B0604020202020204" pitchFamily="34" charset="0"/>
                </a:rPr>
                <a:t>dụng</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Arial" panose="020B0604020202020204" pitchFamily="34"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Arial" panose="020B0604020202020204" pitchFamily="34" charset="0"/>
                </a:rPr>
                <a:t>cụ</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Arial" panose="020B0604020202020204" pitchFamily="34"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Arial" panose="020B0604020202020204" pitchFamily="34" charset="0"/>
                </a:rPr>
                <a:t>cần</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Arial" panose="020B0604020202020204" pitchFamily="34"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Arial" panose="020B0604020202020204" pitchFamily="34" charset="0"/>
                </a:rPr>
                <a:t>thiết</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Arial" panose="020B0604020202020204" pitchFamily="34"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Arial" panose="020B0604020202020204" pitchFamily="34" charset="0"/>
                </a:rPr>
                <a:t>để</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Arial" panose="020B0604020202020204" pitchFamily="34"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Arial" panose="020B0604020202020204" pitchFamily="34" charset="0"/>
                </a:rPr>
                <a:t>trồng</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Arial" panose="020B0604020202020204" pitchFamily="34"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Arial" panose="020B0604020202020204" pitchFamily="34" charset="0"/>
                </a:rPr>
                <a:t>cây</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Arial" panose="020B0604020202020204" pitchFamily="34"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Arial" panose="020B0604020202020204" pitchFamily="34" charset="0"/>
                </a:rPr>
                <a:t>nhé</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Arial" panose="020B0604020202020204" pitchFamily="34" charset="0"/>
                </a:rPr>
                <a:t>!</a:t>
              </a:r>
            </a:p>
          </p:txBody>
        </p:sp>
      </p:grpSp>
      <p:pic>
        <p:nvPicPr>
          <p:cNvPr id="14" name="Picture 13">
            <a:extLst>
              <a:ext uri="{FF2B5EF4-FFF2-40B4-BE49-F238E27FC236}">
                <a16:creationId xmlns:a16="http://schemas.microsoft.com/office/drawing/2014/main" id="{0C3D6560-4318-A1A0-97B4-6DCC9B04190C}"/>
              </a:ext>
            </a:extLst>
          </p:cNvPr>
          <p:cNvPicPr>
            <a:picLocks noChangeAspect="1"/>
          </p:cNvPicPr>
          <p:nvPr/>
        </p:nvPicPr>
        <p:blipFill rotWithShape="1">
          <a:blip r:embed="rId4">
            <a:extLst>
              <a:ext uri="{28A0092B-C50C-407E-A947-70E740481C1C}">
                <a14:useLocalDpi xmlns:a14="http://schemas.microsoft.com/office/drawing/2010/main" val="0"/>
              </a:ext>
            </a:extLst>
          </a:blip>
          <a:srcRect l="76145" t="9551" r="-2996" b="59533"/>
          <a:stretch/>
        </p:blipFill>
        <p:spPr>
          <a:xfrm>
            <a:off x="513856" y="4080285"/>
            <a:ext cx="2594608" cy="2887681"/>
          </a:xfrm>
          <a:prstGeom prst="rect">
            <a:avLst/>
          </a:prstGeom>
        </p:spPr>
      </p:pic>
      <p:pic>
        <p:nvPicPr>
          <p:cNvPr id="15" name="Picture 14">
            <a:extLst>
              <a:ext uri="{FF2B5EF4-FFF2-40B4-BE49-F238E27FC236}">
                <a16:creationId xmlns:a16="http://schemas.microsoft.com/office/drawing/2014/main" id="{31B72FC3-14F9-FEBD-536D-580A0CE1BA9B}"/>
              </a:ext>
            </a:extLst>
          </p:cNvPr>
          <p:cNvPicPr>
            <a:picLocks noChangeAspect="1"/>
          </p:cNvPicPr>
          <p:nvPr/>
        </p:nvPicPr>
        <p:blipFill rotWithShape="1">
          <a:blip r:embed="rId4">
            <a:extLst>
              <a:ext uri="{28A0092B-C50C-407E-A947-70E740481C1C}">
                <a14:useLocalDpi xmlns:a14="http://schemas.microsoft.com/office/drawing/2010/main" val="0"/>
              </a:ext>
            </a:extLst>
          </a:blip>
          <a:srcRect l="68871" t="41044" r="15979" b="38494"/>
          <a:stretch/>
        </p:blipFill>
        <p:spPr>
          <a:xfrm>
            <a:off x="3389998" y="4394025"/>
            <a:ext cx="1688498" cy="2204343"/>
          </a:xfrm>
          <a:prstGeom prst="rect">
            <a:avLst/>
          </a:prstGeom>
        </p:spPr>
      </p:pic>
      <p:pic>
        <p:nvPicPr>
          <p:cNvPr id="16" name="Picture 15">
            <a:extLst>
              <a:ext uri="{FF2B5EF4-FFF2-40B4-BE49-F238E27FC236}">
                <a16:creationId xmlns:a16="http://schemas.microsoft.com/office/drawing/2014/main" id="{33DAB9E0-1B92-59A3-A079-981304C6C41D}"/>
              </a:ext>
            </a:extLst>
          </p:cNvPr>
          <p:cNvPicPr>
            <a:picLocks noChangeAspect="1"/>
          </p:cNvPicPr>
          <p:nvPr/>
        </p:nvPicPr>
        <p:blipFill rotWithShape="1">
          <a:blip r:embed="rId4">
            <a:extLst>
              <a:ext uri="{28A0092B-C50C-407E-A947-70E740481C1C}">
                <a14:useLocalDpi xmlns:a14="http://schemas.microsoft.com/office/drawing/2010/main" val="0"/>
              </a:ext>
            </a:extLst>
          </a:blip>
          <a:srcRect l="460" t="-1571" r="79716" b="85110"/>
          <a:stretch/>
        </p:blipFill>
        <p:spPr>
          <a:xfrm>
            <a:off x="5419939" y="4675781"/>
            <a:ext cx="2321702" cy="1863524"/>
          </a:xfrm>
          <a:prstGeom prst="rect">
            <a:avLst/>
          </a:prstGeom>
        </p:spPr>
      </p:pic>
      <p:pic>
        <p:nvPicPr>
          <p:cNvPr id="18" name="Picture 17">
            <a:extLst>
              <a:ext uri="{FF2B5EF4-FFF2-40B4-BE49-F238E27FC236}">
                <a16:creationId xmlns:a16="http://schemas.microsoft.com/office/drawing/2014/main" id="{57A0364D-FED5-DE41-EB58-9BEB231877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96679" y="4675781"/>
            <a:ext cx="2679611" cy="1863524"/>
          </a:xfrm>
          <a:prstGeom prst="rect">
            <a:avLst/>
          </a:prstGeom>
        </p:spPr>
      </p:pic>
    </p:spTree>
    <p:custDataLst>
      <p:tags r:id="rId1"/>
    </p:custDataLst>
    <p:extLst>
      <p:ext uri="{BB962C8B-B14F-4D97-AF65-F5344CB8AC3E}">
        <p14:creationId xmlns:p14="http://schemas.microsoft.com/office/powerpoint/2010/main" val="294252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B41265-8871-E776-310B-6526A22DA52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775" t="3297" r="12476" b="17348"/>
          <a:stretch/>
        </p:blipFill>
        <p:spPr>
          <a:xfrm>
            <a:off x="0" y="-1"/>
            <a:ext cx="12192000" cy="6858001"/>
          </a:xfrm>
          <a:prstGeom prst="rect">
            <a:avLst/>
          </a:prstGeom>
        </p:spPr>
      </p:pic>
      <p:grpSp>
        <p:nvGrpSpPr>
          <p:cNvPr id="4" name="Group 3">
            <a:extLst>
              <a:ext uri="{FF2B5EF4-FFF2-40B4-BE49-F238E27FC236}">
                <a16:creationId xmlns:a16="http://schemas.microsoft.com/office/drawing/2014/main" id="{D314C167-1989-158B-1090-8FEBBC3D91D1}"/>
              </a:ext>
            </a:extLst>
          </p:cNvPr>
          <p:cNvGrpSpPr/>
          <p:nvPr/>
        </p:nvGrpSpPr>
        <p:grpSpPr>
          <a:xfrm>
            <a:off x="1558563" y="765018"/>
            <a:ext cx="9249497" cy="1547797"/>
            <a:chOff x="226633" y="147365"/>
            <a:chExt cx="14097812" cy="2021573"/>
          </a:xfrm>
        </p:grpSpPr>
        <p:sp>
          <p:nvSpPr>
            <p:cNvPr id="5" name="Rectangle 1">
              <a:extLst>
                <a:ext uri="{FF2B5EF4-FFF2-40B4-BE49-F238E27FC236}">
                  <a16:creationId xmlns:a16="http://schemas.microsoft.com/office/drawing/2014/main" id="{0489975D-1A34-632E-DEA9-D8C15D6BEF05}"/>
                </a:ext>
              </a:extLst>
            </p:cNvPr>
            <p:cNvSpPr/>
            <p:nvPr/>
          </p:nvSpPr>
          <p:spPr>
            <a:xfrm>
              <a:off x="226633" y="147365"/>
              <a:ext cx="13830686" cy="2021573"/>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chemeClr val="accent1">
                  <a:lumMod val="50000"/>
                </a:schemeClr>
              </a:solidFill>
              <a:prstDash val="solid"/>
              <a:miter lim="800000"/>
              <a:extLst>
                <a:ext uri="{C807C97D-BFC1-408E-A445-0C87EB9F89A2}">
                  <ask:lineSketchStyleProps xmlns:ask="http://schemas.microsoft.com/office/drawing/2018/sketchyshapes" xmlns="" sd="1018328812">
                    <a:custGeom>
                      <a:avLst/>
                      <a:gdLst>
                        <a:gd name="connsiteX0" fmla="*/ 0 w 9074237"/>
                        <a:gd name="connsiteY0" fmla="*/ 0 h 1547797"/>
                        <a:gd name="connsiteX1" fmla="*/ 9074237 w 9074237"/>
                        <a:gd name="connsiteY1" fmla="*/ 0 h 1547797"/>
                        <a:gd name="connsiteX2" fmla="*/ 9074237 w 9074237"/>
                        <a:gd name="connsiteY2" fmla="*/ 1547797 h 1547797"/>
                        <a:gd name="connsiteX3" fmla="*/ 0 w 9074237"/>
                        <a:gd name="connsiteY3" fmla="*/ 1547797 h 1547797"/>
                        <a:gd name="connsiteX4" fmla="*/ 0 w 9074237"/>
                        <a:gd name="connsiteY4" fmla="*/ 0 h 1547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4237" h="1547797" fill="none" extrusionOk="0">
                          <a:moveTo>
                            <a:pt x="0" y="0"/>
                          </a:moveTo>
                          <a:cubicBezTo>
                            <a:pt x="4145116" y="-133017"/>
                            <a:pt x="8118801" y="-123057"/>
                            <a:pt x="9074237" y="0"/>
                          </a:cubicBezTo>
                          <a:cubicBezTo>
                            <a:pt x="9129671" y="665863"/>
                            <a:pt x="9143623" y="1053140"/>
                            <a:pt x="9074237" y="1547797"/>
                          </a:cubicBezTo>
                          <a:cubicBezTo>
                            <a:pt x="7467587" y="1545596"/>
                            <a:pt x="3185324" y="1418026"/>
                            <a:pt x="0" y="1547797"/>
                          </a:cubicBezTo>
                          <a:cubicBezTo>
                            <a:pt x="122536" y="964011"/>
                            <a:pt x="-31985" y="452964"/>
                            <a:pt x="0" y="0"/>
                          </a:cubicBezTo>
                          <a:close/>
                        </a:path>
                        <a:path w="9074237" h="1547797" stroke="0" extrusionOk="0">
                          <a:moveTo>
                            <a:pt x="0" y="0"/>
                          </a:moveTo>
                          <a:cubicBezTo>
                            <a:pt x="2180241" y="-157587"/>
                            <a:pt x="7515209" y="-63908"/>
                            <a:pt x="9074237" y="0"/>
                          </a:cubicBezTo>
                          <a:cubicBezTo>
                            <a:pt x="9093700" y="383213"/>
                            <a:pt x="9036734" y="1322580"/>
                            <a:pt x="9074237" y="1547797"/>
                          </a:cubicBezTo>
                          <a:cubicBezTo>
                            <a:pt x="5197410" y="1446799"/>
                            <a:pt x="3416549" y="1668853"/>
                            <a:pt x="0" y="1547797"/>
                          </a:cubicBezTo>
                          <a:cubicBezTo>
                            <a:pt x="137812" y="1254501"/>
                            <a:pt x="53474" y="403233"/>
                            <a:pt x="0" y="0"/>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prstClr val="white"/>
                  </a:solidFill>
                  <a:effectLst/>
                  <a:uLnTx/>
                  <a:uFillTx/>
                  <a:latin typeface="Cambria" panose="02040503050406030204" pitchFamily="18" charset="0"/>
                  <a:ea typeface="+mn-ea"/>
                  <a:cs typeface="+mn-cs"/>
                </a:rPr>
                <a:t>*</a:t>
              </a:r>
            </a:p>
          </p:txBody>
        </p:sp>
        <p:sp>
          <p:nvSpPr>
            <p:cNvPr id="6" name="TextBox 5">
              <a:extLst>
                <a:ext uri="{FF2B5EF4-FFF2-40B4-BE49-F238E27FC236}">
                  <a16:creationId xmlns:a16="http://schemas.microsoft.com/office/drawing/2014/main" id="{2E7DA53E-82B4-3EB2-C156-AFBF7288635C}"/>
                </a:ext>
              </a:extLst>
            </p:cNvPr>
            <p:cNvSpPr txBox="1"/>
            <p:nvPr/>
          </p:nvSpPr>
          <p:spPr>
            <a:xfrm>
              <a:off x="702365" y="547848"/>
              <a:ext cx="13622080" cy="924568"/>
            </a:xfrm>
            <a:prstGeom prst="rect">
              <a:avLst/>
            </a:prstGeom>
            <a:noFill/>
          </p:spPr>
          <p:txBody>
            <a:bodyPr wrap="square">
              <a:spAutoFit/>
            </a:bodyPr>
            <a:lstStyle/>
            <a:p>
              <a:pPr marL="0" marR="0" algn="ctr">
                <a:spcBef>
                  <a:spcPts val="0"/>
                </a:spcBef>
                <a:spcAft>
                  <a:spcPts val="0"/>
                </a:spcAft>
              </a:pPr>
              <a:r>
                <a:rPr lang="nl-NL" sz="4000" b="1" dirty="0">
                  <a:effectLst/>
                  <a:latin typeface="Cambria" panose="02040503050406030204" pitchFamily="18" charset="0"/>
                  <a:ea typeface="Cambria" panose="02040503050406030204" pitchFamily="18" charset="0"/>
                </a:rPr>
                <a:t>20% của 500 là bao nhiêu? </a:t>
              </a:r>
              <a:endParaRPr lang="en-US" sz="4000" b="1" dirty="0">
                <a:effectLst/>
                <a:latin typeface="Cambria" panose="02040503050406030204" pitchFamily="18" charset="0"/>
                <a:ea typeface="Cambria" panose="02040503050406030204" pitchFamily="18" charset="0"/>
              </a:endParaRPr>
            </a:p>
          </p:txBody>
        </p:sp>
      </p:grpSp>
      <p:grpSp>
        <p:nvGrpSpPr>
          <p:cNvPr id="7" name="Group 6">
            <a:extLst>
              <a:ext uri="{FF2B5EF4-FFF2-40B4-BE49-F238E27FC236}">
                <a16:creationId xmlns:a16="http://schemas.microsoft.com/office/drawing/2014/main" id="{2CFD57EE-9B3D-29B9-6063-D8724F8CC42C}"/>
              </a:ext>
            </a:extLst>
          </p:cNvPr>
          <p:cNvGrpSpPr/>
          <p:nvPr/>
        </p:nvGrpSpPr>
        <p:grpSpPr>
          <a:xfrm>
            <a:off x="1334726" y="3023831"/>
            <a:ext cx="4537107" cy="1138591"/>
            <a:chOff x="6830721" y="2855352"/>
            <a:chExt cx="4537107" cy="1138591"/>
          </a:xfrm>
          <a:solidFill>
            <a:sysClr val="window" lastClr="FFFFFF"/>
          </a:solidFill>
        </p:grpSpPr>
        <p:sp>
          <p:nvSpPr>
            <p:cNvPr id="8" name="Rectangle: Rounded Corners 7">
              <a:extLst>
                <a:ext uri="{FF2B5EF4-FFF2-40B4-BE49-F238E27FC236}">
                  <a16:creationId xmlns:a16="http://schemas.microsoft.com/office/drawing/2014/main" id="{333C6D08-2A89-DD63-A20C-EEADDB26D192}"/>
                </a:ext>
              </a:extLst>
            </p:cNvPr>
            <p:cNvSpPr/>
            <p:nvPr/>
          </p:nvSpPr>
          <p:spPr>
            <a:xfrm>
              <a:off x="6830721" y="2864057"/>
              <a:ext cx="4537107" cy="1129886"/>
            </a:xfrm>
            <a:prstGeom prst="roundRect">
              <a:avLst>
                <a:gd name="adj" fmla="val 13859"/>
              </a:avLst>
            </a:prstGeom>
            <a:grpFill/>
            <a:ln w="38100" cap="flat" cmpd="sng" algn="ctr">
              <a:solidFill>
                <a:srgbClr val="EB1C24"/>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3964A198-5458-9D53-925A-DD870714A37D}"/>
                </a:ext>
              </a:extLst>
            </p:cNvPr>
            <p:cNvSpPr txBox="1"/>
            <p:nvPr/>
          </p:nvSpPr>
          <p:spPr>
            <a:xfrm>
              <a:off x="7049248" y="2855352"/>
              <a:ext cx="375082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100</a:t>
              </a:r>
            </a:p>
          </p:txBody>
        </p:sp>
      </p:grpSp>
      <p:grpSp>
        <p:nvGrpSpPr>
          <p:cNvPr id="10" name="Group 9">
            <a:extLst>
              <a:ext uri="{FF2B5EF4-FFF2-40B4-BE49-F238E27FC236}">
                <a16:creationId xmlns:a16="http://schemas.microsoft.com/office/drawing/2014/main" id="{C568E699-2160-85DA-DD83-1ADD74F5314A}"/>
              </a:ext>
            </a:extLst>
          </p:cNvPr>
          <p:cNvGrpSpPr/>
          <p:nvPr/>
        </p:nvGrpSpPr>
        <p:grpSpPr>
          <a:xfrm>
            <a:off x="7019949" y="2997497"/>
            <a:ext cx="4537107" cy="1129886"/>
            <a:chOff x="981375" y="2864057"/>
            <a:chExt cx="4537107" cy="1129886"/>
          </a:xfrm>
        </p:grpSpPr>
        <p:sp>
          <p:nvSpPr>
            <p:cNvPr id="11" name="Rectangle: Rounded Corners 10">
              <a:extLst>
                <a:ext uri="{FF2B5EF4-FFF2-40B4-BE49-F238E27FC236}">
                  <a16:creationId xmlns:a16="http://schemas.microsoft.com/office/drawing/2014/main" id="{C0D0B02F-09FB-F7BA-DB9F-0ECB607A4431}"/>
                </a:ext>
              </a:extLst>
            </p:cNvPr>
            <p:cNvSpPr/>
            <p:nvPr/>
          </p:nvSpPr>
          <p:spPr>
            <a:xfrm>
              <a:off x="981375" y="2864057"/>
              <a:ext cx="4537107" cy="1129886"/>
            </a:xfrm>
            <a:prstGeom prst="roundRect">
              <a:avLst>
                <a:gd name="adj" fmla="val 13859"/>
              </a:avLst>
            </a:prstGeom>
            <a:solidFill>
              <a:sysClr val="window" lastClr="FFFFFF"/>
            </a:solidFill>
            <a:ln w="38100" cap="flat" cmpd="sng" algn="ctr">
              <a:solidFill>
                <a:srgbClr val="FBA409"/>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F2153F51-A2CA-2A79-CF27-339FA1907D99}"/>
                </a:ext>
              </a:extLst>
            </p:cNvPr>
            <p:cNvSpPr txBox="1"/>
            <p:nvPr/>
          </p:nvSpPr>
          <p:spPr>
            <a:xfrm>
              <a:off x="1504834" y="2935135"/>
              <a:ext cx="375082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150</a:t>
              </a:r>
            </a:p>
          </p:txBody>
        </p:sp>
      </p:grpSp>
      <p:grpSp>
        <p:nvGrpSpPr>
          <p:cNvPr id="13" name="Group 12">
            <a:extLst>
              <a:ext uri="{FF2B5EF4-FFF2-40B4-BE49-F238E27FC236}">
                <a16:creationId xmlns:a16="http://schemas.microsoft.com/office/drawing/2014/main" id="{2C1DEFF0-7759-C076-4830-3359E23F680D}"/>
              </a:ext>
            </a:extLst>
          </p:cNvPr>
          <p:cNvGrpSpPr/>
          <p:nvPr/>
        </p:nvGrpSpPr>
        <p:grpSpPr>
          <a:xfrm>
            <a:off x="1210590" y="4937554"/>
            <a:ext cx="4537107" cy="1129886"/>
            <a:chOff x="981375" y="4872764"/>
            <a:chExt cx="4537107" cy="1129886"/>
          </a:xfrm>
        </p:grpSpPr>
        <p:sp>
          <p:nvSpPr>
            <p:cNvPr id="14" name="Rectangle: Rounded Corners 13">
              <a:extLst>
                <a:ext uri="{FF2B5EF4-FFF2-40B4-BE49-F238E27FC236}">
                  <a16:creationId xmlns:a16="http://schemas.microsoft.com/office/drawing/2014/main" id="{3378FAFF-4E95-4930-E02E-B4D30A504654}"/>
                </a:ext>
              </a:extLst>
            </p:cNvPr>
            <p:cNvSpPr/>
            <p:nvPr/>
          </p:nvSpPr>
          <p:spPr>
            <a:xfrm>
              <a:off x="981375" y="4872764"/>
              <a:ext cx="4537107" cy="1129886"/>
            </a:xfrm>
            <a:prstGeom prst="roundRect">
              <a:avLst>
                <a:gd name="adj" fmla="val 13859"/>
              </a:avLst>
            </a:prstGeom>
            <a:solidFill>
              <a:sysClr val="window" lastClr="FFFFFF"/>
            </a:solidFill>
            <a:ln w="38100" cap="flat" cmpd="sng" algn="ctr">
              <a:solidFill>
                <a:srgbClr val="4D9E2A"/>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7D08FD43-50ED-B6A5-D28F-A5443EFFE786}"/>
                </a:ext>
              </a:extLst>
            </p:cNvPr>
            <p:cNvSpPr txBox="1"/>
            <p:nvPr/>
          </p:nvSpPr>
          <p:spPr>
            <a:xfrm>
              <a:off x="1438043" y="4953025"/>
              <a:ext cx="375082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6000" b="1" i="0" u="none" strike="noStrike" kern="0" cap="none" spc="0" normalizeH="0" baseline="0" noProof="0" dirty="0">
                  <a:ln>
                    <a:noFill/>
                  </a:ln>
                  <a:solidFill>
                    <a:prstClr val="black"/>
                  </a:solidFill>
                  <a:effectLst/>
                  <a:uLnTx/>
                  <a:uFillTx/>
                  <a:latin typeface="Cambria" panose="02040503050406030204" pitchFamily="18" charset="0"/>
                  <a:ea typeface="+mn-ea"/>
                  <a:cs typeface="+mn-cs"/>
                </a:rPr>
                <a:t>50</a:t>
              </a:r>
            </a:p>
          </p:txBody>
        </p:sp>
      </p:grpSp>
      <p:grpSp>
        <p:nvGrpSpPr>
          <p:cNvPr id="16" name="Group 15">
            <a:extLst>
              <a:ext uri="{FF2B5EF4-FFF2-40B4-BE49-F238E27FC236}">
                <a16:creationId xmlns:a16="http://schemas.microsoft.com/office/drawing/2014/main" id="{041F6733-27A5-E4B3-E26A-5B0E1030126A}"/>
              </a:ext>
            </a:extLst>
          </p:cNvPr>
          <p:cNvGrpSpPr/>
          <p:nvPr/>
        </p:nvGrpSpPr>
        <p:grpSpPr>
          <a:xfrm>
            <a:off x="7003771" y="4865867"/>
            <a:ext cx="4537107" cy="1129886"/>
            <a:chOff x="6830721" y="4714800"/>
            <a:chExt cx="4537107" cy="1129886"/>
          </a:xfrm>
          <a:solidFill>
            <a:sysClr val="window" lastClr="FFFFFF"/>
          </a:solidFill>
        </p:grpSpPr>
        <p:sp>
          <p:nvSpPr>
            <p:cNvPr id="17" name="Rectangle: Rounded Corners 16">
              <a:extLst>
                <a:ext uri="{FF2B5EF4-FFF2-40B4-BE49-F238E27FC236}">
                  <a16:creationId xmlns:a16="http://schemas.microsoft.com/office/drawing/2014/main" id="{FD5DDED8-DCC6-8CC7-C967-561C0E55B5F6}"/>
                </a:ext>
              </a:extLst>
            </p:cNvPr>
            <p:cNvSpPr/>
            <p:nvPr/>
          </p:nvSpPr>
          <p:spPr>
            <a:xfrm>
              <a:off x="6830721" y="4714800"/>
              <a:ext cx="4537107" cy="1129886"/>
            </a:xfrm>
            <a:prstGeom prst="roundRect">
              <a:avLst>
                <a:gd name="adj" fmla="val 13859"/>
              </a:avLst>
            </a:prstGeom>
            <a:grpFill/>
            <a:ln w="38100" cap="flat" cmpd="sng" algn="ctr">
              <a:solidFill>
                <a:srgbClr val="28A3B4"/>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7ACA628D-E78B-5F33-4298-A4B890C05984}"/>
                </a:ext>
              </a:extLst>
            </p:cNvPr>
            <p:cNvSpPr txBox="1"/>
            <p:nvPr/>
          </p:nvSpPr>
          <p:spPr>
            <a:xfrm>
              <a:off x="7662896" y="4839155"/>
              <a:ext cx="290511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4800" b="1" kern="0" dirty="0">
                  <a:solidFill>
                    <a:prstClr val="black"/>
                  </a:solidFill>
                  <a:latin typeface="Cambria" panose="02040503050406030204" pitchFamily="18" charset="0"/>
                </a:rPr>
                <a:t>120</a:t>
              </a:r>
              <a:endParaRPr kumimoji="0" lang="pt-BR" sz="4800" b="1" i="0" u="none" strike="noStrike" kern="0" cap="none" spc="0" normalizeH="0" baseline="0" noProof="0" dirty="0">
                <a:ln>
                  <a:noFill/>
                </a:ln>
                <a:solidFill>
                  <a:prstClr val="black"/>
                </a:solidFill>
                <a:effectLst/>
                <a:uLnTx/>
                <a:uFillTx/>
                <a:latin typeface="Cambria" panose="02040503050406030204" pitchFamily="18" charset="0"/>
                <a:ea typeface="+mn-ea"/>
                <a:cs typeface="+mn-cs"/>
              </a:endParaRPr>
            </a:p>
          </p:txBody>
        </p:sp>
      </p:grpSp>
      <p:pic>
        <p:nvPicPr>
          <p:cNvPr id="19" name="Picture 18">
            <a:extLst>
              <a:ext uri="{FF2B5EF4-FFF2-40B4-BE49-F238E27FC236}">
                <a16:creationId xmlns:a16="http://schemas.microsoft.com/office/drawing/2014/main" id="{62904F2A-A9C4-5F91-5770-E6839215D4D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8208" b="61433"/>
          <a:stretch/>
        </p:blipFill>
        <p:spPr>
          <a:xfrm>
            <a:off x="5431412" y="3236547"/>
            <a:ext cx="953350" cy="857536"/>
          </a:xfrm>
          <a:prstGeom prst="rect">
            <a:avLst/>
          </a:prstGeom>
        </p:spPr>
      </p:pic>
      <p:pic>
        <p:nvPicPr>
          <p:cNvPr id="20" name="Picture 19">
            <a:extLst>
              <a:ext uri="{FF2B5EF4-FFF2-40B4-BE49-F238E27FC236}">
                <a16:creationId xmlns:a16="http://schemas.microsoft.com/office/drawing/2014/main" id="{2855B090-AEBD-587E-1282-1F6254B979E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0604" t="-2269" r="334" b="61951"/>
          <a:stretch/>
        </p:blipFill>
        <p:spPr>
          <a:xfrm>
            <a:off x="10996844" y="3050695"/>
            <a:ext cx="891076" cy="896464"/>
          </a:xfrm>
          <a:prstGeom prst="rect">
            <a:avLst/>
          </a:prstGeom>
        </p:spPr>
      </p:pic>
      <p:pic>
        <p:nvPicPr>
          <p:cNvPr id="21" name="Picture 20">
            <a:extLst>
              <a:ext uri="{FF2B5EF4-FFF2-40B4-BE49-F238E27FC236}">
                <a16:creationId xmlns:a16="http://schemas.microsoft.com/office/drawing/2014/main" id="{659E4CB2-5388-ADB7-203F-BD1333DA47A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0604" t="-2269" r="334" b="61951"/>
          <a:stretch/>
        </p:blipFill>
        <p:spPr>
          <a:xfrm>
            <a:off x="5182071" y="5068115"/>
            <a:ext cx="891076" cy="896464"/>
          </a:xfrm>
          <a:prstGeom prst="rect">
            <a:avLst/>
          </a:prstGeom>
        </p:spPr>
      </p:pic>
      <p:pic>
        <p:nvPicPr>
          <p:cNvPr id="22" name="Picture 21">
            <a:extLst>
              <a:ext uri="{FF2B5EF4-FFF2-40B4-BE49-F238E27FC236}">
                <a16:creationId xmlns:a16="http://schemas.microsoft.com/office/drawing/2014/main" id="{CD0979DD-CF35-DCBB-2F47-A99F97AB020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0604" t="-2269" r="334" b="61951"/>
          <a:stretch/>
        </p:blipFill>
        <p:spPr>
          <a:xfrm>
            <a:off x="11012168" y="4982578"/>
            <a:ext cx="891076" cy="896464"/>
          </a:xfrm>
          <a:prstGeom prst="rect">
            <a:avLst/>
          </a:prstGeom>
        </p:spPr>
      </p:pic>
      <p:pic>
        <p:nvPicPr>
          <p:cNvPr id="23" name="Picture 22">
            <a:extLst>
              <a:ext uri="{FF2B5EF4-FFF2-40B4-BE49-F238E27FC236}">
                <a16:creationId xmlns:a16="http://schemas.microsoft.com/office/drawing/2014/main" id="{32F90759-71F7-663C-B803-563692B6EE44}"/>
              </a:ext>
            </a:extLst>
          </p:cNvPr>
          <p:cNvPicPr>
            <a:picLocks noChangeAspect="1"/>
          </p:cNvPicPr>
          <p:nvPr/>
        </p:nvPicPr>
        <p:blipFill>
          <a:blip r:embed="rId8"/>
          <a:stretch>
            <a:fillRect/>
          </a:stretch>
        </p:blipFill>
        <p:spPr>
          <a:xfrm>
            <a:off x="375374" y="2919297"/>
            <a:ext cx="1475271" cy="1492036"/>
          </a:xfrm>
          <a:prstGeom prst="rect">
            <a:avLst/>
          </a:prstGeom>
        </p:spPr>
      </p:pic>
      <p:pic>
        <p:nvPicPr>
          <p:cNvPr id="24" name="Picture 23">
            <a:extLst>
              <a:ext uri="{FF2B5EF4-FFF2-40B4-BE49-F238E27FC236}">
                <a16:creationId xmlns:a16="http://schemas.microsoft.com/office/drawing/2014/main" id="{1CF83CBD-7B92-DAC0-E699-FD96AB7CC30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1716" r="58214" b="79914"/>
          <a:stretch/>
        </p:blipFill>
        <p:spPr>
          <a:xfrm>
            <a:off x="6455236" y="2897046"/>
            <a:ext cx="1385564" cy="1400861"/>
          </a:xfrm>
          <a:prstGeom prst="rect">
            <a:avLst/>
          </a:prstGeom>
        </p:spPr>
      </p:pic>
      <p:pic>
        <p:nvPicPr>
          <p:cNvPr id="25" name="Picture 24">
            <a:extLst>
              <a:ext uri="{FF2B5EF4-FFF2-40B4-BE49-F238E27FC236}">
                <a16:creationId xmlns:a16="http://schemas.microsoft.com/office/drawing/2014/main" id="{A696C636-F2CB-FB6F-FCD1-22FC5DD8DBE5}"/>
              </a:ext>
            </a:extLst>
          </p:cNvPr>
          <p:cNvPicPr>
            <a:picLocks noChangeAspect="1"/>
          </p:cNvPicPr>
          <p:nvPr/>
        </p:nvPicPr>
        <p:blipFill rotWithShape="1">
          <a:blip r:embed="rId10"/>
          <a:srcRect r="50703"/>
          <a:stretch/>
        </p:blipFill>
        <p:spPr>
          <a:xfrm>
            <a:off x="314960" y="4730954"/>
            <a:ext cx="1487889" cy="1570786"/>
          </a:xfrm>
          <a:prstGeom prst="rect">
            <a:avLst/>
          </a:prstGeom>
        </p:spPr>
      </p:pic>
      <p:pic>
        <p:nvPicPr>
          <p:cNvPr id="26" name="Picture 25">
            <a:extLst>
              <a:ext uri="{FF2B5EF4-FFF2-40B4-BE49-F238E27FC236}">
                <a16:creationId xmlns:a16="http://schemas.microsoft.com/office/drawing/2014/main" id="{6FD2D61C-5215-D9DC-4C9D-97419654DF87}"/>
              </a:ext>
            </a:extLst>
          </p:cNvPr>
          <p:cNvPicPr>
            <a:picLocks noChangeAspect="1"/>
          </p:cNvPicPr>
          <p:nvPr/>
        </p:nvPicPr>
        <p:blipFill>
          <a:blip r:embed="rId11"/>
          <a:stretch>
            <a:fillRect/>
          </a:stretch>
        </p:blipFill>
        <p:spPr>
          <a:xfrm>
            <a:off x="6475614" y="4663963"/>
            <a:ext cx="1365186" cy="1570786"/>
          </a:xfrm>
          <a:prstGeom prst="rect">
            <a:avLst/>
          </a:prstGeom>
        </p:spPr>
      </p:pic>
      <p:pic>
        <p:nvPicPr>
          <p:cNvPr id="3" name="Picture 2">
            <a:extLst>
              <a:ext uri="{FF2B5EF4-FFF2-40B4-BE49-F238E27FC236}">
                <a16:creationId xmlns:a16="http://schemas.microsoft.com/office/drawing/2014/main" id="{B24396F3-617B-7191-E3A5-50FD48FD3565}"/>
              </a:ext>
            </a:extLst>
          </p:cNvPr>
          <p:cNvPicPr>
            <a:picLocks noChangeAspect="1"/>
          </p:cNvPicPr>
          <p:nvPr/>
        </p:nvPicPr>
        <p:blipFill rotWithShape="1">
          <a:blip r:embed="rId12">
            <a:extLst>
              <a:ext uri="{28A0092B-C50C-407E-A947-70E740481C1C}">
                <a14:useLocalDpi xmlns:a14="http://schemas.microsoft.com/office/drawing/2010/main" val="0"/>
              </a:ext>
            </a:extLst>
          </a:blip>
          <a:srcRect l="76145" t="9551" r="-2996" b="59533"/>
          <a:stretch/>
        </p:blipFill>
        <p:spPr>
          <a:xfrm>
            <a:off x="-205272" y="-64452"/>
            <a:ext cx="2806700" cy="3123730"/>
          </a:xfrm>
          <a:prstGeom prst="rect">
            <a:avLst/>
          </a:prstGeom>
        </p:spPr>
      </p:pic>
    </p:spTree>
    <p:custDataLst>
      <p:tags r:id="rId1"/>
    </p:custDataLst>
    <p:extLst>
      <p:ext uri="{BB962C8B-B14F-4D97-AF65-F5344CB8AC3E}">
        <p14:creationId xmlns:p14="http://schemas.microsoft.com/office/powerpoint/2010/main" val="24846041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strVal val="4*#ppt_w"/>
                                          </p:val>
                                        </p:tav>
                                        <p:tav tm="100000">
                                          <p:val>
                                            <p:strVal val="#ppt_w"/>
                                          </p:val>
                                        </p:tav>
                                      </p:tavLst>
                                    </p:anim>
                                    <p:anim calcmode="lin" valueType="num">
                                      <p:cBhvr>
                                        <p:cTn id="8"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childTnLst>
              </p:cTn>
              <p:nextCondLst>
                <p:cond evt="onClick" delay="0">
                  <p:tgtEl>
                    <p:spTgt spid="10"/>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strVal val="4*#ppt_w"/>
                                          </p:val>
                                        </p:tav>
                                        <p:tav tm="100000">
                                          <p:val>
                                            <p:strVal val="#ppt_w"/>
                                          </p:val>
                                        </p:tav>
                                      </p:tavLst>
                                    </p:anim>
                                    <p:anim calcmode="lin" valueType="num">
                                      <p:cBhvr>
                                        <p:cTn id="15" dur="50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strVal val="4*#ppt_w"/>
                                          </p:val>
                                        </p:tav>
                                        <p:tav tm="100000">
                                          <p:val>
                                            <p:strVal val="#ppt_w"/>
                                          </p:val>
                                        </p:tav>
                                      </p:tavLst>
                                    </p:anim>
                                    <p:anim calcmode="lin" valueType="num">
                                      <p:cBhvr>
                                        <p:cTn id="22"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3" name="explode.wav"/>
                                        </p:tgtEl>
                                      </p:cMediaNode>
                                    </p:audio>
                                  </p:sub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strVal val="4*#ppt_w"/>
                                          </p:val>
                                        </p:tav>
                                        <p:tav tm="100000">
                                          <p:val>
                                            <p:strVal val="#ppt_w"/>
                                          </p:val>
                                        </p:tav>
                                      </p:tavLst>
                                    </p:anim>
                                    <p:anim calcmode="lin" valueType="num">
                                      <p:cBhvr>
                                        <p:cTn id="29"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3" name="explode.wav"/>
                                        </p:tgtEl>
                                      </p:cMediaNode>
                                    </p:audio>
                                  </p:subTnLst>
                                </p:cTn>
                              </p:par>
                            </p:childTnLst>
                          </p:cTn>
                        </p:par>
                      </p:childTnLst>
                    </p:cTn>
                  </p:par>
                </p:childTnLst>
              </p:cTn>
              <p:nextCondLst>
                <p:cond evt="onClick" delay="0">
                  <p:tgtEl>
                    <p:spTgt spid="1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6127C0-EE2B-78C5-0D61-66D7C5C18BA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775" t="3297" r="12476" b="17348"/>
          <a:stretch/>
        </p:blipFill>
        <p:spPr>
          <a:xfrm>
            <a:off x="0" y="-1"/>
            <a:ext cx="12192000" cy="6858001"/>
          </a:xfrm>
          <a:prstGeom prst="rect">
            <a:avLst/>
          </a:prstGeom>
        </p:spPr>
      </p:pic>
      <p:grpSp>
        <p:nvGrpSpPr>
          <p:cNvPr id="3" name="Group 2">
            <a:extLst>
              <a:ext uri="{FF2B5EF4-FFF2-40B4-BE49-F238E27FC236}">
                <a16:creationId xmlns:a16="http://schemas.microsoft.com/office/drawing/2014/main" id="{AA58A10A-0178-F442-6203-92CC4D407F56}"/>
              </a:ext>
            </a:extLst>
          </p:cNvPr>
          <p:cNvGrpSpPr/>
          <p:nvPr/>
        </p:nvGrpSpPr>
        <p:grpSpPr>
          <a:xfrm>
            <a:off x="1414461" y="590548"/>
            <a:ext cx="9941179" cy="1831955"/>
            <a:chOff x="226633" y="-47311"/>
            <a:chExt cx="13830686" cy="2392709"/>
          </a:xfrm>
        </p:grpSpPr>
        <p:sp>
          <p:nvSpPr>
            <p:cNvPr id="4" name="Rectangle 1">
              <a:extLst>
                <a:ext uri="{FF2B5EF4-FFF2-40B4-BE49-F238E27FC236}">
                  <a16:creationId xmlns:a16="http://schemas.microsoft.com/office/drawing/2014/main" id="{575881CA-132B-ED8C-B330-06CD1A15C4C3}"/>
                </a:ext>
              </a:extLst>
            </p:cNvPr>
            <p:cNvSpPr/>
            <p:nvPr/>
          </p:nvSpPr>
          <p:spPr>
            <a:xfrm>
              <a:off x="226633" y="-47311"/>
              <a:ext cx="13830686" cy="2392709"/>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chemeClr val="accent1">
                  <a:lumMod val="50000"/>
                </a:schemeClr>
              </a:solidFill>
              <a:prstDash val="solid"/>
              <a:miter lim="800000"/>
              <a:extLst>
                <a:ext uri="{C807C97D-BFC1-408E-A445-0C87EB9F89A2}">
                  <ask:lineSketchStyleProps xmlns:ask="http://schemas.microsoft.com/office/drawing/2018/sketchyshapes" xmlns="" sd="1018328812">
                    <a:custGeom>
                      <a:avLst/>
                      <a:gdLst>
                        <a:gd name="connsiteX0" fmla="*/ 0 w 9941179"/>
                        <a:gd name="connsiteY0" fmla="*/ 0 h 1831954"/>
                        <a:gd name="connsiteX1" fmla="*/ 9941179 w 9941179"/>
                        <a:gd name="connsiteY1" fmla="*/ 0 h 1831954"/>
                        <a:gd name="connsiteX2" fmla="*/ 9941179 w 9941179"/>
                        <a:gd name="connsiteY2" fmla="*/ 1831954 h 1831954"/>
                        <a:gd name="connsiteX3" fmla="*/ 0 w 9941179"/>
                        <a:gd name="connsiteY3" fmla="*/ 1831954 h 1831954"/>
                        <a:gd name="connsiteX4" fmla="*/ 0 w 9941179"/>
                        <a:gd name="connsiteY4" fmla="*/ 0 h 1831954"/>
                        <a:gd name="connsiteX0" fmla="*/ 0 w 9941179"/>
                        <a:gd name="connsiteY0" fmla="*/ 0 h 1831954"/>
                        <a:gd name="connsiteX1" fmla="*/ 9941179 w 9941179"/>
                        <a:gd name="connsiteY1" fmla="*/ 0 h 1831954"/>
                        <a:gd name="connsiteX2" fmla="*/ 9941179 w 9941179"/>
                        <a:gd name="connsiteY2" fmla="*/ 1831954 h 1831954"/>
                        <a:gd name="connsiteX3" fmla="*/ 0 w 9941179"/>
                        <a:gd name="connsiteY3" fmla="*/ 1831954 h 1831954"/>
                        <a:gd name="connsiteX4" fmla="*/ 0 w 9941179"/>
                        <a:gd name="connsiteY4" fmla="*/ 0 h 1831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1179" h="1831954" fill="none" extrusionOk="0">
                          <a:moveTo>
                            <a:pt x="0" y="0"/>
                          </a:moveTo>
                          <a:cubicBezTo>
                            <a:pt x="3522662" y="13236"/>
                            <a:pt x="5579616" y="220710"/>
                            <a:pt x="9941179" y="0"/>
                          </a:cubicBezTo>
                          <a:cubicBezTo>
                            <a:pt x="9753016" y="409045"/>
                            <a:pt x="9863374" y="1292874"/>
                            <a:pt x="9941179" y="1831954"/>
                          </a:cubicBezTo>
                          <a:cubicBezTo>
                            <a:pt x="5361794" y="1673650"/>
                            <a:pt x="2306044" y="1519885"/>
                            <a:pt x="0" y="1831954"/>
                          </a:cubicBezTo>
                          <a:cubicBezTo>
                            <a:pt x="56957" y="1246137"/>
                            <a:pt x="45065" y="399478"/>
                            <a:pt x="0" y="0"/>
                          </a:cubicBezTo>
                          <a:close/>
                        </a:path>
                        <a:path w="9941179" h="1831954" stroke="0" extrusionOk="0">
                          <a:moveTo>
                            <a:pt x="0" y="0"/>
                          </a:moveTo>
                          <a:cubicBezTo>
                            <a:pt x="4562121" y="-115567"/>
                            <a:pt x="7604808" y="-104212"/>
                            <a:pt x="9941179" y="0"/>
                          </a:cubicBezTo>
                          <a:cubicBezTo>
                            <a:pt x="9832191" y="204582"/>
                            <a:pt x="9956934" y="1220821"/>
                            <a:pt x="9941179" y="1831954"/>
                          </a:cubicBezTo>
                          <a:cubicBezTo>
                            <a:pt x="6558069" y="1748384"/>
                            <a:pt x="2488370" y="2154104"/>
                            <a:pt x="0" y="1831954"/>
                          </a:cubicBezTo>
                          <a:cubicBezTo>
                            <a:pt x="44711" y="1310315"/>
                            <a:pt x="85597" y="895324"/>
                            <a:pt x="0" y="0"/>
                          </a:cubicBezTo>
                          <a:close/>
                        </a:path>
                        <a:path w="9941179" h="1831954" fill="none" stroke="0" extrusionOk="0">
                          <a:moveTo>
                            <a:pt x="0" y="0"/>
                          </a:moveTo>
                          <a:cubicBezTo>
                            <a:pt x="3316226" y="-138237"/>
                            <a:pt x="5852807" y="-47244"/>
                            <a:pt x="9941179" y="0"/>
                          </a:cubicBezTo>
                          <a:cubicBezTo>
                            <a:pt x="9729406" y="319122"/>
                            <a:pt x="9938407" y="1407088"/>
                            <a:pt x="9941179" y="1831954"/>
                          </a:cubicBezTo>
                          <a:cubicBezTo>
                            <a:pt x="4867722" y="1461919"/>
                            <a:pt x="2530903" y="1271590"/>
                            <a:pt x="0" y="1831954"/>
                          </a:cubicBezTo>
                          <a:cubicBezTo>
                            <a:pt x="71610" y="1217441"/>
                            <a:pt x="25998" y="346147"/>
                            <a:pt x="0" y="0"/>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prstClr val="white"/>
                  </a:solidFill>
                  <a:effectLst/>
                  <a:uLnTx/>
                  <a:uFillTx/>
                  <a:latin typeface="Cambria" panose="02040503050406030204" pitchFamily="18" charset="0"/>
                  <a:ea typeface="字魂37号-波纹乖乖体"/>
                  <a:cs typeface="+mn-cs"/>
                </a:rPr>
                <a:t>*</a:t>
              </a:r>
            </a:p>
          </p:txBody>
        </p:sp>
        <p:sp>
          <p:nvSpPr>
            <p:cNvPr id="5" name="TextBox 4">
              <a:extLst>
                <a:ext uri="{FF2B5EF4-FFF2-40B4-BE49-F238E27FC236}">
                  <a16:creationId xmlns:a16="http://schemas.microsoft.com/office/drawing/2014/main" id="{FBD96D52-DBF8-ADBF-B53F-EEBB11C5CB28}"/>
                </a:ext>
              </a:extLst>
            </p:cNvPr>
            <p:cNvSpPr txBox="1"/>
            <p:nvPr/>
          </p:nvSpPr>
          <p:spPr>
            <a:xfrm>
              <a:off x="330935" y="433131"/>
              <a:ext cx="13622080" cy="1567745"/>
            </a:xfrm>
            <a:prstGeom prst="rect">
              <a:avLst/>
            </a:prstGeom>
            <a:noFill/>
          </p:spPr>
          <p:txBody>
            <a:bodyPr wrap="square">
              <a:spAutoFit/>
            </a:bodyPr>
            <a:lstStyle/>
            <a:p>
              <a:pPr marL="0" marR="0" algn="ctr">
                <a:spcBef>
                  <a:spcPts val="0"/>
                </a:spcBef>
                <a:spcAft>
                  <a:spcPts val="0"/>
                </a:spcAft>
              </a:pPr>
              <a:r>
                <a:rPr lang="nl-NL" sz="3600" dirty="0">
                  <a:effectLst/>
                  <a:latin typeface="Cambria" panose="02040503050406030204" pitchFamily="18" charset="0"/>
                  <a:ea typeface="Cambria" panose="02040503050406030204" pitchFamily="18" charset="0"/>
                </a:rPr>
                <a:t>Một chiếc áo giảm giá 15%, giá mới của chiếc áo là bao nhiêu nếu giá gốc là 100 000 đồng?</a:t>
              </a:r>
              <a:endParaRPr lang="en-US" sz="3600" dirty="0">
                <a:effectLst/>
                <a:latin typeface="Cambria" panose="02040503050406030204" pitchFamily="18" charset="0"/>
                <a:ea typeface="Cambria" panose="02040503050406030204" pitchFamily="18" charset="0"/>
              </a:endParaRPr>
            </a:p>
          </p:txBody>
        </p:sp>
      </p:grpSp>
      <p:grpSp>
        <p:nvGrpSpPr>
          <p:cNvPr id="6" name="Group 5">
            <a:extLst>
              <a:ext uri="{FF2B5EF4-FFF2-40B4-BE49-F238E27FC236}">
                <a16:creationId xmlns:a16="http://schemas.microsoft.com/office/drawing/2014/main" id="{965D55EE-192C-6525-5C7C-AC985BF4DEAB}"/>
              </a:ext>
            </a:extLst>
          </p:cNvPr>
          <p:cNvGrpSpPr/>
          <p:nvPr/>
        </p:nvGrpSpPr>
        <p:grpSpPr>
          <a:xfrm>
            <a:off x="7005893" y="3020586"/>
            <a:ext cx="4537107" cy="1129886"/>
            <a:chOff x="6700677" y="2864057"/>
            <a:chExt cx="4537107" cy="1129886"/>
          </a:xfrm>
          <a:solidFill>
            <a:schemeClr val="bg1"/>
          </a:solidFill>
        </p:grpSpPr>
        <p:sp>
          <p:nvSpPr>
            <p:cNvPr id="7" name="Rectangle: Rounded Corners 6">
              <a:extLst>
                <a:ext uri="{FF2B5EF4-FFF2-40B4-BE49-F238E27FC236}">
                  <a16:creationId xmlns:a16="http://schemas.microsoft.com/office/drawing/2014/main" id="{756EE51B-4010-215E-500C-083B3A4F4570}"/>
                </a:ext>
              </a:extLst>
            </p:cNvPr>
            <p:cNvSpPr/>
            <p:nvPr/>
          </p:nvSpPr>
          <p:spPr>
            <a:xfrm>
              <a:off x="6700677" y="2864057"/>
              <a:ext cx="4537107" cy="1129886"/>
            </a:xfrm>
            <a:prstGeom prst="roundRect">
              <a:avLst>
                <a:gd name="adj" fmla="val 13859"/>
              </a:avLst>
            </a:prstGeom>
            <a:grpFill/>
            <a:ln w="38100">
              <a:solidFill>
                <a:srgbClr val="FAA40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AD49266-3ABA-19F8-FDDA-71266E044638}"/>
                </a:ext>
              </a:extLst>
            </p:cNvPr>
            <p:cNvSpPr txBox="1"/>
            <p:nvPr/>
          </p:nvSpPr>
          <p:spPr>
            <a:xfrm>
              <a:off x="7059541" y="3132981"/>
              <a:ext cx="375082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85 000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đồng</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grpSp>
        <p:nvGrpSpPr>
          <p:cNvPr id="9" name="Group 8">
            <a:extLst>
              <a:ext uri="{FF2B5EF4-FFF2-40B4-BE49-F238E27FC236}">
                <a16:creationId xmlns:a16="http://schemas.microsoft.com/office/drawing/2014/main" id="{F660C549-4105-C151-2757-A73EFF33C1E2}"/>
              </a:ext>
            </a:extLst>
          </p:cNvPr>
          <p:cNvGrpSpPr/>
          <p:nvPr/>
        </p:nvGrpSpPr>
        <p:grpSpPr>
          <a:xfrm>
            <a:off x="1186079" y="3075067"/>
            <a:ext cx="4537107" cy="1129886"/>
            <a:chOff x="981375" y="2864057"/>
            <a:chExt cx="4537107" cy="1129886"/>
          </a:xfrm>
        </p:grpSpPr>
        <p:sp>
          <p:nvSpPr>
            <p:cNvPr id="10" name="Rectangle: Rounded Corners 9">
              <a:extLst>
                <a:ext uri="{FF2B5EF4-FFF2-40B4-BE49-F238E27FC236}">
                  <a16:creationId xmlns:a16="http://schemas.microsoft.com/office/drawing/2014/main" id="{099825C5-C539-4836-49D8-9476E62196E1}"/>
                </a:ext>
              </a:extLst>
            </p:cNvPr>
            <p:cNvSpPr/>
            <p:nvPr/>
          </p:nvSpPr>
          <p:spPr>
            <a:xfrm>
              <a:off x="981375" y="2864057"/>
              <a:ext cx="4537107" cy="1129886"/>
            </a:xfrm>
            <a:prstGeom prst="roundRect">
              <a:avLst>
                <a:gd name="adj" fmla="val 13859"/>
              </a:avLst>
            </a:prstGeom>
            <a:solidFill>
              <a:schemeClr val="bg1"/>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FB883968-E3BB-8F00-D9DC-6CCA3D904DBF}"/>
                </a:ext>
              </a:extLst>
            </p:cNvPr>
            <p:cNvSpPr txBox="1"/>
            <p:nvPr/>
          </p:nvSpPr>
          <p:spPr>
            <a:xfrm>
              <a:off x="1420288" y="3050862"/>
              <a:ext cx="375082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65 000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đồng</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grpSp>
        <p:nvGrpSpPr>
          <p:cNvPr id="12" name="Group 11">
            <a:extLst>
              <a:ext uri="{FF2B5EF4-FFF2-40B4-BE49-F238E27FC236}">
                <a16:creationId xmlns:a16="http://schemas.microsoft.com/office/drawing/2014/main" id="{7DFFA85C-7585-DB89-CE16-B17CB8A48C7D}"/>
              </a:ext>
            </a:extLst>
          </p:cNvPr>
          <p:cNvGrpSpPr/>
          <p:nvPr/>
        </p:nvGrpSpPr>
        <p:grpSpPr>
          <a:xfrm>
            <a:off x="1077528" y="4901904"/>
            <a:ext cx="4630996" cy="1129886"/>
            <a:chOff x="887486" y="4872764"/>
            <a:chExt cx="4630996" cy="1129886"/>
          </a:xfrm>
        </p:grpSpPr>
        <p:sp>
          <p:nvSpPr>
            <p:cNvPr id="13" name="Rectangle: Rounded Corners 12">
              <a:extLst>
                <a:ext uri="{FF2B5EF4-FFF2-40B4-BE49-F238E27FC236}">
                  <a16:creationId xmlns:a16="http://schemas.microsoft.com/office/drawing/2014/main" id="{56C4DC3A-1C80-1410-14E5-019708231BFA}"/>
                </a:ext>
              </a:extLst>
            </p:cNvPr>
            <p:cNvSpPr/>
            <p:nvPr/>
          </p:nvSpPr>
          <p:spPr>
            <a:xfrm>
              <a:off x="981375" y="4872764"/>
              <a:ext cx="4537107" cy="1129886"/>
            </a:xfrm>
            <a:prstGeom prst="roundRect">
              <a:avLst>
                <a:gd name="adj" fmla="val 13859"/>
              </a:avLst>
            </a:prstGeom>
            <a:solidFill>
              <a:schemeClr val="bg1"/>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FB683739-4A93-F112-7A88-64B0168E0BE2}"/>
                </a:ext>
              </a:extLst>
            </p:cNvPr>
            <p:cNvSpPr txBox="1"/>
            <p:nvPr/>
          </p:nvSpPr>
          <p:spPr>
            <a:xfrm>
              <a:off x="887486" y="5029644"/>
              <a:ext cx="42808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75 000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đồng</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grpSp>
        <p:nvGrpSpPr>
          <p:cNvPr id="15" name="Group 14">
            <a:extLst>
              <a:ext uri="{FF2B5EF4-FFF2-40B4-BE49-F238E27FC236}">
                <a16:creationId xmlns:a16="http://schemas.microsoft.com/office/drawing/2014/main" id="{A4D50CF6-3446-5F1D-4868-DABC4A9FCD61}"/>
              </a:ext>
            </a:extLst>
          </p:cNvPr>
          <p:cNvGrpSpPr/>
          <p:nvPr/>
        </p:nvGrpSpPr>
        <p:grpSpPr>
          <a:xfrm>
            <a:off x="6818533" y="4816367"/>
            <a:ext cx="4537107" cy="1129886"/>
            <a:chOff x="6830721" y="4714800"/>
            <a:chExt cx="4537107" cy="1129886"/>
          </a:xfrm>
          <a:solidFill>
            <a:schemeClr val="bg1"/>
          </a:solidFill>
        </p:grpSpPr>
        <p:sp>
          <p:nvSpPr>
            <p:cNvPr id="16" name="Rectangle: Rounded Corners 15">
              <a:extLst>
                <a:ext uri="{FF2B5EF4-FFF2-40B4-BE49-F238E27FC236}">
                  <a16:creationId xmlns:a16="http://schemas.microsoft.com/office/drawing/2014/main" id="{F5C06FEE-AF29-7FE3-4829-CD12B509A6C8}"/>
                </a:ext>
              </a:extLst>
            </p:cNvPr>
            <p:cNvSpPr/>
            <p:nvPr/>
          </p:nvSpPr>
          <p:spPr>
            <a:xfrm>
              <a:off x="6830721" y="4714800"/>
              <a:ext cx="4537107" cy="1129886"/>
            </a:xfrm>
            <a:prstGeom prst="roundRect">
              <a:avLst>
                <a:gd name="adj" fmla="val 13859"/>
              </a:avLst>
            </a:prstGeom>
            <a:grpFill/>
            <a:ln w="38100">
              <a:solidFill>
                <a:srgbClr val="28A3B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38B7A41E-CFF4-C790-A6D3-BD7942C5604F}"/>
                </a:ext>
              </a:extLst>
            </p:cNvPr>
            <p:cNvSpPr txBox="1"/>
            <p:nvPr/>
          </p:nvSpPr>
          <p:spPr>
            <a:xfrm>
              <a:off x="7667750" y="4915912"/>
              <a:ext cx="3460024" cy="646331"/>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80 000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đồng</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pic>
        <p:nvPicPr>
          <p:cNvPr id="18" name="Picture 17">
            <a:extLst>
              <a:ext uri="{FF2B5EF4-FFF2-40B4-BE49-F238E27FC236}">
                <a16:creationId xmlns:a16="http://schemas.microsoft.com/office/drawing/2014/main" id="{CB509C59-13FA-3FC5-370E-2972D097FE0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8208" b="61433"/>
          <a:stretch/>
        </p:blipFill>
        <p:spPr>
          <a:xfrm>
            <a:off x="11066325" y="3208535"/>
            <a:ext cx="953350" cy="857536"/>
          </a:xfrm>
          <a:prstGeom prst="rect">
            <a:avLst/>
          </a:prstGeom>
        </p:spPr>
      </p:pic>
      <p:pic>
        <p:nvPicPr>
          <p:cNvPr id="19" name="Picture 18">
            <a:extLst>
              <a:ext uri="{FF2B5EF4-FFF2-40B4-BE49-F238E27FC236}">
                <a16:creationId xmlns:a16="http://schemas.microsoft.com/office/drawing/2014/main" id="{C3F4DC1E-4303-4694-BBCC-4176506A268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0604" t="-2269" r="334" b="61951"/>
          <a:stretch/>
        </p:blipFill>
        <p:spPr>
          <a:xfrm>
            <a:off x="5162974" y="3128265"/>
            <a:ext cx="891076" cy="896464"/>
          </a:xfrm>
          <a:prstGeom prst="rect">
            <a:avLst/>
          </a:prstGeom>
        </p:spPr>
      </p:pic>
      <p:pic>
        <p:nvPicPr>
          <p:cNvPr id="20" name="Picture 19">
            <a:extLst>
              <a:ext uri="{FF2B5EF4-FFF2-40B4-BE49-F238E27FC236}">
                <a16:creationId xmlns:a16="http://schemas.microsoft.com/office/drawing/2014/main" id="{4D5142A8-4370-397B-68A3-6EF53A69BFE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0604" t="-2269" r="334" b="61951"/>
          <a:stretch/>
        </p:blipFill>
        <p:spPr>
          <a:xfrm>
            <a:off x="4996833" y="5018615"/>
            <a:ext cx="891076" cy="896464"/>
          </a:xfrm>
          <a:prstGeom prst="rect">
            <a:avLst/>
          </a:prstGeom>
        </p:spPr>
      </p:pic>
      <p:pic>
        <p:nvPicPr>
          <p:cNvPr id="21" name="Picture 20">
            <a:extLst>
              <a:ext uri="{FF2B5EF4-FFF2-40B4-BE49-F238E27FC236}">
                <a16:creationId xmlns:a16="http://schemas.microsoft.com/office/drawing/2014/main" id="{6AB44F60-14BB-AFA2-CA67-9A06E01ECB4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0604" t="-2269" r="334" b="61951"/>
          <a:stretch/>
        </p:blipFill>
        <p:spPr>
          <a:xfrm>
            <a:off x="10826930" y="4933078"/>
            <a:ext cx="891076" cy="896464"/>
          </a:xfrm>
          <a:prstGeom prst="rect">
            <a:avLst/>
          </a:prstGeom>
        </p:spPr>
      </p:pic>
      <p:pic>
        <p:nvPicPr>
          <p:cNvPr id="22" name="Picture 21">
            <a:extLst>
              <a:ext uri="{FF2B5EF4-FFF2-40B4-BE49-F238E27FC236}">
                <a16:creationId xmlns:a16="http://schemas.microsoft.com/office/drawing/2014/main" id="{8F8DB426-7FBC-1828-5D7B-204AF5279C98}"/>
              </a:ext>
            </a:extLst>
          </p:cNvPr>
          <p:cNvPicPr>
            <a:picLocks noChangeAspect="1"/>
          </p:cNvPicPr>
          <p:nvPr/>
        </p:nvPicPr>
        <p:blipFill>
          <a:blip r:embed="rId8"/>
          <a:stretch>
            <a:fillRect/>
          </a:stretch>
        </p:blipFill>
        <p:spPr>
          <a:xfrm>
            <a:off x="190136" y="2869797"/>
            <a:ext cx="1475271" cy="1492036"/>
          </a:xfrm>
          <a:prstGeom prst="rect">
            <a:avLst/>
          </a:prstGeom>
        </p:spPr>
      </p:pic>
      <p:pic>
        <p:nvPicPr>
          <p:cNvPr id="23" name="Picture 22">
            <a:extLst>
              <a:ext uri="{FF2B5EF4-FFF2-40B4-BE49-F238E27FC236}">
                <a16:creationId xmlns:a16="http://schemas.microsoft.com/office/drawing/2014/main" id="{D9AC697A-2C53-1DBF-32E0-ADB76922168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1716" r="58214" b="79914"/>
          <a:stretch/>
        </p:blipFill>
        <p:spPr>
          <a:xfrm>
            <a:off x="6341835" y="2916556"/>
            <a:ext cx="1385564" cy="1400861"/>
          </a:xfrm>
          <a:prstGeom prst="rect">
            <a:avLst/>
          </a:prstGeom>
        </p:spPr>
      </p:pic>
      <p:pic>
        <p:nvPicPr>
          <p:cNvPr id="24" name="Picture 23">
            <a:extLst>
              <a:ext uri="{FF2B5EF4-FFF2-40B4-BE49-F238E27FC236}">
                <a16:creationId xmlns:a16="http://schemas.microsoft.com/office/drawing/2014/main" id="{0DC4E767-7A8C-D1DD-75BF-62C8C016765C}"/>
              </a:ext>
            </a:extLst>
          </p:cNvPr>
          <p:cNvPicPr>
            <a:picLocks noChangeAspect="1"/>
          </p:cNvPicPr>
          <p:nvPr/>
        </p:nvPicPr>
        <p:blipFill rotWithShape="1">
          <a:blip r:embed="rId10"/>
          <a:srcRect r="50703"/>
          <a:stretch/>
        </p:blipFill>
        <p:spPr>
          <a:xfrm>
            <a:off x="129722" y="4681454"/>
            <a:ext cx="1487889" cy="1570786"/>
          </a:xfrm>
          <a:prstGeom prst="rect">
            <a:avLst/>
          </a:prstGeom>
        </p:spPr>
      </p:pic>
      <p:pic>
        <p:nvPicPr>
          <p:cNvPr id="25" name="Picture 24">
            <a:extLst>
              <a:ext uri="{FF2B5EF4-FFF2-40B4-BE49-F238E27FC236}">
                <a16:creationId xmlns:a16="http://schemas.microsoft.com/office/drawing/2014/main" id="{DD248577-7A20-A7F7-925E-888CDFC0B54F}"/>
              </a:ext>
            </a:extLst>
          </p:cNvPr>
          <p:cNvPicPr>
            <a:picLocks noChangeAspect="1"/>
          </p:cNvPicPr>
          <p:nvPr/>
        </p:nvPicPr>
        <p:blipFill>
          <a:blip r:embed="rId11"/>
          <a:stretch>
            <a:fillRect/>
          </a:stretch>
        </p:blipFill>
        <p:spPr>
          <a:xfrm>
            <a:off x="6290376" y="4614463"/>
            <a:ext cx="1365186" cy="1570786"/>
          </a:xfrm>
          <a:prstGeom prst="rect">
            <a:avLst/>
          </a:prstGeom>
        </p:spPr>
      </p:pic>
      <p:pic>
        <p:nvPicPr>
          <p:cNvPr id="26" name="Picture 25">
            <a:extLst>
              <a:ext uri="{FF2B5EF4-FFF2-40B4-BE49-F238E27FC236}">
                <a16:creationId xmlns:a16="http://schemas.microsoft.com/office/drawing/2014/main" id="{251A6502-FD7A-4DB2-59FE-CB97D1B4AC9F}"/>
              </a:ext>
            </a:extLst>
          </p:cNvPr>
          <p:cNvPicPr>
            <a:picLocks noChangeAspect="1"/>
          </p:cNvPicPr>
          <p:nvPr/>
        </p:nvPicPr>
        <p:blipFill rotWithShape="1">
          <a:blip r:embed="rId12">
            <a:extLst>
              <a:ext uri="{28A0092B-C50C-407E-A947-70E740481C1C}">
                <a14:useLocalDpi xmlns:a14="http://schemas.microsoft.com/office/drawing/2010/main" val="0"/>
              </a:ext>
            </a:extLst>
          </a:blip>
          <a:srcRect l="68871" t="41044" r="15979" b="38494"/>
          <a:stretch/>
        </p:blipFill>
        <p:spPr>
          <a:xfrm>
            <a:off x="-76901" y="382628"/>
            <a:ext cx="1826522" cy="2384534"/>
          </a:xfrm>
          <a:prstGeom prst="rect">
            <a:avLst/>
          </a:prstGeom>
        </p:spPr>
      </p:pic>
    </p:spTree>
    <p:custDataLst>
      <p:tags r:id="rId1"/>
    </p:custDataLst>
    <p:extLst>
      <p:ext uri="{BB962C8B-B14F-4D97-AF65-F5344CB8AC3E}">
        <p14:creationId xmlns:p14="http://schemas.microsoft.com/office/powerpoint/2010/main" val="35019993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strVal val="4*#ppt_w"/>
                                          </p:val>
                                        </p:tav>
                                        <p:tav tm="100000">
                                          <p:val>
                                            <p:strVal val="#ppt_w"/>
                                          </p:val>
                                        </p:tav>
                                      </p:tavLst>
                                    </p:anim>
                                    <p:anim calcmode="lin" valueType="num">
                                      <p:cBhvr>
                                        <p:cTn id="8" dur="50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childTnLst>
              </p:cTn>
              <p:nextCondLst>
                <p:cond evt="onClick" delay="0">
                  <p:tgtEl>
                    <p:spTgt spid="9"/>
                  </p:tgtEl>
                </p:cond>
              </p:nextCondLst>
            </p:seq>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strVal val="4*#ppt_w"/>
                                          </p:val>
                                        </p:tav>
                                        <p:tav tm="100000">
                                          <p:val>
                                            <p:strVal val="#ppt_w"/>
                                          </p:val>
                                        </p:tav>
                                      </p:tavLst>
                                    </p:anim>
                                    <p:anim calcmode="lin" valueType="num">
                                      <p:cBhvr>
                                        <p:cTn id="15" dur="50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6"/>
                  </p:tgtEl>
                </p:cond>
              </p:nextCondLst>
            </p:seq>
            <p:seq concurrent="1" nextAc="seek">
              <p:cTn id="16" restart="whenNotActive" fill="hold" evtFilter="cancelBubble" nodeType="interactiveSeq">
                <p:stCondLst>
                  <p:cond evt="onClick" delay="0">
                    <p:tgtEl>
                      <p:spTgt spid="12"/>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strVal val="4*#ppt_w"/>
                                          </p:val>
                                        </p:tav>
                                        <p:tav tm="100000">
                                          <p:val>
                                            <p:strVal val="#ppt_w"/>
                                          </p:val>
                                        </p:tav>
                                      </p:tavLst>
                                    </p:anim>
                                    <p:anim calcmode="lin" valueType="num">
                                      <p:cBhvr>
                                        <p:cTn id="22"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3" name="explode.wav"/>
                                        </p:tgtEl>
                                      </p:cMediaNode>
                                    </p:audio>
                                  </p:subTnLst>
                                </p:cTn>
                              </p:par>
                            </p:childTnLst>
                          </p:cTn>
                        </p:par>
                      </p:childTnLst>
                    </p:cTn>
                  </p:par>
                </p:childTnLst>
              </p:cTn>
              <p:nextCondLst>
                <p:cond evt="onClick" delay="0">
                  <p:tgtEl>
                    <p:spTgt spid="12"/>
                  </p:tgtEl>
                </p:cond>
              </p:nextCondLst>
            </p:seq>
            <p:seq concurrent="1" nextAc="seek">
              <p:cTn id="23" restart="whenNotActive" fill="hold" evtFilter="cancelBubble" nodeType="interactiveSeq">
                <p:stCondLst>
                  <p:cond evt="onClick" delay="0">
                    <p:tgtEl>
                      <p:spTgt spid="15"/>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strVal val="4*#ppt_w"/>
                                          </p:val>
                                        </p:tav>
                                        <p:tav tm="100000">
                                          <p:val>
                                            <p:strVal val="#ppt_w"/>
                                          </p:val>
                                        </p:tav>
                                      </p:tavLst>
                                    </p:anim>
                                    <p:anim calcmode="lin" valueType="num">
                                      <p:cBhvr>
                                        <p:cTn id="29"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3" name="explode.wav"/>
                                        </p:tgtEl>
                                      </p:cMediaNode>
                                    </p:audio>
                                  </p:subTnLst>
                                </p:cTn>
                              </p:par>
                            </p:childTnLst>
                          </p:cTn>
                        </p:par>
                      </p:childTnLst>
                    </p:cTn>
                  </p:par>
                </p:childTnLst>
              </p:cTn>
              <p:nextCondLst>
                <p:cond evt="onClick" delay="0">
                  <p:tgtEl>
                    <p:spTgt spid="1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A48632-CBA8-927C-ED6A-270791FCB15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775" t="3297" r="12476" b="17348"/>
          <a:stretch/>
        </p:blipFill>
        <p:spPr>
          <a:xfrm>
            <a:off x="0" y="-1"/>
            <a:ext cx="12192000" cy="6858001"/>
          </a:xfrm>
          <a:prstGeom prst="rect">
            <a:avLst/>
          </a:prstGeom>
        </p:spPr>
      </p:pic>
      <p:grpSp>
        <p:nvGrpSpPr>
          <p:cNvPr id="3" name="Group 2">
            <a:extLst>
              <a:ext uri="{FF2B5EF4-FFF2-40B4-BE49-F238E27FC236}">
                <a16:creationId xmlns:a16="http://schemas.microsoft.com/office/drawing/2014/main" id="{F29D7730-0E64-C100-8A98-844D7ED8CF6B}"/>
              </a:ext>
            </a:extLst>
          </p:cNvPr>
          <p:cNvGrpSpPr/>
          <p:nvPr/>
        </p:nvGrpSpPr>
        <p:grpSpPr>
          <a:xfrm>
            <a:off x="1662566" y="697981"/>
            <a:ext cx="8882712" cy="1831954"/>
            <a:chOff x="226633" y="-47311"/>
            <a:chExt cx="31555625" cy="2392709"/>
          </a:xfrm>
        </p:grpSpPr>
        <p:sp>
          <p:nvSpPr>
            <p:cNvPr id="4" name="Rectangle 1">
              <a:extLst>
                <a:ext uri="{FF2B5EF4-FFF2-40B4-BE49-F238E27FC236}">
                  <a16:creationId xmlns:a16="http://schemas.microsoft.com/office/drawing/2014/main" id="{8565E55F-B7FB-EB48-1697-71AAD7F37331}"/>
                </a:ext>
              </a:extLst>
            </p:cNvPr>
            <p:cNvSpPr/>
            <p:nvPr/>
          </p:nvSpPr>
          <p:spPr>
            <a:xfrm>
              <a:off x="226633" y="-47311"/>
              <a:ext cx="31555625" cy="2392709"/>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chemeClr val="accent1">
                  <a:lumMod val="50000"/>
                </a:schemeClr>
              </a:solidFill>
              <a:prstDash val="solid"/>
              <a:miter lim="800000"/>
              <a:extLst>
                <a:ext uri="{C807C97D-BFC1-408E-A445-0C87EB9F89A2}">
                  <ask:lineSketchStyleProps xmlns:ask="http://schemas.microsoft.com/office/drawing/2018/sketchyshapes" xmlns="" sd="1018328812">
                    <a:custGeom>
                      <a:avLst/>
                      <a:gdLst>
                        <a:gd name="connsiteX0" fmla="*/ 0 w 3893252"/>
                        <a:gd name="connsiteY0" fmla="*/ 0 h 1831954"/>
                        <a:gd name="connsiteX1" fmla="*/ 3893252 w 3893252"/>
                        <a:gd name="connsiteY1" fmla="*/ 0 h 1831954"/>
                        <a:gd name="connsiteX2" fmla="*/ 3893252 w 3893252"/>
                        <a:gd name="connsiteY2" fmla="*/ 1831954 h 1831954"/>
                        <a:gd name="connsiteX3" fmla="*/ 0 w 3893252"/>
                        <a:gd name="connsiteY3" fmla="*/ 1831954 h 1831954"/>
                        <a:gd name="connsiteX4" fmla="*/ 0 w 3893252"/>
                        <a:gd name="connsiteY4" fmla="*/ 0 h 1831954"/>
                        <a:gd name="connsiteX0" fmla="*/ 0 w 3893252"/>
                        <a:gd name="connsiteY0" fmla="*/ 0 h 1831954"/>
                        <a:gd name="connsiteX1" fmla="*/ 3893252 w 3893252"/>
                        <a:gd name="connsiteY1" fmla="*/ 0 h 1831954"/>
                        <a:gd name="connsiteX2" fmla="*/ 3893252 w 3893252"/>
                        <a:gd name="connsiteY2" fmla="*/ 1831954 h 1831954"/>
                        <a:gd name="connsiteX3" fmla="*/ 0 w 3893252"/>
                        <a:gd name="connsiteY3" fmla="*/ 1831954 h 1831954"/>
                        <a:gd name="connsiteX4" fmla="*/ 0 w 3893252"/>
                        <a:gd name="connsiteY4" fmla="*/ 0 h 1831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3252" h="1831954" fill="none" extrusionOk="0">
                          <a:moveTo>
                            <a:pt x="0" y="0"/>
                          </a:moveTo>
                          <a:cubicBezTo>
                            <a:pt x="1335524" y="-106145"/>
                            <a:pt x="2240046" y="-83177"/>
                            <a:pt x="3893252" y="0"/>
                          </a:cubicBezTo>
                          <a:cubicBezTo>
                            <a:pt x="3837990" y="335732"/>
                            <a:pt x="3812923" y="1292575"/>
                            <a:pt x="3893252" y="1831954"/>
                          </a:cubicBezTo>
                          <a:cubicBezTo>
                            <a:pt x="2030697" y="1803804"/>
                            <a:pt x="860925" y="1523711"/>
                            <a:pt x="0" y="1831954"/>
                          </a:cubicBezTo>
                          <a:cubicBezTo>
                            <a:pt x="44266" y="1183918"/>
                            <a:pt x="36324" y="409513"/>
                            <a:pt x="0" y="0"/>
                          </a:cubicBezTo>
                          <a:close/>
                        </a:path>
                        <a:path w="3893252" h="1831954" stroke="0" extrusionOk="0">
                          <a:moveTo>
                            <a:pt x="0" y="0"/>
                          </a:moveTo>
                          <a:cubicBezTo>
                            <a:pt x="1728195" y="-165232"/>
                            <a:pt x="3081647" y="-98353"/>
                            <a:pt x="3893252" y="0"/>
                          </a:cubicBezTo>
                          <a:cubicBezTo>
                            <a:pt x="3854847" y="250646"/>
                            <a:pt x="3926130" y="1198589"/>
                            <a:pt x="3893252" y="1831954"/>
                          </a:cubicBezTo>
                          <a:cubicBezTo>
                            <a:pt x="2490700" y="1727274"/>
                            <a:pt x="928894" y="2011770"/>
                            <a:pt x="0" y="1831954"/>
                          </a:cubicBezTo>
                          <a:cubicBezTo>
                            <a:pt x="12282" y="1317382"/>
                            <a:pt x="33835" y="950414"/>
                            <a:pt x="0" y="0"/>
                          </a:cubicBezTo>
                          <a:close/>
                        </a:path>
                        <a:path w="3893252" h="1831954" fill="none" stroke="0" extrusionOk="0">
                          <a:moveTo>
                            <a:pt x="0" y="0"/>
                          </a:moveTo>
                          <a:cubicBezTo>
                            <a:pt x="1323997" y="-139308"/>
                            <a:pt x="2337457" y="-31219"/>
                            <a:pt x="3893252" y="0"/>
                          </a:cubicBezTo>
                          <a:cubicBezTo>
                            <a:pt x="3816278" y="325109"/>
                            <a:pt x="3892359" y="1347769"/>
                            <a:pt x="3893252" y="1831954"/>
                          </a:cubicBezTo>
                          <a:cubicBezTo>
                            <a:pt x="1960164" y="1790603"/>
                            <a:pt x="939204" y="1671194"/>
                            <a:pt x="0" y="1831954"/>
                          </a:cubicBezTo>
                          <a:cubicBezTo>
                            <a:pt x="35753" y="1222409"/>
                            <a:pt x="6974" y="330601"/>
                            <a:pt x="0" y="0"/>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prstClr val="white"/>
                  </a:solidFill>
                  <a:effectLst/>
                  <a:uLnTx/>
                  <a:uFillTx/>
                  <a:latin typeface="Cambria" panose="02040503050406030204" pitchFamily="18" charset="0"/>
                  <a:ea typeface="字魂37号-波纹乖乖体"/>
                  <a:cs typeface="+mn-cs"/>
                </a:rPr>
                <a:t>*</a:t>
              </a:r>
            </a:p>
          </p:txBody>
        </p:sp>
        <p:sp>
          <p:nvSpPr>
            <p:cNvPr id="5" name="TextBox 4">
              <a:extLst>
                <a:ext uri="{FF2B5EF4-FFF2-40B4-BE49-F238E27FC236}">
                  <a16:creationId xmlns:a16="http://schemas.microsoft.com/office/drawing/2014/main" id="{8A603948-E8CC-A86F-644A-565CCDBA392F}"/>
                </a:ext>
              </a:extLst>
            </p:cNvPr>
            <p:cNvSpPr txBox="1"/>
            <p:nvPr/>
          </p:nvSpPr>
          <p:spPr>
            <a:xfrm>
              <a:off x="383716" y="352046"/>
              <a:ext cx="31265480" cy="1567746"/>
            </a:xfrm>
            <a:prstGeom prst="rect">
              <a:avLst/>
            </a:prstGeom>
            <a:noFill/>
          </p:spPr>
          <p:txBody>
            <a:bodyPr wrap="square">
              <a:spAutoFit/>
            </a:bodyPr>
            <a:lstStyle/>
            <a:p>
              <a:pPr marL="0" marR="0" algn="ctr">
                <a:spcBef>
                  <a:spcPts val="0"/>
                </a:spcBef>
                <a:spcAft>
                  <a:spcPts val="0"/>
                </a:spcAft>
              </a:pPr>
              <a:r>
                <a:rPr lang="en-US" sz="3600" dirty="0">
                  <a:effectLst/>
                  <a:latin typeface="Cambria" panose="02040503050406030204" pitchFamily="18" charset="0"/>
                  <a:ea typeface="Cambria" panose="02040503050406030204" pitchFamily="18" charset="0"/>
                </a:rPr>
                <a:t>Trong 80 </a:t>
              </a:r>
              <a:r>
                <a:rPr lang="en-US" sz="3600" dirty="0" err="1">
                  <a:effectLst/>
                  <a:latin typeface="Cambria" panose="02040503050406030204" pitchFamily="18" charset="0"/>
                  <a:ea typeface="Cambria" panose="02040503050406030204" pitchFamily="18" charset="0"/>
                </a:rPr>
                <a:t>học</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sinh</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có</a:t>
              </a:r>
              <a:r>
                <a:rPr lang="en-US" sz="3600" dirty="0">
                  <a:effectLst/>
                  <a:latin typeface="Cambria" panose="02040503050406030204" pitchFamily="18" charset="0"/>
                  <a:ea typeface="Cambria" panose="02040503050406030204" pitchFamily="18" charset="0"/>
                </a:rPr>
                <a:t> 35 </a:t>
              </a:r>
              <a:r>
                <a:rPr lang="en-US" sz="3600" dirty="0" err="1">
                  <a:effectLst/>
                  <a:latin typeface="Cambria" panose="02040503050406030204" pitchFamily="18" charset="0"/>
                  <a:ea typeface="Cambria" panose="02040503050406030204" pitchFamily="18" charset="0"/>
                </a:rPr>
                <a:t>học</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sinh</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giỏi</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Tỉ</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lệ</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phần</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trăm</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học</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sinh</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giỏi</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là</a:t>
              </a:r>
              <a:r>
                <a:rPr lang="en-US" sz="3600" dirty="0">
                  <a:effectLst/>
                  <a:latin typeface="Cambria" panose="02040503050406030204" pitchFamily="18" charset="0"/>
                  <a:ea typeface="Cambria" panose="02040503050406030204" pitchFamily="18" charset="0"/>
                </a:rPr>
                <a:t> bao </a:t>
              </a:r>
              <a:r>
                <a:rPr lang="en-US" sz="3600" dirty="0" err="1">
                  <a:effectLst/>
                  <a:latin typeface="Cambria" panose="02040503050406030204" pitchFamily="18" charset="0"/>
                  <a:ea typeface="Cambria" panose="02040503050406030204" pitchFamily="18" charset="0"/>
                </a:rPr>
                <a:t>nhiêu</a:t>
              </a:r>
              <a:r>
                <a:rPr lang="en-US" sz="3600" dirty="0">
                  <a:effectLst/>
                  <a:latin typeface="Cambria" panose="02040503050406030204" pitchFamily="18" charset="0"/>
                  <a:ea typeface="Cambria" panose="02040503050406030204" pitchFamily="18" charset="0"/>
                </a:rPr>
                <a:t>?</a:t>
              </a:r>
            </a:p>
          </p:txBody>
        </p:sp>
      </p:grpSp>
      <p:grpSp>
        <p:nvGrpSpPr>
          <p:cNvPr id="6" name="Group 5">
            <a:extLst>
              <a:ext uri="{FF2B5EF4-FFF2-40B4-BE49-F238E27FC236}">
                <a16:creationId xmlns:a16="http://schemas.microsoft.com/office/drawing/2014/main" id="{55FA36FB-66F6-A582-3C3F-9357FA1F2472}"/>
              </a:ext>
            </a:extLst>
          </p:cNvPr>
          <p:cNvGrpSpPr/>
          <p:nvPr/>
        </p:nvGrpSpPr>
        <p:grpSpPr>
          <a:xfrm>
            <a:off x="7043532" y="4815019"/>
            <a:ext cx="4537107" cy="1129886"/>
            <a:chOff x="6830721" y="2864057"/>
            <a:chExt cx="4537107" cy="1129886"/>
          </a:xfrm>
          <a:solidFill>
            <a:schemeClr val="bg1"/>
          </a:solidFill>
        </p:grpSpPr>
        <p:sp>
          <p:nvSpPr>
            <p:cNvPr id="7" name="Rectangle: Rounded Corners 6">
              <a:extLst>
                <a:ext uri="{FF2B5EF4-FFF2-40B4-BE49-F238E27FC236}">
                  <a16:creationId xmlns:a16="http://schemas.microsoft.com/office/drawing/2014/main" id="{4D42C24B-8CFD-9A00-CF82-B2D717D62A03}"/>
                </a:ext>
              </a:extLst>
            </p:cNvPr>
            <p:cNvSpPr/>
            <p:nvPr/>
          </p:nvSpPr>
          <p:spPr>
            <a:xfrm>
              <a:off x="6830721" y="2864057"/>
              <a:ext cx="4537107" cy="1129886"/>
            </a:xfrm>
            <a:prstGeom prst="roundRect">
              <a:avLst>
                <a:gd name="adj" fmla="val 13859"/>
              </a:avLst>
            </a:prstGeom>
            <a:grpFill/>
            <a:ln w="381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5EB30008-816D-8587-D427-4FCF8683491E}"/>
                </a:ext>
              </a:extLst>
            </p:cNvPr>
            <p:cNvSpPr txBox="1"/>
            <p:nvPr/>
          </p:nvSpPr>
          <p:spPr>
            <a:xfrm>
              <a:off x="7223859" y="3044278"/>
              <a:ext cx="3750829" cy="769441"/>
            </a:xfrm>
            <a:prstGeom prst="rect">
              <a:avLst/>
            </a:prstGeom>
            <a:grp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43,75 %</a:t>
              </a:r>
            </a:p>
          </p:txBody>
        </p:sp>
      </p:grpSp>
      <p:grpSp>
        <p:nvGrpSpPr>
          <p:cNvPr id="9" name="Group 8">
            <a:extLst>
              <a:ext uri="{FF2B5EF4-FFF2-40B4-BE49-F238E27FC236}">
                <a16:creationId xmlns:a16="http://schemas.microsoft.com/office/drawing/2014/main" id="{2BB123F1-537E-CD93-6C3B-63268CB693D7}"/>
              </a:ext>
            </a:extLst>
          </p:cNvPr>
          <p:cNvGrpSpPr/>
          <p:nvPr/>
        </p:nvGrpSpPr>
        <p:grpSpPr>
          <a:xfrm>
            <a:off x="7018104" y="3109679"/>
            <a:ext cx="4537107" cy="1129886"/>
            <a:chOff x="981375" y="2864057"/>
            <a:chExt cx="4537107" cy="1129886"/>
          </a:xfrm>
        </p:grpSpPr>
        <p:sp>
          <p:nvSpPr>
            <p:cNvPr id="10" name="Rectangle: Rounded Corners 9">
              <a:extLst>
                <a:ext uri="{FF2B5EF4-FFF2-40B4-BE49-F238E27FC236}">
                  <a16:creationId xmlns:a16="http://schemas.microsoft.com/office/drawing/2014/main" id="{6033FB67-E145-371C-28BB-72564133641A}"/>
                </a:ext>
              </a:extLst>
            </p:cNvPr>
            <p:cNvSpPr/>
            <p:nvPr/>
          </p:nvSpPr>
          <p:spPr>
            <a:xfrm>
              <a:off x="981375" y="2864057"/>
              <a:ext cx="4537107" cy="1129886"/>
            </a:xfrm>
            <a:prstGeom prst="roundRect">
              <a:avLst>
                <a:gd name="adj" fmla="val 13859"/>
              </a:avLst>
            </a:prstGeom>
            <a:solidFill>
              <a:schemeClr val="bg1"/>
            </a:solidFill>
            <a:ln w="38100">
              <a:solidFill>
                <a:srgbClr val="FBA4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0898D0B-EDCE-EFCE-C8EF-C9D8DBE23B9F}"/>
                </a:ext>
              </a:extLst>
            </p:cNvPr>
            <p:cNvSpPr txBox="1"/>
            <p:nvPr/>
          </p:nvSpPr>
          <p:spPr>
            <a:xfrm>
              <a:off x="1607829" y="3005350"/>
              <a:ext cx="375082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44,75 %</a:t>
              </a:r>
            </a:p>
          </p:txBody>
        </p:sp>
      </p:grpSp>
      <p:grpSp>
        <p:nvGrpSpPr>
          <p:cNvPr id="12" name="Group 11">
            <a:extLst>
              <a:ext uri="{FF2B5EF4-FFF2-40B4-BE49-F238E27FC236}">
                <a16:creationId xmlns:a16="http://schemas.microsoft.com/office/drawing/2014/main" id="{0444F195-E652-F554-D115-755E28D37E0C}"/>
              </a:ext>
            </a:extLst>
          </p:cNvPr>
          <p:cNvGrpSpPr/>
          <p:nvPr/>
        </p:nvGrpSpPr>
        <p:grpSpPr>
          <a:xfrm>
            <a:off x="1070307" y="4937554"/>
            <a:ext cx="4537107" cy="1129886"/>
            <a:chOff x="981375" y="4872764"/>
            <a:chExt cx="4537107" cy="1129886"/>
          </a:xfrm>
        </p:grpSpPr>
        <p:sp>
          <p:nvSpPr>
            <p:cNvPr id="13" name="Rectangle: Rounded Corners 12">
              <a:extLst>
                <a:ext uri="{FF2B5EF4-FFF2-40B4-BE49-F238E27FC236}">
                  <a16:creationId xmlns:a16="http://schemas.microsoft.com/office/drawing/2014/main" id="{35EBF75A-B21F-3768-4B4D-36C6C7F3A8C1}"/>
                </a:ext>
              </a:extLst>
            </p:cNvPr>
            <p:cNvSpPr/>
            <p:nvPr/>
          </p:nvSpPr>
          <p:spPr>
            <a:xfrm>
              <a:off x="981375" y="4872764"/>
              <a:ext cx="4537107" cy="1129886"/>
            </a:xfrm>
            <a:prstGeom prst="roundRect">
              <a:avLst>
                <a:gd name="adj" fmla="val 13859"/>
              </a:avLst>
            </a:prstGeom>
            <a:solidFill>
              <a:schemeClr val="bg1"/>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119B2F9E-ABAD-E411-D7FF-CE03B366164F}"/>
                </a:ext>
              </a:extLst>
            </p:cNvPr>
            <p:cNvSpPr txBox="1"/>
            <p:nvPr/>
          </p:nvSpPr>
          <p:spPr>
            <a:xfrm>
              <a:off x="1510005" y="5042335"/>
              <a:ext cx="375082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43,57 %</a:t>
              </a:r>
            </a:p>
          </p:txBody>
        </p:sp>
      </p:grpSp>
      <p:grpSp>
        <p:nvGrpSpPr>
          <p:cNvPr id="15" name="Group 14">
            <a:extLst>
              <a:ext uri="{FF2B5EF4-FFF2-40B4-BE49-F238E27FC236}">
                <a16:creationId xmlns:a16="http://schemas.microsoft.com/office/drawing/2014/main" id="{B73C566F-ACA7-0124-127B-10DB2603230C}"/>
              </a:ext>
            </a:extLst>
          </p:cNvPr>
          <p:cNvGrpSpPr/>
          <p:nvPr/>
        </p:nvGrpSpPr>
        <p:grpSpPr>
          <a:xfrm>
            <a:off x="1196527" y="3095966"/>
            <a:ext cx="4537107" cy="1129886"/>
            <a:chOff x="6830721" y="4714800"/>
            <a:chExt cx="4537107" cy="1129886"/>
          </a:xfrm>
          <a:solidFill>
            <a:schemeClr val="bg1"/>
          </a:solidFill>
        </p:grpSpPr>
        <p:sp>
          <p:nvSpPr>
            <p:cNvPr id="16" name="Rectangle: Rounded Corners 15">
              <a:extLst>
                <a:ext uri="{FF2B5EF4-FFF2-40B4-BE49-F238E27FC236}">
                  <a16:creationId xmlns:a16="http://schemas.microsoft.com/office/drawing/2014/main" id="{260251D4-B608-51B8-E6E8-F5000FBB81CF}"/>
                </a:ext>
              </a:extLst>
            </p:cNvPr>
            <p:cNvSpPr/>
            <p:nvPr/>
          </p:nvSpPr>
          <p:spPr>
            <a:xfrm>
              <a:off x="6830721" y="4714800"/>
              <a:ext cx="4537107" cy="1129886"/>
            </a:xfrm>
            <a:prstGeom prst="roundRect">
              <a:avLst>
                <a:gd name="adj" fmla="val 13859"/>
              </a:avLst>
            </a:prstGeom>
            <a:grp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66276298-24A0-6E64-2BBB-73FA16ADEEC7}"/>
                </a:ext>
              </a:extLst>
            </p:cNvPr>
            <p:cNvSpPr txBox="1"/>
            <p:nvPr/>
          </p:nvSpPr>
          <p:spPr>
            <a:xfrm>
              <a:off x="7892091" y="4839325"/>
              <a:ext cx="2729757" cy="769441"/>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43,65 %</a:t>
              </a:r>
            </a:p>
          </p:txBody>
        </p:sp>
      </p:grpSp>
      <p:pic>
        <p:nvPicPr>
          <p:cNvPr id="18" name="Picture 17">
            <a:extLst>
              <a:ext uri="{FF2B5EF4-FFF2-40B4-BE49-F238E27FC236}">
                <a16:creationId xmlns:a16="http://schemas.microsoft.com/office/drawing/2014/main" id="{75A2D657-DBCB-322B-7700-FCB253A5E4B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8208" b="61433"/>
          <a:stretch/>
        </p:blipFill>
        <p:spPr>
          <a:xfrm>
            <a:off x="11140218" y="5019030"/>
            <a:ext cx="953350" cy="857536"/>
          </a:xfrm>
          <a:prstGeom prst="rect">
            <a:avLst/>
          </a:prstGeom>
        </p:spPr>
      </p:pic>
      <p:pic>
        <p:nvPicPr>
          <p:cNvPr id="19" name="Picture 18">
            <a:extLst>
              <a:ext uri="{FF2B5EF4-FFF2-40B4-BE49-F238E27FC236}">
                <a16:creationId xmlns:a16="http://schemas.microsoft.com/office/drawing/2014/main" id="{0388DE34-CBED-618A-A704-31CC16CADE2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0604" t="-2269" r="334" b="61951"/>
          <a:stretch/>
        </p:blipFill>
        <p:spPr>
          <a:xfrm>
            <a:off x="10994999" y="3162877"/>
            <a:ext cx="891076" cy="896464"/>
          </a:xfrm>
          <a:prstGeom prst="rect">
            <a:avLst/>
          </a:prstGeom>
        </p:spPr>
      </p:pic>
      <p:pic>
        <p:nvPicPr>
          <p:cNvPr id="20" name="Picture 19">
            <a:extLst>
              <a:ext uri="{FF2B5EF4-FFF2-40B4-BE49-F238E27FC236}">
                <a16:creationId xmlns:a16="http://schemas.microsoft.com/office/drawing/2014/main" id="{0E782C41-A8B5-F58C-20BE-E8A0974A1EF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0604" t="-2269" r="334" b="61951"/>
          <a:stretch/>
        </p:blipFill>
        <p:spPr>
          <a:xfrm>
            <a:off x="5041788" y="5068115"/>
            <a:ext cx="891076" cy="896464"/>
          </a:xfrm>
          <a:prstGeom prst="rect">
            <a:avLst/>
          </a:prstGeom>
        </p:spPr>
      </p:pic>
      <p:pic>
        <p:nvPicPr>
          <p:cNvPr id="21" name="Picture 20">
            <a:extLst>
              <a:ext uri="{FF2B5EF4-FFF2-40B4-BE49-F238E27FC236}">
                <a16:creationId xmlns:a16="http://schemas.microsoft.com/office/drawing/2014/main" id="{FE618A99-F64F-BF0D-3BCB-D7C345CB66D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0604" t="-2269" r="334" b="61951"/>
          <a:stretch/>
        </p:blipFill>
        <p:spPr>
          <a:xfrm>
            <a:off x="5204924" y="3212677"/>
            <a:ext cx="891076" cy="896464"/>
          </a:xfrm>
          <a:prstGeom prst="rect">
            <a:avLst/>
          </a:prstGeom>
        </p:spPr>
      </p:pic>
      <p:pic>
        <p:nvPicPr>
          <p:cNvPr id="22" name="Picture 21">
            <a:extLst>
              <a:ext uri="{FF2B5EF4-FFF2-40B4-BE49-F238E27FC236}">
                <a16:creationId xmlns:a16="http://schemas.microsoft.com/office/drawing/2014/main" id="{4CB4BCDB-8E18-D3E6-55C5-7284043240FA}"/>
              </a:ext>
            </a:extLst>
          </p:cNvPr>
          <p:cNvPicPr>
            <a:picLocks noChangeAspect="1"/>
          </p:cNvPicPr>
          <p:nvPr/>
        </p:nvPicPr>
        <p:blipFill>
          <a:blip r:embed="rId8"/>
          <a:stretch>
            <a:fillRect/>
          </a:stretch>
        </p:blipFill>
        <p:spPr>
          <a:xfrm>
            <a:off x="347002" y="2918937"/>
            <a:ext cx="1475271" cy="1492036"/>
          </a:xfrm>
          <a:prstGeom prst="rect">
            <a:avLst/>
          </a:prstGeom>
        </p:spPr>
      </p:pic>
      <p:pic>
        <p:nvPicPr>
          <p:cNvPr id="23" name="Picture 22">
            <a:extLst>
              <a:ext uri="{FF2B5EF4-FFF2-40B4-BE49-F238E27FC236}">
                <a16:creationId xmlns:a16="http://schemas.microsoft.com/office/drawing/2014/main" id="{00A48D37-B6AB-4BC1-FF88-3E00BEE1E4B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1716" r="58214" b="79914"/>
          <a:stretch/>
        </p:blipFill>
        <p:spPr>
          <a:xfrm>
            <a:off x="6453391" y="3009228"/>
            <a:ext cx="1385564" cy="1400861"/>
          </a:xfrm>
          <a:prstGeom prst="rect">
            <a:avLst/>
          </a:prstGeom>
        </p:spPr>
      </p:pic>
      <p:pic>
        <p:nvPicPr>
          <p:cNvPr id="24" name="Picture 23">
            <a:extLst>
              <a:ext uri="{FF2B5EF4-FFF2-40B4-BE49-F238E27FC236}">
                <a16:creationId xmlns:a16="http://schemas.microsoft.com/office/drawing/2014/main" id="{9D1DC249-407C-0539-4009-3F2D9E690778}"/>
              </a:ext>
            </a:extLst>
          </p:cNvPr>
          <p:cNvPicPr>
            <a:picLocks noChangeAspect="1"/>
          </p:cNvPicPr>
          <p:nvPr/>
        </p:nvPicPr>
        <p:blipFill rotWithShape="1">
          <a:blip r:embed="rId10"/>
          <a:srcRect r="50703"/>
          <a:stretch/>
        </p:blipFill>
        <p:spPr>
          <a:xfrm>
            <a:off x="174677" y="4730954"/>
            <a:ext cx="1487889" cy="1570786"/>
          </a:xfrm>
          <a:prstGeom prst="rect">
            <a:avLst/>
          </a:prstGeom>
        </p:spPr>
      </p:pic>
      <p:pic>
        <p:nvPicPr>
          <p:cNvPr id="25" name="Picture 24">
            <a:extLst>
              <a:ext uri="{FF2B5EF4-FFF2-40B4-BE49-F238E27FC236}">
                <a16:creationId xmlns:a16="http://schemas.microsoft.com/office/drawing/2014/main" id="{A8091E2C-2154-EA21-08F4-E8073B3D0BEB}"/>
              </a:ext>
            </a:extLst>
          </p:cNvPr>
          <p:cNvPicPr>
            <a:picLocks noChangeAspect="1"/>
          </p:cNvPicPr>
          <p:nvPr/>
        </p:nvPicPr>
        <p:blipFill>
          <a:blip r:embed="rId11"/>
          <a:stretch>
            <a:fillRect/>
          </a:stretch>
        </p:blipFill>
        <p:spPr>
          <a:xfrm>
            <a:off x="6198743" y="4730954"/>
            <a:ext cx="1365186" cy="1570786"/>
          </a:xfrm>
          <a:prstGeom prst="rect">
            <a:avLst/>
          </a:prstGeom>
        </p:spPr>
      </p:pic>
      <p:pic>
        <p:nvPicPr>
          <p:cNvPr id="26" name="Picture 25">
            <a:extLst>
              <a:ext uri="{FF2B5EF4-FFF2-40B4-BE49-F238E27FC236}">
                <a16:creationId xmlns:a16="http://schemas.microsoft.com/office/drawing/2014/main" id="{B40A6035-B2D9-4A21-BFE0-B363F25756B7}"/>
              </a:ext>
            </a:extLst>
          </p:cNvPr>
          <p:cNvPicPr>
            <a:picLocks noChangeAspect="1"/>
          </p:cNvPicPr>
          <p:nvPr/>
        </p:nvPicPr>
        <p:blipFill rotWithShape="1">
          <a:blip r:embed="rId12">
            <a:extLst>
              <a:ext uri="{28A0092B-C50C-407E-A947-70E740481C1C}">
                <a14:useLocalDpi xmlns:a14="http://schemas.microsoft.com/office/drawing/2010/main" val="0"/>
              </a:ext>
            </a:extLst>
          </a:blip>
          <a:srcRect l="460" t="-1571" r="79716" b="85110"/>
          <a:stretch/>
        </p:blipFill>
        <p:spPr>
          <a:xfrm>
            <a:off x="-23891" y="911109"/>
            <a:ext cx="2019082" cy="1620625"/>
          </a:xfrm>
          <a:prstGeom prst="rect">
            <a:avLst/>
          </a:prstGeom>
        </p:spPr>
      </p:pic>
    </p:spTree>
    <p:custDataLst>
      <p:tags r:id="rId1"/>
    </p:custDataLst>
    <p:extLst>
      <p:ext uri="{BB962C8B-B14F-4D97-AF65-F5344CB8AC3E}">
        <p14:creationId xmlns:p14="http://schemas.microsoft.com/office/powerpoint/2010/main" val="27485088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strVal val="4*#ppt_w"/>
                                          </p:val>
                                        </p:tav>
                                        <p:tav tm="100000">
                                          <p:val>
                                            <p:strVal val="#ppt_w"/>
                                          </p:val>
                                        </p:tav>
                                      </p:tavLst>
                                    </p:anim>
                                    <p:anim calcmode="lin" valueType="num">
                                      <p:cBhvr>
                                        <p:cTn id="8" dur="50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childTnLst>
              </p:cTn>
              <p:nextCondLst>
                <p:cond evt="onClick" delay="0">
                  <p:tgtEl>
                    <p:spTgt spid="9"/>
                  </p:tgtEl>
                </p:cond>
              </p:nextCondLst>
            </p:seq>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strVal val="4*#ppt_w"/>
                                          </p:val>
                                        </p:tav>
                                        <p:tav tm="100000">
                                          <p:val>
                                            <p:strVal val="#ppt_w"/>
                                          </p:val>
                                        </p:tav>
                                      </p:tavLst>
                                    </p:anim>
                                    <p:anim calcmode="lin" valueType="num">
                                      <p:cBhvr>
                                        <p:cTn id="15" dur="50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6"/>
                  </p:tgtEl>
                </p:cond>
              </p:nextCondLst>
            </p:seq>
            <p:seq concurrent="1" nextAc="seek">
              <p:cTn id="16" restart="whenNotActive" fill="hold" evtFilter="cancelBubble" nodeType="interactiveSeq">
                <p:stCondLst>
                  <p:cond evt="onClick" delay="0">
                    <p:tgtEl>
                      <p:spTgt spid="12"/>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strVal val="4*#ppt_w"/>
                                          </p:val>
                                        </p:tav>
                                        <p:tav tm="100000">
                                          <p:val>
                                            <p:strVal val="#ppt_w"/>
                                          </p:val>
                                        </p:tav>
                                      </p:tavLst>
                                    </p:anim>
                                    <p:anim calcmode="lin" valueType="num">
                                      <p:cBhvr>
                                        <p:cTn id="22"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3" name="explode.wav"/>
                                        </p:tgtEl>
                                      </p:cMediaNode>
                                    </p:audio>
                                  </p:subTnLst>
                                </p:cTn>
                              </p:par>
                            </p:childTnLst>
                          </p:cTn>
                        </p:par>
                      </p:childTnLst>
                    </p:cTn>
                  </p:par>
                </p:childTnLst>
              </p:cTn>
              <p:nextCondLst>
                <p:cond evt="onClick" delay="0">
                  <p:tgtEl>
                    <p:spTgt spid="12"/>
                  </p:tgtEl>
                </p:cond>
              </p:nextCondLst>
            </p:seq>
            <p:seq concurrent="1" nextAc="seek">
              <p:cTn id="23" restart="whenNotActive" fill="hold" evtFilter="cancelBubble" nodeType="interactiveSeq">
                <p:stCondLst>
                  <p:cond evt="onClick" delay="0">
                    <p:tgtEl>
                      <p:spTgt spid="15"/>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strVal val="4*#ppt_w"/>
                                          </p:val>
                                        </p:tav>
                                        <p:tav tm="100000">
                                          <p:val>
                                            <p:strVal val="#ppt_w"/>
                                          </p:val>
                                        </p:tav>
                                      </p:tavLst>
                                    </p:anim>
                                    <p:anim calcmode="lin" valueType="num">
                                      <p:cBhvr>
                                        <p:cTn id="29"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3" name="explode.wav"/>
                                        </p:tgtEl>
                                      </p:cMediaNode>
                                    </p:audio>
                                  </p:subTnLst>
                                </p:cTn>
                              </p:par>
                            </p:childTnLst>
                          </p:cTn>
                        </p:par>
                      </p:childTnLst>
                    </p:cTn>
                  </p:par>
                </p:childTnLst>
              </p:cTn>
              <p:nextCondLst>
                <p:cond evt="onClick" delay="0">
                  <p:tgtEl>
                    <p:spTgt spid="1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33283B-5BD5-631F-71FA-5A5D0745BC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775" t="3297" r="12476" b="17348"/>
          <a:stretch/>
        </p:blipFill>
        <p:spPr>
          <a:xfrm>
            <a:off x="0" y="-1"/>
            <a:ext cx="12192000" cy="6858001"/>
          </a:xfrm>
          <a:prstGeom prst="rect">
            <a:avLst/>
          </a:prstGeom>
        </p:spPr>
      </p:pic>
      <p:grpSp>
        <p:nvGrpSpPr>
          <p:cNvPr id="21" name="Group 20">
            <a:extLst>
              <a:ext uri="{FF2B5EF4-FFF2-40B4-BE49-F238E27FC236}">
                <a16:creationId xmlns:a16="http://schemas.microsoft.com/office/drawing/2014/main" id="{65366B1B-D767-3FB7-3176-A644A1D4E77C}"/>
              </a:ext>
            </a:extLst>
          </p:cNvPr>
          <p:cNvGrpSpPr/>
          <p:nvPr/>
        </p:nvGrpSpPr>
        <p:grpSpPr>
          <a:xfrm>
            <a:off x="7186810" y="112488"/>
            <a:ext cx="5005190" cy="6834413"/>
            <a:chOff x="6958905" y="0"/>
            <a:chExt cx="5005190" cy="7077607"/>
          </a:xfrm>
        </p:grpSpPr>
        <p:pic>
          <p:nvPicPr>
            <p:cNvPr id="19" name="图片 8">
              <a:extLst>
                <a:ext uri="{FF2B5EF4-FFF2-40B4-BE49-F238E27FC236}">
                  <a16:creationId xmlns:a16="http://schemas.microsoft.com/office/drawing/2014/main" id="{EA2996D7-91C3-D734-69FF-230D7FD256B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9063" t="14991" r="5461" b="15724"/>
            <a:stretch/>
          </p:blipFill>
          <p:spPr>
            <a:xfrm>
              <a:off x="6958905" y="0"/>
              <a:ext cx="5005190" cy="6251117"/>
            </a:xfrm>
            <a:prstGeom prst="rect">
              <a:avLst/>
            </a:prstGeom>
          </p:spPr>
        </p:pic>
        <p:pic>
          <p:nvPicPr>
            <p:cNvPr id="20" name="Picture 19">
              <a:extLst>
                <a:ext uri="{FF2B5EF4-FFF2-40B4-BE49-F238E27FC236}">
                  <a16:creationId xmlns:a16="http://schemas.microsoft.com/office/drawing/2014/main" id="{5B4BE999-E408-A5A1-9270-DD8FD5D2038B}"/>
                </a:ext>
              </a:extLst>
            </p:cNvPr>
            <p:cNvPicPr>
              <a:picLocks noChangeAspect="1"/>
            </p:cNvPicPr>
            <p:nvPr/>
          </p:nvPicPr>
          <p:blipFill rotWithShape="1">
            <a:blip r:embed="rId5">
              <a:extLst>
                <a:ext uri="{28A0092B-C50C-407E-A947-70E740481C1C}">
                  <a14:useLocalDpi xmlns:a14="http://schemas.microsoft.com/office/drawing/2010/main" val="0"/>
                </a:ext>
              </a:extLst>
            </a:blip>
            <a:srcRect l="68871" t="41044" r="15979" b="38494"/>
            <a:stretch/>
          </p:blipFill>
          <p:spPr>
            <a:xfrm>
              <a:off x="7162800" y="4448066"/>
              <a:ext cx="2014194" cy="2629541"/>
            </a:xfrm>
            <a:prstGeom prst="rect">
              <a:avLst/>
            </a:prstGeom>
          </p:spPr>
        </p:pic>
      </p:grpSp>
      <p:pic>
        <p:nvPicPr>
          <p:cNvPr id="2" name="Picture 1"/>
          <p:cNvPicPr>
            <a:picLocks noChangeAspect="1"/>
          </p:cNvPicPr>
          <p:nvPr/>
        </p:nvPicPr>
        <p:blipFill>
          <a:blip r:embed="rId6"/>
          <a:stretch>
            <a:fillRect/>
          </a:stretch>
        </p:blipFill>
        <p:spPr>
          <a:xfrm>
            <a:off x="1183882" y="112488"/>
            <a:ext cx="6950042" cy="3316511"/>
          </a:xfrm>
          <a:prstGeom prst="rect">
            <a:avLst/>
          </a:prstGeom>
        </p:spPr>
      </p:pic>
      <p:sp>
        <p:nvSpPr>
          <p:cNvPr id="3" name="38"/>
          <p:cNvSpPr txBox="1"/>
          <p:nvPr/>
        </p:nvSpPr>
        <p:spPr>
          <a:xfrm>
            <a:off x="640080" y="3130649"/>
            <a:ext cx="6546730" cy="3232725"/>
          </a:xfrm>
          <a:prstGeom prst="cloud">
            <a:avLst/>
          </a:prstGeom>
          <a:solidFill>
            <a:schemeClr val="accent6">
              <a:lumMod val="20000"/>
              <a:lumOff val="80000"/>
            </a:schemeClr>
          </a:solid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Cảm</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ơn</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trồng</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cây</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cùng</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mình</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nhé</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Tree>
    <p:custDataLst>
      <p:tags r:id="rId1"/>
    </p:custDataLst>
    <p:extLst>
      <p:ext uri="{BB962C8B-B14F-4D97-AF65-F5344CB8AC3E}">
        <p14:creationId xmlns:p14="http://schemas.microsoft.com/office/powerpoint/2010/main" val="51634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4"/>
          <a:stretch>
            <a:fillRect/>
          </a:stretch>
        </p:blipFill>
        <p:spPr>
          <a:xfrm>
            <a:off x="-529" y="-297"/>
            <a:ext cx="12193057" cy="6858594"/>
          </a:xfrm>
          <a:prstGeom prst="rect">
            <a:avLst/>
          </a:prstGeom>
        </p:spPr>
      </p:pic>
      <p:pic>
        <p:nvPicPr>
          <p:cNvPr id="4" name="Picture 3">
            <a:extLst>
              <a:ext uri="{FF2B5EF4-FFF2-40B4-BE49-F238E27FC236}">
                <a16:creationId xmlns:a16="http://schemas.microsoft.com/office/drawing/2014/main" id="{A3A904F5-C9E7-AE30-49DE-7494ABED44C5}"/>
              </a:ext>
            </a:extLst>
          </p:cNvPr>
          <p:cNvPicPr>
            <a:picLocks noChangeAspect="1"/>
          </p:cNvPicPr>
          <p:nvPr/>
        </p:nvPicPr>
        <p:blipFill>
          <a:blip r:embed="rId5"/>
          <a:stretch>
            <a:fillRect/>
          </a:stretch>
        </p:blipFill>
        <p:spPr>
          <a:xfrm>
            <a:off x="-85463" y="802640"/>
            <a:ext cx="2731245" cy="1670449"/>
          </a:xfrm>
          <a:prstGeom prst="rect">
            <a:avLst/>
          </a:prstGeom>
        </p:spPr>
      </p:pic>
      <p:pic>
        <p:nvPicPr>
          <p:cNvPr id="5" name="Picture 4">
            <a:extLst>
              <a:ext uri="{FF2B5EF4-FFF2-40B4-BE49-F238E27FC236}">
                <a16:creationId xmlns:a16="http://schemas.microsoft.com/office/drawing/2014/main" id="{D48D8442-04EC-6BCB-2691-54996AC367F3}"/>
              </a:ext>
            </a:extLst>
          </p:cNvPr>
          <p:cNvPicPr>
            <a:picLocks noChangeAspect="1"/>
          </p:cNvPicPr>
          <p:nvPr/>
        </p:nvPicPr>
        <p:blipFill>
          <a:blip r:embed="rId6"/>
          <a:stretch>
            <a:fillRect/>
          </a:stretch>
        </p:blipFill>
        <p:spPr>
          <a:xfrm>
            <a:off x="1010851" y="2006499"/>
            <a:ext cx="10235663" cy="2504541"/>
          </a:xfrm>
          <a:prstGeom prst="rect">
            <a:avLst/>
          </a:prstGeom>
        </p:spPr>
      </p:pic>
      <p:pic>
        <p:nvPicPr>
          <p:cNvPr id="7" name="Picture 6">
            <a:extLst>
              <a:ext uri="{FF2B5EF4-FFF2-40B4-BE49-F238E27FC236}">
                <a16:creationId xmlns:a16="http://schemas.microsoft.com/office/drawing/2014/main" id="{08ABB68C-2D93-9A99-990F-ED50E4FC3FD2}"/>
              </a:ext>
            </a:extLst>
          </p:cNvPr>
          <p:cNvPicPr>
            <a:picLocks noChangeAspect="1"/>
          </p:cNvPicPr>
          <p:nvPr/>
        </p:nvPicPr>
        <p:blipFill>
          <a:blip r:embed="rId7"/>
          <a:stretch>
            <a:fillRect/>
          </a:stretch>
        </p:blipFill>
        <p:spPr>
          <a:xfrm>
            <a:off x="4969157" y="4091385"/>
            <a:ext cx="2274005" cy="1072989"/>
          </a:xfrm>
          <a:prstGeom prst="rect">
            <a:avLst/>
          </a:prstGeom>
        </p:spPr>
      </p:pic>
    </p:spTree>
    <p:custDataLst>
      <p:tags r:id="rId1"/>
    </p:custDataLst>
    <p:extLst>
      <p:ext uri="{BB962C8B-B14F-4D97-AF65-F5344CB8AC3E}">
        <p14:creationId xmlns:p14="http://schemas.microsoft.com/office/powerpoint/2010/main" val="166778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0" objId="12"/>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280" y="548782"/>
            <a:ext cx="11133438" cy="5760436"/>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4640" y="224460"/>
            <a:ext cx="11662718" cy="6409079"/>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9280" y="2270950"/>
            <a:ext cx="11210826" cy="2316099"/>
          </a:xfrm>
          <a:prstGeom prst="rect">
            <a:avLst/>
          </a:prstGeom>
        </p:spPr>
      </p:pic>
    </p:spTree>
    <p:custDataLst>
      <p:tags r:id="rId1"/>
    </p:custDataLst>
    <p:extLst>
      <p:ext uri="{BB962C8B-B14F-4D97-AF65-F5344CB8AC3E}">
        <p14:creationId xmlns:p14="http://schemas.microsoft.com/office/powerpoint/2010/main" val="183225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D26315CB-457A-4DB3-BF41-693FF349B197"/>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F\uFFFD\uFFFD{933BFB93-89A2-42AE-B556-D1B6B18D2C69}&quot;,&quot;C:\\Users\\STD\\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OÁN - T21"/>
</p:tagLst>
</file>

<file path=ppt/tags/tag10.xml><?xml version="1.0" encoding="utf-8"?>
<p:tagLst xmlns:a="http://schemas.openxmlformats.org/drawingml/2006/main" xmlns:r="http://schemas.openxmlformats.org/officeDocument/2006/relationships" xmlns:p="http://schemas.openxmlformats.org/presentationml/2006/main">
  <p:tag name="GENSWF_SLIDE_UID" val="{1167A2F5-8CB9-4BD9-9F48-BE0B7CEA3D8B}:264"/>
</p:tagLst>
</file>

<file path=ppt/tags/tag11.xml><?xml version="1.0" encoding="utf-8"?>
<p:tagLst xmlns:a="http://schemas.openxmlformats.org/drawingml/2006/main" xmlns:r="http://schemas.openxmlformats.org/officeDocument/2006/relationships" xmlns:p="http://schemas.openxmlformats.org/presentationml/2006/main">
  <p:tag name="GENSWF_SLIDE_UID" val="{00416D36-670D-4BBC-8D5A-385E9D55DD25}:265"/>
</p:tagLst>
</file>

<file path=ppt/tags/tag12.xml><?xml version="1.0" encoding="utf-8"?>
<p:tagLst xmlns:a="http://schemas.openxmlformats.org/drawingml/2006/main" xmlns:r="http://schemas.openxmlformats.org/officeDocument/2006/relationships" xmlns:p="http://schemas.openxmlformats.org/presentationml/2006/main">
  <p:tag name="GENSWF_SLIDE_UID" val="{6FA89D4A-44F8-43BE-AA5A-5E46FF04951D}:266"/>
</p:tagLst>
</file>

<file path=ppt/tags/tag13.xml><?xml version="1.0" encoding="utf-8"?>
<p:tagLst xmlns:a="http://schemas.openxmlformats.org/drawingml/2006/main" xmlns:r="http://schemas.openxmlformats.org/officeDocument/2006/relationships" xmlns:p="http://schemas.openxmlformats.org/presentationml/2006/main">
  <p:tag name="GENSWF_SLIDE_UID" val="{40A24841-2CCD-4B3B-ACAF-4B62F948F045}:267"/>
</p:tagLst>
</file>

<file path=ppt/tags/tag14.xml><?xml version="1.0" encoding="utf-8"?>
<p:tagLst xmlns:a="http://schemas.openxmlformats.org/drawingml/2006/main" xmlns:r="http://schemas.openxmlformats.org/officeDocument/2006/relationships" xmlns:p="http://schemas.openxmlformats.org/presentationml/2006/main">
  <p:tag name="GENSWF_SLIDE_UID" val="{153A2DB5-ED10-4532-8A71-510F80C3CDCA}:268"/>
</p:tagLst>
</file>

<file path=ppt/tags/tag15.xml><?xml version="1.0" encoding="utf-8"?>
<p:tagLst xmlns:a="http://schemas.openxmlformats.org/drawingml/2006/main" xmlns:r="http://schemas.openxmlformats.org/officeDocument/2006/relationships" xmlns:p="http://schemas.openxmlformats.org/presentationml/2006/main">
  <p:tag name="GENSWF_SLIDE_UID" val="{156478F7-4D71-45F5-93DB-4F0283EBFF46}:269"/>
</p:tagLst>
</file>

<file path=ppt/tags/tag16.xml><?xml version="1.0" encoding="utf-8"?>
<p:tagLst xmlns:a="http://schemas.openxmlformats.org/drawingml/2006/main" xmlns:r="http://schemas.openxmlformats.org/officeDocument/2006/relationships" xmlns:p="http://schemas.openxmlformats.org/presentationml/2006/main">
  <p:tag name="GENSWF_SLIDE_UID" val="{8327F38A-4AD0-4C25-B073-FA4B5CCBA9FE}:270"/>
</p:tagLst>
</file>

<file path=ppt/tags/tag2.xml><?xml version="1.0" encoding="utf-8"?>
<p:tagLst xmlns:a="http://schemas.openxmlformats.org/drawingml/2006/main" xmlns:r="http://schemas.openxmlformats.org/officeDocument/2006/relationships" xmlns:p="http://schemas.openxmlformats.org/presentationml/2006/main">
  <p:tag name="GENSWF_SLIDE_UID" val="{0BC8DF44-45E4-45E0-AA2C-C6C81C74B270}:271"/>
</p:tagLst>
</file>

<file path=ppt/tags/tag3.xml><?xml version="1.0" encoding="utf-8"?>
<p:tagLst xmlns:a="http://schemas.openxmlformats.org/drawingml/2006/main" xmlns:r="http://schemas.openxmlformats.org/officeDocument/2006/relationships" xmlns:p="http://schemas.openxmlformats.org/presentationml/2006/main">
  <p:tag name="GENSWF_SLIDE_UID" val="{42869A5D-3124-4086-9866-10E04ED8DBEB}:257"/>
</p:tagLst>
</file>

<file path=ppt/tags/tag4.xml><?xml version="1.0" encoding="utf-8"?>
<p:tagLst xmlns:a="http://schemas.openxmlformats.org/drawingml/2006/main" xmlns:r="http://schemas.openxmlformats.org/officeDocument/2006/relationships" xmlns:p="http://schemas.openxmlformats.org/presentationml/2006/main">
  <p:tag name="GENSWF_SLIDE_UID" val="{092F3411-99CD-4869-9353-F1EE9B714DC8}:258"/>
</p:tagLst>
</file>

<file path=ppt/tags/tag5.xml><?xml version="1.0" encoding="utf-8"?>
<p:tagLst xmlns:a="http://schemas.openxmlformats.org/drawingml/2006/main" xmlns:r="http://schemas.openxmlformats.org/officeDocument/2006/relationships" xmlns:p="http://schemas.openxmlformats.org/presentationml/2006/main">
  <p:tag name="GENSWF_SLIDE_UID" val="{B54F406C-C4AA-4DE7-970C-C30D7D49DED2}:259"/>
</p:tagLst>
</file>

<file path=ppt/tags/tag6.xml><?xml version="1.0" encoding="utf-8"?>
<p:tagLst xmlns:a="http://schemas.openxmlformats.org/drawingml/2006/main" xmlns:r="http://schemas.openxmlformats.org/officeDocument/2006/relationships" xmlns:p="http://schemas.openxmlformats.org/presentationml/2006/main">
  <p:tag name="GENSWF_SLIDE_UID" val="{32DC3B67-4696-4D2C-ACA3-1050F1B14CFB}:260"/>
</p:tagLst>
</file>

<file path=ppt/tags/tag7.xml><?xml version="1.0" encoding="utf-8"?>
<p:tagLst xmlns:a="http://schemas.openxmlformats.org/drawingml/2006/main" xmlns:r="http://schemas.openxmlformats.org/officeDocument/2006/relationships" xmlns:p="http://schemas.openxmlformats.org/presentationml/2006/main">
  <p:tag name="GENSWF_SLIDE_UID" val="{4C642388-E223-45FE-A0F9-2EA28E0447C0}:261"/>
</p:tagLst>
</file>

<file path=ppt/tags/tag8.xml><?xml version="1.0" encoding="utf-8"?>
<p:tagLst xmlns:a="http://schemas.openxmlformats.org/drawingml/2006/main" xmlns:r="http://schemas.openxmlformats.org/officeDocument/2006/relationships" xmlns:p="http://schemas.openxmlformats.org/presentationml/2006/main">
  <p:tag name="GENSWF_SLIDE_UID" val="{E14AEF97-4E21-43C0-8468-0026A2748F1F}:262"/>
</p:tagLst>
</file>

<file path=ppt/tags/tag9.xml><?xml version="1.0" encoding="utf-8"?>
<p:tagLst xmlns:a="http://schemas.openxmlformats.org/drawingml/2006/main" xmlns:r="http://schemas.openxmlformats.org/officeDocument/2006/relationships" xmlns:p="http://schemas.openxmlformats.org/presentationml/2006/main">
  <p:tag name="GENSWF_SLIDE_UID" val="{CB24C261-92AE-4418-9179-67517FC16860}:26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686</Words>
  <Application>Microsoft Office PowerPoint</Application>
  <PresentationFormat>Widescreen</PresentationFormat>
  <Paragraphs>84</Paragraphs>
  <Slides>15</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#9Slide07 IcielAltus Serif</vt:lpstr>
      <vt:lpstr>Arial</vt:lpstr>
      <vt:lpstr>Calibri</vt:lpstr>
      <vt:lpstr>Calibri Light</vt:lpstr>
      <vt:lpstr>Cambria</vt:lpstr>
      <vt:lpstr>Cambria Math</vt:lpstr>
      <vt:lpstr>等线</vt:lpstr>
      <vt:lpstr>Times New Roman</vt:lpstr>
      <vt:lpstr>UTM Showcard</vt:lpstr>
      <vt:lpstr>字魂37号-波纹乖乖体</vt:lpstr>
      <vt:lpstr>思源黑体 CN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TOÁN - T21</dc:title>
  <dc:creator>STD</dc:creator>
  <cp:lastModifiedBy>STD</cp:lastModifiedBy>
  <cp:revision>3</cp:revision>
  <dcterms:created xsi:type="dcterms:W3CDTF">2025-02-10T09:43:48Z</dcterms:created>
  <dcterms:modified xsi:type="dcterms:W3CDTF">2025-02-10T09:44:43Z</dcterms:modified>
</cp:coreProperties>
</file>