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9D69B-9CB8-48F5-B1D3-79FAF9A1D45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5AAF6-6C04-419A-933C-10833C563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6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9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13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93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2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23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90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8ACD-18C4-47D2-9617-B5CD9125654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DF11-5DA4-48C0-8FBD-FCB46818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8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8ACD-18C4-47D2-9617-B5CD9125654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DF11-5DA4-48C0-8FBD-FCB46818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1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8ACD-18C4-47D2-9617-B5CD9125654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DF11-5DA4-48C0-8FBD-FCB46818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6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107046158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8ACD-18C4-47D2-9617-B5CD9125654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DF11-5DA4-48C0-8FBD-FCB46818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2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8ACD-18C4-47D2-9617-B5CD9125654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DF11-5DA4-48C0-8FBD-FCB46818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7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8ACD-18C4-47D2-9617-B5CD9125654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DF11-5DA4-48C0-8FBD-FCB46818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6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8ACD-18C4-47D2-9617-B5CD9125654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DF11-5DA4-48C0-8FBD-FCB46818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8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8ACD-18C4-47D2-9617-B5CD9125654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DF11-5DA4-48C0-8FBD-FCB46818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8ACD-18C4-47D2-9617-B5CD9125654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DF11-5DA4-48C0-8FBD-FCB46818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2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8ACD-18C4-47D2-9617-B5CD9125654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DF11-5DA4-48C0-8FBD-FCB46818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8ACD-18C4-47D2-9617-B5CD9125654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DF11-5DA4-48C0-8FBD-FCB46818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7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58ACD-18C4-47D2-9617-B5CD9125654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DF11-5DA4-48C0-8FBD-FCB46818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5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3175" y="1535837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25129" y="3801213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2" name="TextBox 1"/>
          <p:cNvSpPr txBox="1"/>
          <p:nvPr/>
        </p:nvSpPr>
        <p:spPr>
          <a:xfrm>
            <a:off x="3897297" y="195309"/>
            <a:ext cx="422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1181" y="2752078"/>
            <a:ext cx="350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9: Vè chim ( tiết 1)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4344" y="1997475"/>
            <a:ext cx="3042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1495" y="4296792"/>
            <a:ext cx="2360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</a:p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1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4284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3262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82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F66A6D-BEA9-4082-A325-0BFAF506F977}"/>
              </a:ext>
            </a:extLst>
          </p:cNvPr>
          <p:cNvSpPr/>
          <p:nvPr/>
        </p:nvSpPr>
        <p:spPr>
          <a:xfrm>
            <a:off x="253314" y="239370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C36D56-41F6-4CA9-BF33-6F08ED5DCDD7}"/>
              </a:ext>
            </a:extLst>
          </p:cNvPr>
          <p:cNvSpPr txBox="1"/>
          <p:nvPr/>
        </p:nvSpPr>
        <p:spPr>
          <a:xfrm>
            <a:off x="767058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314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50768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F9CC41-7B3E-416C-8ABB-2ADACA2E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5" y="1077308"/>
            <a:ext cx="6029515" cy="5607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377FC5-04E5-42E4-BF54-047A1EAA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66" y="173383"/>
            <a:ext cx="6542693" cy="903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4993C1-ADC1-4C83-943F-475158A71F80}"/>
              </a:ext>
            </a:extLst>
          </p:cNvPr>
          <p:cNvSpPr txBox="1"/>
          <p:nvPr/>
        </p:nvSpPr>
        <p:spPr>
          <a:xfrm>
            <a:off x="7010400" y="141250"/>
            <a:ext cx="627410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Mỗi sớm mai thức dậy,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Luỹ tre xanh rì rào,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Ngọn tre cong gọng vó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Kéo mặt trời lên cao.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defTabSz="1101096">
              <a:defRPr/>
            </a:pP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Những trưa đồng đầy nắng,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Trâu nằm nhai bóng râm,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Tre bần thần nhớ gió,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Chợt về đầy tiếng chim.</a:t>
            </a:r>
          </a:p>
          <a:p>
            <a:pPr defTabSz="1101096">
              <a:defRPr/>
            </a:pPr>
            <a:endParaRPr lang="vi-V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Mặt trời xuống núi ngủ,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Tre nâng vầng trăng lên.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Sao, sao treo đầy cành,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Suốt đêm dài thắp sáng.</a:t>
            </a:r>
          </a:p>
          <a:p>
            <a:pPr defTabSz="1101096">
              <a:defRPr/>
            </a:pPr>
            <a:endParaRPr lang="vi-V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Bỗng gà lên tiếng gáy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Xôn xao ngoài luỹ tre.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Đêm chuyển dần về sáng,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Mầm măng đợi nắng về.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96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6207" y="615127"/>
            <a:ext cx="9736720" cy="1896334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381001"/>
            <a:ext cx="9972193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DD4FA8-E86D-4B03-B799-2001557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3" y="2971801"/>
            <a:ext cx="5715000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E3788F-5719-433C-B79F-9C953E09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630" y="2951601"/>
            <a:ext cx="6111238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32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6453" y="5105401"/>
            <a:ext cx="1979026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8968" y="961682"/>
            <a:ext cx="32786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Hay chạy lon ton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Là gà mới nở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Vừa đi vừa nhảy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Là em sáo xinh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Hay nói linh tinh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Là con liếu điếu</a:t>
            </a:r>
          </a:p>
          <a:p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7744" y="961681"/>
            <a:ext cx="39294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nghịch hay tếu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cậu chìa vôi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chao đớp mồi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chim chèo bẻo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Tính hay mách lẻo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Thím khách trước nhà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bà chim sẻ</a:t>
            </a:r>
            <a:endParaRPr lang="vi-VN" sz="22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7927749" y="990600"/>
            <a:ext cx="42626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Có tình có nghĩa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mẹ chim sâu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Giục hè đến mau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cô tu hú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Nhấp nhem buồn ngủ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63931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6453" y="5105401"/>
            <a:ext cx="1979026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8968" y="961682"/>
            <a:ext cx="35072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Hay chạy lon 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x</a:t>
            </a:r>
            <a:r>
              <a:rPr lang="vi-VN" sz="3200" dirty="0">
                <a:solidFill>
                  <a:srgbClr val="000000"/>
                </a:solidFill>
                <a:latin typeface="OpenSans"/>
              </a:rPr>
              <a:t>on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Là gà mới nở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Vừa đi vừa nhảy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Là em sáo xinh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Hay nói linh tinh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Là con liếu điếu</a:t>
            </a:r>
          </a:p>
          <a:p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7744" y="961681"/>
            <a:ext cx="38532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nghịch hay tếu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cậu chìa vôi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chao đớp mồi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chim chèo bẻo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Tính hay mách lẻo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Thím khách trước nhà</a:t>
            </a:r>
          </a:p>
          <a:p>
            <a:pPr>
              <a:defRPr/>
            </a:pPr>
            <a:r>
              <a:rPr lang="vi-VN" sz="2800">
                <a:solidFill>
                  <a:srgbClr val="000000"/>
                </a:solidFill>
                <a:latin typeface="OpenSans"/>
              </a:rPr>
              <a:t>Hay </a:t>
            </a:r>
            <a:r>
              <a:rPr lang="vi-VN" sz="2800" dirty="0">
                <a:solidFill>
                  <a:srgbClr val="000000"/>
                </a:solidFill>
                <a:latin typeface="OpenSans"/>
              </a:rPr>
              <a:t>nhặt </a:t>
            </a:r>
            <a:r>
              <a:rPr lang="vi-VN" sz="2800">
                <a:solidFill>
                  <a:srgbClr val="000000"/>
                </a:solidFill>
                <a:latin typeface="OpenSans"/>
              </a:rPr>
              <a:t>lân </a:t>
            </a:r>
            <a:r>
              <a:rPr lang="vi-VN" sz="2800">
                <a:solidFill>
                  <a:srgbClr val="000000"/>
                </a:solidFill>
                <a:latin typeface="OpenSans"/>
              </a:rPr>
              <a:t>la</a:t>
            </a:r>
            <a:endParaRPr lang="en-US" sz="2800">
              <a:solidFill>
                <a:srgbClr val="000000"/>
              </a:solidFill>
              <a:latin typeface="OpenSans"/>
            </a:endParaRPr>
          </a:p>
          <a:p>
            <a:pPr>
              <a:defRPr/>
            </a:pPr>
            <a:r>
              <a:rPr lang="en-US" sz="2800">
                <a:solidFill>
                  <a:srgbClr val="000000"/>
                </a:solidFill>
                <a:latin typeface="OpenSans"/>
              </a:rPr>
              <a:t>Là bà chim sẻ</a:t>
            </a:r>
            <a:endParaRPr lang="vi-VN" sz="2800" dirty="0">
              <a:solidFill>
                <a:srgbClr val="000000"/>
              </a:solidFill>
              <a:latin typeface="OpenSans"/>
            </a:endParaRPr>
          </a:p>
          <a:p>
            <a:pPr defTabSz="1101096">
              <a:defRPr/>
            </a:pPr>
            <a:endParaRPr lang="vi-VN" sz="28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10336" y="961681"/>
            <a:ext cx="47198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Có tình có nghĩa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mẹ chim sâu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Giục hè đến mau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cô tu hú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Nhấp nhem buồn ngủ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bác cú mèo...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138037-0E4A-4BA3-B440-B5ED0120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1" y="1447800"/>
            <a:ext cx="1261981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B43823-CCAB-4CE5-A89E-5DC9E763F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1" y="3962400"/>
            <a:ext cx="990600" cy="59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EDFE67-CC14-4352-A581-2E23E0601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3124200"/>
            <a:ext cx="1892744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1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9200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40566" y="566936"/>
            <a:ext cx="5067085" cy="1107996"/>
            <a:chOff x="4419627" y="150457"/>
            <a:chExt cx="5068407" cy="110799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19627" y="521102"/>
              <a:ext cx="727764" cy="729238"/>
              <a:chOff x="4318029" y="521102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17292" y="521839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52653" y="56087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67554" y="150457"/>
              <a:ext cx="4320480" cy="1107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Lon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xon</a:t>
              </a:r>
              <a:endParaRPr lang="zh-CN" altLang="en-US" sz="4300" dirty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65227" y="1864823"/>
            <a:ext cx="4544991" cy="1107996"/>
            <a:chOff x="4441097" y="599489"/>
            <a:chExt cx="4546176" cy="1107996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97" y="898915"/>
              <a:ext cx="727764" cy="729238"/>
              <a:chOff x="4339499" y="89891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62" y="89965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93867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 err="1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Lân</a:t>
              </a:r>
              <a:r>
                <a:rPr lang="en-US" sz="4400" dirty="0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la</a:t>
              </a:r>
              <a:endParaRPr lang="zh-CN" altLang="en-US" sz="4300" dirty="0">
                <a:solidFill>
                  <a:srgbClr val="B43C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757368" y="3175519"/>
            <a:ext cx="5453434" cy="1107996"/>
            <a:chOff x="4358550" y="823454"/>
            <a:chExt cx="4552553" cy="1107997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358550" y="953934"/>
              <a:ext cx="727763" cy="887437"/>
              <a:chOff x="4256952" y="953934"/>
              <a:chExt cx="727763" cy="887437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177115" y="1033771"/>
                <a:ext cx="887437" cy="7277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B050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22253" y="1142844"/>
                <a:ext cx="341079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00B050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rgbClr val="00B05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148725" y="823454"/>
              <a:ext cx="3762378" cy="1107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Nhấp</a:t>
              </a:r>
              <a:r>
                <a:rPr lang="en-US" sz="44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nhem</a:t>
              </a:r>
              <a:endParaRPr lang="en-US" sz="44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535849" y="4394341"/>
            <a:ext cx="5307391" cy="1107996"/>
            <a:chOff x="4226902" y="976133"/>
            <a:chExt cx="5308775" cy="1107998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226902" y="1281371"/>
              <a:ext cx="727764" cy="729238"/>
              <a:chOff x="4125304" y="1281371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124567" y="1282108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7030A0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259925" y="137339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7030A0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rgbClr val="7030A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082408" y="976133"/>
              <a:ext cx="4453269" cy="110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Liếu</a:t>
              </a:r>
              <a:r>
                <a:rPr lang="en-US" sz="4400" dirty="0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điếu</a:t>
              </a:r>
              <a:endParaRPr lang="en-US" sz="4400" dirty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20305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82175" y="895282"/>
            <a:ext cx="1510880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87AE51-BB42-483B-A91F-5F132E7F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6" y="2712229"/>
            <a:ext cx="4139335" cy="2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4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6453" y="5105401"/>
            <a:ext cx="1979026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8968" y="961682"/>
            <a:ext cx="34310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Hay chạy lon ton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Là gà mới nở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Vừa đi vừa nhảy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Là em sáo xinh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Hay nói linh tinh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Là con liếu điếu</a:t>
            </a:r>
          </a:p>
          <a:p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7744" y="961681"/>
            <a:ext cx="37770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nghịch hay tếu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cậu chìa vôi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chao đớp mồi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chim chèo bẻo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Tính hay mách lẻo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Thím khách trước nhà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bà chim sẻ</a:t>
            </a:r>
            <a:endParaRPr lang="vi-VN" sz="22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10336" y="961681"/>
            <a:ext cx="41864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Có tình có nghĩa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mẹ chim sâu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Giục hè đến mau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cô tu hú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Nhấp nhem buồn ngủ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35688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3844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70976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90409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5897" y="762001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4528" y="2546869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200" dirty="0" err="1"/>
              <a:t>Loanh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6983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8608" y="1690185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vi-VN" sz="3200" dirty="0"/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9563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/>
          <p:cNvSpPr/>
          <p:nvPr/>
        </p:nvSpPr>
        <p:spPr>
          <a:xfrm>
            <a:off x="5549323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9932" y="3431786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9858" y="4307491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nhắm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endParaRPr lang="vi-VN" sz="3200" dirty="0"/>
          </a:p>
        </p:txBody>
      </p:sp>
      <p:sp>
        <p:nvSpPr>
          <p:cNvPr id="20" name="椭圆 7"/>
          <p:cNvSpPr/>
          <p:nvPr/>
        </p:nvSpPr>
        <p:spPr>
          <a:xfrm>
            <a:off x="5529791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6982" y="5528451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vi-VN" sz="3200" dirty="0"/>
          </a:p>
        </p:txBody>
      </p:sp>
      <p:sp>
        <p:nvSpPr>
          <p:cNvPr id="24" name="文本框 15"/>
          <p:cNvSpPr txBox="1"/>
          <p:nvPr/>
        </p:nvSpPr>
        <p:spPr>
          <a:xfrm>
            <a:off x="367709" y="4761591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89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6453" y="5105401"/>
            <a:ext cx="1979026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8968" y="961682"/>
            <a:ext cx="35834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Hay chạy </a:t>
            </a:r>
            <a:r>
              <a:rPr lang="vi-VN" sz="3200" b="1">
                <a:solidFill>
                  <a:srgbClr val="000000"/>
                </a:solidFill>
                <a:latin typeface="OpenSans"/>
              </a:rPr>
              <a:t>lon </a:t>
            </a:r>
            <a:r>
              <a:rPr lang="en-US" sz="3200" b="1">
                <a:solidFill>
                  <a:srgbClr val="000000"/>
                </a:solidFill>
                <a:latin typeface="OpenSans"/>
              </a:rPr>
              <a:t>x</a:t>
            </a:r>
            <a:r>
              <a:rPr lang="vi-VN" sz="3200" b="1">
                <a:solidFill>
                  <a:srgbClr val="000000"/>
                </a:solidFill>
                <a:latin typeface="OpenSans"/>
              </a:rPr>
              <a:t>on</a:t>
            </a:r>
            <a:endParaRPr lang="vi-VN" sz="3200" b="1" dirty="0">
              <a:solidFill>
                <a:srgbClr val="000000"/>
              </a:solidFill>
              <a:latin typeface="OpenSans"/>
            </a:endParaRP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Là gà mới nở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Vừa đi vừa nhảy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Là em sáo </a:t>
            </a:r>
            <a:r>
              <a:rPr lang="vi-VN" sz="3200" b="1" dirty="0">
                <a:solidFill>
                  <a:srgbClr val="000000"/>
                </a:solidFill>
                <a:latin typeface="OpenSans"/>
              </a:rPr>
              <a:t>xinh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Hay nói </a:t>
            </a:r>
            <a:r>
              <a:rPr lang="vi-VN" sz="3200" b="1" dirty="0">
                <a:solidFill>
                  <a:srgbClr val="000000"/>
                </a:solidFill>
                <a:latin typeface="OpenSans"/>
              </a:rPr>
              <a:t>linh tinh</a:t>
            </a:r>
          </a:p>
          <a:p>
            <a:pPr algn="l"/>
            <a:r>
              <a:rPr lang="vi-VN" sz="3200" dirty="0">
                <a:solidFill>
                  <a:srgbClr val="000000"/>
                </a:solidFill>
                <a:latin typeface="OpenSans"/>
              </a:rPr>
              <a:t>Là con liếu điếu</a:t>
            </a:r>
          </a:p>
          <a:p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7744" y="961681"/>
            <a:ext cx="39294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</a:t>
            </a:r>
            <a:r>
              <a:rPr lang="vi-VN" sz="2800" b="1" dirty="0">
                <a:solidFill>
                  <a:srgbClr val="000000"/>
                </a:solidFill>
                <a:latin typeface="OpenSans"/>
              </a:rPr>
              <a:t>nghịch</a:t>
            </a:r>
            <a:r>
              <a:rPr lang="vi-VN" sz="2800" dirty="0">
                <a:solidFill>
                  <a:srgbClr val="000000"/>
                </a:solidFill>
                <a:latin typeface="OpenSans"/>
              </a:rPr>
              <a:t> hay </a:t>
            </a:r>
            <a:r>
              <a:rPr lang="vi-VN" sz="2800" b="1" dirty="0">
                <a:solidFill>
                  <a:srgbClr val="000000"/>
                </a:solidFill>
                <a:latin typeface="OpenSans"/>
              </a:rPr>
              <a:t>tếu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cậu chìa vôi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chao đớp mồi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chim chèo bẻo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Tính hay mách lẻo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Thím khách trước nhà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nhặt </a:t>
            </a:r>
            <a:r>
              <a:rPr lang="vi-VN" sz="2800" b="1" dirty="0">
                <a:solidFill>
                  <a:srgbClr val="000000"/>
                </a:solidFill>
                <a:latin typeface="OpenSans"/>
              </a:rPr>
              <a:t>lân la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bà chim sẻ</a:t>
            </a:r>
            <a:endParaRPr lang="vi-VN" sz="22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077201" y="990600"/>
            <a:ext cx="45674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Có </a:t>
            </a:r>
            <a:r>
              <a:rPr lang="vi-VN" sz="3200" b="1" dirty="0">
                <a:solidFill>
                  <a:srgbClr val="000000"/>
                </a:solidFill>
                <a:latin typeface="OpenSans"/>
              </a:rPr>
              <a:t>tình</a:t>
            </a:r>
            <a:r>
              <a:rPr lang="vi-VN" sz="3200" dirty="0">
                <a:solidFill>
                  <a:srgbClr val="000000"/>
                </a:solidFill>
                <a:latin typeface="OpenSans"/>
              </a:rPr>
              <a:t> có </a:t>
            </a:r>
            <a:r>
              <a:rPr lang="vi-VN" sz="3200" b="1" dirty="0">
                <a:solidFill>
                  <a:srgbClr val="000000"/>
                </a:solidFill>
                <a:latin typeface="OpenSans"/>
              </a:rPr>
              <a:t>nghĩa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mẹ chim sâu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Giục hè đến </a:t>
            </a:r>
            <a:r>
              <a:rPr lang="vi-VN" sz="3200" b="1" dirty="0">
                <a:solidFill>
                  <a:srgbClr val="000000"/>
                </a:solidFill>
                <a:latin typeface="OpenSans"/>
              </a:rPr>
              <a:t>mau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cô tu hú</a:t>
            </a:r>
          </a:p>
          <a:p>
            <a:pPr defTabSz="1101096">
              <a:defRPr/>
            </a:pPr>
            <a:r>
              <a:rPr lang="vi-VN" sz="3200" b="1" dirty="0">
                <a:solidFill>
                  <a:srgbClr val="000000"/>
                </a:solidFill>
                <a:latin typeface="OpenSans"/>
              </a:rPr>
              <a:t>Nhấp nhem</a:t>
            </a:r>
            <a:r>
              <a:rPr lang="vi-VN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vi-VN" sz="3200" b="1" dirty="0">
                <a:solidFill>
                  <a:srgbClr val="000000"/>
                </a:solidFill>
                <a:latin typeface="OpenSans"/>
              </a:rPr>
              <a:t>buồn ngủ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14099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Widescreen</PresentationFormat>
  <Paragraphs>149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宋体</vt:lpstr>
      <vt:lpstr>微软雅黑 Light</vt:lpstr>
      <vt:lpstr>Arial</vt:lpstr>
      <vt:lpstr>Arial-Rounded</vt:lpstr>
      <vt:lpstr>Calibri</vt:lpstr>
      <vt:lpstr>Calibri Light</vt:lpstr>
      <vt:lpstr>OpenSans</vt:lpstr>
      <vt:lpstr>Times New Roman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2</cp:revision>
  <dcterms:created xsi:type="dcterms:W3CDTF">2025-02-23T15:21:11Z</dcterms:created>
  <dcterms:modified xsi:type="dcterms:W3CDTF">2025-02-23T15:21:38Z</dcterms:modified>
</cp:coreProperties>
</file>