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4412" r:id="rId3"/>
    <p:sldId id="345" r:id="rId4"/>
    <p:sldId id="4413" r:id="rId5"/>
    <p:sldId id="4414" r:id="rId6"/>
    <p:sldId id="306" r:id="rId7"/>
    <p:sldId id="4415" r:id="rId8"/>
    <p:sldId id="302" r:id="rId9"/>
    <p:sldId id="4416" r:id="rId10"/>
    <p:sldId id="4417" r:id="rId11"/>
    <p:sldId id="339" r:id="rId12"/>
    <p:sldId id="4418" r:id="rId13"/>
    <p:sldId id="4419" r:id="rId14"/>
    <p:sldId id="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9E34C-DCC0-49F0-8B5D-588ADC1F791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77BD8-2601-4500-ABA5-E6BE337BC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81E50-43AB-E007-1D31-82F347681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93C922-8DF8-EB01-3F03-63E53FDD8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EFD5D7-1E29-5E3B-99F1-4585A24B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97078-BC81-5D3E-3B9A-9D84B0A9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028580-D184-A4F0-84B4-42FB4DF2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FCBBA-8A7A-09A7-D18C-CD62820A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FDAE3E-FC31-119B-DFFD-7C2EF81A2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E4ACD7-A60D-367C-C5CD-E82B6574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B6C368-CF17-EF81-826C-1188A553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15EDC4-9B86-E850-3108-8E1C3A9C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91D654-729F-54AB-EE27-E04B8B550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97E95A-5765-CBCD-4E66-B13B84EEE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50CF29-7AFD-644F-2D46-03DA3E69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36FF96-1819-B521-F235-D135CE10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EE11FD-0B95-5081-E026-34711DCA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1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8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9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52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6586F-A48C-12CF-E5E5-46D9C74B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DF758-1B40-1276-5826-E474212C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086458-026B-EAF6-532E-98F369A9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AE5DD-F228-43D9-CDC9-CEE05047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780314-B11A-477C-A3FF-DE04B906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xmlns="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xmlns="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22759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308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6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54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EE13D-F39E-C281-1C49-CA1A03C3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458D2F-4EF7-D18A-C854-A1643E986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5AA050-E50A-CA9A-B2D1-E9887FFC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008B8C-604B-2A46-1C1F-785AE026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FBDDDE-4F57-03EF-CA84-03FE540C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B7CF1-95F2-88EC-81C0-082AED7A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2CEEF8-4B3C-ABD7-48EF-F02FF6958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386018-3E8F-A9FD-5679-B4450D868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C40AC6-02CD-5123-4483-BCD39E95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1029F6-6DE1-4151-E691-5C06541E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D65613-E9EA-6875-61DE-95CDE219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5BB68-8741-3197-AEC5-6913DCFD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53E99-9C75-0BFB-3F82-4D46371ED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E4ED2B-074D-6365-5710-C92B85CD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20F11D-F766-22AA-6C4C-D5C1CDA44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37DFBC-CFAC-1635-987F-D16B4C793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48B7AB-092D-B1D4-1DBF-723C4E07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E5A536-952A-DA85-D986-9FE9B240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1BCADB-6F85-03F4-2D51-1D232E3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C6887-B68E-2B01-01FB-FC665827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39D0B0-D9EB-7D6B-3E59-3C76880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A85D8A-F00D-2A45-C129-B46A020B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47357C-7D44-9FB8-C8B7-76CA1677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69DC18-566D-D5AF-8918-68B02F36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D44A73-D407-AB17-CBD3-6102FA72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06B3AF-5AD1-6255-D07B-FEA0ABC8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9EE42-08B3-3C94-3B26-7E0121BF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FB41F-C915-E4B0-89AF-85332C1F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0B4FE3-6BF5-84B6-5BAD-C2D1870D6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71A689-9CED-74E6-29D8-E606FDF9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9F95C1-BE20-1410-3ADF-3156FE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517448-BB9B-E4C8-7EFD-EF4E6BA6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B2D0E-8DD1-F095-98AF-5FCD869A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FC1DD0-A9B5-EE77-0500-9184CC2F0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07D472-E621-B8EE-8E69-66BD0392B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4EC6AC-0370-3340-F35D-0F5FD8B5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0AA0CA-556E-1778-F4BD-8418C7AD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2A1DFF-0B4F-FD78-6C71-3DA4B385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77D1D24-4E3F-8B99-74DA-C40D7D90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B17D59-02F1-7664-8574-871363613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84126E-CE71-0F9E-1DC2-BBACC56B1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1C30-ABDF-4BF3-A65D-A7FEF6A5FF3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30F129-0D75-7A20-0906-E249E3325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23AA1-C550-AFA5-6914-6FFF2B4A1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5AE9-AD34-43D1-89DD-712E0EAE3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EAD5BCC7-C603-DDF4-03F3-DE02295061E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6" y="200025"/>
            <a:ext cx="1209675" cy="120967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EA999B7E-EB03-DCCD-0FBF-CC694555A50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30" y="9899197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6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5755" y="452284"/>
            <a:ext cx="507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122" y="1976283"/>
            <a:ext cx="4729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4993" y="3136453"/>
            <a:ext cx="7914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CHẤT DINH DƯỠNG ĐỐI VỚI CƠ THỂ NGƯỜI ( TIẾT 2)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044" y="5594555"/>
            <a:ext cx="482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8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AE1F3F4-EC8E-4FDD-B10C-F28AC300FE10}"/>
              </a:ext>
            </a:extLst>
          </p:cNvPr>
          <p:cNvGrpSpPr/>
          <p:nvPr/>
        </p:nvGrpSpPr>
        <p:grpSpPr>
          <a:xfrm>
            <a:off x="713678" y="735831"/>
            <a:ext cx="8954429" cy="3557390"/>
            <a:chOff x="713678" y="735831"/>
            <a:chExt cx="8954429" cy="355739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130C736-3352-497C-A7F2-CD73A5911DD0}"/>
                </a:ext>
              </a:extLst>
            </p:cNvPr>
            <p:cNvSpPr/>
            <p:nvPr/>
          </p:nvSpPr>
          <p:spPr>
            <a:xfrm>
              <a:off x="713678" y="735831"/>
              <a:ext cx="8954429" cy="3557390"/>
            </a:xfrm>
            <a:custGeom>
              <a:avLst/>
              <a:gdLst>
                <a:gd name="connsiteX0" fmla="*/ 0 w 8954429"/>
                <a:gd name="connsiteY0" fmla="*/ 592910 h 3557390"/>
                <a:gd name="connsiteX1" fmla="*/ 592910 w 8954429"/>
                <a:gd name="connsiteY1" fmla="*/ 0 h 3557390"/>
                <a:gd name="connsiteX2" fmla="*/ 8361519 w 8954429"/>
                <a:gd name="connsiteY2" fmla="*/ 0 h 3557390"/>
                <a:gd name="connsiteX3" fmla="*/ 8954429 w 8954429"/>
                <a:gd name="connsiteY3" fmla="*/ 592910 h 3557390"/>
                <a:gd name="connsiteX4" fmla="*/ 8954429 w 8954429"/>
                <a:gd name="connsiteY4" fmla="*/ 2964480 h 3557390"/>
                <a:gd name="connsiteX5" fmla="*/ 8361519 w 8954429"/>
                <a:gd name="connsiteY5" fmla="*/ 3557390 h 3557390"/>
                <a:gd name="connsiteX6" fmla="*/ 592910 w 8954429"/>
                <a:gd name="connsiteY6" fmla="*/ 3557390 h 3557390"/>
                <a:gd name="connsiteX7" fmla="*/ 0 w 8954429"/>
                <a:gd name="connsiteY7" fmla="*/ 2964480 h 3557390"/>
                <a:gd name="connsiteX8" fmla="*/ 0 w 8954429"/>
                <a:gd name="connsiteY8" fmla="*/ 592910 h 355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54429" h="3557390" fill="none" extrusionOk="0">
                  <a:moveTo>
                    <a:pt x="0" y="592910"/>
                  </a:moveTo>
                  <a:cubicBezTo>
                    <a:pt x="33442" y="294783"/>
                    <a:pt x="300725" y="-14630"/>
                    <a:pt x="592910" y="0"/>
                  </a:cubicBezTo>
                  <a:cubicBezTo>
                    <a:pt x="3258424" y="3390"/>
                    <a:pt x="6935365" y="109061"/>
                    <a:pt x="8361519" y="0"/>
                  </a:cubicBezTo>
                  <a:cubicBezTo>
                    <a:pt x="8710385" y="-42322"/>
                    <a:pt x="8951135" y="259666"/>
                    <a:pt x="8954429" y="592910"/>
                  </a:cubicBezTo>
                  <a:cubicBezTo>
                    <a:pt x="8945129" y="1469143"/>
                    <a:pt x="9110340" y="1827190"/>
                    <a:pt x="8954429" y="2964480"/>
                  </a:cubicBezTo>
                  <a:cubicBezTo>
                    <a:pt x="8932905" y="3292797"/>
                    <a:pt x="8676083" y="3558871"/>
                    <a:pt x="8361519" y="3557390"/>
                  </a:cubicBezTo>
                  <a:cubicBezTo>
                    <a:pt x="4814599" y="3556155"/>
                    <a:pt x="3048918" y="3561499"/>
                    <a:pt x="592910" y="3557390"/>
                  </a:cubicBezTo>
                  <a:cubicBezTo>
                    <a:pt x="274789" y="3560541"/>
                    <a:pt x="-6714" y="3238471"/>
                    <a:pt x="0" y="2964480"/>
                  </a:cubicBezTo>
                  <a:cubicBezTo>
                    <a:pt x="-150901" y="1881165"/>
                    <a:pt x="-12351" y="1579522"/>
                    <a:pt x="0" y="592910"/>
                  </a:cubicBezTo>
                  <a:close/>
                </a:path>
                <a:path w="8954429" h="3557390" stroke="0" extrusionOk="0">
                  <a:moveTo>
                    <a:pt x="0" y="592910"/>
                  </a:moveTo>
                  <a:cubicBezTo>
                    <a:pt x="-25142" y="237742"/>
                    <a:pt x="282093" y="1215"/>
                    <a:pt x="592910" y="0"/>
                  </a:cubicBezTo>
                  <a:cubicBezTo>
                    <a:pt x="4099697" y="160648"/>
                    <a:pt x="7488707" y="-65691"/>
                    <a:pt x="8361519" y="0"/>
                  </a:cubicBezTo>
                  <a:cubicBezTo>
                    <a:pt x="8717182" y="-8064"/>
                    <a:pt x="8928584" y="242097"/>
                    <a:pt x="8954429" y="592910"/>
                  </a:cubicBezTo>
                  <a:cubicBezTo>
                    <a:pt x="9003042" y="1111846"/>
                    <a:pt x="9045509" y="2231074"/>
                    <a:pt x="8954429" y="2964480"/>
                  </a:cubicBezTo>
                  <a:cubicBezTo>
                    <a:pt x="8955800" y="3261385"/>
                    <a:pt x="8650514" y="3532161"/>
                    <a:pt x="8361519" y="3557390"/>
                  </a:cubicBezTo>
                  <a:cubicBezTo>
                    <a:pt x="6498597" y="3528890"/>
                    <a:pt x="2782781" y="3697654"/>
                    <a:pt x="592910" y="3557390"/>
                  </a:cubicBezTo>
                  <a:cubicBezTo>
                    <a:pt x="211648" y="3567910"/>
                    <a:pt x="-28279" y="3328245"/>
                    <a:pt x="0" y="2964480"/>
                  </a:cubicBezTo>
                  <a:cubicBezTo>
                    <a:pt x="-51354" y="2023465"/>
                    <a:pt x="-135790" y="1283200"/>
                    <a:pt x="0" y="59291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7C8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403544469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ộp Văn bản 7">
              <a:extLst>
                <a:ext uri="{FF2B5EF4-FFF2-40B4-BE49-F238E27FC236}">
                  <a16:creationId xmlns:a16="http://schemas.microsoft.com/office/drawing/2014/main" xmlns="" id="{6C50C9D6-D44A-4E28-AA50-E04A61FC285F}"/>
                </a:ext>
              </a:extLst>
            </p:cNvPr>
            <p:cNvSpPr txBox="1"/>
            <p:nvPr/>
          </p:nvSpPr>
          <p:spPr>
            <a:xfrm>
              <a:off x="1171790" y="973893"/>
              <a:ext cx="8238909" cy="258532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Năng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lượng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do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cung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cấp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đơn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vị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ki-</a:t>
              </a:r>
              <a:r>
                <a:rPr lang="en-US" sz="54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lô</a:t>
              </a:r>
              <a:r>
                <a:rPr lang="en-US" sz="5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-ca-lo (</a:t>
              </a:r>
              <a:r>
                <a:rPr lang="en-US" sz="54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kí</a:t>
              </a:r>
              <a:r>
                <a:rPr lang="en-US" sz="5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hiệu</a:t>
              </a:r>
              <a:r>
                <a:rPr lang="en-US" sz="5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5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kcal)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70" name="Picture 2" descr="Frequently Asked Questions - Thinking Boy Clipart Png - Free Transparent  PNG Clipart Images Download">
            <a:extLst>
              <a:ext uri="{FF2B5EF4-FFF2-40B4-BE49-F238E27FC236}">
                <a16:creationId xmlns:a16="http://schemas.microsoft.com/office/drawing/2014/main" xmlns="" id="{E5BCF717-E21F-48BA-939A-7D6818AE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3" b="93946" l="10000" r="90000">
                        <a14:foregroundMark x1="28571" y1="29081" x2="30357" y2="35568"/>
                        <a14:foregroundMark x1="42738" y1="27676" x2="42381" y2="33622"/>
                        <a14:foregroundMark x1="40238" y1="88973" x2="40238" y2="88973"/>
                        <a14:foregroundMark x1="38929" y1="85838" x2="39881" y2="90054"/>
                        <a14:foregroundMark x1="38810" y1="92649" x2="38810" y2="93946"/>
                        <a14:foregroundMark x1="46190" y1="87784" x2="51667" y2="93838"/>
                        <a14:foregroundMark x1="50119" y1="89622" x2="53095" y2="94162"/>
                        <a14:foregroundMark x1="50119" y1="86486" x2="51190" y2="90378"/>
                        <a14:foregroundMark x1="71190" y1="10378" x2="71190" y2="10378"/>
                        <a14:foregroundMark x1="79436" y1="11998" x2="80595" y2="12216"/>
                        <a14:foregroundMark x1="74667" y1="11100" x2="75655" y2="11286"/>
                        <a14:foregroundMark x1="70833" y1="10378" x2="73892" y2="10954"/>
                        <a14:foregroundMark x1="80595" y1="12216" x2="77024" y2="20216"/>
                        <a14:foregroundMark x1="77024" y1="20216" x2="75357" y2="21297"/>
                        <a14:foregroundMark x1="72619" y1="31676" x2="72619" y2="31676"/>
                        <a14:foregroundMark x1="76071" y1="6811" x2="76071" y2="6811"/>
                        <a14:foregroundMark x1="47619" y1="6703" x2="47619" y2="6703"/>
                        <a14:foregroundMark x1="37738" y1="88000" x2="38452" y2="90703"/>
                        <a14:foregroundMark x1="40357" y1="88108" x2="40714" y2="89946"/>
                        <a14:foregroundMark x1="39881" y1="88108" x2="40952" y2="90595"/>
                        <a14:foregroundMark x1="39643" y1="87351" x2="40952" y2="90595"/>
                        <a14:foregroundMark x1="40595" y1="87135" x2="41667" y2="90595"/>
                        <a14:foregroundMark x1="40595" y1="87135" x2="41071" y2="88757"/>
                        <a14:foregroundMark x1="40714" y1="86703" x2="41667" y2="89297"/>
                        <a14:backgroundMark x1="75714" y1="10595" x2="75714" y2="10595"/>
                        <a14:backgroundMark x1="77619" y1="10919" x2="77619" y2="10919"/>
                        <a14:backgroundMark x1="77262" y1="10919" x2="77262" y2="10919"/>
                        <a14:backgroundMark x1="75833" y1="10919" x2="75833" y2="11351"/>
                        <a14:backgroundMark x1="77857" y1="10595" x2="77262" y2="10919"/>
                        <a14:backgroundMark x1="77262" y1="10919" x2="77262" y2="10919"/>
                        <a14:backgroundMark x1="75476" y1="11351" x2="76548" y2="13622"/>
                        <a14:backgroundMark x1="76905" y1="11676" x2="76905" y2="13514"/>
                        <a14:backgroundMark x1="73571" y1="11568" x2="74762" y2="10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5150" y="3650643"/>
            <a:ext cx="31138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8C13D4-D6A4-4578-B300-2FF28EB14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996" y="155577"/>
            <a:ext cx="1984448" cy="19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28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1A57BA-2305-D752-EF96-A41E21665440}"/>
              </a:ext>
            </a:extLst>
          </p:cNvPr>
          <p:cNvSpPr txBox="1"/>
          <p:nvPr/>
        </p:nvSpPr>
        <p:spPr>
          <a:xfrm>
            <a:off x="926390" y="95250"/>
            <a:ext cx="10751259" cy="172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lượng có trong 100g của mỗi loại thực phẩm.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phẩm cung cấp nhiều năng lượng thuộc nhóm chất dinh dưỡng nào?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phẩm cung cấp ít năng lượng thuộc nhóm chất dinh dưỡng nào?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6D1936-EBCB-5C49-19F6-47859213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971674"/>
            <a:ext cx="6757988" cy="369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47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D6C154-7D25-45E6-A503-1E54B83B4C33}"/>
              </a:ext>
            </a:extLst>
          </p:cNvPr>
          <p:cNvSpPr txBox="1"/>
          <p:nvPr/>
        </p:nvSpPr>
        <p:spPr>
          <a:xfrm>
            <a:off x="805479" y="1186701"/>
            <a:ext cx="102435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Thức ăn chiên rán, thức ăn nhanh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cung cấp nhiều năng lượng nhưng chứa chất béo không tốt cho cơ thể</a:t>
            </a: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 uống có đường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cung cấp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 năng lượng, nhưng chứa rất ít chất dinh dưỡng, vi-ta-min và chất khoáng </a:t>
            </a: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 thiết cho sự phát triển của cơ thể. Những thức ăn này nếu dùng thường xuyên đều không tốt cho cơ thể.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ADDE9B-DF0F-4CA3-B26F-51600AD14EC5}"/>
              </a:ext>
            </a:extLst>
          </p:cNvPr>
          <p:cNvSpPr txBox="1"/>
          <p:nvPr/>
        </p:nvSpPr>
        <p:spPr>
          <a:xfrm>
            <a:off x="1268410" y="530288"/>
            <a:ext cx="297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5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5B3A57-B50C-7F5E-0CCD-96FC1B8E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031" y="1073874"/>
            <a:ext cx="7814821" cy="3706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8C13D4-D6A4-4578-B300-2FF28EB1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996" y="155577"/>
            <a:ext cx="1984448" cy="1984448"/>
          </a:xfrm>
          <a:prstGeom prst="rect">
            <a:avLst/>
          </a:prstGeom>
        </p:spPr>
      </p:pic>
      <p:pic>
        <p:nvPicPr>
          <p:cNvPr id="6" name="Picture 2" descr="Frequently Asked Questions - Thinking Boy Clipart Png - Free Transparent  PNG Clipart Images Download">
            <a:extLst>
              <a:ext uri="{FF2B5EF4-FFF2-40B4-BE49-F238E27FC236}">
                <a16:creationId xmlns:a16="http://schemas.microsoft.com/office/drawing/2014/main" xmlns="" id="{E5BCF717-E21F-48BA-939A-7D6818AE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03" b="93946" l="10000" r="90000">
                        <a14:foregroundMark x1="28571" y1="29081" x2="30357" y2="35568"/>
                        <a14:foregroundMark x1="42738" y1="27676" x2="42381" y2="33622"/>
                        <a14:foregroundMark x1="40238" y1="88973" x2="40238" y2="88973"/>
                        <a14:foregroundMark x1="38929" y1="85838" x2="39881" y2="90054"/>
                        <a14:foregroundMark x1="38810" y1="92649" x2="38810" y2="93946"/>
                        <a14:foregroundMark x1="46190" y1="87784" x2="51667" y2="93838"/>
                        <a14:foregroundMark x1="50119" y1="89622" x2="53095" y2="94162"/>
                        <a14:foregroundMark x1="50119" y1="86486" x2="51190" y2="90378"/>
                        <a14:foregroundMark x1="71190" y1="10378" x2="71190" y2="10378"/>
                        <a14:foregroundMark x1="79436" y1="11998" x2="80595" y2="12216"/>
                        <a14:foregroundMark x1="74667" y1="11100" x2="75655" y2="11286"/>
                        <a14:foregroundMark x1="70833" y1="10378" x2="73892" y2="10954"/>
                        <a14:foregroundMark x1="80595" y1="12216" x2="77024" y2="20216"/>
                        <a14:foregroundMark x1="77024" y1="20216" x2="75357" y2="21297"/>
                        <a14:foregroundMark x1="72619" y1="31676" x2="72619" y2="31676"/>
                        <a14:foregroundMark x1="76071" y1="6811" x2="76071" y2="6811"/>
                        <a14:foregroundMark x1="47619" y1="6703" x2="47619" y2="6703"/>
                        <a14:foregroundMark x1="37738" y1="88000" x2="38452" y2="90703"/>
                        <a14:foregroundMark x1="40357" y1="88108" x2="40714" y2="89946"/>
                        <a14:foregroundMark x1="39881" y1="88108" x2="40952" y2="90595"/>
                        <a14:foregroundMark x1="39643" y1="87351" x2="40952" y2="90595"/>
                        <a14:foregroundMark x1="40595" y1="87135" x2="41667" y2="90595"/>
                        <a14:foregroundMark x1="40595" y1="87135" x2="41071" y2="88757"/>
                        <a14:foregroundMark x1="40714" y1="86703" x2="41667" y2="89297"/>
                        <a14:backgroundMark x1="75714" y1="10595" x2="75714" y2="10595"/>
                        <a14:backgroundMark x1="77619" y1="10919" x2="77619" y2="10919"/>
                        <a14:backgroundMark x1="77262" y1="10919" x2="77262" y2="10919"/>
                        <a14:backgroundMark x1="75833" y1="10919" x2="75833" y2="11351"/>
                        <a14:backgroundMark x1="77857" y1="10595" x2="77262" y2="10919"/>
                        <a14:backgroundMark x1="77262" y1="10919" x2="77262" y2="10919"/>
                        <a14:backgroundMark x1="75476" y1="11351" x2="76548" y2="13622"/>
                        <a14:backgroundMark x1="76905" y1="11676" x2="76905" y2="13514"/>
                        <a14:backgroundMark x1="73571" y1="11568" x2="74762" y2="10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98272" y="3235864"/>
            <a:ext cx="31138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cách ăn cơm tốt cho sức khỏe giúp phòng nhiều bệnh tật">
            <a:extLst>
              <a:ext uri="{FF2B5EF4-FFF2-40B4-BE49-F238E27FC236}">
                <a16:creationId xmlns:a16="http://schemas.microsoft.com/office/drawing/2014/main" xmlns="" id="{3FCE2EAB-FD79-E72B-4B5D-1FF3F64D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3825"/>
            <a:ext cx="3291943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làm rau cải chíp xào nấm hương ngon ngất ngây - Rong Nho Mộc Thuỷ">
            <a:extLst>
              <a:ext uri="{FF2B5EF4-FFF2-40B4-BE49-F238E27FC236}">
                <a16:creationId xmlns:a16="http://schemas.microsoft.com/office/drawing/2014/main" xmlns="" id="{57142270-0238-98AE-AD97-C8FEC81E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100012"/>
            <a:ext cx="3038476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h luộc gà ngon da căng bóng vàng ươm từ Gà ngon LaChanh">
            <a:extLst>
              <a:ext uri="{FF2B5EF4-FFF2-40B4-BE49-F238E27FC236}">
                <a16:creationId xmlns:a16="http://schemas.microsoft.com/office/drawing/2014/main" xmlns="" id="{0E7B5226-542B-87A5-28BE-C3859273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160533"/>
            <a:ext cx="2805241" cy="18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ịt bò xào gì ngon? 30 món thịt bò xào ngon hấp dẫn tại nhà">
            <a:extLst>
              <a:ext uri="{FF2B5EF4-FFF2-40B4-BE49-F238E27FC236}">
                <a16:creationId xmlns:a16="http://schemas.microsoft.com/office/drawing/2014/main" xmlns="" id="{5AD7366D-2A2E-F8E7-1548-AE3F9875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" y="2553943"/>
            <a:ext cx="3276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ách làm bánh mì tươi tại nhà vừa ngon lại hấp dẫn chẳng cần ra hàng">
            <a:extLst>
              <a:ext uri="{FF2B5EF4-FFF2-40B4-BE49-F238E27FC236}">
                <a16:creationId xmlns:a16="http://schemas.microsoft.com/office/drawing/2014/main" xmlns="" id="{2485FE4B-A06B-5C12-63BE-57BB0F25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593182"/>
            <a:ext cx="2895600" cy="205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ách luộc tôm ngọt, ngon không phải ai cũng biết">
            <a:extLst>
              <a:ext uri="{FF2B5EF4-FFF2-40B4-BE49-F238E27FC236}">
                <a16:creationId xmlns:a16="http://schemas.microsoft.com/office/drawing/2014/main" xmlns="" id="{973E0FAF-521B-AED5-3EE1-D5E7B430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8" y="5010150"/>
            <a:ext cx="294800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op 9 Thương hiệu dầu thực vật chất lượng nhất hiện nay - toplist.vn">
            <a:extLst>
              <a:ext uri="{FF2B5EF4-FFF2-40B4-BE49-F238E27FC236}">
                <a16:creationId xmlns:a16="http://schemas.microsoft.com/office/drawing/2014/main" xmlns="" id="{CAFD757C-76E1-E356-7D61-5AC38770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4" y="161924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rứng luộc chín để trong tủ lạnh được bao lâu?">
            <a:extLst>
              <a:ext uri="{FF2B5EF4-FFF2-40B4-BE49-F238E27FC236}">
                <a16:creationId xmlns:a16="http://schemas.microsoft.com/office/drawing/2014/main" xmlns="" id="{B93AC77F-BBCF-89DB-EAD3-21673ACF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842831"/>
            <a:ext cx="2589213" cy="18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ách nấu CANH BÍ XANH THỊT BẰM xanh mướt thơm ngon | Nho Huân Foods -  YouTube">
            <a:extLst>
              <a:ext uri="{FF2B5EF4-FFF2-40B4-BE49-F238E27FC236}">
                <a16:creationId xmlns:a16="http://schemas.microsoft.com/office/drawing/2014/main" xmlns="" id="{5D56B527-C1F6-8DED-B518-6D91A5D2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99" y="5075039"/>
            <a:ext cx="2881842" cy="16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ách giữ trái cây không bị thâm đen sau khi gọt vỏ - Sáng tạo - Việt Giải  Trí">
            <a:extLst>
              <a:ext uri="{FF2B5EF4-FFF2-40B4-BE49-F238E27FC236}">
                <a16:creationId xmlns:a16="http://schemas.microsoft.com/office/drawing/2014/main" xmlns="" id="{F8AE9DE0-2692-0D40-5306-E3790A24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377" y="4991100"/>
            <a:ext cx="2456448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àm lạc rang muối đừng cho dầu vào trước, nhớ mẹo này lạc giòn tan">
            <a:extLst>
              <a:ext uri="{FF2B5EF4-FFF2-40B4-BE49-F238E27FC236}">
                <a16:creationId xmlns:a16="http://schemas.microsoft.com/office/drawing/2014/main" xmlns="" id="{D9E9FEF6-D084-A0E9-75BF-421C0160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2590800"/>
            <a:ext cx="2352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ách luộc thịt ngon rất đơn giản, thịt lợn sẽ mềm ngọt, không bị khô">
            <a:extLst>
              <a:ext uri="{FF2B5EF4-FFF2-40B4-BE49-F238E27FC236}">
                <a16:creationId xmlns:a16="http://schemas.microsoft.com/office/drawing/2014/main" xmlns="" id="{78D62AD7-BC43-1CD5-A504-09EB202F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07" y="2499692"/>
            <a:ext cx="2961863" cy="21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xmlns="" id="{6AF37E3D-3906-4CBC-9DC8-28567AC32DDF}"/>
              </a:ext>
            </a:extLst>
          </p:cNvPr>
          <p:cNvSpPr txBox="1"/>
          <p:nvPr/>
        </p:nvSpPr>
        <p:spPr>
          <a:xfrm>
            <a:off x="1101213" y="715597"/>
            <a:ext cx="1060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vi-VN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 vai trò của các nhóm chất dinh dưỡng trong thức ăn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3C814F6-14C3-401A-848C-22B3C9DE5317}"/>
              </a:ext>
            </a:extLst>
          </p:cNvPr>
          <p:cNvGrpSpPr/>
          <p:nvPr/>
        </p:nvGrpSpPr>
        <p:grpSpPr>
          <a:xfrm>
            <a:off x="-78324" y="-348962"/>
            <a:ext cx="12136973" cy="2168237"/>
            <a:chOff x="-445107" y="-564007"/>
            <a:chExt cx="6894862" cy="2798303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D3AFE69E-8DCD-41A8-A7D7-8416AD86B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45" b="11370"/>
            <a:stretch/>
          </p:blipFill>
          <p:spPr>
            <a:xfrm>
              <a:off x="-445107" y="-564007"/>
              <a:ext cx="6894862" cy="2798303"/>
            </a:xfrm>
            <a:prstGeom prst="rect">
              <a:avLst/>
            </a:prstGeom>
          </p:spPr>
        </p:pic>
        <p:sp>
          <p:nvSpPr>
            <p:cNvPr id="4" name="Hộp Văn bản 7">
              <a:extLst>
                <a:ext uri="{FF2B5EF4-FFF2-40B4-BE49-F238E27FC236}">
                  <a16:creationId xmlns:a16="http://schemas.microsoft.com/office/drawing/2014/main" xmlns="" id="{93DB18D5-BEF0-489D-BA66-EF019F9038D2}"/>
                </a:ext>
              </a:extLst>
            </p:cNvPr>
            <p:cNvSpPr txBox="1"/>
            <p:nvPr/>
          </p:nvSpPr>
          <p:spPr>
            <a:xfrm>
              <a:off x="513852" y="419619"/>
              <a:ext cx="4934863" cy="139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Quan sát hình 3 và nói về vai trò của các nhóm chất dinh dưỡng trong thức ăn đối với cơ thể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773338-03C6-9973-7270-BB8CA7A0F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1836135"/>
            <a:ext cx="5391150" cy="4860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02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FE3A474-283A-4525-86E0-6BCE71467499}"/>
              </a:ext>
            </a:extLst>
          </p:cNvPr>
          <p:cNvGrpSpPr/>
          <p:nvPr/>
        </p:nvGrpSpPr>
        <p:grpSpPr>
          <a:xfrm>
            <a:off x="1983588" y="543888"/>
            <a:ext cx="5226837" cy="1275387"/>
            <a:chOff x="605907" y="1907457"/>
            <a:chExt cx="4002420" cy="16363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474BBE42-460B-41B5-86EB-C235B662AC72}"/>
                </a:ext>
              </a:extLst>
            </p:cNvPr>
            <p:cNvSpPr/>
            <p:nvPr/>
          </p:nvSpPr>
          <p:spPr>
            <a:xfrm>
              <a:off x="605907" y="1907457"/>
              <a:ext cx="3930767" cy="16363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1B033DF-2DC8-47CB-B017-79E3B493B805}"/>
                </a:ext>
              </a:extLst>
            </p:cNvPr>
            <p:cNvSpPr txBox="1"/>
            <p:nvPr/>
          </p:nvSpPr>
          <p:spPr>
            <a:xfrm>
              <a:off x="677559" y="2072514"/>
              <a:ext cx="3930768" cy="1224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Chất bột đường: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Cung cấp năng lượng cho các hoạt động sống.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8160229-9C4B-4CC5-AE0A-73B3B64747BD}"/>
              </a:ext>
            </a:extLst>
          </p:cNvPr>
          <p:cNvGrpSpPr/>
          <p:nvPr/>
        </p:nvGrpSpPr>
        <p:grpSpPr>
          <a:xfrm>
            <a:off x="1783993" y="2403158"/>
            <a:ext cx="5065027" cy="1092757"/>
            <a:chOff x="505477" y="2030867"/>
            <a:chExt cx="3930767" cy="2398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6923DBD6-7493-4339-B12A-2398FE9294AB}"/>
                </a:ext>
              </a:extLst>
            </p:cNvPr>
            <p:cNvSpPr/>
            <p:nvPr/>
          </p:nvSpPr>
          <p:spPr>
            <a:xfrm>
              <a:off x="505477" y="2030867"/>
              <a:ext cx="3930767" cy="239850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0FCA91C-29E0-4D87-BD15-06D5426D233D}"/>
                </a:ext>
              </a:extLst>
            </p:cNvPr>
            <p:cNvSpPr txBox="1"/>
            <p:nvPr/>
          </p:nvSpPr>
          <p:spPr>
            <a:xfrm>
              <a:off x="521696" y="2141273"/>
              <a:ext cx="3834726" cy="209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Chất đạm: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Giúp cơ thể phát triển và lớn lên.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3BD6CE-736C-89E6-EE13-CB665364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328613"/>
            <a:ext cx="1385887" cy="1511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BAE9FC-E9E7-F161-2EE6-80023CCF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13" y="1978024"/>
            <a:ext cx="1443038" cy="16033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09AFA3C-E417-77FC-1CC4-DF2074C09D65}"/>
              </a:ext>
            </a:extLst>
          </p:cNvPr>
          <p:cNvGrpSpPr/>
          <p:nvPr/>
        </p:nvGrpSpPr>
        <p:grpSpPr>
          <a:xfrm>
            <a:off x="228600" y="3887163"/>
            <a:ext cx="8324850" cy="1275387"/>
            <a:chOff x="605907" y="1907457"/>
            <a:chExt cx="4002420" cy="16363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3739493E-8B20-2B34-58D5-1C14231AC8D9}"/>
                </a:ext>
              </a:extLst>
            </p:cNvPr>
            <p:cNvSpPr/>
            <p:nvPr/>
          </p:nvSpPr>
          <p:spPr>
            <a:xfrm>
              <a:off x="605907" y="1907457"/>
              <a:ext cx="3930767" cy="16363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5BA37CB-E164-6EBB-EE8F-708ECFB97ADE}"/>
                </a:ext>
              </a:extLst>
            </p:cNvPr>
            <p:cNvSpPr txBox="1"/>
            <p:nvPr/>
          </p:nvSpPr>
          <p:spPr>
            <a:xfrm>
              <a:off x="677559" y="2072514"/>
              <a:ext cx="3930768" cy="1224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Vi-ta-min, chất khoáng: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Tăng cường sức đề kháng, giúp cơ thể chống lại bệnh tật và giúp tiêu hóa tốt.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130FC91-AC71-EF23-4F44-1FD3D2BBE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780" y="5505450"/>
            <a:ext cx="1207770" cy="149635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5847CC9-87D3-8914-AF2F-F832C7DCA014}"/>
              </a:ext>
            </a:extLst>
          </p:cNvPr>
          <p:cNvGrpSpPr/>
          <p:nvPr/>
        </p:nvGrpSpPr>
        <p:grpSpPr>
          <a:xfrm>
            <a:off x="1009650" y="5603318"/>
            <a:ext cx="6572250" cy="1435296"/>
            <a:chOff x="505477" y="2030867"/>
            <a:chExt cx="3930767" cy="3150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471A5E6B-858E-82AA-0E4E-79F7A637C631}"/>
                </a:ext>
              </a:extLst>
            </p:cNvPr>
            <p:cNvSpPr/>
            <p:nvPr/>
          </p:nvSpPr>
          <p:spPr>
            <a:xfrm>
              <a:off x="505477" y="2030867"/>
              <a:ext cx="3930767" cy="239850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CE2264A-B80B-F66C-E38C-3554D0B4BFE7}"/>
                </a:ext>
              </a:extLst>
            </p:cNvPr>
            <p:cNvSpPr txBox="1"/>
            <p:nvPr/>
          </p:nvSpPr>
          <p:spPr>
            <a:xfrm>
              <a:off x="521696" y="2141273"/>
              <a:ext cx="3834726" cy="3039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Chất béo: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Dự trữ năng lượng, giúp cơ thể hấp thụ các vi-ta-min A, D, E, K.</a:t>
              </a:r>
              <a:endPara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D469D6-333B-4A61-A5CF-85BDAFEE6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49" y="3757570"/>
            <a:ext cx="1247775" cy="15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F2CC7C18-D82F-4089-BD98-21E68D8B0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" b="96459" l="488" r="99146">
                        <a14:foregroundMark x1="4390" y1="20067" x2="2561" y2="74874"/>
                        <a14:foregroundMark x1="2561" y1="74874" x2="5732" y2="85160"/>
                        <a14:foregroundMark x1="5732" y1="85160" x2="6707" y2="86509"/>
                        <a14:foregroundMark x1="94146" y1="20911" x2="98537" y2="57673"/>
                        <a14:foregroundMark x1="98537" y1="57673" x2="96951" y2="73187"/>
                        <a14:foregroundMark x1="86341" y1="11467" x2="86341" y2="11467"/>
                        <a14:foregroundMark x1="84268" y1="3879" x2="84268" y2="18044"/>
                        <a14:foregroundMark x1="70000" y1="4722" x2="66220" y2="12985"/>
                        <a14:foregroundMark x1="66220" y1="12985" x2="70366" y2="22934"/>
                        <a14:foregroundMark x1="70366" y1="22934" x2="77439" y2="12985"/>
                        <a14:foregroundMark x1="77439" y1="12985" x2="72317" y2="6408"/>
                        <a14:foregroundMark x1="72317" y1="6408" x2="68293" y2="7589"/>
                        <a14:foregroundMark x1="88049" y1="9444" x2="89756" y2="24283"/>
                        <a14:foregroundMark x1="80732" y1="14840" x2="84146" y2="22766"/>
                        <a14:foregroundMark x1="87317" y1="17707" x2="91098" y2="26138"/>
                        <a14:foregroundMark x1="91341" y1="16526" x2="94634" y2="23777"/>
                        <a14:foregroundMark x1="74634" y1="19562" x2="76341" y2="28162"/>
                        <a14:foregroundMark x1="77073" y1="15177" x2="79024" y2="26307"/>
                        <a14:foregroundMark x1="10488" y1="80438" x2="8780" y2="92917"/>
                        <a14:foregroundMark x1="25976" y1="81788" x2="27439" y2="95784"/>
                        <a14:foregroundMark x1="30122" y1="89545" x2="30122" y2="91466"/>
                        <a14:foregroundMark x1="28780" y1="76054" x2="20610" y2="90051"/>
                        <a14:foregroundMark x1="9878" y1="96290" x2="9878" y2="96290"/>
                        <a14:foregroundMark x1="10122" y1="95278" x2="10122" y2="95278"/>
                        <a14:foregroundMark x1="11585" y1="96627" x2="11585" y2="96627"/>
                        <a14:foregroundMark x1="11585" y1="96627" x2="11585" y2="96627"/>
                        <a14:foregroundMark x1="11585" y1="96627" x2="11585" y2="96627"/>
                        <a14:foregroundMark x1="14634" y1="91400" x2="14634" y2="91400"/>
                        <a14:foregroundMark x1="15000" y1="90556" x2="15000" y2="90556"/>
                        <a14:foregroundMark x1="15244" y1="90556" x2="15244" y2="90556"/>
                        <a14:foregroundMark x1="2683" y1="64418" x2="2683" y2="64418"/>
                        <a14:foregroundMark x1="1951" y1="65093" x2="1951" y2="65093"/>
                        <a14:foregroundMark x1="28171" y1="9444" x2="28171" y2="9444"/>
                        <a14:foregroundMark x1="73171" y1="1349" x2="73171" y2="1349"/>
                        <a14:foregroundMark x1="70854" y1="1349" x2="70854" y2="1349"/>
                        <a14:foregroundMark x1="70000" y1="506" x2="70000" y2="506"/>
                        <a14:foregroundMark x1="1463" y1="39123" x2="1463" y2="39123"/>
                        <a14:foregroundMark x1="854" y1="40135" x2="854" y2="40135"/>
                        <a14:foregroundMark x1="1220" y1="35582" x2="1220" y2="35582"/>
                        <a14:foregroundMark x1="1220" y1="32715" x2="1220" y2="32715"/>
                        <a14:foregroundMark x1="488" y1="35582" x2="1098" y2="26644"/>
                        <a14:foregroundMark x1="1098" y1="26644" x2="1463" y2="25801"/>
                        <a14:foregroundMark x1="1585" y1="26644" x2="5244" y2="17032"/>
                        <a14:foregroundMark x1="5244" y1="17032" x2="15488" y2="11298"/>
                        <a14:foregroundMark x1="15488" y1="11298" x2="24878" y2="11298"/>
                        <a14:foregroundMark x1="24878" y1="11298" x2="42683" y2="9949"/>
                        <a14:foregroundMark x1="42683" y1="9949" x2="63537" y2="11973"/>
                        <a14:foregroundMark x1="78659" y1="10118" x2="78659" y2="10118"/>
                        <a14:foregroundMark x1="94268" y1="15683" x2="99024" y2="26476"/>
                        <a14:foregroundMark x1="99024" y1="26476" x2="99268" y2="72513"/>
                        <a14:foregroundMark x1="99268" y1="72513" x2="94634" y2="88196"/>
                        <a14:foregroundMark x1="32317" y1="91568" x2="38902" y2="91737"/>
                        <a14:foregroundMark x1="69989" y1="90652" x2="92073" y2="89882"/>
                        <a14:foregroundMark x1="38902" y1="91737" x2="55022" y2="91175"/>
                        <a14:foregroundMark x1="53780" y1="91568" x2="54886" y2="91487"/>
                        <a14:foregroundMark x1="85407" y1="92046" x2="86098" y2="92074"/>
                        <a14:foregroundMark x1="56220" y1="92411" x2="72683" y2="91400"/>
                        <a14:foregroundMark x1="72683" y1="91400" x2="84390" y2="92243"/>
                        <a14:foregroundMark x1="83537" y1="1349" x2="83537" y2="1349"/>
                        <a14:foregroundMark x1="85976" y1="675" x2="87561" y2="1180"/>
                        <a14:foregroundMark x1="87073" y1="1349" x2="88049" y2="2698"/>
                        <a14:foregroundMark x1="72561" y1="169" x2="70610" y2="1855"/>
                        <a14:backgroundMark x1="54146" y1="93929" x2="55584" y2="93832"/>
                        <a14:backgroundMark x1="83854" y1="93368" x2="84878" y2="93255"/>
                        <a14:backgroundMark x1="53902" y1="93761" x2="55122" y2="93592"/>
                        <a14:backgroundMark x1="29024" y1="93761" x2="31098" y2="9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20" y="381036"/>
            <a:ext cx="10017614" cy="5648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4C6BD9-6E42-1965-BE09-51028718DB5A}"/>
              </a:ext>
            </a:extLst>
          </p:cNvPr>
          <p:cNvSpPr txBox="1"/>
          <p:nvPr/>
        </p:nvSpPr>
        <p:spPr>
          <a:xfrm>
            <a:off x="2133600" y="2333625"/>
            <a:ext cx="8391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Nêu ví dụ về một số thực phẩm thuộc 4 nhóm trên.</a:t>
            </a:r>
            <a:endParaRPr lang="en-US" sz="54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2E4F7C1-0CEC-4C80-9CC9-820B3DB69465}"/>
              </a:ext>
            </a:extLst>
          </p:cNvPr>
          <p:cNvGrpSpPr/>
          <p:nvPr/>
        </p:nvGrpSpPr>
        <p:grpSpPr>
          <a:xfrm>
            <a:off x="0" y="0"/>
            <a:ext cx="7177754" cy="3171825"/>
            <a:chOff x="0" y="493614"/>
            <a:chExt cx="7177754" cy="22750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B1E9A468-E38A-44DB-A67D-8A93AEC374F6}"/>
                </a:ext>
              </a:extLst>
            </p:cNvPr>
            <p:cNvGrpSpPr/>
            <p:nvPr/>
          </p:nvGrpSpPr>
          <p:grpSpPr>
            <a:xfrm>
              <a:off x="188905" y="493614"/>
              <a:ext cx="6988849" cy="2275007"/>
              <a:chOff x="188905" y="493614"/>
              <a:chExt cx="6988849" cy="22750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AA0E05D2-1404-45FF-87D2-CFE62F7EE4EE}"/>
                  </a:ext>
                </a:extLst>
              </p:cNvPr>
              <p:cNvSpPr/>
              <p:nvPr/>
            </p:nvSpPr>
            <p:spPr>
              <a:xfrm>
                <a:off x="312868" y="590381"/>
                <a:ext cx="6864886" cy="217824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279125FB-FCF6-423D-845C-D71FEE3D2786}"/>
                  </a:ext>
                </a:extLst>
              </p:cNvPr>
              <p:cNvSpPr/>
              <p:nvPr/>
            </p:nvSpPr>
            <p:spPr>
              <a:xfrm>
                <a:off x="188905" y="493614"/>
                <a:ext cx="6864886" cy="21782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Hộp Văn bản 6">
              <a:extLst>
                <a:ext uri="{FF2B5EF4-FFF2-40B4-BE49-F238E27FC236}">
                  <a16:creationId xmlns:a16="http://schemas.microsoft.com/office/drawing/2014/main" xmlns="" id="{41C9A74A-CBEE-42F9-85E8-8BDA548196DA}"/>
                </a:ext>
              </a:extLst>
            </p:cNvPr>
            <p:cNvSpPr txBox="1"/>
            <p:nvPr/>
          </p:nvSpPr>
          <p:spPr>
            <a:xfrm>
              <a:off x="0" y="584884"/>
              <a:ext cx="6946844" cy="77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Vì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sao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hằng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trẻ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ăn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chứa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chất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đạm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Hộp Văn bản 6">
              <a:extLst>
                <a:ext uri="{FF2B5EF4-FFF2-40B4-BE49-F238E27FC236}">
                  <a16:creationId xmlns:a16="http://schemas.microsoft.com/office/drawing/2014/main" xmlns="" id="{475FA928-6363-EEE5-1FB5-C8732B340C2A}"/>
                </a:ext>
              </a:extLst>
            </p:cNvPr>
            <p:cNvSpPr txBox="1"/>
            <p:nvPr/>
          </p:nvSpPr>
          <p:spPr>
            <a:xfrm>
              <a:off x="101656" y="1445697"/>
              <a:ext cx="6746819" cy="112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indent="-45720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32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Chúng ta có cần ăn đủ thức ăn thuộc bốn nhóm chất dinh dưỡng không? Vì sao?</a:t>
              </a:r>
              <a:endParaRPr lang="en-US" sz="3200" b="1" dirty="0">
                <a:effectLst/>
                <a:ea typeface="Calibri" panose="020F0502020204030204" pitchFamily="34" charset="0"/>
              </a:endParaRPr>
            </a:p>
          </p:txBody>
        </p:sp>
      </p:grpSp>
      <p:pic>
        <p:nvPicPr>
          <p:cNvPr id="39" name="Picture 3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F0093047-C648-4DC2-8328-F3A25FB76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50" b="46120" l="38059" r="61860">
                        <a14:foregroundMark x1="53288" y1="10550" x2="53288" y2="10550"/>
                        <a14:foregroundMark x1="61860" y1="26839" x2="61860" y2="26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7198" r="36088" b="49468"/>
          <a:stretch/>
        </p:blipFill>
        <p:spPr>
          <a:xfrm>
            <a:off x="6153893" y="1788064"/>
            <a:ext cx="1773257" cy="1787027"/>
          </a:xfrm>
          <a:prstGeom prst="rect">
            <a:avLst/>
          </a:prstGeom>
        </p:spPr>
      </p:pic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C5C37BF3-2A22-40C8-C9F9-EAE9EC8D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4" y="3415214"/>
            <a:ext cx="6449961" cy="3271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2DBEF1-94EE-550B-55B4-9F39430C2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054" y="-191806"/>
            <a:ext cx="4669941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521590-E126-04EF-E0F2-0E6C8934780F}"/>
              </a:ext>
            </a:extLst>
          </p:cNvPr>
          <p:cNvSpPr txBox="1"/>
          <p:nvPr/>
        </p:nvSpPr>
        <p:spPr>
          <a:xfrm>
            <a:off x="258417" y="2395330"/>
            <a:ext cx="10982740" cy="2741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Rau, củ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chứa nhiều vi-ta-min, chất khoáng và chất xơ</a:t>
            </a:r>
            <a:r>
              <a:rPr lang="vi-VN" sz="280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Các chất xơ tuy không có giá trị về dinh dưỡng nhưng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giúp cho cơ quan tiêu hoá hoạt động tốt, phòng tránh táo bón</a:t>
            </a:r>
            <a:r>
              <a:rPr lang="vi-VN" sz="280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Nước </a:t>
            </a:r>
            <a:r>
              <a:rPr lang="vi-VN" sz="280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không thuộc nhóm chất dinh dưỡng nào nhưng rất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cần thiết cho các hoạt động sống </a:t>
            </a:r>
            <a:r>
              <a:rPr lang="vi-VN" sz="280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 cơ thể, giúp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 tan các chất dinh dưỡng</a:t>
            </a:r>
            <a:r>
              <a:rPr lang="vi-VN" sz="280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chất khoáng</a:t>
            </a:r>
            <a:r>
              <a:rPr lang="vi-VN" sz="280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để cơ thể dễ dàng hấp thụ; đồng thời loại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bỏ các chất cặn bã</a:t>
            </a:r>
            <a:r>
              <a:rPr lang="vi-VN" sz="280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966" y="1000755"/>
            <a:ext cx="240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biết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Student Child Homework - Free image on Pixabay">
            <a:extLst>
              <a:ext uri="{FF2B5EF4-FFF2-40B4-BE49-F238E27FC236}">
                <a16:creationId xmlns:a16="http://schemas.microsoft.com/office/drawing/2014/main" xmlns="" id="{2B4E772D-AA88-4168-80B9-3306FADA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83" y="-584890"/>
            <a:ext cx="4093937" cy="34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xmlns="" id="{6AF37E3D-3906-4CBC-9DC8-28567AC32DDF}"/>
              </a:ext>
            </a:extLst>
          </p:cNvPr>
          <p:cNvSpPr txBox="1"/>
          <p:nvPr/>
        </p:nvSpPr>
        <p:spPr>
          <a:xfrm>
            <a:off x="196645" y="715597"/>
            <a:ext cx="1008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lượng có trong thực phẩm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433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STD_NHA</cp:lastModifiedBy>
  <cp:revision>54</cp:revision>
  <dcterms:created xsi:type="dcterms:W3CDTF">2023-11-12T03:28:07Z</dcterms:created>
  <dcterms:modified xsi:type="dcterms:W3CDTF">2025-02-24T09:09:26Z</dcterms:modified>
</cp:coreProperties>
</file>