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4418" r:id="rId3"/>
    <p:sldId id="292" r:id="rId4"/>
    <p:sldId id="295" r:id="rId5"/>
    <p:sldId id="4411" r:id="rId6"/>
    <p:sldId id="4412" r:id="rId7"/>
    <p:sldId id="339" r:id="rId8"/>
    <p:sldId id="4413" r:id="rId9"/>
    <p:sldId id="4414" r:id="rId10"/>
    <p:sldId id="4415" r:id="rId11"/>
    <p:sldId id="4416" r:id="rId12"/>
    <p:sldId id="4417" r:id="rId13"/>
    <p:sldId id="3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86" d="100"/>
          <a:sy n="86"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6CE0D-3438-484B-9326-4768DC0E1644}"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530CB-FBCE-4041-95F9-E0813EC1ACCD}" type="slidenum">
              <a:rPr lang="en-US" smtClean="0"/>
              <a:t>‹#›</a:t>
            </a:fld>
            <a:endParaRPr lang="en-US"/>
          </a:p>
        </p:txBody>
      </p:sp>
    </p:spTree>
    <p:extLst>
      <p:ext uri="{BB962C8B-B14F-4D97-AF65-F5344CB8AC3E}">
        <p14:creationId xmlns:p14="http://schemas.microsoft.com/office/powerpoint/2010/main" val="277329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5A806-AE04-ACBC-0152-178AA5BC1D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589FA40-2A17-2F7B-281D-D2B05CBADD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9FAB80C-655C-91D5-112A-EFEA47B7DFDC}"/>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5" name="Footer Placeholder 4">
            <a:extLst>
              <a:ext uri="{FF2B5EF4-FFF2-40B4-BE49-F238E27FC236}">
                <a16:creationId xmlns:a16="http://schemas.microsoft.com/office/drawing/2014/main" xmlns="" id="{ED7EA5AE-6E0B-62D2-520B-3BC2274B1E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FC6BA4-35D0-530A-728F-AEF60A28B8F2}"/>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22171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188D5-4351-747B-E5CF-1C552C716E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004E60E-A91B-EBD6-23D2-1D40CE8354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04116C-D5C5-ABB5-341F-FA7D4B8C482E}"/>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5" name="Footer Placeholder 4">
            <a:extLst>
              <a:ext uri="{FF2B5EF4-FFF2-40B4-BE49-F238E27FC236}">
                <a16:creationId xmlns:a16="http://schemas.microsoft.com/office/drawing/2014/main" xmlns="" id="{524D1FB4-53EE-C279-DD39-61C1902DBE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E772F98-B97E-3FA4-CBFA-70F9837CF8BA}"/>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24204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96EB74-FA7C-BD60-7982-67DBAD78C15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3D44A80-29F9-91E1-A5FC-42BCF7181B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408ADC-523A-B56F-111E-92BF16D7F71F}"/>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5" name="Footer Placeholder 4">
            <a:extLst>
              <a:ext uri="{FF2B5EF4-FFF2-40B4-BE49-F238E27FC236}">
                <a16:creationId xmlns:a16="http://schemas.microsoft.com/office/drawing/2014/main" xmlns="" id="{9FDF199C-37A6-396B-C520-6029619378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E3A6BF2-11DD-D1B9-27A3-8EF1EA182908}"/>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237472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9C13C-912C-4371-BF2C-D0C1CF185016}"/>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27880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F9C8C9-9A4B-46D2-9A8C-88B7749BA48E}"/>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915012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E99A1-36BD-433D-8D14-EC9961BF2BCA}"/>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99785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AF7A28-E9A9-4A43-853F-F89B5987236C}"/>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8087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612B57-5487-4E45-B21B-66FEC617484E}"/>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8" name="Footer Placeholder 7">
            <a:extLst>
              <a:ext uri="{FF2B5EF4-FFF2-40B4-BE49-F238E27FC236}">
                <a16:creationId xmlns:a16="http://schemas.microsoft.com/office/drawing/2014/main" xmlns=""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1853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9C9969-4663-4223-832A-94AF9D0297D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4" name="Footer Placeholder 3">
            <a:extLst>
              <a:ext uri="{FF2B5EF4-FFF2-40B4-BE49-F238E27FC236}">
                <a16:creationId xmlns:a16="http://schemas.microsoft.com/office/drawing/2014/main" xmlns=""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5247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3819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5111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7A9A4-A7E8-9317-1533-ED71AB3BE5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8EA059-0D2C-0482-6E60-6262A1562B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C9B820-B303-9533-610C-339DE97069A8}"/>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5" name="Footer Placeholder 4">
            <a:extLst>
              <a:ext uri="{FF2B5EF4-FFF2-40B4-BE49-F238E27FC236}">
                <a16:creationId xmlns:a16="http://schemas.microsoft.com/office/drawing/2014/main" xmlns="" id="{93F7C019-A675-2037-805A-111986E55A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4C1FBC1-1A30-D851-C7EE-6BAB5C5706A8}"/>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1872766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xmlns=""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xmlns=""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54780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93448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CA917A-4B99-4529-91DB-C0D227CF8E4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68524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7F530-EC1E-4E6B-99D4-C0E06B16A0F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8115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BB6A0-5362-4FF9-BC63-3AF4B481412C}"/>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904265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780E5D-C5DB-4EC0-9445-B86136C6FCE6}"/>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5541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0D60D-6D77-9B69-A84F-482CE77AABD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569251A-81A5-E9A7-D7ED-1AE26AF6E7B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6DDDB89-6FF7-C960-EB35-66DD40D07B7F}"/>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5" name="Footer Placeholder 4">
            <a:extLst>
              <a:ext uri="{FF2B5EF4-FFF2-40B4-BE49-F238E27FC236}">
                <a16:creationId xmlns:a16="http://schemas.microsoft.com/office/drawing/2014/main" xmlns="" id="{542097DE-2D6E-6E47-EF73-8884238DF5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B5A43B9-9F46-4BE8-707E-FEC42E4EBD3E}"/>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16712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B7A7B1-9B42-0729-BA28-9F8E7D7F6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F7B4B7-F413-C978-8711-080BD098C3B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C608F26-87CE-A19C-B7A0-6DB49A63B4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FE98A05-EC41-5D16-4AEB-FFA1519A9BA7}"/>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6" name="Footer Placeholder 5">
            <a:extLst>
              <a:ext uri="{FF2B5EF4-FFF2-40B4-BE49-F238E27FC236}">
                <a16:creationId xmlns:a16="http://schemas.microsoft.com/office/drawing/2014/main" xmlns="" id="{FC014A27-240E-2D00-FE35-7505134927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BF639CB-B770-794D-90F4-5FF2F763CED0}"/>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8597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85C49C-DDBA-CCC5-4454-1E63761C7D2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1212D9C-3B77-8A72-9202-5B99DB0BE9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263D120-5A67-3157-C989-C20E3736B9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9E3E882-776B-A2AC-D1D3-BADA8EB5CD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3D578E-1177-7B83-E02C-BD754A32280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A422A65-8129-1780-1949-8CFAAC07F76C}"/>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8" name="Footer Placeholder 7">
            <a:extLst>
              <a:ext uri="{FF2B5EF4-FFF2-40B4-BE49-F238E27FC236}">
                <a16:creationId xmlns:a16="http://schemas.microsoft.com/office/drawing/2014/main" xmlns="" id="{27859E7B-C984-4259-AA45-744B1CA163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63BF79E-80EF-CB5A-1AF8-F95D06BBF336}"/>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403235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60C24-F1E1-491E-6C4A-BA790F9E0B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6468547-C539-9825-8CC2-D4A674E05B0D}"/>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4" name="Footer Placeholder 3">
            <a:extLst>
              <a:ext uri="{FF2B5EF4-FFF2-40B4-BE49-F238E27FC236}">
                <a16:creationId xmlns:a16="http://schemas.microsoft.com/office/drawing/2014/main" xmlns="" id="{74BD8EDC-C887-306F-F89A-91815FD30A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A360047-2C26-59AE-9E4E-893C6EDC3767}"/>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168300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4F4221-0966-DEC7-3F16-57A559ACCBA7}"/>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3" name="Footer Placeholder 2">
            <a:extLst>
              <a:ext uri="{FF2B5EF4-FFF2-40B4-BE49-F238E27FC236}">
                <a16:creationId xmlns:a16="http://schemas.microsoft.com/office/drawing/2014/main" xmlns="" id="{56B6008F-EEEB-D66E-514E-1AC3479AE2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B7DF6691-5EDA-92CD-C002-33608E2FD442}"/>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50250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2E3BD-3DEB-22A8-9C4E-F3B79A258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01EC68D-6F21-2BF8-24F5-AA09AA60B74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14DAB1-EC86-D826-1AF5-808614EA0E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3744A0-EA7B-FDC9-6FB0-8DF532258F89}"/>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6" name="Footer Placeholder 5">
            <a:extLst>
              <a:ext uri="{FF2B5EF4-FFF2-40B4-BE49-F238E27FC236}">
                <a16:creationId xmlns:a16="http://schemas.microsoft.com/office/drawing/2014/main" xmlns="" id="{EF87FDCB-41CC-9365-7468-23D91DC113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ABED27C-433E-E64A-C897-3B36D86B13B2}"/>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281311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269C2-E8BD-AADE-DFE4-F0B956F841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D5B5BFB-3A2E-E773-7F6C-637AFD1C67B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3903567-B166-B712-B852-00F6EAD9A3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A06DED-A6DE-6FCA-4A22-03AA46E6106A}"/>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2/24/2025</a:t>
            </a:fld>
            <a:endParaRPr lang="en-US"/>
          </a:p>
        </p:txBody>
      </p:sp>
      <p:sp>
        <p:nvSpPr>
          <p:cNvPr id="6" name="Footer Placeholder 5">
            <a:extLst>
              <a:ext uri="{FF2B5EF4-FFF2-40B4-BE49-F238E27FC236}">
                <a16:creationId xmlns:a16="http://schemas.microsoft.com/office/drawing/2014/main" xmlns="" id="{193A09EB-B0DD-0B8D-1CFD-095FE63D57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2C158B6-A190-2671-B078-84BF17584B1B}"/>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09714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xmlns="" id="{FD309AC9-EAB7-FCD9-D471-507A3D71968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66849" y="238125"/>
            <a:ext cx="1323974" cy="1323974"/>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xmlns="" id="{45A78705-454D-61C2-9A11-5384C35D13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18472" y="9190739"/>
            <a:ext cx="1323974" cy="1323974"/>
          </a:xfrm>
          <a:prstGeom prst="rect">
            <a:avLst/>
          </a:prstGeom>
        </p:spPr>
      </p:pic>
    </p:spTree>
    <p:extLst>
      <p:ext uri="{BB962C8B-B14F-4D97-AF65-F5344CB8AC3E}">
        <p14:creationId xmlns:p14="http://schemas.microsoft.com/office/powerpoint/2010/main" val="385519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spTree>
    <p:extLst>
      <p:ext uri="{BB962C8B-B14F-4D97-AF65-F5344CB8AC3E}">
        <p14:creationId xmlns:p14="http://schemas.microsoft.com/office/powerpoint/2010/main" val="278764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3742441" y="697584"/>
            <a:ext cx="4920792" cy="707886"/>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ỦY BAN NHÂN DÂN HUYỆN AN LÃO</a:t>
            </a:r>
          </a:p>
          <a:p>
            <a:r>
              <a:rPr lang="en-US" sz="2000" b="1" u="sng" dirty="0" smtClean="0">
                <a:solidFill>
                  <a:srgbClr val="FF0000"/>
                </a:solidFill>
                <a:latin typeface="Times New Roman" panose="02020603050405020304" pitchFamily="18" charset="0"/>
                <a:cs typeface="Times New Roman" panose="02020603050405020304" pitchFamily="18" charset="0"/>
              </a:rPr>
              <a:t>TRƯỜNG TIỂU HỌC QUANG TRUNG</a:t>
            </a:r>
            <a:endParaRPr lang="en-US" sz="20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30766" y="2064987"/>
            <a:ext cx="2582950" cy="646331"/>
          </a:xfrm>
          <a:prstGeom prst="rect">
            <a:avLst/>
          </a:prstGeom>
          <a:noFill/>
        </p:spPr>
        <p:txBody>
          <a:bodyPr wrap="none" lIns="91440" tIns="45720" rIns="91440" bIns="45720">
            <a:spAutoFit/>
          </a:bodyPr>
          <a:lstStyle/>
          <a:p>
            <a:pPr algn="ctr"/>
            <a:r>
              <a:rPr lang="en-US" sz="36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KHOA HỌC</a:t>
            </a:r>
            <a:endPar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555423" y="3397180"/>
            <a:ext cx="9798377" cy="1200329"/>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VAI TRÒ CỦA CHẤT DINH DƯỠNG ĐỐI VỚI CƠ THỂ</a:t>
            </a:r>
            <a:endPar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4399170" y="5435366"/>
            <a:ext cx="5423559" cy="584775"/>
          </a:xfrm>
          <a:prstGeom prst="rect">
            <a:avLst/>
          </a:prstGeom>
          <a:noFill/>
        </p:spPr>
        <p:txBody>
          <a:bodyPr wrap="square" rtlCol="0">
            <a:spAutoFit/>
          </a:bodyPr>
          <a:lstStyle/>
          <a:p>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GV:Nguyễn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Thị</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Phương</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21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9BF95AE-9482-4780-ABD0-2D2503F47600}"/>
              </a:ext>
            </a:extLst>
          </p:cNvPr>
          <p:cNvSpPr txBox="1"/>
          <p:nvPr/>
        </p:nvSpPr>
        <p:spPr>
          <a:xfrm>
            <a:off x="1870178" y="576332"/>
            <a:ext cx="7311529" cy="2308324"/>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nl-NL" sz="3600" b="1" dirty="0">
                <a:effectLst/>
                <a:ea typeface="Times New Roman" panose="02020603050405020304" pitchFamily="18" charset="0"/>
              </a:rPr>
              <a:t>Kể tên các thức ăn hàng ngày em đã ăn và cho biết chúng làm từ thực phẩm nào? </a:t>
            </a:r>
          </a:p>
          <a:p>
            <a:pPr marL="571500" marR="0" indent="-571500" algn="ctr">
              <a:spcBef>
                <a:spcPts val="0"/>
              </a:spcBef>
              <a:spcAft>
                <a:spcPts val="0"/>
              </a:spcAft>
              <a:buFont typeface="Arial" panose="020B0604020202020204" pitchFamily="34" charset="0"/>
              <a:buChar char="•"/>
            </a:pPr>
            <a:r>
              <a:rPr lang="nl-NL" sz="3600" b="1" dirty="0">
                <a:effectLst/>
                <a:ea typeface="Times New Roman" panose="02020603050405020304" pitchFamily="18" charset="0"/>
              </a:rPr>
              <a:t>Thực phẩm đó thuộc nhóm nào?</a:t>
            </a:r>
            <a:endParaRPr lang="en-US" sz="3600" b="1" dirty="0">
              <a:effectLst/>
              <a:ea typeface="Calibri" panose="020F0502020204030204" pitchFamily="34" charset="0"/>
            </a:endParaRPr>
          </a:p>
        </p:txBody>
      </p:sp>
    </p:spTree>
    <p:extLst>
      <p:ext uri="{BB962C8B-B14F-4D97-AF65-F5344CB8AC3E}">
        <p14:creationId xmlns:p14="http://schemas.microsoft.com/office/powerpoint/2010/main" val="391324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with low confidence">
            <a:extLst>
              <a:ext uri="{FF2B5EF4-FFF2-40B4-BE49-F238E27FC236}">
                <a16:creationId xmlns:a16="http://schemas.microsoft.com/office/drawing/2014/main" xmlns="" id="{D1100014-77DE-4D4A-9D8B-1961CDF4C8B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40873" b="40163"/>
          <a:stretch/>
        </p:blipFill>
        <p:spPr>
          <a:xfrm>
            <a:off x="791439" y="716437"/>
            <a:ext cx="2946681" cy="1126421"/>
          </a:xfrm>
          <a:prstGeom prst="rect">
            <a:avLst/>
          </a:prstGeom>
        </p:spPr>
      </p:pic>
      <p:sp>
        <p:nvSpPr>
          <p:cNvPr id="3" name="TextBox 2">
            <a:extLst>
              <a:ext uri="{FF2B5EF4-FFF2-40B4-BE49-F238E27FC236}">
                <a16:creationId xmlns:a16="http://schemas.microsoft.com/office/drawing/2014/main" xmlns="" id="{462729F7-B044-4ACC-B616-1B334DA06CBF}"/>
              </a:ext>
            </a:extLst>
          </p:cNvPr>
          <p:cNvSpPr txBox="1"/>
          <p:nvPr/>
        </p:nvSpPr>
        <p:spPr>
          <a:xfrm>
            <a:off x="634358" y="956481"/>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Em</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có</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biết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xmlns="" id="{F3B80D82-CC61-28B9-DFA1-72BB3B28469A}"/>
              </a:ext>
            </a:extLst>
          </p:cNvPr>
          <p:cNvSpPr txBox="1"/>
          <p:nvPr/>
        </p:nvSpPr>
        <p:spPr>
          <a:xfrm>
            <a:off x="221334" y="2082902"/>
            <a:ext cx="11677650" cy="4098558"/>
          </a:xfrm>
          <a:prstGeom prst="rect">
            <a:avLst/>
          </a:prstGeom>
          <a:noFill/>
        </p:spPr>
        <p:txBody>
          <a:bodyPr wrap="square" rtlCol="0">
            <a:spAutoFit/>
          </a:bodyPr>
          <a:lstStyle/>
          <a:p>
            <a:pPr marL="457200" indent="-457200" algn="just" rtl="0">
              <a:spcBef>
                <a:spcPts val="0"/>
              </a:spcBef>
              <a:spcAft>
                <a:spcPts val="500"/>
              </a:spcAft>
              <a:buFont typeface="Arial" panose="020B0604020202020204" pitchFamily="34" charset="0"/>
              <a:buChar char="•"/>
            </a:pPr>
            <a:r>
              <a:rPr lang="vi-VN" sz="2800" b="1" i="0" u="none" strike="noStrike" dirty="0">
                <a:solidFill>
                  <a:srgbClr val="002060"/>
                </a:solidFill>
                <a:effectLst/>
                <a:latin typeface="Calibri" panose="020F0502020204030204" pitchFamily="34" charset="0"/>
                <a:cs typeface="Calibri" panose="020F0502020204030204" pitchFamily="34" charset="0"/>
              </a:rPr>
              <a:t>Một số thức ăn có thể được xếp vào nhiều nhóm khác nhau do đều chứa nhiều chất dinh dưỡng thuộc các nhóm đó. </a:t>
            </a:r>
            <a:r>
              <a:rPr lang="vi-VN" sz="2800" b="1" i="1" u="none" strike="noStrike" dirty="0">
                <a:solidFill>
                  <a:srgbClr val="002060"/>
                </a:solidFill>
                <a:effectLst/>
                <a:latin typeface="Calibri" panose="020F0502020204030204" pitchFamily="34" charset="0"/>
                <a:cs typeface="Calibri" panose="020F0502020204030204" pitchFamily="34" charset="0"/>
              </a:rPr>
              <a:t>Ví dụ: trứng, thịt bò có thể xếp vào nhóm nhiều chất đạm và cũng có thể xếp vào nhóm nhiều vi-ta-min và chất khoáng; đậu nành có thể xếp vào nhóm nhiều chất đạm và nhóm nhiều chất béo.</a:t>
            </a:r>
            <a:endParaRPr lang="vi-VN" sz="2800" b="1" i="1" dirty="0">
              <a:solidFill>
                <a:srgbClr val="002060"/>
              </a:solidFill>
              <a:effectLst/>
              <a:latin typeface="Calibri" panose="020F0502020204030204" pitchFamily="34" charset="0"/>
              <a:cs typeface="Calibri" panose="020F0502020204030204" pitchFamily="34" charset="0"/>
            </a:endParaRPr>
          </a:p>
          <a:p>
            <a:pPr marL="457200" indent="-457200" algn="just" rtl="0">
              <a:spcBef>
                <a:spcPts val="0"/>
              </a:spcBef>
              <a:spcAft>
                <a:spcPts val="500"/>
              </a:spcAft>
              <a:buFont typeface="Arial" panose="020B0604020202020204" pitchFamily="34" charset="0"/>
              <a:buChar char="•"/>
            </a:pPr>
            <a:r>
              <a:rPr lang="vi-VN" sz="2800" b="1" i="0" u="none" strike="noStrike" dirty="0">
                <a:solidFill>
                  <a:srgbClr val="002060"/>
                </a:solidFill>
                <a:effectLst/>
                <a:latin typeface="Calibri" panose="020F0502020204030204" pitchFamily="34" charset="0"/>
                <a:cs typeface="Calibri" panose="020F0502020204030204" pitchFamily="34" charset="0"/>
              </a:rPr>
              <a:t>Một số loại hạt chứa dầu có lượng chất béo cao, được ép lấy dầu dùng trong chế biến thực phẩm như vừng (dầu vừng), đậu nành (dầu đậu nành), lạc (dầu lạc),...</a:t>
            </a:r>
            <a:endParaRPr lang="vi-VN" sz="2800" b="1" dirty="0">
              <a:solidFill>
                <a:srgbClr val="002060"/>
              </a:solidFill>
              <a:effectLst/>
              <a:latin typeface="Calibri" panose="020F0502020204030204" pitchFamily="34" charset="0"/>
              <a:cs typeface="Calibri" panose="020F0502020204030204" pitchFamily="34" charset="0"/>
            </a:endParaRPr>
          </a:p>
          <a:p>
            <a:pPr algn="just"/>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7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961874BA-E2A4-E1E5-D67D-4971F9B591C8}"/>
              </a:ext>
            </a:extLst>
          </p:cNvPr>
          <p:cNvPicPr>
            <a:picLocks noChangeAspect="1"/>
          </p:cNvPicPr>
          <p:nvPr/>
        </p:nvPicPr>
        <p:blipFill>
          <a:blip r:embed="rId2"/>
          <a:stretch>
            <a:fillRect/>
          </a:stretch>
        </p:blipFill>
        <p:spPr>
          <a:xfrm>
            <a:off x="5131503" y="1120745"/>
            <a:ext cx="6736664" cy="4804064"/>
          </a:xfrm>
          <a:prstGeom prst="rect">
            <a:avLst/>
          </a:prstGeom>
        </p:spPr>
      </p:pic>
    </p:spTree>
    <p:extLst>
      <p:ext uri="{BB962C8B-B14F-4D97-AF65-F5344CB8AC3E}">
        <p14:creationId xmlns:p14="http://schemas.microsoft.com/office/powerpoint/2010/main" val="97405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9E3DD16-EFFF-45A5-B153-E78C46E01F49}"/>
              </a:ext>
            </a:extLst>
          </p:cNvPr>
          <p:cNvGrpSpPr/>
          <p:nvPr/>
        </p:nvGrpSpPr>
        <p:grpSpPr>
          <a:xfrm>
            <a:off x="1085850" y="358748"/>
            <a:ext cx="8205975" cy="1365277"/>
            <a:chOff x="908519" y="1977998"/>
            <a:chExt cx="7907056" cy="1717384"/>
          </a:xfrm>
        </p:grpSpPr>
        <p:grpSp>
          <p:nvGrpSpPr>
            <p:cNvPr id="6" name="Group 5">
              <a:extLst>
                <a:ext uri="{FF2B5EF4-FFF2-40B4-BE49-F238E27FC236}">
                  <a16:creationId xmlns:a16="http://schemas.microsoft.com/office/drawing/2014/main" xmlns="" id="{1B10CCE0-978E-4B58-BA76-FE64336E768E}"/>
                </a:ext>
              </a:extLst>
            </p:cNvPr>
            <p:cNvGrpSpPr/>
            <p:nvPr/>
          </p:nvGrpSpPr>
          <p:grpSpPr>
            <a:xfrm>
              <a:off x="908519" y="1977998"/>
              <a:ext cx="7907056" cy="1717384"/>
              <a:chOff x="4536486" y="-2629723"/>
              <a:chExt cx="7907056" cy="2066118"/>
            </a:xfrm>
          </p:grpSpPr>
          <p:sp>
            <p:nvSpPr>
              <p:cNvPr id="2" name="Rectangle: Rounded Corners 1">
                <a:extLst>
                  <a:ext uri="{FF2B5EF4-FFF2-40B4-BE49-F238E27FC236}">
                    <a16:creationId xmlns:a16="http://schemas.microsoft.com/office/drawing/2014/main" xmlns="" id="{AB1DA8CB-E58A-40B3-9A5A-0D49B0F6B13F}"/>
                  </a:ext>
                </a:extLst>
              </p:cNvPr>
              <p:cNvSpPr/>
              <p:nvPr/>
            </p:nvSpPr>
            <p:spPr>
              <a:xfrm>
                <a:off x="4536486" y="-2629723"/>
                <a:ext cx="7907056" cy="2066118"/>
              </a:xfrm>
              <a:prstGeom prst="roundRect">
                <a:avLst/>
              </a:prstGeom>
              <a:solidFill>
                <a:srgbClr val="9A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xmlns="" id="{3BF7F5CB-C25E-4DC4-8B94-53B8CC12D60E}"/>
                  </a:ext>
                </a:extLst>
              </p:cNvPr>
              <p:cNvSpPr/>
              <p:nvPr/>
            </p:nvSpPr>
            <p:spPr>
              <a:xfrm>
                <a:off x="4670527" y="-2431793"/>
                <a:ext cx="7589520" cy="1670258"/>
              </a:xfrm>
              <a:prstGeom prst="roundRect">
                <a:avLst/>
              </a:prstGeom>
              <a:solidFill>
                <a:schemeClr val="bg1"/>
              </a:solidFill>
              <a:ln w="76200">
                <a:solidFill>
                  <a:srgbClr val="0DA9FF"/>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xmlns="" id="{1EA463E5-D11C-4176-80F8-E66AD7C68B14}"/>
                </a:ext>
              </a:extLst>
            </p:cNvPr>
            <p:cNvSpPr txBox="1"/>
            <p:nvPr/>
          </p:nvSpPr>
          <p:spPr>
            <a:xfrm>
              <a:off x="1327355" y="2430835"/>
              <a:ext cx="7311820" cy="1234825"/>
            </a:xfrm>
            <a:prstGeom prst="rect">
              <a:avLst/>
            </a:prstGeom>
            <a:noFill/>
          </p:spPr>
          <p:txBody>
            <a:bodyPr wrap="square" rtlCol="0">
              <a:spAutoFit/>
            </a:bodyPr>
            <a:lstStyle/>
            <a:p>
              <a:pPr marL="0" marR="0" algn="just">
                <a:lnSpc>
                  <a:spcPct val="120000"/>
                </a:lnSpc>
                <a:spcBef>
                  <a:spcPts val="0"/>
                </a:spcBef>
                <a:spcAft>
                  <a:spcPts val="0"/>
                </a:spcAft>
              </a:pPr>
              <a:r>
                <a:rPr lang="nl-NL" sz="3200" b="1" dirty="0">
                  <a:solidFill>
                    <a:srgbClr val="FF0000"/>
                  </a:solidFill>
                  <a:effectLst/>
                  <a:ea typeface="Times New Roman" panose="02020603050405020304" pitchFamily="18" charset="0"/>
                </a:rPr>
                <a:t>Hằng ngày chúng ta ăn những thức ăn nào? </a:t>
              </a:r>
              <a:endParaRPr lang="en-US" sz="3200" b="1" dirty="0">
                <a:solidFill>
                  <a:srgbClr val="FF0000"/>
                </a:solidFill>
                <a:effectLst/>
                <a:ea typeface="Calibri" panose="020F0502020204030204" pitchFamily="34" charset="0"/>
              </a:endParaRPr>
            </a:p>
          </p:txBody>
        </p:sp>
      </p:grpSp>
      <p:grpSp>
        <p:nvGrpSpPr>
          <p:cNvPr id="5" name="Group 4">
            <a:extLst>
              <a:ext uri="{FF2B5EF4-FFF2-40B4-BE49-F238E27FC236}">
                <a16:creationId xmlns:a16="http://schemas.microsoft.com/office/drawing/2014/main" xmlns="" id="{31A6625E-AFED-4B14-B7B1-7137E6547609}"/>
              </a:ext>
            </a:extLst>
          </p:cNvPr>
          <p:cNvGrpSpPr/>
          <p:nvPr/>
        </p:nvGrpSpPr>
        <p:grpSpPr>
          <a:xfrm>
            <a:off x="1082133" y="2211300"/>
            <a:ext cx="8213407" cy="1365277"/>
            <a:chOff x="908519" y="1977998"/>
            <a:chExt cx="7914217" cy="1717384"/>
          </a:xfrm>
        </p:grpSpPr>
        <p:grpSp>
          <p:nvGrpSpPr>
            <p:cNvPr id="10" name="Group 9">
              <a:extLst>
                <a:ext uri="{FF2B5EF4-FFF2-40B4-BE49-F238E27FC236}">
                  <a16:creationId xmlns:a16="http://schemas.microsoft.com/office/drawing/2014/main" xmlns="" id="{49750DA0-6ECD-9E72-C62F-00AA60965E73}"/>
                </a:ext>
              </a:extLst>
            </p:cNvPr>
            <p:cNvGrpSpPr/>
            <p:nvPr/>
          </p:nvGrpSpPr>
          <p:grpSpPr>
            <a:xfrm>
              <a:off x="908519" y="1977998"/>
              <a:ext cx="7907056" cy="1717384"/>
              <a:chOff x="4536486" y="-2629723"/>
              <a:chExt cx="7907056" cy="2066118"/>
            </a:xfrm>
          </p:grpSpPr>
          <p:sp>
            <p:nvSpPr>
              <p:cNvPr id="26" name="Rectangle: Rounded Corners 25">
                <a:extLst>
                  <a:ext uri="{FF2B5EF4-FFF2-40B4-BE49-F238E27FC236}">
                    <a16:creationId xmlns:a16="http://schemas.microsoft.com/office/drawing/2014/main" xmlns="" id="{45799856-E5BE-D9EB-F0A0-3A8EA0C499D6}"/>
                  </a:ext>
                </a:extLst>
              </p:cNvPr>
              <p:cNvSpPr/>
              <p:nvPr/>
            </p:nvSpPr>
            <p:spPr>
              <a:xfrm>
                <a:off x="4536486" y="-2629723"/>
                <a:ext cx="7907056" cy="2066118"/>
              </a:xfrm>
              <a:prstGeom prst="roundRect">
                <a:avLst/>
              </a:prstGeom>
              <a:solidFill>
                <a:srgbClr val="9A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36D98B6D-43DC-7529-A7E3-FAAB643E88C1}"/>
                  </a:ext>
                </a:extLst>
              </p:cNvPr>
              <p:cNvSpPr/>
              <p:nvPr/>
            </p:nvSpPr>
            <p:spPr>
              <a:xfrm>
                <a:off x="4670527" y="-2431793"/>
                <a:ext cx="7589520" cy="1670258"/>
              </a:xfrm>
              <a:prstGeom prst="roundRect">
                <a:avLst/>
              </a:prstGeom>
              <a:solidFill>
                <a:schemeClr val="bg1"/>
              </a:solidFill>
              <a:ln w="76200">
                <a:solidFill>
                  <a:srgbClr val="0DA9FF"/>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xmlns="" id="{E058CD3A-0250-4CD9-0BBC-7BAC73FFD733}"/>
                </a:ext>
              </a:extLst>
            </p:cNvPr>
            <p:cNvSpPr txBox="1"/>
            <p:nvPr/>
          </p:nvSpPr>
          <p:spPr>
            <a:xfrm>
              <a:off x="1510916" y="2358946"/>
              <a:ext cx="7311820" cy="896662"/>
            </a:xfrm>
            <a:prstGeom prst="rect">
              <a:avLst/>
            </a:prstGeom>
            <a:noFill/>
          </p:spPr>
          <p:txBody>
            <a:bodyPr wrap="square" rtlCol="0">
              <a:spAutoFit/>
            </a:bodyPr>
            <a:lstStyle/>
            <a:p>
              <a:pPr marL="0" marR="0" algn="just">
                <a:lnSpc>
                  <a:spcPct val="120000"/>
                </a:lnSpc>
                <a:spcBef>
                  <a:spcPts val="0"/>
                </a:spcBef>
                <a:spcAft>
                  <a:spcPts val="0"/>
                </a:spcAft>
              </a:pPr>
              <a:r>
                <a:rPr lang="nl-NL" sz="3600" b="1" dirty="0">
                  <a:solidFill>
                    <a:srgbClr val="FF0000"/>
                  </a:solidFill>
                  <a:effectLst/>
                  <a:ea typeface="Times New Roman" panose="02020603050405020304" pitchFamily="18" charset="0"/>
                </a:rPr>
                <a:t>Chúng ta ăn thức ăn đó để làm gì?</a:t>
              </a:r>
              <a:endParaRPr lang="en-US" sz="3600" b="1" dirty="0">
                <a:solidFill>
                  <a:srgbClr val="FF0000"/>
                </a:solidFill>
                <a:effectLst/>
                <a:ea typeface="Calibri" panose="020F0502020204030204" pitchFamily="34" charset="0"/>
              </a:endParaRPr>
            </a:p>
          </p:txBody>
        </p:sp>
      </p:grpSp>
    </p:spTree>
    <p:extLst>
      <p:ext uri="{BB962C8B-B14F-4D97-AF65-F5344CB8AC3E}">
        <p14:creationId xmlns:p14="http://schemas.microsoft.com/office/powerpoint/2010/main" val="16011105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xmlns="" id="{1DB880FE-F0EE-4DD2-90CF-263EC2362BA5}"/>
              </a:ext>
            </a:extLst>
          </p:cNvPr>
          <p:cNvGrpSpPr/>
          <p:nvPr/>
        </p:nvGrpSpPr>
        <p:grpSpPr>
          <a:xfrm>
            <a:off x="84492" y="446075"/>
            <a:ext cx="10858811" cy="4477272"/>
            <a:chOff x="4007563" y="1970075"/>
            <a:chExt cx="6130267" cy="4477272"/>
          </a:xfrm>
        </p:grpSpPr>
        <p:sp>
          <p:nvSpPr>
            <p:cNvPr id="49" name="TextBox 48">
              <a:extLst>
                <a:ext uri="{FF2B5EF4-FFF2-40B4-BE49-F238E27FC236}">
                  <a16:creationId xmlns:a16="http://schemas.microsoft.com/office/drawing/2014/main" xmlns="" id="{C8D86789-1F8C-44EB-A902-3063F7E80EA9}"/>
                </a:ext>
              </a:extLst>
            </p:cNvPr>
            <p:cNvSpPr txBox="1"/>
            <p:nvPr/>
          </p:nvSpPr>
          <p:spPr>
            <a:xfrm>
              <a:off x="4007563" y="1970075"/>
              <a:ext cx="6130267" cy="1446550"/>
            </a:xfrm>
            <a:prstGeom prst="rect">
              <a:avLst/>
            </a:prstGeom>
            <a:noFill/>
          </p:spPr>
          <p:txBody>
            <a:bodyPr wrap="square" rtlCol="0">
              <a:spAutoFit/>
            </a:bodyPr>
            <a:lstStyle/>
            <a:p>
              <a:pPr marL="0" marR="0" algn="ctr">
                <a:spcBef>
                  <a:spcPts val="0"/>
                </a:spcBef>
                <a:spcAft>
                  <a:spcPts val="0"/>
                </a:spcAft>
              </a:pPr>
              <a:r>
                <a:rPr lang="nl-NL" sz="4400" b="1" dirty="0" smtClean="0">
                  <a:solidFill>
                    <a:srgbClr val="FF0000"/>
                  </a:solidFill>
                  <a:effectLst/>
                  <a:ea typeface="Times New Roman" panose="02020603050405020304" pitchFamily="18" charset="0"/>
                </a:rPr>
                <a:t>Hoạt động 1: Các </a:t>
              </a:r>
              <a:r>
                <a:rPr lang="nl-NL" sz="4400" b="1" dirty="0">
                  <a:solidFill>
                    <a:srgbClr val="FF0000"/>
                  </a:solidFill>
                  <a:effectLst/>
                  <a:ea typeface="Times New Roman" panose="02020603050405020304" pitchFamily="18" charset="0"/>
                </a:rPr>
                <a:t>nhóm chất dinh dưỡng có trong thức ăn</a:t>
              </a:r>
              <a:endParaRPr lang="en-US" sz="4400" dirty="0">
                <a:solidFill>
                  <a:srgbClr val="FF0000"/>
                </a:solidFill>
                <a:effectLst/>
                <a:ea typeface="Calibri" panose="020F0502020204030204" pitchFamily="34" charset="0"/>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4">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val="29149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C388DB6-F9F2-8A37-042A-191E0E544CC7}"/>
              </a:ext>
            </a:extLst>
          </p:cNvPr>
          <p:cNvSpPr txBox="1"/>
          <p:nvPr/>
        </p:nvSpPr>
        <p:spPr>
          <a:xfrm>
            <a:off x="1379206" y="701880"/>
            <a:ext cx="8979384" cy="3970319"/>
          </a:xfrm>
          <a:prstGeom prst="rect">
            <a:avLst/>
          </a:prstGeom>
          <a:noFill/>
        </p:spPr>
        <p:txBody>
          <a:bodyPr wrap="square" rtlCol="0">
            <a:spAutoFit/>
          </a:bodyPr>
          <a:lstStyle/>
          <a:p>
            <a:pPr algn="just"/>
            <a:r>
              <a:rPr lang="vi-VN" sz="2800" dirty="0">
                <a:solidFill>
                  <a:srgbClr val="0070C0"/>
                </a:solidFill>
                <a:latin typeface="Calibri" panose="020F0502020204030204" pitchFamily="34" charset="0"/>
                <a:cs typeface="Calibri" panose="020F0502020204030204" pitchFamily="34" charset="0"/>
              </a:rPr>
              <a:t>Chúng ta thường sử dụng các thực phẩm như rau, củ, quả, thịt,... để </a:t>
            </a:r>
            <a:r>
              <a:rPr lang="vi-VN" sz="2800" b="1" dirty="0">
                <a:solidFill>
                  <a:srgbClr val="0070C0"/>
                </a:solidFill>
                <a:latin typeface="Calibri" panose="020F0502020204030204" pitchFamily="34" charset="0"/>
                <a:cs typeface="Calibri" panose="020F0502020204030204" pitchFamily="34" charset="0"/>
              </a:rPr>
              <a:t>chế biến nhiều loại thức ăn, đồ uống</a:t>
            </a:r>
            <a:r>
              <a:rPr lang="vi-VN" sz="2800" dirty="0">
                <a:solidFill>
                  <a:srgbClr val="0070C0"/>
                </a:solidFill>
                <a:latin typeface="Calibri" panose="020F0502020204030204" pitchFamily="34" charset="0"/>
                <a:cs typeface="Calibri" panose="020F0502020204030204" pitchFamily="34" charset="0"/>
              </a:rPr>
              <a:t>. Các nhóm chất dinh dưỡng có trong thức ăn, đồ uống gồm: </a:t>
            </a:r>
            <a:r>
              <a:rPr lang="vi-VN" sz="2800" b="1" dirty="0">
                <a:solidFill>
                  <a:srgbClr val="0070C0"/>
                </a:solidFill>
                <a:latin typeface="Calibri" panose="020F0502020204030204" pitchFamily="34" charset="0"/>
                <a:cs typeface="Calibri" panose="020F0502020204030204" pitchFamily="34" charset="0"/>
              </a:rPr>
              <a:t>chất bột đường, chất đạm, chất béo, vi-ta-min và chất khoáng</a:t>
            </a:r>
            <a:r>
              <a:rPr lang="vi-VN" sz="2800" dirty="0">
                <a:solidFill>
                  <a:srgbClr val="0070C0"/>
                </a:solidFill>
                <a:latin typeface="Calibri" panose="020F0502020204030204" pitchFamily="34" charset="0"/>
                <a:cs typeface="Calibri" panose="020F0502020204030204" pitchFamily="34" charset="0"/>
              </a:rPr>
              <a:t>. Dựa vào hàm lượng chất dinh dưỡng trong mỗi loại thực phẩm, hay thức ăn chế biến từ thực phẩm đó, có thể phân chia thức ăn thành bốn nhóm: </a:t>
            </a:r>
            <a:r>
              <a:rPr lang="vi-VN" sz="2800" b="1" dirty="0">
                <a:solidFill>
                  <a:srgbClr val="0070C0"/>
                </a:solidFill>
                <a:latin typeface="Calibri" panose="020F0502020204030204" pitchFamily="34" charset="0"/>
                <a:cs typeface="Calibri" panose="020F0502020204030204" pitchFamily="34" charset="0"/>
              </a:rPr>
              <a:t>chứa nhiều chất bột đường, chứa nhiều chất đạm, chứa nhiều chất béo, chứa nhiều vi-ta-min và chất kho</a:t>
            </a:r>
            <a:r>
              <a:rPr lang="en-US" sz="2800" b="1" dirty="0">
                <a:solidFill>
                  <a:srgbClr val="0070C0"/>
                </a:solidFill>
                <a:latin typeface="Calibri" panose="020F0502020204030204" pitchFamily="34" charset="0"/>
                <a:cs typeface="Calibri" panose="020F0502020204030204" pitchFamily="34" charset="0"/>
              </a:rPr>
              <a:t>á</a:t>
            </a:r>
            <a:r>
              <a:rPr lang="vi-VN" sz="2800" b="1" dirty="0">
                <a:solidFill>
                  <a:srgbClr val="0070C0"/>
                </a:solidFill>
                <a:latin typeface="Calibri" panose="020F0502020204030204" pitchFamily="34" charset="0"/>
                <a:cs typeface="Calibri" panose="020F0502020204030204" pitchFamily="34" charset="0"/>
              </a:rPr>
              <a:t>ng.</a:t>
            </a:r>
          </a:p>
        </p:txBody>
      </p:sp>
      <p:pic>
        <p:nvPicPr>
          <p:cNvPr id="3" name="Picture 2" descr="Young girl thumbs up sign cartoon set illustration premium vector">
            <a:extLst>
              <a:ext uri="{FF2B5EF4-FFF2-40B4-BE49-F238E27FC236}">
                <a16:creationId xmlns:a16="http://schemas.microsoft.com/office/drawing/2014/main" xmlns="" id="{C2C5B62A-A660-FCB0-1661-CBF2E7EB5DB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00" b="93400" l="9585" r="89617">
                        <a14:foregroundMark x1="25879" y1="9800" x2="25879" y2="9800"/>
                        <a14:foregroundMark x1="23482" y1="23400" x2="23482" y2="23400"/>
                        <a14:foregroundMark x1="25559" y1="19800" x2="25559" y2="19800"/>
                        <a14:foregroundMark x1="66294" y1="64600" x2="66294" y2="64600"/>
                        <a14:foregroundMark x1="61502" y1="66600" x2="61502" y2="66600"/>
                        <a14:foregroundMark x1="64696" y1="71400" x2="64696" y2="71400"/>
                        <a14:foregroundMark x1="42173" y1="88400" x2="42173" y2="88400"/>
                        <a14:foregroundMark x1="42332" y1="91400" x2="42332" y2="91400"/>
                        <a14:foregroundMark x1="46326" y1="93400" x2="46326" y2="93400"/>
                        <a14:foregroundMark x1="49042" y1="93200" x2="49042" y2="92600"/>
                        <a14:foregroundMark x1="53514" y1="92800" x2="53514" y2="92800"/>
                        <a14:foregroundMark x1="58307" y1="92800" x2="52716" y2="91400"/>
                        <a14:foregroundMark x1="45048" y1="93000" x2="38818" y2="91400"/>
                        <a14:foregroundMark x1="37540" y1="91600" x2="37540" y2="91600"/>
                        <a14:foregroundMark x1="36581" y1="92600" x2="36581" y2="92600"/>
                        <a14:foregroundMark x1="38978" y1="93200" x2="38978" y2="93200"/>
                        <a14:foregroundMark x1="35623" y1="91600" x2="35623" y2="91600"/>
                      </a14:backgroundRemoval>
                    </a14:imgEffect>
                  </a14:imgLayer>
                </a14:imgProps>
              </a:ext>
              <a:ext uri="{28A0092B-C50C-407E-A947-70E740481C1C}">
                <a14:useLocalDpi xmlns:a14="http://schemas.microsoft.com/office/drawing/2010/main" val="0"/>
              </a:ext>
            </a:extLst>
          </a:blip>
          <a:srcRect/>
          <a:stretch>
            <a:fillRect/>
          </a:stretch>
        </p:blipFill>
        <p:spPr bwMode="auto">
          <a:xfrm>
            <a:off x="8890799" y="3721417"/>
            <a:ext cx="4025481" cy="321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0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7ADE7B2-7F32-4E58-B01C-423CEEBA5705}"/>
              </a:ext>
            </a:extLst>
          </p:cNvPr>
          <p:cNvSpPr txBox="1"/>
          <p:nvPr/>
        </p:nvSpPr>
        <p:spPr>
          <a:xfrm>
            <a:off x="1398601" y="331120"/>
            <a:ext cx="95741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rPr>
              <a:t>Quan </a:t>
            </a:r>
            <a:r>
              <a:rPr kumimoji="0" lang="en-US" sz="4400" b="1" i="0" u="none" strike="noStrike" kern="1200" cap="none" spc="0" normalizeH="0" baseline="0" noProof="0" dirty="0" err="1">
                <a:ln>
                  <a:noFill/>
                </a:ln>
                <a:solidFill>
                  <a:srgbClr val="FF0000"/>
                </a:solidFill>
                <a:effectLst/>
                <a:uLnTx/>
                <a:uFillTx/>
                <a:latin typeface="Calibri" panose="020F0502020204030204"/>
              </a:rPr>
              <a:t>sát</a:t>
            </a:r>
            <a:r>
              <a:rPr kumimoji="0" lang="en-US" sz="4400" b="1" i="0" u="none" strike="noStrike" kern="1200" cap="none" spc="0" normalizeH="0" baseline="0" noProof="0" dirty="0">
                <a:ln>
                  <a:noFill/>
                </a:ln>
                <a:solidFill>
                  <a:srgbClr val="FF0000"/>
                </a:solidFill>
                <a:effectLst/>
                <a:uLnTx/>
                <a:uFillTx/>
                <a:latin typeface="Calibri" panose="020F0502020204030204"/>
              </a:rPr>
              <a:t> </a:t>
            </a:r>
            <a:r>
              <a:rPr kumimoji="0" lang="en-US" sz="4400" b="1" i="0" u="none" strike="noStrike" kern="1200" cap="none" spc="0" normalizeH="0" baseline="0" noProof="0" dirty="0" err="1">
                <a:ln>
                  <a:noFill/>
                </a:ln>
                <a:solidFill>
                  <a:srgbClr val="FF0000"/>
                </a:solidFill>
                <a:effectLst/>
                <a:uLnTx/>
                <a:uFillTx/>
                <a:latin typeface="Calibri" panose="020F0502020204030204"/>
              </a:rPr>
              <a:t>hìn</a:t>
            </a:r>
            <a:r>
              <a:rPr lang="en-US" sz="4400" b="1" dirty="0">
                <a:solidFill>
                  <a:srgbClr val="FF0000"/>
                </a:solidFill>
                <a:latin typeface="Calibri" panose="020F0502020204030204"/>
              </a:rPr>
              <a:t>h 1 </a:t>
            </a:r>
            <a:r>
              <a:rPr lang="en-US" sz="4400" b="1" dirty="0" err="1">
                <a:solidFill>
                  <a:srgbClr val="FF0000"/>
                </a:solidFill>
                <a:latin typeface="Calibri" panose="020F0502020204030204"/>
              </a:rPr>
              <a:t>và</a:t>
            </a:r>
            <a:r>
              <a:rPr lang="en-US" sz="4400" b="1" dirty="0">
                <a:solidFill>
                  <a:srgbClr val="FF0000"/>
                </a:solidFill>
                <a:latin typeface="Calibri" panose="020F0502020204030204"/>
              </a:rPr>
              <a:t> </a:t>
            </a:r>
            <a:r>
              <a:rPr lang="en-US" sz="4400" b="1" dirty="0" err="1">
                <a:solidFill>
                  <a:srgbClr val="FF0000"/>
                </a:solidFill>
                <a:latin typeface="Calibri" panose="020F0502020204030204"/>
              </a:rPr>
              <a:t>cho</a:t>
            </a:r>
            <a:r>
              <a:rPr lang="en-US" sz="4400" b="1" dirty="0">
                <a:solidFill>
                  <a:srgbClr val="FF0000"/>
                </a:solidFill>
                <a:latin typeface="Calibri" panose="020F0502020204030204"/>
              </a:rPr>
              <a:t> </a:t>
            </a:r>
            <a:r>
              <a:rPr lang="en-US" sz="4400" b="1" dirty="0" err="1">
                <a:solidFill>
                  <a:srgbClr val="FF0000"/>
                </a:solidFill>
                <a:latin typeface="Calibri" panose="020F0502020204030204"/>
              </a:rPr>
              <a:t>biết</a:t>
            </a:r>
            <a:r>
              <a:rPr lang="en-US" sz="4400" b="1" dirty="0">
                <a:solidFill>
                  <a:srgbClr val="FF0000"/>
                </a:solidFill>
                <a:latin typeface="Calibri" panose="020F0502020204030204"/>
              </a:rPr>
              <a:t>:</a:t>
            </a:r>
            <a:endParaRPr kumimoji="0" lang="en-US" sz="4400" b="1" i="0" u="none" strike="noStrike" kern="1200" cap="none" spc="0" normalizeH="0" baseline="0" noProof="0" dirty="0">
              <a:ln>
                <a:noFill/>
              </a:ln>
              <a:solidFill>
                <a:srgbClr val="FF0000"/>
              </a:solidFill>
              <a:effectLst/>
              <a:uLnTx/>
              <a:uFillTx/>
              <a:latin typeface="Calibri" panose="020F0502020204030204"/>
            </a:endParaRPr>
          </a:p>
        </p:txBody>
      </p:sp>
      <p:sp>
        <p:nvSpPr>
          <p:cNvPr id="3" name="Rectangle: Rounded Corners 12">
            <a:extLst>
              <a:ext uri="{FF2B5EF4-FFF2-40B4-BE49-F238E27FC236}">
                <a16:creationId xmlns:a16="http://schemas.microsoft.com/office/drawing/2014/main" xmlns="" id="{6BC63118-75C1-684D-3E36-814EDA038D24}"/>
              </a:ext>
            </a:extLst>
          </p:cNvPr>
          <p:cNvSpPr/>
          <p:nvPr/>
        </p:nvSpPr>
        <p:spPr>
          <a:xfrm>
            <a:off x="352425" y="1390650"/>
            <a:ext cx="4857751" cy="2647950"/>
          </a:xfrm>
          <a:prstGeom prst="roundRect">
            <a:avLst>
              <a:gd name="adj" fmla="val 28114"/>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ysClr val="windowText" lastClr="000000"/>
                </a:solidFill>
                <a:effectLst/>
                <a:latin typeface="Calibri" panose="020F0502020204030204"/>
              </a:rPr>
              <a:t>Thực phẩm nào chứa nhiều chất bột đường, chất đạm, chất béo, vi-ta-min, và chất khoáng?</a:t>
            </a:r>
          </a:p>
          <a:p>
            <a:pPr marL="342900" lvl="0" indent="-342900" algn="just">
              <a:buFont typeface="Arial" panose="020B0604020202020204" pitchFamily="34" charset="0"/>
              <a:buChar char="•"/>
            </a:pPr>
            <a:r>
              <a:rPr lang="vi-VN" sz="2400" b="1" dirty="0">
                <a:solidFill>
                  <a:sysClr val="windowText" lastClr="000000"/>
                </a:solidFill>
                <a:effectLst/>
                <a:latin typeface="Calibri" panose="020F0502020204030204"/>
              </a:rPr>
              <a:t>Hàm lượng các chất dinh dưỡng có trong mỗi loại thực phẩm khác nhau như thế nào?</a:t>
            </a:r>
            <a:endParaRPr kumimoji="0" lang="en-US" sz="2400" b="1"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4" name="Picture 3">
            <a:extLst>
              <a:ext uri="{FF2B5EF4-FFF2-40B4-BE49-F238E27FC236}">
                <a16:creationId xmlns:a16="http://schemas.microsoft.com/office/drawing/2014/main" xmlns="" id="{33C04809-505B-D123-1332-29E3C8369B61}"/>
              </a:ext>
            </a:extLst>
          </p:cNvPr>
          <p:cNvPicPr>
            <a:picLocks noChangeAspect="1"/>
          </p:cNvPicPr>
          <p:nvPr/>
        </p:nvPicPr>
        <p:blipFill>
          <a:blip r:embed="rId2"/>
          <a:stretch>
            <a:fillRect/>
          </a:stretch>
        </p:blipFill>
        <p:spPr>
          <a:xfrm>
            <a:off x="5496300" y="1140618"/>
            <a:ext cx="6171825" cy="2571594"/>
          </a:xfrm>
          <a:prstGeom prst="rect">
            <a:avLst/>
          </a:prstGeom>
        </p:spPr>
      </p:pic>
      <p:pic>
        <p:nvPicPr>
          <p:cNvPr id="5" name="Picture 4">
            <a:extLst>
              <a:ext uri="{FF2B5EF4-FFF2-40B4-BE49-F238E27FC236}">
                <a16:creationId xmlns:a16="http://schemas.microsoft.com/office/drawing/2014/main" xmlns="" id="{77554F1F-26F6-21A8-2A54-2FF5E4CDACC1}"/>
              </a:ext>
            </a:extLst>
          </p:cNvPr>
          <p:cNvPicPr>
            <a:picLocks noChangeAspect="1"/>
          </p:cNvPicPr>
          <p:nvPr/>
        </p:nvPicPr>
        <p:blipFill>
          <a:blip r:embed="rId3"/>
          <a:stretch>
            <a:fillRect/>
          </a:stretch>
        </p:blipFill>
        <p:spPr>
          <a:xfrm>
            <a:off x="5528349" y="3627371"/>
            <a:ext cx="6107725" cy="2557822"/>
          </a:xfrm>
          <a:prstGeom prst="rect">
            <a:avLst/>
          </a:prstGeom>
        </p:spPr>
      </p:pic>
    </p:spTree>
    <p:extLst>
      <p:ext uri="{BB962C8B-B14F-4D97-AF65-F5344CB8AC3E}">
        <p14:creationId xmlns:p14="http://schemas.microsoft.com/office/powerpoint/2010/main" val="110515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pic>
        <p:nvPicPr>
          <p:cNvPr id="25" name="Picture 24" descr="A picture containing text, clock&#10;&#10;Description automatically generated">
            <a:extLst>
              <a:ext uri="{FF2B5EF4-FFF2-40B4-BE49-F238E27FC236}">
                <a16:creationId xmlns:a16="http://schemas.microsoft.com/office/drawing/2014/main" xmlns="" id="{123AFFE0-F49E-4521-A4DC-1EC7B8CC4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xmlns="" id="{1DB880FE-F0EE-4DD2-90CF-263EC2362BA5}"/>
              </a:ext>
            </a:extLst>
          </p:cNvPr>
          <p:cNvGrpSpPr/>
          <p:nvPr/>
        </p:nvGrpSpPr>
        <p:grpSpPr>
          <a:xfrm>
            <a:off x="255639" y="1598600"/>
            <a:ext cx="9881941" cy="4848747"/>
            <a:chOff x="3969463" y="1598600"/>
            <a:chExt cx="6168117" cy="4848747"/>
          </a:xfrm>
        </p:grpSpPr>
        <p:sp>
          <p:nvSpPr>
            <p:cNvPr id="49" name="TextBox 48">
              <a:extLst>
                <a:ext uri="{FF2B5EF4-FFF2-40B4-BE49-F238E27FC236}">
                  <a16:creationId xmlns:a16="http://schemas.microsoft.com/office/drawing/2014/main" xmlns="" id="{C8D86789-1F8C-44EB-A902-3063F7E80EA9}"/>
                </a:ext>
              </a:extLst>
            </p:cNvPr>
            <p:cNvSpPr txBox="1"/>
            <p:nvPr/>
          </p:nvSpPr>
          <p:spPr>
            <a:xfrm>
              <a:off x="3969463" y="1598600"/>
              <a:ext cx="613026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sng"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Hoạt động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Nhận biết về các nhóm chất dinh dưỡng có trong thức ăn hàng ngày</a:t>
              </a:r>
              <a:endParaRPr kumimoji="0" lang="en-US" sz="44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5">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val="30696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7ADE7B2-7F32-4E58-B01C-423CEEBA5705}"/>
              </a:ext>
            </a:extLst>
          </p:cNvPr>
          <p:cNvSpPr txBox="1"/>
          <p:nvPr/>
        </p:nvSpPr>
        <p:spPr>
          <a:xfrm>
            <a:off x="1396158" y="499521"/>
            <a:ext cx="95741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Nói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với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tên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thức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ăn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đồ</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uống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trong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hình</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2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và</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thực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phẩm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chính</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để</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mỗi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loại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thức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ăn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28357CBF-9B22-0D86-2AEE-4619232A46C0}"/>
              </a:ext>
            </a:extLst>
          </p:cNvPr>
          <p:cNvPicPr>
            <a:picLocks noChangeAspect="1"/>
          </p:cNvPicPr>
          <p:nvPr/>
        </p:nvPicPr>
        <p:blipFill>
          <a:blip r:embed="rId2"/>
          <a:stretch>
            <a:fillRect/>
          </a:stretch>
        </p:blipFill>
        <p:spPr>
          <a:xfrm>
            <a:off x="2457449" y="1781174"/>
            <a:ext cx="7766759" cy="4162425"/>
          </a:xfrm>
          <a:prstGeom prst="rect">
            <a:avLst/>
          </a:prstGeom>
        </p:spPr>
      </p:pic>
    </p:spTree>
    <p:extLst>
      <p:ext uri="{BB962C8B-B14F-4D97-AF65-F5344CB8AC3E}">
        <p14:creationId xmlns:p14="http://schemas.microsoft.com/office/powerpoint/2010/main" val="40964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0E38421-EE86-9C3F-4ABA-944070FE53D4}"/>
              </a:ext>
            </a:extLst>
          </p:cNvPr>
          <p:cNvGraphicFramePr>
            <a:graphicFrameLocks noGrp="1"/>
          </p:cNvGraphicFramePr>
          <p:nvPr>
            <p:extLst>
              <p:ext uri="{D42A27DB-BD31-4B8C-83A1-F6EECF244321}">
                <p14:modId xmlns:p14="http://schemas.microsoft.com/office/powerpoint/2010/main" val="1086240450"/>
              </p:ext>
            </p:extLst>
          </p:nvPr>
        </p:nvGraphicFramePr>
        <p:xfrm>
          <a:off x="2105026" y="765701"/>
          <a:ext cx="8591550" cy="5374736"/>
        </p:xfrm>
        <a:graphic>
          <a:graphicData uri="http://schemas.openxmlformats.org/drawingml/2006/table">
            <a:tbl>
              <a:tblPr/>
              <a:tblGrid>
                <a:gridCol w="2028824">
                  <a:extLst>
                    <a:ext uri="{9D8B030D-6E8A-4147-A177-3AD203B41FA5}">
                      <a16:colId xmlns:a16="http://schemas.microsoft.com/office/drawing/2014/main" xmlns="" val="2864652245"/>
                    </a:ext>
                  </a:extLst>
                </a:gridCol>
                <a:gridCol w="3698876">
                  <a:extLst>
                    <a:ext uri="{9D8B030D-6E8A-4147-A177-3AD203B41FA5}">
                      <a16:colId xmlns:a16="http://schemas.microsoft.com/office/drawing/2014/main" xmlns="" val="3075790098"/>
                    </a:ext>
                  </a:extLst>
                </a:gridCol>
                <a:gridCol w="2863850">
                  <a:extLst>
                    <a:ext uri="{9D8B030D-6E8A-4147-A177-3AD203B41FA5}">
                      <a16:colId xmlns:a16="http://schemas.microsoft.com/office/drawing/2014/main" xmlns="" val="1452418850"/>
                    </a:ext>
                  </a:extLst>
                </a:gridCol>
              </a:tblGrid>
              <a:tr h="484717">
                <a:tc>
                  <a:txBody>
                    <a:bodyPr/>
                    <a:lstStyle/>
                    <a:p>
                      <a:pPr algn="ctr" fontAlgn="t"/>
                      <a:r>
                        <a:rPr lang="en-US" sz="2400" b="1">
                          <a:effectLst/>
                          <a:latin typeface="Cambria" panose="02040503050406030204" pitchFamily="18" charset="0"/>
                          <a:ea typeface="Cambria" panose="02040503050406030204" pitchFamily="18" charset="0"/>
                        </a:rPr>
                        <a:t>Hình</a:t>
                      </a:r>
                      <a:endParaRPr lang="en-US" sz="240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b="1" dirty="0" err="1">
                          <a:effectLst/>
                          <a:latin typeface="Cambria" panose="02040503050406030204" pitchFamily="18" charset="0"/>
                          <a:ea typeface="Cambria" panose="02040503050406030204" pitchFamily="18" charset="0"/>
                        </a:rPr>
                        <a:t>Thức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ăn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đồ</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uống</a:t>
                      </a:r>
                      <a:endParaRPr lang="en-US" sz="2400" dirty="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b="1">
                          <a:effectLst/>
                          <a:latin typeface="Cambria" panose="02040503050406030204" pitchFamily="18" charset="0"/>
                          <a:ea typeface="Cambria" panose="02040503050406030204" pitchFamily="18" charset="0"/>
                        </a:rPr>
                        <a:t>Thực phẩm chính</a:t>
                      </a:r>
                      <a:endParaRPr lang="en-US" sz="240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1339960270"/>
                  </a:ext>
                </a:extLst>
              </a:tr>
              <a:tr h="334718">
                <a:tc>
                  <a:txBody>
                    <a:bodyPr/>
                    <a:lstStyle/>
                    <a:p>
                      <a:pPr algn="ctr" fontAlgn="t"/>
                      <a:r>
                        <a:rPr lang="en-US" sz="2400">
                          <a:effectLst/>
                          <a:latin typeface="Cambria" panose="02040503050406030204" pitchFamily="18" charset="0"/>
                          <a:ea typeface="Cambria" panose="02040503050406030204" pitchFamily="18" charset="0"/>
                        </a:rPr>
                        <a:t>a</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Bánh mì</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Lúa mì</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3192672600"/>
                  </a:ext>
                </a:extLst>
              </a:tr>
              <a:tr h="334718">
                <a:tc>
                  <a:txBody>
                    <a:bodyPr/>
                    <a:lstStyle/>
                    <a:p>
                      <a:pPr algn="ctr" fontAlgn="t"/>
                      <a:r>
                        <a:rPr lang="en-US" sz="2400">
                          <a:effectLst/>
                          <a:latin typeface="Cambria" panose="02040503050406030204" pitchFamily="18" charset="0"/>
                          <a:ea typeface="Cambria" panose="02040503050406030204" pitchFamily="18" charset="0"/>
                        </a:rPr>
                        <a:t>b</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Nấm xào</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vi-VN" sz="2400">
                          <a:effectLst/>
                          <a:latin typeface="Cambria" panose="02040503050406030204" pitchFamily="18" charset="0"/>
                          <a:ea typeface="Cambria" panose="02040503050406030204" pitchFamily="18" charset="0"/>
                        </a:rPr>
                        <a:t>Nấm hương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3096411078"/>
                  </a:ext>
                </a:extLst>
              </a:tr>
              <a:tr h="334718">
                <a:tc>
                  <a:txBody>
                    <a:bodyPr/>
                    <a:lstStyle/>
                    <a:p>
                      <a:pPr algn="ctr" fontAlgn="t"/>
                      <a:r>
                        <a:rPr lang="en-US" sz="2400" dirty="0">
                          <a:effectLst/>
                          <a:latin typeface="Cambria" panose="02040503050406030204" pitchFamily="18" charset="0"/>
                          <a:ea typeface="Cambria" panose="02040503050406030204" pitchFamily="18" charset="0"/>
                        </a:rPr>
                        <a:t>c</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Lạc rang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dirty="0" err="1">
                          <a:effectLst/>
                          <a:latin typeface="Cambria" panose="02040503050406030204" pitchFamily="18" charset="0"/>
                          <a:ea typeface="Cambria" panose="02040503050406030204" pitchFamily="18" charset="0"/>
                        </a:rPr>
                        <a:t>Lạc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Đậu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phộng</a:t>
                      </a:r>
                      <a:r>
                        <a:rPr lang="en-US" sz="2400" dirty="0">
                          <a:effectLst/>
                          <a:latin typeface="Cambria" panose="02040503050406030204" pitchFamily="18" charset="0"/>
                          <a:ea typeface="Cambria" panose="02040503050406030204" pitchFamily="18" charset="0"/>
                        </a:rPr>
                        <a:t>)</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1439834971"/>
                  </a:ext>
                </a:extLst>
              </a:tr>
              <a:tr h="184720">
                <a:tc>
                  <a:txBody>
                    <a:bodyPr/>
                    <a:lstStyle/>
                    <a:p>
                      <a:pPr algn="ctr" fontAlgn="t"/>
                      <a:r>
                        <a:rPr lang="en-US" sz="2400">
                          <a:effectLst/>
                          <a:latin typeface="Cambria" panose="02040503050406030204" pitchFamily="18" charset="0"/>
                          <a:ea typeface="Cambria" panose="02040503050406030204" pitchFamily="18" charset="0"/>
                        </a:rPr>
                        <a:t>d</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Trứng luộc</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Trứng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2079613789"/>
                  </a:ext>
                </a:extLst>
              </a:tr>
              <a:tr h="484717">
                <a:tc>
                  <a:txBody>
                    <a:bodyPr/>
                    <a:lstStyle/>
                    <a:p>
                      <a:pPr algn="ctr" fontAlgn="t"/>
                      <a:r>
                        <a:rPr lang="en-US" sz="2400">
                          <a:effectLst/>
                          <a:latin typeface="Cambria" panose="02040503050406030204" pitchFamily="18" charset="0"/>
                          <a:ea typeface="Cambria" panose="02040503050406030204" pitchFamily="18" charset="0"/>
                        </a:rPr>
                        <a:t>e</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Tôm hấp</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Tôm</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1626851959"/>
                  </a:ext>
                </a:extLst>
              </a:tr>
              <a:tr h="334718">
                <a:tc>
                  <a:txBody>
                    <a:bodyPr/>
                    <a:lstStyle/>
                    <a:p>
                      <a:pPr algn="ctr" fontAlgn="t"/>
                      <a:r>
                        <a:rPr lang="en-US" sz="2400">
                          <a:effectLst/>
                          <a:latin typeface="Cambria" panose="02040503050406030204" pitchFamily="18" charset="0"/>
                          <a:ea typeface="Cambria" panose="02040503050406030204" pitchFamily="18" charset="0"/>
                        </a:rPr>
                        <a:t>f</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vi-VN" sz="2400">
                          <a:effectLst/>
                          <a:latin typeface="Cambria" panose="02040503050406030204" pitchFamily="18" charset="0"/>
                          <a:ea typeface="Cambria" panose="02040503050406030204" pitchFamily="18" charset="0"/>
                        </a:rPr>
                        <a:t>Nước ép cà rốt</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Cà rốt</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1010024540"/>
                  </a:ext>
                </a:extLst>
              </a:tr>
              <a:tr h="334718">
                <a:tc>
                  <a:txBody>
                    <a:bodyPr/>
                    <a:lstStyle/>
                    <a:p>
                      <a:pPr algn="ctr" fontAlgn="t"/>
                      <a:r>
                        <a:rPr lang="en-US" sz="2400">
                          <a:effectLst/>
                          <a:latin typeface="Cambria" panose="02040503050406030204" pitchFamily="18" charset="0"/>
                          <a:ea typeface="Cambria" panose="02040503050406030204" pitchFamily="18" charset="0"/>
                        </a:rPr>
                        <a:t>h</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Đu đủ</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Đu đủ</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2982404721"/>
                  </a:ext>
                </a:extLst>
              </a:tr>
              <a:tr h="184720">
                <a:tc>
                  <a:txBody>
                    <a:bodyPr/>
                    <a:lstStyle/>
                    <a:p>
                      <a:pPr algn="ctr" fontAlgn="t"/>
                      <a:r>
                        <a:rPr lang="en-US" sz="2400">
                          <a:effectLst/>
                          <a:latin typeface="Cambria" panose="02040503050406030204" pitchFamily="18" charset="0"/>
                          <a:ea typeface="Cambria" panose="02040503050406030204" pitchFamily="18" charset="0"/>
                        </a:rPr>
                        <a:t>i</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Cá chiên</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Cá</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3673259116"/>
                  </a:ext>
                </a:extLst>
              </a:tr>
              <a:tr h="334718">
                <a:tc>
                  <a:txBody>
                    <a:bodyPr/>
                    <a:lstStyle/>
                    <a:p>
                      <a:pPr algn="ctr" fontAlgn="t"/>
                      <a:r>
                        <a:rPr lang="en-US" sz="2400">
                          <a:effectLst/>
                          <a:latin typeface="Cambria" panose="02040503050406030204" pitchFamily="18" charset="0"/>
                          <a:ea typeface="Cambria" panose="02040503050406030204" pitchFamily="18" charset="0"/>
                        </a:rPr>
                        <a:t>k</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Sữa chua</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Sữa</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2094990998"/>
                  </a:ext>
                </a:extLst>
              </a:tr>
              <a:tr h="334718">
                <a:tc>
                  <a:txBody>
                    <a:bodyPr/>
                    <a:lstStyle/>
                    <a:p>
                      <a:pPr algn="ctr" fontAlgn="t"/>
                      <a:r>
                        <a:rPr lang="en-US" sz="2400">
                          <a:effectLst/>
                          <a:latin typeface="Cambria" panose="02040503050406030204" pitchFamily="18" charset="0"/>
                          <a:ea typeface="Cambria" panose="02040503050406030204" pitchFamily="18" charset="0"/>
                        </a:rPr>
                        <a:t>l</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Dầu mè</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Hạt mè (vừng)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3160570002"/>
                  </a:ext>
                </a:extLst>
              </a:tr>
              <a:tr h="334718">
                <a:tc>
                  <a:txBody>
                    <a:bodyPr/>
                    <a:lstStyle/>
                    <a:p>
                      <a:pPr algn="ctr" fontAlgn="t"/>
                      <a:r>
                        <a:rPr lang="en-US" sz="2400">
                          <a:effectLst/>
                          <a:latin typeface="Cambria" panose="02040503050406030204" pitchFamily="18" charset="0"/>
                          <a:ea typeface="Cambria" panose="02040503050406030204" pitchFamily="18" charset="0"/>
                        </a:rPr>
                        <a:t>m</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Bún</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Lúa gạo</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2199759103"/>
                  </a:ext>
                </a:extLst>
              </a:tr>
              <a:tr h="334718">
                <a:tc>
                  <a:txBody>
                    <a:bodyPr/>
                    <a:lstStyle/>
                    <a:p>
                      <a:pPr algn="ctr" fontAlgn="t"/>
                      <a:r>
                        <a:rPr lang="en-US" sz="2400">
                          <a:effectLst/>
                          <a:latin typeface="Cambria" panose="02040503050406030204" pitchFamily="18" charset="0"/>
                          <a:ea typeface="Cambria" panose="02040503050406030204" pitchFamily="18" charset="0"/>
                        </a:rPr>
                        <a:t>n</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Rau cải luộc</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dirty="0">
                          <a:effectLst/>
                          <a:latin typeface="Cambria" panose="02040503050406030204" pitchFamily="18" charset="0"/>
                          <a:ea typeface="Cambria" panose="02040503050406030204" pitchFamily="18" charset="0"/>
                        </a:rPr>
                        <a:t>Rau </a:t>
                      </a:r>
                      <a:r>
                        <a:rPr lang="en-US" sz="2400" dirty="0" err="1">
                          <a:effectLst/>
                          <a:latin typeface="Cambria" panose="02040503050406030204" pitchFamily="18" charset="0"/>
                          <a:ea typeface="Cambria" panose="02040503050406030204" pitchFamily="18" charset="0"/>
                        </a:rPr>
                        <a:t>cải</a:t>
                      </a:r>
                      <a:endParaRPr lang="en-US" sz="2400" dirty="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xmlns="" val="739294601"/>
                  </a:ext>
                </a:extLst>
              </a:tr>
            </a:tbl>
          </a:graphicData>
        </a:graphic>
      </p:graphicFrame>
      <p:pic>
        <p:nvPicPr>
          <p:cNvPr id="3" name="Picture 2" descr="A cartoon of a child&#10;&#10;Description automatically generated with low confidence">
            <a:extLst>
              <a:ext uri="{FF2B5EF4-FFF2-40B4-BE49-F238E27FC236}">
                <a16:creationId xmlns:a16="http://schemas.microsoft.com/office/drawing/2014/main" xmlns="" id="{84E30444-B353-4A2B-AB1B-972863C667C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189" b="90135" l="10000" r="90000">
                        <a14:foregroundMark x1="44324" y1="9324" x2="44324" y2="9324"/>
                        <a14:foregroundMark x1="57297" y1="89730" x2="57297" y2="89730"/>
                        <a14:foregroundMark x1="43514" y1="90135" x2="43514" y2="90135"/>
                      </a14:backgroundRemoval>
                    </a14:imgEffect>
                  </a14:imgLayer>
                </a14:imgProps>
              </a:ext>
              <a:ext uri="{28A0092B-C50C-407E-A947-70E740481C1C}">
                <a14:useLocalDpi xmlns:a14="http://schemas.microsoft.com/office/drawing/2010/main" val="0"/>
              </a:ext>
            </a:extLst>
          </a:blip>
          <a:stretch>
            <a:fillRect/>
          </a:stretch>
        </p:blipFill>
        <p:spPr>
          <a:xfrm>
            <a:off x="-509289" y="3647362"/>
            <a:ext cx="3059809" cy="3059809"/>
          </a:xfrm>
          <a:prstGeom prst="rect">
            <a:avLst/>
          </a:prstGeom>
        </p:spPr>
      </p:pic>
    </p:spTree>
    <p:extLst>
      <p:ext uri="{BB962C8B-B14F-4D97-AF65-F5344CB8AC3E}">
        <p14:creationId xmlns:p14="http://schemas.microsoft.com/office/powerpoint/2010/main" val="42833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ADE7B2-7F32-4E58-B01C-423CEEBA5705}"/>
              </a:ext>
            </a:extLst>
          </p:cNvPr>
          <p:cNvSpPr txBox="1"/>
          <p:nvPr/>
        </p:nvSpPr>
        <p:spPr>
          <a:xfrm>
            <a:off x="1167558" y="461421"/>
            <a:ext cx="95741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Sắp xếp các thức ăn, đồ uống trong hình 2 vào bốn nhóm chất dinh dưỡng.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28357CBF-9B22-0D86-2AEE-4619232A46C0}"/>
              </a:ext>
            </a:extLst>
          </p:cNvPr>
          <p:cNvPicPr>
            <a:picLocks noChangeAspect="1"/>
          </p:cNvPicPr>
          <p:nvPr/>
        </p:nvPicPr>
        <p:blipFill>
          <a:blip r:embed="rId2"/>
          <a:stretch>
            <a:fillRect/>
          </a:stretch>
        </p:blipFill>
        <p:spPr>
          <a:xfrm>
            <a:off x="2457449" y="1781174"/>
            <a:ext cx="7766759" cy="4162425"/>
          </a:xfrm>
          <a:prstGeom prst="rect">
            <a:avLst/>
          </a:prstGeom>
        </p:spPr>
      </p:pic>
    </p:spTree>
    <p:extLst>
      <p:ext uri="{BB962C8B-B14F-4D97-AF65-F5344CB8AC3E}">
        <p14:creationId xmlns:p14="http://schemas.microsoft.com/office/powerpoint/2010/main" val="20355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497</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STD_NHA</cp:lastModifiedBy>
  <cp:revision>51</cp:revision>
  <dcterms:created xsi:type="dcterms:W3CDTF">2023-11-12T00:59:55Z</dcterms:created>
  <dcterms:modified xsi:type="dcterms:W3CDTF">2025-02-24T08:59:51Z</dcterms:modified>
</cp:coreProperties>
</file>