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3"/>
  </p:notesMasterIdLst>
  <p:sldIdLst>
    <p:sldId id="365" r:id="rId3"/>
    <p:sldId id="359" r:id="rId4"/>
    <p:sldId id="360" r:id="rId5"/>
    <p:sldId id="361" r:id="rId6"/>
    <p:sldId id="362" r:id="rId7"/>
    <p:sldId id="363" r:id="rId8"/>
    <p:sldId id="364" r:id="rId9"/>
    <p:sldId id="283" r:id="rId10"/>
    <p:sldId id="356" r:id="rId11"/>
    <p:sldId id="3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10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DFB4-E1BE-4ADE-912D-03A80A208D2D}"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B8C3D-9A55-47E1-BCDE-1FB92439BC33}" type="slidenum">
              <a:rPr lang="en-US" smtClean="0"/>
              <a:t>‹#›</a:t>
            </a:fld>
            <a:endParaRPr lang="en-US"/>
          </a:p>
        </p:txBody>
      </p:sp>
    </p:spTree>
    <p:extLst>
      <p:ext uri="{BB962C8B-B14F-4D97-AF65-F5344CB8AC3E}">
        <p14:creationId xmlns:p14="http://schemas.microsoft.com/office/powerpoint/2010/main" val="221208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9C13C-912C-4371-BF2C-D0C1CF185016}"/>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637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6669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CA917A-4B99-4529-91DB-C0D227CF8E4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3649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7F530-EC1E-4E6B-99D4-C0E06B16A0F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455252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BB6A0-5362-4FF9-BC63-3AF4B481412C}"/>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18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780E5D-C5DB-4EC0-9445-B86136C6FCE6}"/>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1339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93BFB-642A-18D7-A639-D210F1A99A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8FE566A1-4B1D-A7A6-DF02-F666789E977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DAA8E8B-5282-223A-73A9-804E424889CF}"/>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5" name="Footer Placeholder 4">
            <a:extLst>
              <a:ext uri="{FF2B5EF4-FFF2-40B4-BE49-F238E27FC236}">
                <a16:creationId xmlns:a16="http://schemas.microsoft.com/office/drawing/2014/main" xmlns="" id="{C734B693-74D5-C092-E724-AA9CAEAA160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E8778F41-B694-8BDE-F651-E134A383EBC5}"/>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110521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A2151-0C6D-18F1-1ADD-02CAE6252B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34DECAF-1578-4771-1E29-439F686AD93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B9F25B7-4FDD-6C6F-4BC1-35FA0D368F84}"/>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5" name="Footer Placeholder 4">
            <a:extLst>
              <a:ext uri="{FF2B5EF4-FFF2-40B4-BE49-F238E27FC236}">
                <a16:creationId xmlns:a16="http://schemas.microsoft.com/office/drawing/2014/main" xmlns="" id="{B4552958-5C32-7221-BF27-34804B6324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9326A096-DA4C-BBE5-3F1A-7EE2CDFC8554}"/>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1276438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32185-3B1D-2E32-47B4-1D8D98D8F5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2CDFF5B-AB54-1C4A-0B7F-AF00E65787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329E43-E664-3C61-F886-88B6433CAD1E}"/>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5" name="Footer Placeholder 4">
            <a:extLst>
              <a:ext uri="{FF2B5EF4-FFF2-40B4-BE49-F238E27FC236}">
                <a16:creationId xmlns:a16="http://schemas.microsoft.com/office/drawing/2014/main" xmlns="" id="{F662D3A8-576A-95FD-14E7-13836DE976C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4A74AE20-C8D0-7074-AB18-49E8FFF59BE5}"/>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390522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40B48D-7E25-AC7D-08C8-DEF29A5A3D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E915A80-B8CF-25A2-9968-EA51744C48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8BB6F0D4-4D7E-20A2-1D69-316FA8908F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8957222-F22A-1C36-1790-76852D0D8C47}"/>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6" name="Footer Placeholder 5">
            <a:extLst>
              <a:ext uri="{FF2B5EF4-FFF2-40B4-BE49-F238E27FC236}">
                <a16:creationId xmlns:a16="http://schemas.microsoft.com/office/drawing/2014/main" xmlns="" id="{357A1951-0610-D754-3156-45587E121B5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8EB38ACE-C696-9218-B236-6070097B00E1}"/>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672482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45AC5-0884-BB0A-3A51-76D0B4897A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11DB5C9-7CDD-B3F0-1F41-9E8DC9F5C7E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7476BC-97E6-3BC3-E36E-9CEF9BC0E1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C283934C-A8C6-CC90-9A04-117F0DA738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37EB219-18A3-1ECC-07D9-2A4713DAD6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114A4BD3-F640-3792-05CB-63B732180E75}"/>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8" name="Footer Placeholder 7">
            <a:extLst>
              <a:ext uri="{FF2B5EF4-FFF2-40B4-BE49-F238E27FC236}">
                <a16:creationId xmlns:a16="http://schemas.microsoft.com/office/drawing/2014/main" xmlns="" id="{64DA6C26-E4C9-2715-8C4B-6A120D061B6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xmlns="" id="{E6E20E67-B036-FF9D-8AD1-3E3F917A9496}"/>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96344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F9C8C9-9A4B-46D2-9A8C-88B7749BA48E}"/>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767286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57B2BE-B520-6AE0-CE01-9BB6F1116B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9A78E67D-FE0A-BF09-56EB-BB2D65F7B513}"/>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4" name="Footer Placeholder 3">
            <a:extLst>
              <a:ext uri="{FF2B5EF4-FFF2-40B4-BE49-F238E27FC236}">
                <a16:creationId xmlns:a16="http://schemas.microsoft.com/office/drawing/2014/main" xmlns="" id="{A99B822D-0E37-EC4A-94D7-239D5761301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xmlns="" id="{0522C920-16D4-E446-01BD-A7596FF8FDCF}"/>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163077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E3B3E2-ADD4-87C1-F7D4-D984A1840913}"/>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3" name="Footer Placeholder 2">
            <a:extLst>
              <a:ext uri="{FF2B5EF4-FFF2-40B4-BE49-F238E27FC236}">
                <a16:creationId xmlns:a16="http://schemas.microsoft.com/office/drawing/2014/main" xmlns="" id="{8567C81C-A8EE-91CA-545A-24D0A6B3F5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xmlns="" id="{3C7DC902-0B9B-1FF3-6101-FE4B2FEB22F4}"/>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1156917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651F2-3CAC-A7B6-768C-787B174C880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78BF246-9FA8-6D57-296C-AAC04B8341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31E0057-56ED-975D-99E8-17435D8F38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496EC5-F052-14BF-291E-781B12C2124F}"/>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6" name="Footer Placeholder 5">
            <a:extLst>
              <a:ext uri="{FF2B5EF4-FFF2-40B4-BE49-F238E27FC236}">
                <a16:creationId xmlns:a16="http://schemas.microsoft.com/office/drawing/2014/main" xmlns="" id="{8C3B15F6-8522-AD9D-5795-BD17309AC09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28B9648D-CD59-BEF0-93BF-42549D3763E1}"/>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1172519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4158E3-35D7-5D44-66CB-88B0DFB30A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A0443374-2B19-835E-695A-862C4EE868B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BB9FEB8E-C73C-A40D-F3BE-2D53B27FD8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09B93ED-4536-986F-EE1C-5CEBDF7B1CB7}"/>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6" name="Footer Placeholder 5">
            <a:extLst>
              <a:ext uri="{FF2B5EF4-FFF2-40B4-BE49-F238E27FC236}">
                <a16:creationId xmlns:a16="http://schemas.microsoft.com/office/drawing/2014/main" xmlns="" id="{4F1D9AE3-8DDA-4895-5654-7F47259A8C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3FCF9814-A16C-1E57-65DC-EF6BECC0A74C}"/>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1607089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5D266-BD52-AC6C-37FC-E32CF67A2D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73241BE-D038-8E42-FCDD-49EB9EA3DC8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58A1216-3627-4D42-B9AD-82C5DABEBE09}"/>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5" name="Footer Placeholder 4">
            <a:extLst>
              <a:ext uri="{FF2B5EF4-FFF2-40B4-BE49-F238E27FC236}">
                <a16:creationId xmlns:a16="http://schemas.microsoft.com/office/drawing/2014/main" xmlns="" id="{8120AABC-1C80-FDAF-AE5C-0C0CDEB4830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773E967F-38EC-899F-6C73-F451C1D63806}"/>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112458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C84ABAD-3D0D-3A60-CE7D-166AE91C78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4E43B3D-22D8-54E6-94CA-965F5253EC5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55F662D-3953-1AA9-80C2-F74CF741E1D2}"/>
              </a:ext>
            </a:extLst>
          </p:cNvPr>
          <p:cNvSpPr>
            <a:spLocks noGrp="1"/>
          </p:cNvSpPr>
          <p:nvPr>
            <p:ph type="dt" sz="half" idx="10"/>
          </p:nvPr>
        </p:nvSpPr>
        <p:spPr>
          <a:xfrm>
            <a:off x="838200" y="6356350"/>
            <a:ext cx="2743200" cy="365125"/>
          </a:xfrm>
          <a:prstGeom prst="rect">
            <a:avLst/>
          </a:prstGeom>
        </p:spPr>
        <p:txBody>
          <a:bodyPr/>
          <a:lstStyle/>
          <a:p>
            <a:fld id="{4FD0E3AF-E2A1-4246-BB25-5F7E745A43A1}" type="datetimeFigureOut">
              <a:rPr lang="vi-VN" smtClean="0"/>
              <a:t>24/02/2025</a:t>
            </a:fld>
            <a:endParaRPr lang="vi-VN"/>
          </a:p>
        </p:txBody>
      </p:sp>
      <p:sp>
        <p:nvSpPr>
          <p:cNvPr id="5" name="Footer Placeholder 4">
            <a:extLst>
              <a:ext uri="{FF2B5EF4-FFF2-40B4-BE49-F238E27FC236}">
                <a16:creationId xmlns:a16="http://schemas.microsoft.com/office/drawing/2014/main" xmlns="" id="{B35D0382-DBD6-D2BC-29E7-28097EBB052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7767476E-7ABB-546E-775D-8EF03F386230}"/>
              </a:ext>
            </a:extLst>
          </p:cNvPr>
          <p:cNvSpPr>
            <a:spLocks noGrp="1"/>
          </p:cNvSpPr>
          <p:nvPr>
            <p:ph type="sldNum" sz="quarter" idx="12"/>
          </p:nvPr>
        </p:nvSpPr>
        <p:spPr>
          <a:xfrm>
            <a:off x="8610600" y="6356350"/>
            <a:ext cx="2743200" cy="365125"/>
          </a:xfrm>
          <a:prstGeom prst="rect">
            <a:avLst/>
          </a:prstGeom>
        </p:spPr>
        <p:txBody>
          <a:bodyPr/>
          <a:lstStyle/>
          <a:p>
            <a:fld id="{3AE55D0F-42D0-4E77-AAF6-420ECDAE2A13}" type="slidenum">
              <a:rPr lang="vi-VN" smtClean="0"/>
              <a:t>‹#›</a:t>
            </a:fld>
            <a:endParaRPr lang="vi-VN"/>
          </a:p>
        </p:txBody>
      </p:sp>
    </p:spTree>
    <p:extLst>
      <p:ext uri="{BB962C8B-B14F-4D97-AF65-F5344CB8AC3E}">
        <p14:creationId xmlns:p14="http://schemas.microsoft.com/office/powerpoint/2010/main" val="215597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E99A1-36BD-433D-8D14-EC9961BF2BCA}"/>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7775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AF7A28-E9A9-4A43-853F-F89B5987236C}"/>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88473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612B57-5487-4E45-B21B-66FEC617484E}"/>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8" name="Footer Placeholder 7">
            <a:extLst>
              <a:ext uri="{FF2B5EF4-FFF2-40B4-BE49-F238E27FC236}">
                <a16:creationId xmlns:a16="http://schemas.microsoft.com/office/drawing/2014/main" xmlns=""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42770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9C9969-4663-4223-832A-94AF9D0297D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4" name="Footer Placeholder 3">
            <a:extLst>
              <a:ext uri="{FF2B5EF4-FFF2-40B4-BE49-F238E27FC236}">
                <a16:creationId xmlns:a16="http://schemas.microsoft.com/office/drawing/2014/main" xmlns=""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86402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67750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39055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xmlns=""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xmlns=""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407294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608BD919-6D5E-9BFD-03AA-1EC33F566A5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967948" y="0"/>
            <a:ext cx="1678587" cy="1678587"/>
          </a:xfrm>
          <a:prstGeom prst="rect">
            <a:avLst/>
          </a:prstGeom>
        </p:spPr>
      </p:pic>
    </p:spTree>
    <p:extLst>
      <p:ext uri="{BB962C8B-B14F-4D97-AF65-F5344CB8AC3E}">
        <p14:creationId xmlns:p14="http://schemas.microsoft.com/office/powerpoint/2010/main" val="2694918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9491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3718560" y="447040"/>
            <a:ext cx="5791200"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ỦY BAN NHÂN DÂN HUYỆN AN LÃO</a:t>
            </a:r>
          </a:p>
          <a:p>
            <a:r>
              <a:rPr lang="en-US" sz="2000" b="1" u="sng" dirty="0" smtClean="0">
                <a:latin typeface="Times New Roman" panose="02020603050405020304" pitchFamily="18" charset="0"/>
                <a:cs typeface="Times New Roman" panose="02020603050405020304" pitchFamily="18" charset="0"/>
              </a:rPr>
              <a:t>TRƯỜNG TIỂU HỌC QUANG TRUNG</a:t>
            </a:r>
            <a:endParaRPr lang="en-US" sz="20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07280" y="2055813"/>
            <a:ext cx="7051040" cy="861774"/>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KHOA HỌC</a:t>
            </a:r>
          </a:p>
          <a:p>
            <a:endParaRPr lang="en-US" dirty="0"/>
          </a:p>
        </p:txBody>
      </p:sp>
      <p:sp>
        <p:nvSpPr>
          <p:cNvPr id="9" name="TextBox 8"/>
          <p:cNvSpPr txBox="1"/>
          <p:nvPr/>
        </p:nvSpPr>
        <p:spPr>
          <a:xfrm>
            <a:off x="3169920" y="3051879"/>
            <a:ext cx="977392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SỰ HÌNH THÀNH CƠ THỂ NGƯỜI ( TIẾT 1)</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358640" y="5707856"/>
            <a:ext cx="407416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GV: </a:t>
            </a:r>
            <a:r>
              <a:rPr lang="en-US" sz="2800" b="1" dirty="0" err="1" smtClean="0">
                <a:latin typeface="Times New Roman" panose="02020603050405020304" pitchFamily="18" charset="0"/>
                <a:cs typeface="Times New Roman" panose="02020603050405020304" pitchFamily="18" charset="0"/>
              </a:rPr>
              <a:t>Nguyễn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95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1DB5263-9CA8-4B01-B087-93217F98B891}"/>
              </a:ext>
            </a:extLst>
          </p:cNvPr>
          <p:cNvGrpSpPr/>
          <p:nvPr/>
        </p:nvGrpSpPr>
        <p:grpSpPr>
          <a:xfrm>
            <a:off x="617981" y="4127022"/>
            <a:ext cx="2863524" cy="2199367"/>
            <a:chOff x="5817379" y="1082698"/>
            <a:chExt cx="2468320" cy="1941239"/>
          </a:xfrm>
          <a:effectLst>
            <a:outerShdw blurRad="50800" dist="76200" dir="4200000" sx="107000" sy="107000" algn="tl" rotWithShape="0">
              <a:prstClr val="black">
                <a:alpha val="40000"/>
              </a:prstClr>
            </a:outerShdw>
          </a:effectLst>
        </p:grpSpPr>
        <p:sp>
          <p:nvSpPr>
            <p:cNvPr id="3" name="Rectangle 2">
              <a:extLst>
                <a:ext uri="{FF2B5EF4-FFF2-40B4-BE49-F238E27FC236}">
                  <a16:creationId xmlns:a16="http://schemas.microsoft.com/office/drawing/2014/main" xmlns="" id="{D0E71D9D-61EF-47A9-9A3F-8D9049B5E0A7}"/>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xmlns="" id="{DB0F4031-7075-4A14-B26B-6A0BAE173EC5}"/>
                </a:ext>
              </a:extLst>
            </p:cNvPr>
            <p:cNvCxnSpPr>
              <a:cxnSpLocks/>
              <a:stCxn id="3" idx="0"/>
              <a:endCxn id="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8340EC8-1007-4A3B-8D78-11A07773015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4C22C4E7-F0D5-438C-9413-6E51EA01D982}"/>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xmlns="" id="{C149737E-DBA3-447B-9244-E7221B307E55}"/>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805DEB6-6D27-4672-88CF-B06D7134C78E}"/>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FDF4F91-495A-4C8B-8E45-810793CC3812}"/>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A20DE561-B5B3-42CA-8638-77BDAF40DFF3}"/>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xmlns="" id="{2848D3C4-48DF-4730-8572-17C78CE1E348}"/>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xmlns="" id="{B49CF0D7-1083-4F23-AF22-408917FF28A5}"/>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xmlns="" id="{C9613372-6673-458B-AA89-9B572083F935}"/>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705D816C-76DE-4BEA-A487-57E2F24E38FE}"/>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14" descr="A picture containing text, clock&#10;&#10;Description automatically generated">
            <a:extLst>
              <a:ext uri="{FF2B5EF4-FFF2-40B4-BE49-F238E27FC236}">
                <a16:creationId xmlns:a16="http://schemas.microsoft.com/office/drawing/2014/main" xmlns="" id="{51826B89-E365-468C-A42F-B2466ED19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813" y="592689"/>
            <a:ext cx="1075409" cy="1074548"/>
          </a:xfrm>
          <a:prstGeom prst="rect">
            <a:avLst/>
          </a:prstGeom>
          <a:effectLst>
            <a:outerShdw blurRad="50800" dist="38100" dir="2700000" sx="105000" sy="105000" algn="tl" rotWithShape="0">
              <a:prstClr val="black">
                <a:alpha val="40000"/>
              </a:prstClr>
            </a:outerShdw>
          </a:effectLst>
        </p:spPr>
      </p:pic>
      <p:grpSp>
        <p:nvGrpSpPr>
          <p:cNvPr id="16" name="Group 15">
            <a:extLst>
              <a:ext uri="{FF2B5EF4-FFF2-40B4-BE49-F238E27FC236}">
                <a16:creationId xmlns:a16="http://schemas.microsoft.com/office/drawing/2014/main" xmlns="" id="{76DE5E97-377D-48AF-8C2A-8F8A1F51275E}"/>
              </a:ext>
            </a:extLst>
          </p:cNvPr>
          <p:cNvGrpSpPr/>
          <p:nvPr/>
        </p:nvGrpSpPr>
        <p:grpSpPr>
          <a:xfrm>
            <a:off x="5295478" y="481756"/>
            <a:ext cx="3654556" cy="1487902"/>
            <a:chOff x="5919537" y="1219200"/>
            <a:chExt cx="2261937" cy="1804737"/>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xmlns="" id="{68F8A4F3-06E7-4E9B-94AF-2425DEC59520}"/>
                </a:ext>
              </a:extLst>
            </p:cNvPr>
            <p:cNvSpPr/>
            <p:nvPr/>
          </p:nvSpPr>
          <p:spPr>
            <a:xfrm>
              <a:off x="5919537" y="1219200"/>
              <a:ext cx="2261937" cy="1804737"/>
            </a:xfrm>
            <a:prstGeom prst="rect">
              <a:avLst/>
            </a:prstGeom>
            <a:solidFill>
              <a:schemeClr val="bg1"/>
            </a:solidFill>
            <a:ln w="38100">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xmlns="" id="{C7FEDFC9-2CCB-4F7D-BE8C-E8EEDF94E777}"/>
                </a:ext>
              </a:extLst>
            </p:cNvPr>
            <p:cNvCxnSpPr>
              <a:cxnSpLocks/>
              <a:stCxn id="17" idx="0"/>
              <a:endCxn id="17" idx="2"/>
            </p:cNvCxnSpPr>
            <p:nvPr/>
          </p:nvCxnSpPr>
          <p:spPr>
            <a:xfrm>
              <a:off x="7050506"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5D14339-5A8D-4516-B4CD-BA35D0C614C4}"/>
                </a:ext>
              </a:extLst>
            </p:cNvPr>
            <p:cNvCxnSpPr>
              <a:cxnSpLocks/>
            </p:cNvCxnSpPr>
            <p:nvPr/>
          </p:nvCxnSpPr>
          <p:spPr>
            <a:xfrm>
              <a:off x="6448927"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7B6E734-66E1-45D8-8D24-233966817F10}"/>
                </a:ext>
              </a:extLst>
            </p:cNvPr>
            <p:cNvCxnSpPr>
              <a:cxnSpLocks/>
            </p:cNvCxnSpPr>
            <p:nvPr/>
          </p:nvCxnSpPr>
          <p:spPr>
            <a:xfrm>
              <a:off x="7635752"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35FFAE01-C7D1-4E36-9BCF-1EBACF753EF3}"/>
                </a:ext>
              </a:extLst>
            </p:cNvPr>
            <p:cNvSpPr/>
            <p:nvPr/>
          </p:nvSpPr>
          <p:spPr>
            <a:xfrm>
              <a:off x="650375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9FA96506-11A0-4FF8-908B-EDE14AD927F6}"/>
                </a:ext>
              </a:extLst>
            </p:cNvPr>
            <p:cNvSpPr/>
            <p:nvPr/>
          </p:nvSpPr>
          <p:spPr>
            <a:xfrm>
              <a:off x="634838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032439E0-92E4-48FB-A841-BAE29AA84369}"/>
                </a:ext>
              </a:extLst>
            </p:cNvPr>
            <p:cNvSpPr/>
            <p:nvPr/>
          </p:nvSpPr>
          <p:spPr>
            <a:xfrm>
              <a:off x="769444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8B704D1D-D207-4424-921D-FA46437BD315}"/>
                </a:ext>
              </a:extLst>
            </p:cNvPr>
            <p:cNvSpPr/>
            <p:nvPr/>
          </p:nvSpPr>
          <p:spPr>
            <a:xfrm>
              <a:off x="753907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Picture 24">
            <a:extLst>
              <a:ext uri="{FF2B5EF4-FFF2-40B4-BE49-F238E27FC236}">
                <a16:creationId xmlns:a16="http://schemas.microsoft.com/office/drawing/2014/main" xmlns="" id="{13A6296C-2E9E-0FA4-6DE2-F86780A22184}"/>
              </a:ext>
            </a:extLst>
          </p:cNvPr>
          <p:cNvPicPr>
            <a:picLocks noChangeAspect="1"/>
          </p:cNvPicPr>
          <p:nvPr/>
        </p:nvPicPr>
        <p:blipFill>
          <a:blip r:embed="rId3"/>
          <a:stretch>
            <a:fillRect/>
          </a:stretch>
        </p:blipFill>
        <p:spPr>
          <a:xfrm>
            <a:off x="4804118" y="1808018"/>
            <a:ext cx="6736664" cy="4804064"/>
          </a:xfrm>
          <a:prstGeom prst="rect">
            <a:avLst/>
          </a:prstGeom>
        </p:spPr>
      </p:pic>
      <p:pic>
        <p:nvPicPr>
          <p:cNvPr id="26" name="Picture 25" descr="A round pink label with white text and a black background&#10;&#10;Description automatically generated">
            <a:extLst>
              <a:ext uri="{FF2B5EF4-FFF2-40B4-BE49-F238E27FC236}">
                <a16:creationId xmlns:a16="http://schemas.microsoft.com/office/drawing/2014/main" xmlns="" id="{C888B53E-200F-B7D5-4A89-854822BD8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166" y="4506686"/>
            <a:ext cx="1678587" cy="1678587"/>
          </a:xfrm>
          <a:prstGeom prst="rect">
            <a:avLst/>
          </a:prstGeom>
        </p:spPr>
      </p:pic>
    </p:spTree>
    <p:extLst>
      <p:ext uri="{BB962C8B-B14F-4D97-AF65-F5344CB8AC3E}">
        <p14:creationId xmlns:p14="http://schemas.microsoft.com/office/powerpoint/2010/main" val="97405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3440" y="951915"/>
            <a:ext cx="10099040" cy="1323439"/>
          </a:xfrm>
          <a:prstGeom prst="rect">
            <a:avLst/>
          </a:prstGeom>
        </p:spPr>
        <p:txBody>
          <a:bodyPr wrap="square">
            <a:spAutoFit/>
          </a:bodyPr>
          <a:lstStyle/>
          <a:p>
            <a:pPr lvl="0" algn="ctr">
              <a:defRPr/>
            </a:pPr>
            <a:r>
              <a:rPr lang="vi-VN" sz="4000" b="1" dirty="0">
                <a:solidFill>
                  <a:sysClr val="windowText" lastClr="000000"/>
                </a:solidFill>
                <a:latin typeface="+mj-lt"/>
              </a:rPr>
              <a:t>Hoạt động 1</a:t>
            </a:r>
            <a:r>
              <a:rPr lang="en-US" sz="4000" b="1" dirty="0">
                <a:solidFill>
                  <a:sysClr val="windowText" lastClr="000000"/>
                </a:solidFill>
                <a:latin typeface="+mj-lt"/>
              </a:rPr>
              <a:t>:</a:t>
            </a:r>
            <a:r>
              <a:rPr lang="vi-VN" sz="4000" b="1" dirty="0">
                <a:solidFill>
                  <a:sysClr val="windowText" lastClr="000000"/>
                </a:solidFill>
                <a:latin typeface="+mj-lt"/>
              </a:rPr>
              <a:t> Ý nghĩa của sự sinh sản ở người đối với gia đình, dòng họ.</a:t>
            </a:r>
          </a:p>
        </p:txBody>
      </p:sp>
    </p:spTree>
    <p:extLst>
      <p:ext uri="{BB962C8B-B14F-4D97-AF65-F5344CB8AC3E}">
        <p14:creationId xmlns:p14="http://schemas.microsoft.com/office/powerpoint/2010/main" val="191275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ADE7B2-7F32-4E58-B01C-423CEEBA5705}"/>
              </a:ext>
            </a:extLst>
          </p:cNvPr>
          <p:cNvSpPr txBox="1"/>
          <p:nvPr/>
        </p:nvSpPr>
        <p:spPr>
          <a:xfrm>
            <a:off x="1012521" y="432720"/>
            <a:ext cx="10212374" cy="1938992"/>
          </a:xfrm>
          <a:prstGeom prst="rect">
            <a:avLst/>
          </a:prstGeom>
          <a:noFill/>
        </p:spPr>
        <p:txBody>
          <a:bodyPr wrap="square" rtlCol="0">
            <a:spAutoFit/>
          </a:bodyPr>
          <a:lstStyle/>
          <a:p>
            <a:pPr lvl="0" algn="just">
              <a:defRPr/>
            </a:pPr>
            <a:r>
              <a:rPr lang="en-US" sz="3000" b="1" dirty="0">
                <a:solidFill>
                  <a:srgbClr val="002060"/>
                </a:solidFill>
                <a:latin typeface="Calibri" panose="020F0502020204030204"/>
              </a:rPr>
              <a:t>1. </a:t>
            </a:r>
            <a:r>
              <a:rPr lang="vi-VN" sz="3000" b="1" dirty="0">
                <a:solidFill>
                  <a:srgbClr val="002060"/>
                </a:solidFill>
                <a:latin typeface="Calibri" panose="020F0502020204030204"/>
              </a:rPr>
              <a:t>Quan sát các thế hệ trong gia đình An (hình 1) và cho biết:</a:t>
            </a:r>
          </a:p>
          <a:p>
            <a:pPr lvl="0" algn="just">
              <a:defRPr/>
            </a:pPr>
            <a:r>
              <a:rPr lang="vi-VN" sz="3000" dirty="0">
                <a:solidFill>
                  <a:srgbClr val="002060"/>
                </a:solidFill>
                <a:latin typeface="Calibri" panose="020F0502020204030204"/>
              </a:rPr>
              <a:t>- Gia đình An có mấy thế hệ?</a:t>
            </a:r>
          </a:p>
          <a:p>
            <a:pPr lvl="0" algn="just">
              <a:defRPr/>
            </a:pPr>
            <a:r>
              <a:rPr lang="vi-VN" sz="3000" dirty="0">
                <a:solidFill>
                  <a:srgbClr val="002060"/>
                </a:solidFill>
                <a:latin typeface="Calibri" panose="020F0502020204030204"/>
              </a:rPr>
              <a:t>- Sự thay đổi về số lượng thành viên trong gia đình An so với 10 trước. Sự thay đổi đó do đâu?</a:t>
            </a:r>
            <a:endParaRPr kumimoji="0" lang="en-US" sz="3000" i="0" u="none" strike="noStrike" kern="1200" cap="none" spc="0" normalizeH="0" baseline="0" noProof="0" dirty="0">
              <a:ln>
                <a:noFill/>
              </a:ln>
              <a:solidFill>
                <a:srgbClr val="002060"/>
              </a:solidFill>
              <a:effectLst/>
              <a:uLnTx/>
              <a:uFillTx/>
              <a:latin typeface="Calibri" panose="020F0502020204030204"/>
            </a:endParaRPr>
          </a:p>
        </p:txBody>
      </p:sp>
      <p:pic>
        <p:nvPicPr>
          <p:cNvPr id="5" name="Picture 4">
            <a:extLst>
              <a:ext uri="{FF2B5EF4-FFF2-40B4-BE49-F238E27FC236}">
                <a16:creationId xmlns:a16="http://schemas.microsoft.com/office/drawing/2014/main" xmlns="" id="{C62A3535-4BA9-76FC-3473-DC7DE16984E7}"/>
              </a:ext>
            </a:extLst>
          </p:cNvPr>
          <p:cNvPicPr>
            <a:picLocks noChangeAspect="1"/>
          </p:cNvPicPr>
          <p:nvPr/>
        </p:nvPicPr>
        <p:blipFill>
          <a:blip r:embed="rId2"/>
          <a:stretch>
            <a:fillRect/>
          </a:stretch>
        </p:blipFill>
        <p:spPr>
          <a:xfrm>
            <a:off x="3687354" y="2269852"/>
            <a:ext cx="5791200" cy="4457700"/>
          </a:xfrm>
          <a:prstGeom prst="rect">
            <a:avLst/>
          </a:prstGeom>
        </p:spPr>
      </p:pic>
    </p:spTree>
    <p:extLst>
      <p:ext uri="{BB962C8B-B14F-4D97-AF65-F5344CB8AC3E}">
        <p14:creationId xmlns:p14="http://schemas.microsoft.com/office/powerpoint/2010/main" val="22275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18;p39">
            <a:extLst>
              <a:ext uri="{FF2B5EF4-FFF2-40B4-BE49-F238E27FC236}">
                <a16:creationId xmlns:a16="http://schemas.microsoft.com/office/drawing/2014/main" xmlns="" id="{4917094C-3870-E92E-3186-51D52804AA67}"/>
              </a:ext>
            </a:extLst>
          </p:cNvPr>
          <p:cNvSpPr/>
          <p:nvPr/>
        </p:nvSpPr>
        <p:spPr>
          <a:xfrm>
            <a:off x="1959625" y="387755"/>
            <a:ext cx="7507942" cy="2485586"/>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olidFill>
            <a:srgbClr val="FEFD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BBE3C7B9-BD54-EC09-0D8D-CEC329C13CAE}"/>
              </a:ext>
            </a:extLst>
          </p:cNvPr>
          <p:cNvSpPr txBox="1"/>
          <p:nvPr/>
        </p:nvSpPr>
        <p:spPr>
          <a:xfrm>
            <a:off x="2970396" y="745309"/>
            <a:ext cx="5486400" cy="1323439"/>
          </a:xfrm>
          <a:prstGeom prst="rect">
            <a:avLst/>
          </a:prstGeom>
          <a:noFill/>
        </p:spPr>
        <p:txBody>
          <a:bodyPr wrap="square" rtlCol="0">
            <a:spAutoFit/>
          </a:bodyPr>
          <a:lstStyle/>
          <a:p>
            <a:pPr algn="ctr"/>
            <a:r>
              <a:rPr lang="en-US" sz="4000" b="1" dirty="0"/>
              <a:t>Sinh </a:t>
            </a:r>
            <a:r>
              <a:rPr lang="en-US" sz="4000" b="1" dirty="0" err="1"/>
              <a:t>sản</a:t>
            </a:r>
            <a:r>
              <a:rPr lang="en-US" sz="4000" b="1" dirty="0"/>
              <a:t> </a:t>
            </a:r>
            <a:r>
              <a:rPr lang="en-US" sz="4000" b="1" dirty="0" err="1"/>
              <a:t>có</a:t>
            </a:r>
            <a:r>
              <a:rPr lang="en-US" sz="4000" b="1" dirty="0"/>
              <a:t> ý </a:t>
            </a:r>
            <a:r>
              <a:rPr lang="en-US" sz="4000" b="1" dirty="0" err="1"/>
              <a:t>nghĩa</a:t>
            </a:r>
            <a:r>
              <a:rPr lang="en-US" sz="4000" b="1" dirty="0"/>
              <a:t> </a:t>
            </a:r>
            <a:r>
              <a:rPr lang="en-US" sz="4000" b="1" dirty="0" err="1"/>
              <a:t>gì</a:t>
            </a:r>
            <a:r>
              <a:rPr lang="en-US" sz="4000" b="1" dirty="0"/>
              <a:t> </a:t>
            </a:r>
            <a:r>
              <a:rPr lang="en-US" sz="4000" b="1" dirty="0" err="1"/>
              <a:t>đối</a:t>
            </a:r>
            <a:r>
              <a:rPr lang="en-US" sz="4000" b="1" dirty="0"/>
              <a:t> </a:t>
            </a:r>
            <a:r>
              <a:rPr lang="en-US" sz="4000" b="1" dirty="0" err="1"/>
              <a:t>với</a:t>
            </a:r>
            <a:r>
              <a:rPr lang="en-US" sz="4000" b="1" dirty="0"/>
              <a:t> </a:t>
            </a:r>
            <a:r>
              <a:rPr lang="en-US" sz="4000" b="1" dirty="0" err="1"/>
              <a:t>gia</a:t>
            </a:r>
            <a:r>
              <a:rPr lang="en-US" sz="4000" b="1" dirty="0"/>
              <a:t> </a:t>
            </a:r>
            <a:r>
              <a:rPr lang="en-US" sz="4000" b="1" dirty="0" err="1"/>
              <a:t>đình</a:t>
            </a:r>
            <a:r>
              <a:rPr lang="en-US" sz="4000" b="1" dirty="0"/>
              <a:t>, </a:t>
            </a:r>
            <a:r>
              <a:rPr lang="en-US" sz="4000" b="1" dirty="0" err="1"/>
              <a:t>dòng</a:t>
            </a:r>
            <a:r>
              <a:rPr lang="en-US" sz="4000" b="1" dirty="0"/>
              <a:t> </a:t>
            </a:r>
            <a:r>
              <a:rPr lang="en-US" sz="4000" b="1" dirty="0" err="1"/>
              <a:t>họ</a:t>
            </a:r>
            <a:r>
              <a:rPr lang="en-US" sz="4000" b="1" dirty="0"/>
              <a:t>?</a:t>
            </a:r>
          </a:p>
        </p:txBody>
      </p:sp>
      <p:sp>
        <p:nvSpPr>
          <p:cNvPr id="6" name="Rectangle: Rounded Corners 18">
            <a:extLst>
              <a:ext uri="{FF2B5EF4-FFF2-40B4-BE49-F238E27FC236}">
                <a16:creationId xmlns:a16="http://schemas.microsoft.com/office/drawing/2014/main" xmlns="" id="{E7D8C7B1-63C0-416B-7660-C382A811ABAB}"/>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ysClr val="windowText" lastClr="000000"/>
                </a:solidFill>
                <a:latin typeface="Calibri" panose="020F0502020204030204"/>
              </a:rPr>
              <a:t>Đối với gia đình: </a:t>
            </a:r>
            <a:r>
              <a:rPr lang="vi-VN" sz="4000" dirty="0">
                <a:solidFill>
                  <a:sysClr val="windowText" lastClr="000000"/>
                </a:solidFill>
                <a:latin typeface="Calibri" panose="020F0502020204030204"/>
              </a:rPr>
              <a:t>Sinh sản tạo ra thế hệ mới, tiếp nối các thế hệ trong mỗi gia đình, dòng họ.</a:t>
            </a:r>
          </a:p>
        </p:txBody>
      </p:sp>
      <p:pic>
        <p:nvPicPr>
          <p:cNvPr id="7" name="Picture 6">
            <a:extLst>
              <a:ext uri="{FF2B5EF4-FFF2-40B4-BE49-F238E27FC236}">
                <a16:creationId xmlns:a16="http://schemas.microsoft.com/office/drawing/2014/main" xmlns="" id="{5E124B38-4CA5-BD62-6B4C-95334F75D74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744048" y="1947091"/>
            <a:ext cx="2431153" cy="4587587"/>
          </a:xfrm>
          <a:prstGeom prst="rect">
            <a:avLst/>
          </a:prstGeom>
        </p:spPr>
      </p:pic>
    </p:spTree>
    <p:extLst>
      <p:ext uri="{BB962C8B-B14F-4D97-AF65-F5344CB8AC3E}">
        <p14:creationId xmlns:p14="http://schemas.microsoft.com/office/powerpoint/2010/main" val="415982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BBE4A3-667C-DCAD-1D9E-F9D651DB8CE7}"/>
              </a:ext>
            </a:extLst>
          </p:cNvPr>
          <p:cNvPicPr>
            <a:picLocks noChangeAspect="1"/>
          </p:cNvPicPr>
          <p:nvPr/>
        </p:nvPicPr>
        <p:blipFill>
          <a:blip r:embed="rId2"/>
          <a:stretch>
            <a:fillRect/>
          </a:stretch>
        </p:blipFill>
        <p:spPr>
          <a:xfrm>
            <a:off x="4387075" y="589280"/>
            <a:ext cx="3645724" cy="1457070"/>
          </a:xfrm>
          <a:prstGeom prst="rect">
            <a:avLst/>
          </a:prstGeom>
        </p:spPr>
      </p:pic>
      <p:grpSp>
        <p:nvGrpSpPr>
          <p:cNvPr id="6" name="组合 20">
            <a:extLst>
              <a:ext uri="{FF2B5EF4-FFF2-40B4-BE49-F238E27FC236}">
                <a16:creationId xmlns:a16="http://schemas.microsoft.com/office/drawing/2014/main" xmlns="" id="{ED238F3F-5E5E-55C3-55B5-D50F6B0538B1}"/>
              </a:ext>
            </a:extLst>
          </p:cNvPr>
          <p:cNvGrpSpPr/>
          <p:nvPr/>
        </p:nvGrpSpPr>
        <p:grpSpPr>
          <a:xfrm>
            <a:off x="1747521" y="1520372"/>
            <a:ext cx="8599713" cy="6911828"/>
            <a:chOff x="1463455" y="1186324"/>
            <a:chExt cx="6375995" cy="5228129"/>
          </a:xfrm>
        </p:grpSpPr>
        <p:sp>
          <p:nvSpPr>
            <p:cNvPr id="7" name="矩形: 圆角 19">
              <a:extLst>
                <a:ext uri="{FF2B5EF4-FFF2-40B4-BE49-F238E27FC236}">
                  <a16:creationId xmlns:a16="http://schemas.microsoft.com/office/drawing/2014/main" xmlns="" id="{372A61EC-9387-302D-AD49-14A46A027E7C}"/>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5">
              <a:extLst>
                <a:ext uri="{FF2B5EF4-FFF2-40B4-BE49-F238E27FC236}">
                  <a16:creationId xmlns:a16="http://schemas.microsoft.com/office/drawing/2014/main" xmlns="" id="{603ABFF0-4DB5-8981-3617-17C17F7C9F68}"/>
                </a:ext>
              </a:extLst>
            </p:cNvPr>
            <p:cNvPicPr>
              <a:picLocks noChangeAspect="1"/>
            </p:cNvPicPr>
            <p:nvPr/>
          </p:nvPicPr>
          <p:blipFill rotWithShape="1">
            <a:blip r:embed="rId3">
              <a:extLst>
                <a:ext uri="{28A0092B-C50C-407E-A947-70E740481C1C}">
                  <a14:useLocalDpi xmlns:a14="http://schemas.microsoft.com/office/drawing/2010/main" val="0"/>
                </a:ext>
              </a:extLst>
            </a:blip>
            <a:srcRect t="14237"/>
            <a:stretch/>
          </p:blipFill>
          <p:spPr>
            <a:xfrm>
              <a:off x="1463455" y="1186324"/>
              <a:ext cx="6375995" cy="5228129"/>
            </a:xfrm>
            <a:prstGeom prst="rect">
              <a:avLst/>
            </a:prstGeom>
          </p:spPr>
        </p:pic>
      </p:grpSp>
      <p:sp>
        <p:nvSpPr>
          <p:cNvPr id="9" name="TextBox 8">
            <a:extLst>
              <a:ext uri="{FF2B5EF4-FFF2-40B4-BE49-F238E27FC236}">
                <a16:creationId xmlns:a16="http://schemas.microsoft.com/office/drawing/2014/main" xmlns="" id="{8C6DA15D-A12F-64D4-8CFD-B96E2A8423DA}"/>
              </a:ext>
            </a:extLst>
          </p:cNvPr>
          <p:cNvSpPr txBox="1"/>
          <p:nvPr/>
        </p:nvSpPr>
        <p:spPr>
          <a:xfrm>
            <a:off x="2785420" y="2300188"/>
            <a:ext cx="6216339" cy="3785652"/>
          </a:xfrm>
          <a:prstGeom prst="rect">
            <a:avLst/>
          </a:prstGeom>
          <a:noFill/>
        </p:spPr>
        <p:txBody>
          <a:bodyPr wrap="square" rtlCol="0">
            <a:spAutoFit/>
          </a:bodyPr>
          <a:lstStyle/>
          <a:p>
            <a:pPr algn="just"/>
            <a:r>
              <a:rPr lang="en-US" sz="4000" dirty="0"/>
              <a:t>   </a:t>
            </a:r>
            <a:r>
              <a:rPr lang="en-US" sz="4000" dirty="0" err="1"/>
              <a:t>Trẻ</a:t>
            </a:r>
            <a:r>
              <a:rPr lang="en-US" sz="4000" dirty="0"/>
              <a:t> </a:t>
            </a:r>
            <a:r>
              <a:rPr lang="en-US" sz="4000" dirty="0" err="1"/>
              <a:t>em</a:t>
            </a:r>
            <a:r>
              <a:rPr lang="en-US" sz="4000" dirty="0"/>
              <a:t> </a:t>
            </a:r>
            <a:r>
              <a:rPr lang="en-US" sz="4000" dirty="0" err="1"/>
              <a:t>sinh</a:t>
            </a:r>
            <a:r>
              <a:rPr lang="en-US" sz="4000" dirty="0"/>
              <a:t> </a:t>
            </a:r>
            <a:r>
              <a:rPr lang="en-US" sz="4000" dirty="0" err="1"/>
              <a:t>ra</a:t>
            </a:r>
            <a:r>
              <a:rPr lang="en-US" sz="4000" dirty="0"/>
              <a:t> </a:t>
            </a:r>
            <a:r>
              <a:rPr lang="en-US" sz="4000" dirty="0" err="1"/>
              <a:t>có</a:t>
            </a:r>
            <a:r>
              <a:rPr lang="en-US" sz="4000" dirty="0"/>
              <a:t> </a:t>
            </a:r>
            <a:r>
              <a:rPr lang="en-US" sz="4000" dirty="0" err="1"/>
              <a:t>những</a:t>
            </a:r>
            <a:r>
              <a:rPr lang="en-US" sz="4000" dirty="0"/>
              <a:t> </a:t>
            </a:r>
            <a:r>
              <a:rPr lang="en-US" sz="4000" dirty="0" err="1"/>
              <a:t>đặc</a:t>
            </a:r>
            <a:r>
              <a:rPr lang="en-US" sz="4000" dirty="0"/>
              <a:t> </a:t>
            </a:r>
            <a:r>
              <a:rPr lang="en-US" sz="4000" dirty="0" err="1"/>
              <a:t>điểm</a:t>
            </a:r>
            <a:r>
              <a:rPr lang="en-US" sz="4000" dirty="0"/>
              <a:t> </a:t>
            </a:r>
            <a:r>
              <a:rPr lang="en-US" sz="4000" dirty="0" err="1"/>
              <a:t>giống</a:t>
            </a:r>
            <a:r>
              <a:rPr lang="en-US" sz="4000" dirty="0"/>
              <a:t> </a:t>
            </a:r>
            <a:r>
              <a:rPr lang="en-US" sz="4000" dirty="0" err="1"/>
              <a:t>với</a:t>
            </a:r>
            <a:r>
              <a:rPr lang="en-US" sz="4000" dirty="0"/>
              <a:t> </a:t>
            </a:r>
            <a:r>
              <a:rPr lang="en-US" sz="4000" dirty="0" err="1"/>
              <a:t>bố</a:t>
            </a:r>
            <a:r>
              <a:rPr lang="en-US" sz="4000" dirty="0"/>
              <a:t> </a:t>
            </a:r>
            <a:r>
              <a:rPr lang="en-US" sz="4000" dirty="0" err="1"/>
              <a:t>mẹ</a:t>
            </a:r>
            <a:r>
              <a:rPr lang="en-US" sz="4000" dirty="0"/>
              <a:t> </a:t>
            </a:r>
            <a:r>
              <a:rPr lang="en-US" sz="4000" dirty="0" err="1"/>
              <a:t>của</a:t>
            </a:r>
            <a:r>
              <a:rPr lang="en-US" sz="4000" dirty="0"/>
              <a:t> </a:t>
            </a:r>
            <a:r>
              <a:rPr lang="en-US" sz="4000" dirty="0" err="1"/>
              <a:t>mình</a:t>
            </a:r>
            <a:r>
              <a:rPr lang="en-US" sz="4000" dirty="0"/>
              <a:t>.</a:t>
            </a:r>
          </a:p>
          <a:p>
            <a:pPr algn="just"/>
            <a:r>
              <a:rPr lang="en-US" sz="4000" dirty="0" err="1"/>
              <a:t>Ví</a:t>
            </a:r>
            <a:r>
              <a:rPr lang="en-US" sz="4000" dirty="0"/>
              <a:t> </a:t>
            </a:r>
            <a:r>
              <a:rPr lang="en-US" sz="4000" dirty="0" err="1"/>
              <a:t>dụ</a:t>
            </a:r>
            <a:r>
              <a:rPr lang="en-US" sz="4000" dirty="0"/>
              <a:t>: con </a:t>
            </a:r>
            <a:r>
              <a:rPr lang="en-US" sz="4000" dirty="0" err="1"/>
              <a:t>có</a:t>
            </a:r>
            <a:r>
              <a:rPr lang="en-US" sz="4000" dirty="0"/>
              <a:t> </a:t>
            </a:r>
            <a:r>
              <a:rPr lang="en-US" sz="4000" dirty="0" err="1"/>
              <a:t>miệng</a:t>
            </a:r>
            <a:r>
              <a:rPr lang="en-US" sz="4000" dirty="0"/>
              <a:t> </a:t>
            </a:r>
            <a:r>
              <a:rPr lang="en-US" sz="4000" dirty="0" err="1"/>
              <a:t>rộng</a:t>
            </a:r>
            <a:r>
              <a:rPr lang="en-US" sz="4000" dirty="0"/>
              <a:t> </a:t>
            </a:r>
            <a:r>
              <a:rPr lang="en-US" sz="4000" dirty="0" err="1"/>
              <a:t>giống</a:t>
            </a:r>
            <a:r>
              <a:rPr lang="en-US" sz="4000" dirty="0"/>
              <a:t> </a:t>
            </a:r>
            <a:r>
              <a:rPr lang="en-US" sz="4000" dirty="0" err="1"/>
              <a:t>bố</a:t>
            </a:r>
            <a:r>
              <a:rPr lang="en-US" sz="4000" dirty="0"/>
              <a:t> hay </a:t>
            </a:r>
            <a:r>
              <a:rPr lang="en-US" sz="4000" dirty="0" err="1"/>
              <a:t>có</a:t>
            </a:r>
            <a:r>
              <a:rPr lang="en-US" sz="4000" dirty="0"/>
              <a:t> </a:t>
            </a:r>
            <a:r>
              <a:rPr lang="en-US" sz="4000" dirty="0" err="1"/>
              <a:t>má</a:t>
            </a:r>
            <a:r>
              <a:rPr lang="en-US" sz="4000" dirty="0"/>
              <a:t> </a:t>
            </a:r>
            <a:r>
              <a:rPr lang="en-US" sz="4000" dirty="0" err="1"/>
              <a:t>lúm</a:t>
            </a:r>
            <a:r>
              <a:rPr lang="en-US" sz="4000" dirty="0"/>
              <a:t> </a:t>
            </a:r>
            <a:r>
              <a:rPr lang="en-US" sz="4000" dirty="0" err="1"/>
              <a:t>đồng</a:t>
            </a:r>
            <a:r>
              <a:rPr lang="en-US" sz="4000" dirty="0"/>
              <a:t> </a:t>
            </a:r>
            <a:r>
              <a:rPr lang="en-US" sz="4000" dirty="0" err="1"/>
              <a:t>tiền</a:t>
            </a:r>
            <a:r>
              <a:rPr lang="en-US" sz="4000" dirty="0"/>
              <a:t> </a:t>
            </a:r>
            <a:r>
              <a:rPr lang="en-US" sz="4000" dirty="0" err="1"/>
              <a:t>giống</a:t>
            </a:r>
            <a:r>
              <a:rPr lang="en-US" sz="4000" dirty="0"/>
              <a:t> </a:t>
            </a:r>
            <a:r>
              <a:rPr lang="en-US" sz="4000" dirty="0" err="1"/>
              <a:t>mẹ</a:t>
            </a:r>
            <a:r>
              <a:rPr lang="en-US" sz="4000" dirty="0"/>
              <a:t>,..</a:t>
            </a:r>
            <a:endParaRPr lang="vi-VN" sz="4000" dirty="0"/>
          </a:p>
        </p:txBody>
      </p:sp>
    </p:spTree>
    <p:extLst>
      <p:ext uri="{BB962C8B-B14F-4D97-AF65-F5344CB8AC3E}">
        <p14:creationId xmlns:p14="http://schemas.microsoft.com/office/powerpoint/2010/main" val="2608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999" y="1029454"/>
            <a:ext cx="10393681" cy="1323439"/>
          </a:xfrm>
          <a:prstGeom prst="rect">
            <a:avLst/>
          </a:prstGeom>
        </p:spPr>
        <p:txBody>
          <a:bodyPr wrap="square">
            <a:spAutoFit/>
          </a:bodyPr>
          <a:lstStyle/>
          <a:p>
            <a:pPr lvl="0" algn="ctr">
              <a:defRPr/>
            </a:pPr>
            <a:r>
              <a:rPr lang="vi-VN" sz="4000" b="1" dirty="0">
                <a:solidFill>
                  <a:sysClr val="windowText" lastClr="000000"/>
                </a:solidFill>
                <a:latin typeface="Calibri" panose="020F0502020204030204"/>
              </a:rPr>
              <a:t>Hoạt động </a:t>
            </a:r>
            <a:r>
              <a:rPr lang="en-US" sz="4000" b="1" dirty="0">
                <a:solidFill>
                  <a:sysClr val="windowText" lastClr="000000"/>
                </a:solidFill>
              </a:rPr>
              <a:t>2:</a:t>
            </a:r>
            <a:r>
              <a:rPr lang="vi-VN" sz="4000" b="1" dirty="0">
                <a:solidFill>
                  <a:sysClr val="windowText" lastClr="000000"/>
                </a:solidFill>
                <a:latin typeface="Calibri" panose="020F0502020204030204"/>
              </a:rPr>
              <a:t> Ý nghĩa của sự sinh sản ở người đối với xã hội.</a:t>
            </a:r>
          </a:p>
        </p:txBody>
      </p:sp>
    </p:spTree>
    <p:extLst>
      <p:ext uri="{BB962C8B-B14F-4D97-AF65-F5344CB8AC3E}">
        <p14:creationId xmlns:p14="http://schemas.microsoft.com/office/powerpoint/2010/main" val="238723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ADE7B2-7F32-4E58-B01C-423CEEBA5705}"/>
              </a:ext>
            </a:extLst>
          </p:cNvPr>
          <p:cNvSpPr txBox="1"/>
          <p:nvPr/>
        </p:nvSpPr>
        <p:spPr>
          <a:xfrm>
            <a:off x="1398601" y="331120"/>
            <a:ext cx="10212374" cy="1200329"/>
          </a:xfrm>
          <a:prstGeom prst="rect">
            <a:avLst/>
          </a:prstGeom>
          <a:noFill/>
        </p:spPr>
        <p:txBody>
          <a:bodyPr wrap="square" rtlCol="0">
            <a:spAutoFit/>
          </a:bodyPr>
          <a:lstStyle/>
          <a:p>
            <a:pPr lvl="0" algn="just">
              <a:defRPr/>
            </a:pPr>
            <a:r>
              <a:rPr lang="en-US" sz="3600" b="1" dirty="0">
                <a:solidFill>
                  <a:srgbClr val="002060"/>
                </a:solidFill>
                <a:latin typeface="Calibri" panose="020F0502020204030204"/>
              </a:rPr>
              <a:t>2. </a:t>
            </a:r>
            <a:r>
              <a:rPr lang="vi-VN" sz="3600" b="1" dirty="0">
                <a:solidFill>
                  <a:srgbClr val="002060"/>
                </a:solidFill>
                <a:latin typeface="Calibri" panose="020F0502020204030204"/>
              </a:rPr>
              <a:t>Quan sát hình 2, thảo luận về ý nghĩa của sự sinh sản ở người đối với xã hội.</a:t>
            </a:r>
            <a:endParaRPr kumimoji="0" lang="en-US" sz="3600" b="0" i="0" u="none" strike="noStrike" kern="1200" cap="none" spc="0" normalizeH="0" baseline="0" noProof="0" dirty="0">
              <a:ln>
                <a:noFill/>
              </a:ln>
              <a:solidFill>
                <a:srgbClr val="002060"/>
              </a:solidFill>
              <a:effectLst/>
              <a:uLnTx/>
              <a:uFillTx/>
              <a:latin typeface="Calibri" panose="020F0502020204030204"/>
            </a:endParaRPr>
          </a:p>
        </p:txBody>
      </p:sp>
      <p:pic>
        <p:nvPicPr>
          <p:cNvPr id="5" name="Picture 4">
            <a:extLst>
              <a:ext uri="{FF2B5EF4-FFF2-40B4-BE49-F238E27FC236}">
                <a16:creationId xmlns:a16="http://schemas.microsoft.com/office/drawing/2014/main" xmlns="" id="{68A64D2D-662F-53BC-35B2-E43E271862F8}"/>
              </a:ext>
            </a:extLst>
          </p:cNvPr>
          <p:cNvPicPr>
            <a:picLocks noChangeAspect="1"/>
          </p:cNvPicPr>
          <p:nvPr/>
        </p:nvPicPr>
        <p:blipFill>
          <a:blip r:embed="rId2"/>
          <a:stretch>
            <a:fillRect/>
          </a:stretch>
        </p:blipFill>
        <p:spPr>
          <a:xfrm>
            <a:off x="353105" y="1913164"/>
            <a:ext cx="3952875" cy="3009900"/>
          </a:xfrm>
          <a:prstGeom prst="rect">
            <a:avLst/>
          </a:prstGeom>
        </p:spPr>
      </p:pic>
      <p:pic>
        <p:nvPicPr>
          <p:cNvPr id="6" name="Picture 5">
            <a:extLst>
              <a:ext uri="{FF2B5EF4-FFF2-40B4-BE49-F238E27FC236}">
                <a16:creationId xmlns:a16="http://schemas.microsoft.com/office/drawing/2014/main" xmlns="" id="{EE299A30-DDA4-E63D-A6CF-00EDF70050DA}"/>
              </a:ext>
            </a:extLst>
          </p:cNvPr>
          <p:cNvPicPr>
            <a:picLocks noChangeAspect="1"/>
          </p:cNvPicPr>
          <p:nvPr/>
        </p:nvPicPr>
        <p:blipFill>
          <a:blip r:embed="rId3"/>
          <a:stretch>
            <a:fillRect/>
          </a:stretch>
        </p:blipFill>
        <p:spPr>
          <a:xfrm>
            <a:off x="4397830" y="1773011"/>
            <a:ext cx="7358742" cy="3486150"/>
          </a:xfrm>
          <a:prstGeom prst="rect">
            <a:avLst/>
          </a:prstGeom>
        </p:spPr>
      </p:pic>
    </p:spTree>
    <p:extLst>
      <p:ext uri="{BB962C8B-B14F-4D97-AF65-F5344CB8AC3E}">
        <p14:creationId xmlns:p14="http://schemas.microsoft.com/office/powerpoint/2010/main" val="39035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xmlns="" id="{C77F1BA6-BA2F-B6C0-8CF1-351869472EF1}"/>
              </a:ext>
            </a:extLst>
          </p:cNvPr>
          <p:cNvSpPr/>
          <p:nvPr/>
        </p:nvSpPr>
        <p:spPr>
          <a:xfrm>
            <a:off x="359181" y="1439916"/>
            <a:ext cx="6314888" cy="3699643"/>
          </a:xfrm>
          <a:custGeom>
            <a:avLst/>
            <a:gdLst>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888" h="3699643" fill="none" extrusionOk="0">
                <a:moveTo>
                  <a:pt x="0" y="370333"/>
                </a:moveTo>
                <a:cubicBezTo>
                  <a:pt x="2868" y="195983"/>
                  <a:pt x="156543" y="-31850"/>
                  <a:pt x="270588" y="0"/>
                </a:cubicBezTo>
                <a:cubicBezTo>
                  <a:pt x="2341889" y="156730"/>
                  <a:pt x="4652380" y="-109953"/>
                  <a:pt x="6044299" y="0"/>
                </a:cubicBezTo>
                <a:cubicBezTo>
                  <a:pt x="6138486" y="-9961"/>
                  <a:pt x="6359383" y="126425"/>
                  <a:pt x="6314888" y="370333"/>
                </a:cubicBezTo>
                <a:cubicBezTo>
                  <a:pt x="6348156" y="1623073"/>
                  <a:pt x="6495409" y="2189619"/>
                  <a:pt x="6314888" y="3329309"/>
                </a:cubicBezTo>
                <a:cubicBezTo>
                  <a:pt x="6282663" y="3572887"/>
                  <a:pt x="6254648" y="3697340"/>
                  <a:pt x="6044299" y="3699643"/>
                </a:cubicBezTo>
                <a:cubicBezTo>
                  <a:pt x="5039391" y="3621635"/>
                  <a:pt x="2921598" y="3649633"/>
                  <a:pt x="270588" y="3699643"/>
                </a:cubicBezTo>
                <a:cubicBezTo>
                  <a:pt x="111526" y="3628902"/>
                  <a:pt x="1118" y="3590262"/>
                  <a:pt x="0" y="3329309"/>
                </a:cubicBezTo>
                <a:cubicBezTo>
                  <a:pt x="-172121" y="2091508"/>
                  <a:pt x="145138" y="1298044"/>
                  <a:pt x="0" y="370333"/>
                </a:cubicBezTo>
                <a:close/>
              </a:path>
              <a:path w="6314888" h="3699643" stroke="0" extrusionOk="0">
                <a:moveTo>
                  <a:pt x="0" y="370333"/>
                </a:moveTo>
                <a:cubicBezTo>
                  <a:pt x="-16132" y="150810"/>
                  <a:pt x="145476" y="-13208"/>
                  <a:pt x="270588" y="0"/>
                </a:cubicBezTo>
                <a:cubicBezTo>
                  <a:pt x="2127689" y="-350465"/>
                  <a:pt x="3175101" y="219757"/>
                  <a:pt x="6044299" y="0"/>
                </a:cubicBezTo>
                <a:cubicBezTo>
                  <a:pt x="6145988" y="-4350"/>
                  <a:pt x="6315556" y="225640"/>
                  <a:pt x="6314888" y="370333"/>
                </a:cubicBezTo>
                <a:cubicBezTo>
                  <a:pt x="6589667" y="1253906"/>
                  <a:pt x="6547544" y="2318958"/>
                  <a:pt x="6314888" y="3329309"/>
                </a:cubicBezTo>
                <a:cubicBezTo>
                  <a:pt x="6321526" y="3562874"/>
                  <a:pt x="6170676" y="3693102"/>
                  <a:pt x="6044299" y="3699643"/>
                </a:cubicBezTo>
                <a:cubicBezTo>
                  <a:pt x="3759334" y="3639274"/>
                  <a:pt x="903063" y="3673419"/>
                  <a:pt x="270588" y="3699643"/>
                </a:cubicBezTo>
                <a:cubicBezTo>
                  <a:pt x="129068" y="3634487"/>
                  <a:pt x="-10582" y="3499458"/>
                  <a:pt x="0" y="3329309"/>
                </a:cubicBezTo>
                <a:cubicBezTo>
                  <a:pt x="-172886" y="2248518"/>
                  <a:pt x="-112799" y="1574865"/>
                  <a:pt x="0" y="370333"/>
                </a:cubicBezTo>
                <a:close/>
              </a:path>
              <a:path w="6314888" h="3699643" fill="none" stroke="0" extrusionOk="0">
                <a:moveTo>
                  <a:pt x="0" y="370333"/>
                </a:moveTo>
                <a:cubicBezTo>
                  <a:pt x="-8159" y="151716"/>
                  <a:pt x="143508" y="-6510"/>
                  <a:pt x="270588" y="0"/>
                </a:cubicBezTo>
                <a:cubicBezTo>
                  <a:pt x="2076094" y="159170"/>
                  <a:pt x="4475993" y="217451"/>
                  <a:pt x="6044299" y="0"/>
                </a:cubicBezTo>
                <a:cubicBezTo>
                  <a:pt x="6207785" y="16156"/>
                  <a:pt x="6354872" y="164792"/>
                  <a:pt x="6314888" y="370333"/>
                </a:cubicBezTo>
                <a:cubicBezTo>
                  <a:pt x="6314190" y="1776894"/>
                  <a:pt x="6459079" y="2115032"/>
                  <a:pt x="6314888" y="3329309"/>
                </a:cubicBezTo>
                <a:cubicBezTo>
                  <a:pt x="6301808" y="3571557"/>
                  <a:pt x="6205450" y="3676057"/>
                  <a:pt x="6044299" y="3699643"/>
                </a:cubicBezTo>
                <a:cubicBezTo>
                  <a:pt x="4310493" y="3437923"/>
                  <a:pt x="3118221" y="3774276"/>
                  <a:pt x="270588" y="3699643"/>
                </a:cubicBezTo>
                <a:cubicBezTo>
                  <a:pt x="123156" y="3676902"/>
                  <a:pt x="32737" y="3556345"/>
                  <a:pt x="0" y="3329309"/>
                </a:cubicBezTo>
                <a:cubicBezTo>
                  <a:pt x="-65827" y="2298758"/>
                  <a:pt x="-64797" y="1478382"/>
                  <a:pt x="0" y="370333"/>
                </a:cubicBezTo>
                <a:close/>
              </a:path>
              <a:path w="6314888" h="3699643" fill="none" stroke="0" extrusionOk="0">
                <a:moveTo>
                  <a:pt x="0" y="370333"/>
                </a:moveTo>
                <a:cubicBezTo>
                  <a:pt x="256" y="169194"/>
                  <a:pt x="165749" y="-19066"/>
                  <a:pt x="270588" y="0"/>
                </a:cubicBezTo>
                <a:cubicBezTo>
                  <a:pt x="2039458" y="223863"/>
                  <a:pt x="4753872" y="-129076"/>
                  <a:pt x="6044299" y="0"/>
                </a:cubicBezTo>
                <a:cubicBezTo>
                  <a:pt x="6151137" y="-6954"/>
                  <a:pt x="6349410" y="180541"/>
                  <a:pt x="6314888" y="370333"/>
                </a:cubicBezTo>
                <a:cubicBezTo>
                  <a:pt x="6315876" y="1730694"/>
                  <a:pt x="6462683" y="2140266"/>
                  <a:pt x="6314888" y="3329309"/>
                </a:cubicBezTo>
                <a:cubicBezTo>
                  <a:pt x="6286163" y="3571270"/>
                  <a:pt x="6215701" y="3685267"/>
                  <a:pt x="6044299" y="3699643"/>
                </a:cubicBezTo>
                <a:cubicBezTo>
                  <a:pt x="4700388" y="3319821"/>
                  <a:pt x="3060128" y="3341980"/>
                  <a:pt x="270588" y="3699643"/>
                </a:cubicBezTo>
                <a:cubicBezTo>
                  <a:pt x="107609" y="3629090"/>
                  <a:pt x="7735" y="3570790"/>
                  <a:pt x="0" y="3329309"/>
                </a:cubicBezTo>
                <a:cubicBezTo>
                  <a:pt x="-214997" y="2201345"/>
                  <a:pt x="109229" y="1362415"/>
                  <a:pt x="0" y="370333"/>
                </a:cubicBezTo>
                <a:close/>
              </a:path>
            </a:pathLst>
          </a:custGeom>
          <a:solidFill>
            <a:schemeClr val="bg1">
              <a:alpha val="83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888" h="3699643" fill="none" extrusionOk="0">
                        <a:moveTo>
                          <a:pt x="0" y="370333"/>
                        </a:moveTo>
                        <a:cubicBezTo>
                          <a:pt x="1448" y="181795"/>
                          <a:pt x="153261" y="-29434"/>
                          <a:pt x="270588" y="0"/>
                        </a:cubicBezTo>
                        <a:cubicBezTo>
                          <a:pt x="2070907" y="152497"/>
                          <a:pt x="4604615" y="-38121"/>
                          <a:pt x="6044299" y="0"/>
                        </a:cubicBezTo>
                        <a:cubicBezTo>
                          <a:pt x="6155131" y="-7184"/>
                          <a:pt x="6328364" y="151685"/>
                          <a:pt x="6314888" y="370333"/>
                        </a:cubicBezTo>
                        <a:cubicBezTo>
                          <a:pt x="6329302" y="1632081"/>
                          <a:pt x="6442473" y="2128557"/>
                          <a:pt x="6314888" y="3329309"/>
                        </a:cubicBezTo>
                        <a:cubicBezTo>
                          <a:pt x="6289567" y="3565553"/>
                          <a:pt x="6227894" y="3698302"/>
                          <a:pt x="6044299" y="3699643"/>
                        </a:cubicBezTo>
                        <a:cubicBezTo>
                          <a:pt x="4714620" y="3596664"/>
                          <a:pt x="2986345" y="3656129"/>
                          <a:pt x="270588" y="3699643"/>
                        </a:cubicBezTo>
                        <a:cubicBezTo>
                          <a:pt x="113566" y="3641938"/>
                          <a:pt x="696" y="3570207"/>
                          <a:pt x="0" y="3329309"/>
                        </a:cubicBezTo>
                        <a:cubicBezTo>
                          <a:pt x="-142486" y="2154820"/>
                          <a:pt x="8773" y="1359463"/>
                          <a:pt x="0" y="370333"/>
                        </a:cubicBezTo>
                        <a:close/>
                      </a:path>
                      <a:path w="6314888" h="3699643" stroke="0" extrusionOk="0">
                        <a:moveTo>
                          <a:pt x="0" y="370333"/>
                        </a:moveTo>
                        <a:cubicBezTo>
                          <a:pt x="-9504" y="145371"/>
                          <a:pt x="135929" y="9515"/>
                          <a:pt x="270588" y="0"/>
                        </a:cubicBezTo>
                        <a:cubicBezTo>
                          <a:pt x="2122693" y="-311228"/>
                          <a:pt x="3264589" y="90478"/>
                          <a:pt x="6044299" y="0"/>
                        </a:cubicBezTo>
                        <a:cubicBezTo>
                          <a:pt x="6165687" y="-446"/>
                          <a:pt x="6322596" y="191391"/>
                          <a:pt x="6314888" y="370333"/>
                        </a:cubicBezTo>
                        <a:cubicBezTo>
                          <a:pt x="6423957" y="1204789"/>
                          <a:pt x="6456930" y="2157980"/>
                          <a:pt x="6314888" y="3329309"/>
                        </a:cubicBezTo>
                        <a:cubicBezTo>
                          <a:pt x="6310450" y="3559378"/>
                          <a:pt x="6176462" y="3694279"/>
                          <a:pt x="6044299" y="3699643"/>
                        </a:cubicBezTo>
                        <a:cubicBezTo>
                          <a:pt x="3779211" y="3637380"/>
                          <a:pt x="899662" y="3587967"/>
                          <a:pt x="270588" y="3699643"/>
                        </a:cubicBezTo>
                        <a:cubicBezTo>
                          <a:pt x="122640" y="3644507"/>
                          <a:pt x="362" y="3523758"/>
                          <a:pt x="0" y="3329309"/>
                        </a:cubicBezTo>
                        <a:cubicBezTo>
                          <a:pt x="-121793" y="2181995"/>
                          <a:pt x="-85668" y="1579837"/>
                          <a:pt x="0" y="370333"/>
                        </a:cubicBezTo>
                        <a:close/>
                      </a:path>
                      <a:path w="6314888" h="3699643" fill="none" stroke="0" extrusionOk="0">
                        <a:moveTo>
                          <a:pt x="0" y="370333"/>
                        </a:moveTo>
                        <a:cubicBezTo>
                          <a:pt x="-710" y="159588"/>
                          <a:pt x="160962" y="-6173"/>
                          <a:pt x="270588" y="0"/>
                        </a:cubicBezTo>
                        <a:cubicBezTo>
                          <a:pt x="1995595" y="193941"/>
                          <a:pt x="4601049" y="-4075"/>
                          <a:pt x="6044299" y="0"/>
                        </a:cubicBezTo>
                        <a:cubicBezTo>
                          <a:pt x="6172646" y="-2237"/>
                          <a:pt x="6337370" y="170598"/>
                          <a:pt x="6314888" y="370333"/>
                        </a:cubicBezTo>
                        <a:cubicBezTo>
                          <a:pt x="6271380" y="1738365"/>
                          <a:pt x="6432405" y="2098195"/>
                          <a:pt x="6314888" y="3329309"/>
                        </a:cubicBezTo>
                        <a:cubicBezTo>
                          <a:pt x="6295966" y="3562838"/>
                          <a:pt x="6194467" y="3690934"/>
                          <a:pt x="6044299" y="3699643"/>
                        </a:cubicBezTo>
                        <a:cubicBezTo>
                          <a:pt x="4461790" y="3330127"/>
                          <a:pt x="3144234" y="3637971"/>
                          <a:pt x="270588" y="3699643"/>
                        </a:cubicBezTo>
                        <a:cubicBezTo>
                          <a:pt x="112762" y="3655670"/>
                          <a:pt x="14235" y="3547352"/>
                          <a:pt x="0" y="3329309"/>
                        </a:cubicBezTo>
                        <a:cubicBezTo>
                          <a:pt x="-177329" y="2229803"/>
                          <a:pt x="50027" y="1380313"/>
                          <a:pt x="0" y="3703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E9F08E16-184C-03AB-04C7-9F397CE2E318}"/>
              </a:ext>
            </a:extLst>
          </p:cNvPr>
          <p:cNvSpPr txBox="1"/>
          <p:nvPr/>
        </p:nvSpPr>
        <p:spPr>
          <a:xfrm>
            <a:off x="546539" y="1774127"/>
            <a:ext cx="5886706" cy="2862322"/>
          </a:xfrm>
          <a:prstGeom prst="rect">
            <a:avLst/>
          </a:prstGeom>
          <a:noFill/>
        </p:spPr>
        <p:txBody>
          <a:bodyPr wrap="square" rtlCol="0">
            <a:spAutoFit/>
          </a:bodyPr>
          <a:lstStyle/>
          <a:p>
            <a:pPr lvl="0" algn="ctr"/>
            <a:r>
              <a:rPr lang="vi-VN" sz="6000" dirty="0">
                <a:solidFill>
                  <a:prstClr val="black"/>
                </a:solidFill>
                <a:latin typeface="Calibri" panose="020F0502020204030204" pitchFamily="34" charset="0"/>
                <a:cs typeface="Calibri" panose="020F0502020204030204" pitchFamily="34" charset="0"/>
              </a:rPr>
              <a:t>Trong mỗi gia đình, sự sinh sản có ý nghĩa gì?</a:t>
            </a:r>
            <a:endParaRPr kumimoji="0" lang="vi-VN"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7857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0">
            <a:extLst>
              <a:ext uri="{FF2B5EF4-FFF2-40B4-BE49-F238E27FC236}">
                <a16:creationId xmlns:a16="http://schemas.microsoft.com/office/drawing/2014/main" xmlns="" id="{ED238F3F-5E5E-55C3-55B5-D50F6B0538B1}"/>
              </a:ext>
            </a:extLst>
          </p:cNvPr>
          <p:cNvGrpSpPr/>
          <p:nvPr/>
        </p:nvGrpSpPr>
        <p:grpSpPr>
          <a:xfrm>
            <a:off x="-228599" y="-141514"/>
            <a:ext cx="12616542" cy="8065714"/>
            <a:chOff x="1463455" y="1186324"/>
            <a:chExt cx="6375995" cy="5228129"/>
          </a:xfrm>
        </p:grpSpPr>
        <p:sp>
          <p:nvSpPr>
            <p:cNvPr id="6" name="矩形: 圆角 19">
              <a:extLst>
                <a:ext uri="{FF2B5EF4-FFF2-40B4-BE49-F238E27FC236}">
                  <a16:creationId xmlns:a16="http://schemas.microsoft.com/office/drawing/2014/main" xmlns="" id="{372A61EC-9387-302D-AD49-14A46A027E7C}"/>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图片 15">
              <a:extLst>
                <a:ext uri="{FF2B5EF4-FFF2-40B4-BE49-F238E27FC236}">
                  <a16:creationId xmlns:a16="http://schemas.microsoft.com/office/drawing/2014/main" xmlns="" id="{603ABFF0-4DB5-8981-3617-17C17F7C9F68}"/>
                </a:ext>
              </a:extLst>
            </p:cNvPr>
            <p:cNvPicPr>
              <a:picLocks noChangeAspect="1"/>
            </p:cNvPicPr>
            <p:nvPr/>
          </p:nvPicPr>
          <p:blipFill rotWithShape="1">
            <a:blip r:embed="rId2">
              <a:extLst>
                <a:ext uri="{28A0092B-C50C-407E-A947-70E740481C1C}">
                  <a14:useLocalDpi xmlns:a14="http://schemas.microsoft.com/office/drawing/2010/main" val="0"/>
                </a:ext>
              </a:extLst>
            </a:blip>
            <a:srcRect t="14237"/>
            <a:stretch/>
          </p:blipFill>
          <p:spPr>
            <a:xfrm>
              <a:off x="1463455" y="1186324"/>
              <a:ext cx="6375995" cy="5228129"/>
            </a:xfrm>
            <a:prstGeom prst="rect">
              <a:avLst/>
            </a:prstGeom>
          </p:spPr>
        </p:pic>
      </p:grpSp>
      <p:sp>
        <p:nvSpPr>
          <p:cNvPr id="9" name="TextBox 8">
            <a:extLst>
              <a:ext uri="{FF2B5EF4-FFF2-40B4-BE49-F238E27FC236}">
                <a16:creationId xmlns:a16="http://schemas.microsoft.com/office/drawing/2014/main" xmlns="" id="{8C6DA15D-A12F-64D4-8CFD-B96E2A8423DA}"/>
              </a:ext>
            </a:extLst>
          </p:cNvPr>
          <p:cNvSpPr txBox="1"/>
          <p:nvPr/>
        </p:nvSpPr>
        <p:spPr>
          <a:xfrm>
            <a:off x="2002970" y="1553098"/>
            <a:ext cx="8871858" cy="3539430"/>
          </a:xfrm>
          <a:prstGeom prst="rect">
            <a:avLst/>
          </a:prstGeom>
          <a:noFill/>
        </p:spPr>
        <p:txBody>
          <a:bodyPr wrap="square" rtlCol="0">
            <a:spAutoFit/>
          </a:bodyPr>
          <a:lstStyle/>
          <a:p>
            <a:pPr lvl="0" algn="just"/>
            <a:r>
              <a:rPr lang="vi-VN" sz="3200" dirty="0">
                <a:solidFill>
                  <a:prstClr val="black"/>
                </a:solidFill>
                <a:latin typeface="Calibri" panose="020F0502020204030204"/>
              </a:rPr>
              <a:t>Theo báo cáo của Liên hợp quốc, tính đến tháng 4 năm 2023, dân số Việt Nam đạt khoảng 100 triệu người, đứng thứ mười lăm trên thế giới trong bảng xếp hạng dân số các nước và vùng lãnh thổ, với độ tuổi trung bình vào khoảng 34 tuổi. Vì vậy, Việt Nam có lực lượng lao động trẻ và dồi dào, góp phần quan trọng xây dựng, phát triển đất nước.</a:t>
            </a:r>
          </a:p>
        </p:txBody>
      </p:sp>
      <p:pic>
        <p:nvPicPr>
          <p:cNvPr id="3" name="Picture 2">
            <a:extLst>
              <a:ext uri="{FF2B5EF4-FFF2-40B4-BE49-F238E27FC236}">
                <a16:creationId xmlns:a16="http://schemas.microsoft.com/office/drawing/2014/main" xmlns="" id="{E764AB49-6D4E-3417-03A9-3A601D92A8D5}"/>
              </a:ext>
            </a:extLst>
          </p:cNvPr>
          <p:cNvPicPr>
            <a:picLocks noChangeAspect="1"/>
          </p:cNvPicPr>
          <p:nvPr/>
        </p:nvPicPr>
        <p:blipFill>
          <a:blip r:embed="rId3"/>
          <a:stretch>
            <a:fillRect/>
          </a:stretch>
        </p:blipFill>
        <p:spPr>
          <a:xfrm>
            <a:off x="5214937" y="636133"/>
            <a:ext cx="2371725" cy="904875"/>
          </a:xfrm>
          <a:prstGeom prst="rect">
            <a:avLst/>
          </a:prstGeom>
        </p:spPr>
      </p:pic>
    </p:spTree>
    <p:extLst>
      <p:ext uri="{BB962C8B-B14F-4D97-AF65-F5344CB8AC3E}">
        <p14:creationId xmlns:p14="http://schemas.microsoft.com/office/powerpoint/2010/main" val="5849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311</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Times New Roman</vt:lpstr>
      <vt:lpstr>等线</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STD_NHA</cp:lastModifiedBy>
  <cp:revision>52</cp:revision>
  <dcterms:created xsi:type="dcterms:W3CDTF">2023-11-21T08:16:29Z</dcterms:created>
  <dcterms:modified xsi:type="dcterms:W3CDTF">2025-02-24T09:06:22Z</dcterms:modified>
</cp:coreProperties>
</file>